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02CD3-EF61-4F09-BAF1-79E5E922A7EC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1F79C-31F4-4DEC-82C0-7ED518CF75A2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5E0A7-3832-4303-99FE-68C9F0A42BF3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8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970A-D365-4CF2-A398-6ECD1109B659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0CC36-D05B-4EF9-A97E-4E6BB65A835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578E-9FA4-4000-A6E8-84240B59DD07}" type="datetimeFigureOut">
              <a:rPr lang="tr-TR" smtClean="0"/>
              <a:t>25.10.2017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7BCC1-FB7E-45A1-9EEE-0BDFBBC10708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bastan@ankara.edu.t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itzieud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262091"/>
            <a:ext cx="3311822" cy="242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206447" y="788511"/>
            <a:ext cx="64618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3600" dirty="0"/>
              <a:t>Süt İneklerinde </a:t>
            </a:r>
            <a:endParaRPr lang="tr-TR" sz="3600" dirty="0" smtClean="0"/>
          </a:p>
          <a:p>
            <a:pPr algn="ctr"/>
            <a:r>
              <a:rPr lang="tr-TR" sz="3600" dirty="0" smtClean="0"/>
              <a:t>Meme Sağlığı Kontrol Programları</a:t>
            </a:r>
            <a:endParaRPr lang="tr-TR" sz="3600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915816" y="5038725"/>
            <a:ext cx="344213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600" b="1" dirty="0" smtClean="0"/>
              <a:t>Prof. Dr</a:t>
            </a:r>
            <a:r>
              <a:rPr lang="tr-TR" sz="1600" b="1" dirty="0"/>
              <a:t>. Ayhan </a:t>
            </a:r>
            <a:r>
              <a:rPr lang="tr-TR" sz="1600" b="1" dirty="0" smtClean="0"/>
              <a:t>BAŞTAN</a:t>
            </a:r>
            <a:endParaRPr lang="tr-TR" sz="1600" b="1" dirty="0"/>
          </a:p>
          <a:p>
            <a:pPr algn="ctr"/>
            <a:endParaRPr lang="tr-TR" sz="1600" b="1" dirty="0"/>
          </a:p>
          <a:p>
            <a:pPr algn="ctr"/>
            <a:r>
              <a:rPr lang="tr-TR" sz="1200" dirty="0"/>
              <a:t>Ankara Üniversitesi Veteriner Fakültesi</a:t>
            </a:r>
          </a:p>
          <a:p>
            <a:pPr algn="ctr"/>
            <a:r>
              <a:rPr lang="tr-TR" sz="1200" dirty="0"/>
              <a:t>Doğum ve Jinekoloji Anabilim Dalı</a:t>
            </a:r>
          </a:p>
          <a:p>
            <a:pPr algn="ctr"/>
            <a:r>
              <a:rPr lang="tr-TR" sz="1200" dirty="0"/>
              <a:t>Öğretim Üyesi</a:t>
            </a:r>
          </a:p>
          <a:p>
            <a:pPr algn="ctr"/>
            <a:r>
              <a:rPr lang="tr-TR" sz="1600" dirty="0" smtClean="0"/>
              <a:t>Mail: </a:t>
            </a:r>
            <a:r>
              <a:rPr lang="tr-TR" sz="1600" dirty="0" err="1" smtClean="0">
                <a:hlinkClick r:id="rId4"/>
              </a:rPr>
              <a:t>abastan</a:t>
            </a:r>
            <a:r>
              <a:rPr lang="tr-TR" sz="1600" dirty="0" smtClean="0">
                <a:hlinkClick r:id="rId4"/>
              </a:rPr>
              <a:t>@</a:t>
            </a:r>
            <a:r>
              <a:rPr lang="tr-TR" sz="1600" dirty="0" err="1" smtClean="0">
                <a:hlinkClick r:id="rId4"/>
              </a:rPr>
              <a:t>ankara</a:t>
            </a:r>
            <a:r>
              <a:rPr lang="tr-TR" sz="1600" dirty="0" smtClean="0">
                <a:hlinkClick r:id="rId4"/>
              </a:rPr>
              <a:t>.edu.tr</a:t>
            </a:r>
            <a:endParaRPr lang="tr-TR" sz="1600" dirty="0" smtClean="0"/>
          </a:p>
          <a:p>
            <a:pPr algn="ctr"/>
            <a:r>
              <a:rPr lang="tr-TR" sz="1600" b="1" dirty="0" smtClean="0"/>
              <a:t>2017 Şubat</a:t>
            </a:r>
            <a:endParaRPr lang="tr-T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18864" y="1196751"/>
            <a:ext cx="8157592" cy="2808313"/>
          </a:xfrm>
        </p:spPr>
        <p:txBody>
          <a:bodyPr>
            <a:normAutofit/>
          </a:bodyPr>
          <a:lstStyle/>
          <a:p>
            <a:r>
              <a:rPr lang="tr-TR" sz="2400" dirty="0"/>
              <a:t>İneklerde meme bezi, uzunlamasına bir oluk tarafından, 2 yarıma ayrılmıştır. </a:t>
            </a:r>
            <a:endParaRPr lang="tr-TR" sz="2400" dirty="0" smtClean="0"/>
          </a:p>
          <a:p>
            <a:endParaRPr lang="tr-TR" sz="2400" dirty="0"/>
          </a:p>
          <a:p>
            <a:r>
              <a:rPr lang="tr-TR" sz="2400" dirty="0" smtClean="0"/>
              <a:t>Sağ </a:t>
            </a:r>
            <a:r>
              <a:rPr lang="tr-TR" sz="2400" dirty="0"/>
              <a:t>ve sol </a:t>
            </a:r>
            <a:r>
              <a:rPr lang="tr-TR" sz="2400" dirty="0" smtClean="0"/>
              <a:t>yarım birbirinden bağımsızdır. </a:t>
            </a:r>
          </a:p>
          <a:p>
            <a:endParaRPr lang="tr-TR" sz="2400" dirty="0"/>
          </a:p>
          <a:p>
            <a:endParaRPr lang="tr-TR" sz="2400" dirty="0"/>
          </a:p>
        </p:txBody>
      </p:sp>
      <p:pic>
        <p:nvPicPr>
          <p:cNvPr id="4" name="3 İçerik Yer Tutucusu" descr="sec2b_l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05064"/>
            <a:ext cx="324036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908720"/>
            <a:ext cx="8280920" cy="1656184"/>
          </a:xfrm>
        </p:spPr>
        <p:txBody>
          <a:bodyPr>
            <a:noAutofit/>
          </a:bodyPr>
          <a:lstStyle/>
          <a:p>
            <a:pPr algn="l"/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400" b="1" dirty="0" smtClean="0"/>
              <a:t>Arka meme bezleri, ön memelerden daha büyüktür.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Süt yapımının %60’ı arka meme bezlerince gerçekleştirilir. </a:t>
            </a:r>
            <a:br>
              <a:rPr lang="tr-TR" sz="2400" dirty="0" smtClean="0"/>
            </a:br>
            <a:r>
              <a:rPr lang="tr-TR" sz="2400" dirty="0" smtClean="0"/>
              <a:t>Meme oldukça büyük bir organdır ve yaklaşık ağırlığı 50-75 </a:t>
            </a:r>
            <a:r>
              <a:rPr lang="tr-TR" sz="2400" dirty="0" err="1" smtClean="0"/>
              <a:t>kg’dır</a:t>
            </a:r>
            <a:r>
              <a:rPr lang="tr-TR" sz="2400" dirty="0" smtClean="0"/>
              <a:t>.</a:t>
            </a:r>
            <a:endParaRPr lang="tr-TR" sz="2800" dirty="0"/>
          </a:p>
        </p:txBody>
      </p:sp>
      <p:graphicFrame>
        <p:nvGraphicFramePr>
          <p:cNvPr id="65537" name="Object 2"/>
          <p:cNvGraphicFramePr>
            <a:graphicFrameLocks noChangeAspect="1"/>
          </p:cNvGraphicFramePr>
          <p:nvPr/>
        </p:nvGraphicFramePr>
        <p:xfrm>
          <a:off x="3779912" y="3563691"/>
          <a:ext cx="2016224" cy="3105669"/>
        </p:xfrm>
        <a:graphic>
          <a:graphicData uri="http://schemas.openxmlformats.org/presentationml/2006/ole">
            <p:oleObj spid="_x0000_s2050" name="Photo Editor Fotoğrafı" r:id="rId4" imgW="9535856" imgH="14638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İneklerde meme derisi yumuşak ve çok az tüylüdür, meme başlarında ise tüy yoktur. </a:t>
            </a:r>
            <a:endParaRPr lang="tr-TR" sz="2400" dirty="0" smtClean="0"/>
          </a:p>
          <a:p>
            <a:endParaRPr lang="tr-TR" sz="2400" dirty="0"/>
          </a:p>
        </p:txBody>
      </p:sp>
      <p:pic>
        <p:nvPicPr>
          <p:cNvPr id="4" name="Picture 2" descr="D:\Meme ile ilgili herşey\Kitap resimler\Meme şekli\P1010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685" y="4149080"/>
            <a:ext cx="3264363" cy="2448272"/>
          </a:xfrm>
          <a:prstGeom prst="rect">
            <a:avLst/>
          </a:prstGeom>
          <a:noFill/>
        </p:spPr>
      </p:pic>
      <p:pic>
        <p:nvPicPr>
          <p:cNvPr id="5" name="Picture 2" descr="D:\Meme ile ilgili herşey\Kitap resimler\Meme şekli\P1010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9428" y="4149080"/>
            <a:ext cx="1914860" cy="2481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17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756" y="4509120"/>
            <a:ext cx="29423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etin kutusu"/>
          <p:cNvSpPr txBox="1"/>
          <p:nvPr/>
        </p:nvSpPr>
        <p:spPr>
          <a:xfrm>
            <a:off x="755576" y="1584082"/>
            <a:ext cx="79208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İneklerde meme başı derisinin sağlığının korunması </a:t>
            </a:r>
            <a:r>
              <a:rPr lang="tr-TR" sz="2400" dirty="0" err="1" smtClean="0"/>
              <a:t>mastitis</a:t>
            </a:r>
            <a:r>
              <a:rPr lang="tr-TR" sz="2400" dirty="0" smtClean="0"/>
              <a:t> kontrol programlarının  en önemli parçasıdır. </a:t>
            </a:r>
          </a:p>
          <a:p>
            <a:endParaRPr lang="tr-TR" sz="2400" dirty="0" smtClean="0"/>
          </a:p>
          <a:p>
            <a:r>
              <a:rPr lang="tr-TR" sz="2400" b="1" dirty="0" smtClean="0"/>
              <a:t>Meme başının bütünlüğünü bozan her faktör, </a:t>
            </a:r>
            <a:r>
              <a:rPr lang="tr-TR" sz="2400" b="1" dirty="0" err="1" smtClean="0"/>
              <a:t>mastitis</a:t>
            </a:r>
            <a:r>
              <a:rPr lang="tr-TR" sz="2400" b="1" dirty="0" smtClean="0"/>
              <a:t> riskini arttırmaktadır. 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442548"/>
            <a:ext cx="8115328" cy="2714644"/>
          </a:xfrm>
        </p:spPr>
        <p:txBody>
          <a:bodyPr/>
          <a:lstStyle/>
          <a:p>
            <a:r>
              <a:rPr lang="tr-TR" sz="2400" dirty="0"/>
              <a:t>İneklerde arka meme lobları arasındaki genişlik ile süt verimi arasında bir ilişki olduğu, arka meme lobları geniş olan ineklerin, süt veriminin de yüksek olduğu belirtilmektedir. </a:t>
            </a:r>
            <a:endParaRPr lang="tr-TR" sz="2400" dirty="0" smtClean="0"/>
          </a:p>
          <a:p>
            <a:endParaRPr lang="tr-TR" sz="2400" dirty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2296252"/>
            <a:ext cx="8429684" cy="2428892"/>
          </a:xfrm>
        </p:spPr>
        <p:txBody>
          <a:bodyPr>
            <a:normAutofit/>
          </a:bodyPr>
          <a:lstStyle/>
          <a:p>
            <a:r>
              <a:rPr lang="tr-TR" sz="2400" b="1" dirty="0"/>
              <a:t>İneklerde 4 adet meme başı vardır. </a:t>
            </a:r>
            <a:endParaRPr lang="tr-TR" sz="2400" b="1" dirty="0" smtClean="0"/>
          </a:p>
          <a:p>
            <a:endParaRPr lang="tr-TR" sz="2400" dirty="0"/>
          </a:p>
          <a:p>
            <a:r>
              <a:rPr lang="tr-TR" sz="2800" b="1" dirty="0" smtClean="0"/>
              <a:t>Meme </a:t>
            </a:r>
            <a:r>
              <a:rPr lang="tr-TR" sz="2800" b="1" dirty="0"/>
              <a:t>başının en önemli </a:t>
            </a:r>
            <a:r>
              <a:rPr lang="tr-TR" sz="2800" b="1" dirty="0" smtClean="0"/>
              <a:t>görevi</a:t>
            </a:r>
            <a:r>
              <a:rPr lang="tr-TR" sz="2400" dirty="0" smtClean="0"/>
              <a:t>,  sütün </a:t>
            </a:r>
            <a:r>
              <a:rPr lang="tr-TR" sz="2400" dirty="0"/>
              <a:t>boşaltılmasını sağlamaktır. </a:t>
            </a:r>
            <a:endParaRPr lang="tr-TR" sz="2400" dirty="0" smtClean="0"/>
          </a:p>
          <a:p>
            <a:endParaRPr lang="tr-TR" sz="2400" dirty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700808"/>
            <a:ext cx="8219256" cy="2088232"/>
          </a:xfrm>
        </p:spPr>
        <p:txBody>
          <a:bodyPr>
            <a:normAutofit/>
          </a:bodyPr>
          <a:lstStyle/>
          <a:p>
            <a:r>
              <a:rPr lang="tr-TR" sz="2400" b="1" dirty="0" smtClean="0"/>
              <a:t>Meme başının uzunluğu, genişliği ve şekli ile meme sağlığı ve sağım kolaylığı arasında yakın bir ilişki vardır. </a:t>
            </a:r>
          </a:p>
          <a:p>
            <a:endParaRPr lang="tr-TR" sz="2400" dirty="0"/>
          </a:p>
          <a:p>
            <a:endParaRPr lang="tr-TR" sz="2400" dirty="0" smtClean="0"/>
          </a:p>
          <a:p>
            <a:endParaRPr lang="tr-TR" sz="2400" dirty="0"/>
          </a:p>
        </p:txBody>
      </p:sp>
      <p:pic>
        <p:nvPicPr>
          <p:cNvPr id="47107" name="Picture 3" descr="D:\Meme ile ilgili herşey\Kitap resimler\Meme şekli\P1010023 [Desktop Resolution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3835" y="4293096"/>
            <a:ext cx="3072341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2160240"/>
          </a:xfrm>
        </p:spPr>
        <p:txBody>
          <a:bodyPr>
            <a:normAutofit fontScale="85000" lnSpcReduction="20000"/>
          </a:bodyPr>
          <a:lstStyle/>
          <a:p>
            <a:r>
              <a:rPr lang="tr-TR" sz="3500" dirty="0"/>
              <a:t>Uzun meme başlı ineklerde </a:t>
            </a:r>
            <a:r>
              <a:rPr lang="tr-TR" sz="3500" dirty="0" err="1"/>
              <a:t>mastitis</a:t>
            </a:r>
            <a:r>
              <a:rPr lang="tr-TR" sz="3500" dirty="0"/>
              <a:t> riski </a:t>
            </a:r>
            <a:r>
              <a:rPr lang="tr-TR" sz="3500" dirty="0" smtClean="0"/>
              <a:t>yüksek </a:t>
            </a:r>
            <a:r>
              <a:rPr lang="tr-TR" sz="3500" dirty="0"/>
              <a:t>olmaktadır. </a:t>
            </a:r>
            <a:endParaRPr lang="tr-TR" sz="3500" dirty="0" smtClean="0"/>
          </a:p>
          <a:p>
            <a:endParaRPr lang="tr-TR" sz="2400" dirty="0"/>
          </a:p>
          <a:p>
            <a:r>
              <a:rPr lang="tr-TR" sz="2600" b="1" dirty="0" smtClean="0"/>
              <a:t>Kısa</a:t>
            </a:r>
            <a:r>
              <a:rPr lang="tr-TR" sz="2600" b="1" dirty="0"/>
              <a:t>, uzun veya geniş meme başlarına sağım </a:t>
            </a:r>
            <a:r>
              <a:rPr lang="tr-TR" sz="2600" b="1" dirty="0" err="1"/>
              <a:t>makinalarının</a:t>
            </a:r>
            <a:r>
              <a:rPr lang="tr-TR" sz="2600" b="1" dirty="0"/>
              <a:t> başlıklarının tutunması iyi </a:t>
            </a:r>
            <a:r>
              <a:rPr lang="tr-TR" sz="2600" b="1" dirty="0" smtClean="0"/>
              <a:t>değildir.</a:t>
            </a:r>
          </a:p>
          <a:p>
            <a:pPr>
              <a:buNone/>
            </a:pPr>
            <a:r>
              <a:rPr lang="tr-TR" sz="2600" dirty="0" smtClean="0"/>
              <a:t>  </a:t>
            </a:r>
            <a:endParaRPr lang="tr-TR" sz="2600" dirty="0"/>
          </a:p>
          <a:p>
            <a:endParaRPr lang="tr-TR" dirty="0"/>
          </a:p>
        </p:txBody>
      </p:sp>
      <p:pic>
        <p:nvPicPr>
          <p:cNvPr id="45058" name="Picture 2" descr="D:\Meme ile ilgili herşey\Kitap resimler\Meme şekli\P101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645024"/>
            <a:ext cx="2322258" cy="3096344"/>
          </a:xfrm>
          <a:prstGeom prst="rect">
            <a:avLst/>
          </a:prstGeom>
          <a:noFill/>
        </p:spPr>
      </p:pic>
      <p:pic>
        <p:nvPicPr>
          <p:cNvPr id="45060" name="Picture 4" descr="D:\Meme ile ilgili herşey\Kitap resimler\Meme şekli\P10107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259228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435280" cy="16350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  <a:p>
            <a:r>
              <a:rPr lang="tr-TR" sz="2400" dirty="0" smtClean="0"/>
              <a:t>İneklerde </a:t>
            </a:r>
            <a:r>
              <a:rPr lang="tr-TR" sz="2400" dirty="0"/>
              <a:t>meme başı </a:t>
            </a:r>
            <a:r>
              <a:rPr lang="tr-TR" sz="2400" b="1" dirty="0"/>
              <a:t>konik</a:t>
            </a:r>
            <a:r>
              <a:rPr lang="tr-TR" sz="2400" dirty="0"/>
              <a:t>, </a:t>
            </a:r>
            <a:r>
              <a:rPr lang="tr-TR" sz="2400" b="1" dirty="0" smtClean="0"/>
              <a:t>düz</a:t>
            </a:r>
            <a:r>
              <a:rPr lang="tr-TR" sz="2400" dirty="0" smtClean="0"/>
              <a:t>, </a:t>
            </a:r>
            <a:r>
              <a:rPr lang="tr-TR" sz="2400" b="1" dirty="0" smtClean="0"/>
              <a:t>sivri</a:t>
            </a:r>
            <a:r>
              <a:rPr lang="tr-TR" sz="2400" dirty="0" smtClean="0"/>
              <a:t> </a:t>
            </a:r>
            <a:r>
              <a:rPr lang="tr-TR" sz="2400" dirty="0"/>
              <a:t>ve </a:t>
            </a:r>
            <a:r>
              <a:rPr lang="tr-TR" sz="2400" b="1" dirty="0"/>
              <a:t>silindirik</a:t>
            </a:r>
            <a:r>
              <a:rPr lang="tr-TR" sz="2400" dirty="0"/>
              <a:t> şekilde olabilir. </a:t>
            </a:r>
            <a:endParaRPr lang="tr-TR" sz="2400" dirty="0" smtClean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Nesne 1"/>
          <p:cNvPicPr>
            <a:picLocks noChangeArrowheads="1"/>
          </p:cNvPicPr>
          <p:nvPr/>
        </p:nvPicPr>
        <p:blipFill>
          <a:blip r:embed="rId3" cstate="print"/>
          <a:srcRect b="-700"/>
          <a:stretch>
            <a:fillRect/>
          </a:stretch>
        </p:blipFill>
        <p:spPr bwMode="auto">
          <a:xfrm>
            <a:off x="1763688" y="2780928"/>
            <a:ext cx="57606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548680"/>
            <a:ext cx="8435280" cy="3744416"/>
          </a:xfrm>
        </p:spPr>
        <p:txBody>
          <a:bodyPr>
            <a:normAutofit/>
          </a:bodyPr>
          <a:lstStyle/>
          <a:p>
            <a:pPr>
              <a:buNone/>
            </a:pPr>
            <a:endParaRPr lang="tr-TR" dirty="0"/>
          </a:p>
          <a:p>
            <a:r>
              <a:rPr lang="tr-TR" sz="2400" b="1" dirty="0" smtClean="0"/>
              <a:t>Meme </a:t>
            </a:r>
            <a:r>
              <a:rPr lang="tr-TR" sz="2400" b="1" dirty="0"/>
              <a:t>başı yuvarlak olan inekler, meme içi enfeksiyonlara dirençli iken </a:t>
            </a:r>
            <a:r>
              <a:rPr lang="tr-TR" sz="2400" dirty="0"/>
              <a:t>düz veya meme başı içeri doğru yönelmiş olanlar </a:t>
            </a:r>
            <a:r>
              <a:rPr lang="tr-TR" sz="2400" dirty="0" err="1"/>
              <a:t>mastitise</a:t>
            </a:r>
            <a:r>
              <a:rPr lang="tr-TR" sz="2400" dirty="0"/>
              <a:t> duyarlıdır. </a:t>
            </a:r>
            <a:endParaRPr lang="tr-TR" sz="2400" dirty="0" smtClean="0"/>
          </a:p>
          <a:p>
            <a:endParaRPr lang="tr-TR" sz="2400" dirty="0"/>
          </a:p>
          <a:p>
            <a:r>
              <a:rPr lang="tr-TR" sz="2400" b="1" dirty="0" smtClean="0"/>
              <a:t>Sağım </a:t>
            </a:r>
            <a:r>
              <a:rPr lang="tr-TR" sz="2400" b="1" dirty="0"/>
              <a:t>kolaylığı </a:t>
            </a:r>
            <a:r>
              <a:rPr lang="tr-TR" sz="2400" dirty="0"/>
              <a:t>ve </a:t>
            </a:r>
            <a:r>
              <a:rPr lang="tr-TR" sz="2400" b="1" dirty="0" err="1"/>
              <a:t>mastitise</a:t>
            </a:r>
            <a:r>
              <a:rPr lang="tr-TR" sz="2400" b="1" dirty="0"/>
              <a:t> direnç</a:t>
            </a:r>
            <a:r>
              <a:rPr lang="tr-TR" sz="2400" dirty="0"/>
              <a:t> açısından en </a:t>
            </a:r>
            <a:r>
              <a:rPr lang="tr-TR" sz="2400" b="1" dirty="0"/>
              <a:t>uygun</a:t>
            </a:r>
            <a:r>
              <a:rPr lang="tr-TR" sz="2400" dirty="0"/>
              <a:t> meme başı şekli, </a:t>
            </a:r>
            <a:r>
              <a:rPr lang="tr-TR" sz="2400" b="1" dirty="0"/>
              <a:t>silindirik </a:t>
            </a:r>
            <a:r>
              <a:rPr lang="tr-TR" sz="2400" dirty="0"/>
              <a:t>meme başlarıdır.</a:t>
            </a:r>
          </a:p>
          <a:p>
            <a:endParaRPr lang="tr-TR" dirty="0"/>
          </a:p>
        </p:txBody>
      </p:sp>
      <p:pic>
        <p:nvPicPr>
          <p:cNvPr id="293890" name="Picture 2" descr="D:\Meme ile ilgili herşey\Kitap resimler\Meme şekli\P1010646 [Desktop Resolution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712" y="4168825"/>
            <a:ext cx="1929408" cy="2572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54868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tr-TR" sz="6000" b="1" dirty="0" smtClean="0"/>
              <a:t>Kaynak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700808"/>
            <a:ext cx="7920880" cy="2459732"/>
          </a:xfrm>
        </p:spPr>
        <p:txBody>
          <a:bodyPr>
            <a:normAutofit/>
          </a:bodyPr>
          <a:lstStyle/>
          <a:p>
            <a:pPr eaLnBrk="1" hangingPunct="1"/>
            <a:endParaRPr lang="tr-TR" sz="2400" dirty="0" smtClean="0"/>
          </a:p>
          <a:p>
            <a:pPr algn="ctr" eaLnBrk="1" hangingPunct="1">
              <a:buNone/>
            </a:pPr>
            <a:r>
              <a:rPr lang="tr-TR" sz="2400" b="1" dirty="0" smtClean="0"/>
              <a:t>      </a:t>
            </a:r>
            <a:r>
              <a:rPr lang="tr-TR" sz="3600" b="1" dirty="0" smtClean="0"/>
              <a:t>İneklerde Meme Sağlığı ve Sorunları</a:t>
            </a:r>
          </a:p>
          <a:p>
            <a:pPr algn="ctr" eaLnBrk="1" hangingPunct="1">
              <a:buNone/>
            </a:pPr>
            <a:r>
              <a:rPr lang="tr-TR" sz="2400" b="1" dirty="0" smtClean="0"/>
              <a:t>Ders Kitabı</a:t>
            </a:r>
          </a:p>
          <a:p>
            <a:pPr eaLnBrk="1" hangingPunct="1"/>
            <a:endParaRPr lang="tr-TR" sz="2400" dirty="0" smtClean="0"/>
          </a:p>
          <a:p>
            <a:pPr eaLnBrk="1" hangingPunct="1"/>
            <a:endParaRPr lang="tr-TR" sz="2400" dirty="0" smtClean="0"/>
          </a:p>
          <a:p>
            <a:pPr eaLnBrk="1" hangingPunct="1"/>
            <a:endParaRPr lang="tr-TR" sz="2500" dirty="0" smtClean="0"/>
          </a:p>
        </p:txBody>
      </p:sp>
      <p:pic>
        <p:nvPicPr>
          <p:cNvPr id="715777" name="Picture 1" descr="C:\Users\AyhanBastan\Desktop\Kitap 2.baskı ön kap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0639" y="3717032"/>
            <a:ext cx="2544705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33136" y="2447196"/>
            <a:ext cx="8115328" cy="1917908"/>
          </a:xfrm>
        </p:spPr>
        <p:txBody>
          <a:bodyPr/>
          <a:lstStyle/>
          <a:p>
            <a:r>
              <a:rPr lang="tr-TR" sz="2400" b="1" dirty="0"/>
              <a:t>Ön ve arka meme başlarının yerden yüksekliği ile </a:t>
            </a:r>
            <a:r>
              <a:rPr lang="tr-TR" sz="2400" b="1" dirty="0" err="1"/>
              <a:t>mastitis</a:t>
            </a:r>
            <a:r>
              <a:rPr lang="tr-TR" sz="2400" b="1" dirty="0"/>
              <a:t> arasında da bir </a:t>
            </a:r>
            <a:r>
              <a:rPr lang="tr-TR" sz="2400" b="1" dirty="0" smtClean="0"/>
              <a:t>ilişki vardır. </a:t>
            </a:r>
          </a:p>
          <a:p>
            <a:r>
              <a:rPr lang="tr-TR" sz="2400" dirty="0" smtClean="0"/>
              <a:t>Meme </a:t>
            </a:r>
            <a:r>
              <a:rPr lang="tr-TR" sz="2400" dirty="0"/>
              <a:t>başları yere yakın </a:t>
            </a:r>
            <a:r>
              <a:rPr lang="tr-TR" sz="2400" dirty="0" smtClean="0"/>
              <a:t>ineklerde </a:t>
            </a:r>
            <a:r>
              <a:rPr lang="tr-TR" sz="2400" dirty="0" err="1"/>
              <a:t>mastitis</a:t>
            </a:r>
            <a:r>
              <a:rPr lang="tr-TR" sz="2400" dirty="0"/>
              <a:t> riski daha yüksektir.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90260" y="2996952"/>
            <a:ext cx="8258204" cy="1071570"/>
          </a:xfrm>
        </p:spPr>
        <p:txBody>
          <a:bodyPr/>
          <a:lstStyle/>
          <a:p>
            <a:r>
              <a:rPr lang="tr-TR" sz="2800" dirty="0" smtClean="0"/>
              <a:t>Meme </a:t>
            </a:r>
            <a:r>
              <a:rPr lang="tr-TR" sz="2800" dirty="0"/>
              <a:t>başının gelişmiş bir sinir ağı vardır ve bu ağın sütün indirilmesinde önemli rolü bulunmaktadır.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1560" y="1315589"/>
            <a:ext cx="8064896" cy="1177307"/>
          </a:xfrm>
        </p:spPr>
        <p:txBody>
          <a:bodyPr>
            <a:normAutofit lnSpcReduction="10000"/>
          </a:bodyPr>
          <a:lstStyle/>
          <a:p>
            <a:r>
              <a:rPr lang="tr-TR" sz="2400" dirty="0"/>
              <a:t>İneklerin %25-50’sinde meme başı normalden fazla</a:t>
            </a:r>
            <a:r>
              <a:rPr lang="tr-TR" sz="2400" b="1" dirty="0"/>
              <a:t> </a:t>
            </a:r>
            <a:r>
              <a:rPr lang="tr-TR" sz="2400" dirty="0"/>
              <a:t>olmaktadır. </a:t>
            </a:r>
            <a:endParaRPr lang="tr-TR" sz="2400" dirty="0" smtClean="0"/>
          </a:p>
          <a:p>
            <a:r>
              <a:rPr lang="tr-TR" sz="2400" dirty="0" smtClean="0"/>
              <a:t>Fazla meme başları </a:t>
            </a:r>
            <a:r>
              <a:rPr lang="tr-TR" sz="2400" dirty="0" err="1" smtClean="0"/>
              <a:t>mastitis</a:t>
            </a:r>
            <a:r>
              <a:rPr lang="tr-TR" sz="2400" dirty="0" smtClean="0"/>
              <a:t> için risk taşımaktadır.</a:t>
            </a:r>
          </a:p>
          <a:p>
            <a:endParaRPr lang="tr-TR" sz="2400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16385" name="Resim 6" descr="C:\Documents and Settings\KULLANICI\Desktop\Kitap resimler\Meme şekli\P101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431123"/>
            <a:ext cx="4248472" cy="327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395536" y="629816"/>
            <a:ext cx="8229600" cy="1143000"/>
          </a:xfrm>
        </p:spPr>
        <p:txBody>
          <a:bodyPr/>
          <a:lstStyle/>
          <a:p>
            <a:r>
              <a:rPr lang="tr-TR" sz="3600" b="1" dirty="0" smtClean="0"/>
              <a:t>Dersin İçeriği</a:t>
            </a:r>
          </a:p>
        </p:txBody>
      </p:sp>
      <p:sp>
        <p:nvSpPr>
          <p:cNvPr id="22531" name="2 İçerik Yer Tutucusu"/>
          <p:cNvSpPr>
            <a:spLocks noGrp="1"/>
          </p:cNvSpPr>
          <p:nvPr>
            <p:ph idx="1"/>
          </p:nvPr>
        </p:nvSpPr>
        <p:spPr>
          <a:xfrm>
            <a:off x="971600" y="2492896"/>
            <a:ext cx="7715200" cy="388843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Memenin Anatomisi</a:t>
            </a:r>
          </a:p>
          <a:p>
            <a:r>
              <a:rPr lang="tr-TR" sz="2400" dirty="0" err="1" smtClean="0"/>
              <a:t>Laktasyon</a:t>
            </a:r>
            <a:r>
              <a:rPr lang="tr-TR" sz="2400" dirty="0" smtClean="0"/>
              <a:t> Fizyolojisi</a:t>
            </a:r>
          </a:p>
          <a:p>
            <a:r>
              <a:rPr lang="tr-TR" sz="2400" dirty="0" smtClean="0"/>
              <a:t>Meme Savunma Sistemi</a:t>
            </a:r>
          </a:p>
          <a:p>
            <a:r>
              <a:rPr lang="tr-TR" sz="2400" dirty="0" err="1" smtClean="0"/>
              <a:t>Mastitisler</a:t>
            </a:r>
            <a:r>
              <a:rPr lang="tr-TR" sz="2400" dirty="0" smtClean="0"/>
              <a:t> ve Nedenleri</a:t>
            </a:r>
          </a:p>
          <a:p>
            <a:r>
              <a:rPr lang="tr-TR" sz="2400" dirty="0" err="1" smtClean="0"/>
              <a:t>Mastitis</a:t>
            </a:r>
            <a:r>
              <a:rPr lang="tr-TR" sz="2400" dirty="0" smtClean="0"/>
              <a:t> Tipleri</a:t>
            </a:r>
          </a:p>
          <a:p>
            <a:r>
              <a:rPr lang="tr-TR" sz="2400" dirty="0" err="1" smtClean="0"/>
              <a:t>Mastitisten</a:t>
            </a:r>
            <a:r>
              <a:rPr lang="tr-TR" sz="2400" dirty="0" smtClean="0"/>
              <a:t> Korunma </a:t>
            </a:r>
          </a:p>
          <a:p>
            <a:r>
              <a:rPr lang="tr-TR" sz="2400" dirty="0" smtClean="0"/>
              <a:t>Sağım ve Sağım Hijyeni</a:t>
            </a:r>
          </a:p>
          <a:p>
            <a:r>
              <a:rPr lang="tr-TR" sz="2400" dirty="0" smtClean="0"/>
              <a:t>Sağım </a:t>
            </a:r>
            <a:r>
              <a:rPr lang="tr-TR" sz="2400" dirty="0" err="1" smtClean="0"/>
              <a:t>Makinaları</a:t>
            </a:r>
            <a:endParaRPr lang="tr-TR" sz="2400" dirty="0" smtClean="0"/>
          </a:p>
          <a:p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496" y="1916832"/>
            <a:ext cx="8229600" cy="42093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4000" b="1" dirty="0" smtClean="0"/>
              <a:t>        </a:t>
            </a:r>
          </a:p>
          <a:p>
            <a:pPr>
              <a:buNone/>
            </a:pPr>
            <a:r>
              <a:rPr lang="tr-TR" sz="4000" b="1" dirty="0" smtClean="0"/>
              <a:t>          Meme Sağlığı Neden Önemlidir?</a:t>
            </a:r>
            <a:endParaRPr lang="tr-T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428869"/>
            <a:ext cx="7772400" cy="1500197"/>
          </a:xfrm>
        </p:spPr>
        <p:txBody>
          <a:bodyPr/>
          <a:lstStyle/>
          <a:p>
            <a:r>
              <a:rPr lang="tr-TR" b="1" dirty="0" smtClean="0"/>
              <a:t>Memenin Anatomisi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90872" y="1124744"/>
            <a:ext cx="8229600" cy="3024336"/>
          </a:xfrm>
        </p:spPr>
        <p:txBody>
          <a:bodyPr/>
          <a:lstStyle/>
          <a:p>
            <a:r>
              <a:rPr lang="tr-TR" sz="2400" b="1" dirty="0" smtClean="0"/>
              <a:t>Meme dokusu </a:t>
            </a:r>
            <a:r>
              <a:rPr lang="tr-TR" sz="2400" dirty="0" smtClean="0"/>
              <a:t>bağ </a:t>
            </a:r>
            <a:r>
              <a:rPr lang="tr-TR" sz="2400" dirty="0"/>
              <a:t>dokudan bir kapsül içinde </a:t>
            </a:r>
            <a:r>
              <a:rPr lang="tr-TR" sz="2400" b="1" dirty="0"/>
              <a:t>deri ile karın duvarı arasında </a:t>
            </a:r>
            <a:r>
              <a:rPr lang="tr-TR" sz="2400" b="1" dirty="0" err="1"/>
              <a:t>inguinal</a:t>
            </a:r>
            <a:r>
              <a:rPr lang="tr-TR" sz="2400" b="1" dirty="0"/>
              <a:t> </a:t>
            </a:r>
            <a:r>
              <a:rPr lang="tr-TR" sz="2400" b="1" dirty="0" smtClean="0"/>
              <a:t>bölgede</a:t>
            </a:r>
            <a:r>
              <a:rPr lang="tr-TR" sz="2400" dirty="0" smtClean="0"/>
              <a:t> yer almaktadır.</a:t>
            </a:r>
          </a:p>
          <a:p>
            <a:endParaRPr lang="tr-TR" sz="2400" dirty="0"/>
          </a:p>
          <a:p>
            <a:r>
              <a:rPr lang="tr-TR" sz="2400" dirty="0"/>
              <a:t>İneklerde </a:t>
            </a:r>
            <a:r>
              <a:rPr lang="tr-TR" sz="2400" b="1" dirty="0"/>
              <a:t>meme bezi iki yarıma ayrıl</a:t>
            </a:r>
            <a:r>
              <a:rPr lang="tr-TR" sz="2400" dirty="0"/>
              <a:t>mış olup (sağ ve sol yarım) her yarımda ikişer olmak üzere </a:t>
            </a:r>
            <a:r>
              <a:rPr lang="tr-TR" sz="2400" b="1" dirty="0"/>
              <a:t>toplam 4 meme lobu </a:t>
            </a:r>
            <a:r>
              <a:rPr lang="tr-TR" sz="2400" dirty="0"/>
              <a:t>vardır </a:t>
            </a:r>
            <a:r>
              <a:rPr lang="tr-TR" sz="2400" dirty="0" smtClean="0"/>
              <a:t>.</a:t>
            </a:r>
            <a:endParaRPr lang="tr-TR" sz="2400" dirty="0"/>
          </a:p>
          <a:p>
            <a:endParaRPr lang="tr-TR" dirty="0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2268539" y="4293096"/>
          <a:ext cx="2488960" cy="2448272"/>
        </p:xfrm>
        <a:graphic>
          <a:graphicData uri="http://schemas.openxmlformats.org/presentationml/2006/ole">
            <p:oleObj spid="_x0000_s1026" r:id="rId4" imgW="9535856" imgH="14638095" progId="">
              <p:embed/>
            </p:oleObj>
          </a:graphicData>
        </a:graphic>
      </p:graphicFrame>
      <p:pic>
        <p:nvPicPr>
          <p:cNvPr id="4" name="Picture 2" descr="D:\Meme ile ilgili herşey\Kitap resimler\Meme şekli\P101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3412" y="4293096"/>
            <a:ext cx="185485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/>
          </a:p>
          <a:p>
            <a:endParaRPr lang="tr-TR" sz="2400" dirty="0"/>
          </a:p>
          <a:p>
            <a:r>
              <a:rPr lang="tr-TR" sz="2600" dirty="0"/>
              <a:t>Meme </a:t>
            </a:r>
            <a:r>
              <a:rPr lang="tr-TR" sz="2600" dirty="0" smtClean="0"/>
              <a:t>dokusu </a:t>
            </a:r>
            <a:r>
              <a:rPr lang="tr-TR" sz="2600" b="1" dirty="0"/>
              <a:t>destekleyici sistem</a:t>
            </a:r>
            <a:r>
              <a:rPr lang="tr-TR" sz="2600" dirty="0"/>
              <a:t>, </a:t>
            </a:r>
            <a:r>
              <a:rPr lang="tr-TR" sz="2600" dirty="0" smtClean="0"/>
              <a:t> </a:t>
            </a:r>
            <a:r>
              <a:rPr lang="tr-TR" sz="2600" b="1" dirty="0" smtClean="0"/>
              <a:t>kanal </a:t>
            </a:r>
            <a:r>
              <a:rPr lang="tr-TR" sz="2600" b="1" dirty="0"/>
              <a:t>sistemi</a:t>
            </a:r>
            <a:r>
              <a:rPr lang="tr-TR" sz="2600" dirty="0"/>
              <a:t>, </a:t>
            </a:r>
            <a:r>
              <a:rPr lang="tr-TR" sz="2600" b="1" dirty="0"/>
              <a:t>kan ve süt taşıyıcı </a:t>
            </a:r>
            <a:r>
              <a:rPr lang="tr-TR" sz="2600" b="1" dirty="0" smtClean="0"/>
              <a:t>sistem,</a:t>
            </a:r>
            <a:r>
              <a:rPr lang="tr-TR" sz="2600" dirty="0" smtClean="0"/>
              <a:t> </a:t>
            </a:r>
            <a:r>
              <a:rPr lang="tr-TR" sz="2600" b="1" dirty="0"/>
              <a:t>lenf</a:t>
            </a:r>
            <a:r>
              <a:rPr lang="tr-TR" sz="2600" dirty="0"/>
              <a:t> ve </a:t>
            </a:r>
            <a:r>
              <a:rPr lang="tr-TR" sz="2600" b="1" dirty="0"/>
              <a:t>sinir sisteminden</a:t>
            </a:r>
            <a:r>
              <a:rPr lang="tr-TR" sz="2600" dirty="0"/>
              <a:t> </a:t>
            </a:r>
            <a:r>
              <a:rPr lang="tr-TR" sz="2600" dirty="0" smtClean="0"/>
              <a:t>oluşmaktadır. </a:t>
            </a:r>
            <a:endParaRPr lang="tr-TR" sz="2600" dirty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b="1" dirty="0"/>
              <a:t>Bir meme bezinde </a:t>
            </a:r>
            <a:r>
              <a:rPr lang="tr-TR" sz="2400" dirty="0"/>
              <a:t>meme başı </a:t>
            </a:r>
            <a:r>
              <a:rPr lang="tr-TR" sz="2400" dirty="0" smtClean="0"/>
              <a:t>kanalı ve </a:t>
            </a:r>
            <a:r>
              <a:rPr lang="tr-TR" sz="2400" dirty="0" err="1" smtClean="0"/>
              <a:t>sisternası</a:t>
            </a:r>
            <a:r>
              <a:rPr lang="tr-TR" sz="2400" dirty="0"/>
              <a:t>, bez </a:t>
            </a:r>
            <a:r>
              <a:rPr lang="tr-TR" sz="2400" dirty="0" err="1"/>
              <a:t>sisternası</a:t>
            </a:r>
            <a:r>
              <a:rPr lang="tr-TR" sz="2400" dirty="0"/>
              <a:t>, süt kanalları ve süt üreten dokular bulunmaktadır.</a:t>
            </a:r>
          </a:p>
          <a:p>
            <a:endParaRPr lang="tr-TR" dirty="0"/>
          </a:p>
        </p:txBody>
      </p:sp>
      <p:pic>
        <p:nvPicPr>
          <p:cNvPr id="4" name="3 Resi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428868"/>
            <a:ext cx="5946161" cy="43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73216"/>
            <a:ext cx="8186766" cy="2971808"/>
          </a:xfrm>
        </p:spPr>
        <p:txBody>
          <a:bodyPr>
            <a:normAutofit/>
          </a:bodyPr>
          <a:lstStyle/>
          <a:p>
            <a:endParaRPr lang="tr-TR" sz="2400" dirty="0"/>
          </a:p>
          <a:p>
            <a:r>
              <a:rPr lang="tr-TR" sz="2400" b="1" dirty="0" smtClean="0"/>
              <a:t>İneklerde </a:t>
            </a:r>
            <a:r>
              <a:rPr lang="tr-TR" sz="2400" b="1" dirty="0"/>
              <a:t>memenin şekli </a:t>
            </a:r>
            <a:r>
              <a:rPr lang="tr-TR" sz="2400" dirty="0"/>
              <a:t>genetik, ineğin yaşı, seksüel olgunluk </a:t>
            </a:r>
            <a:r>
              <a:rPr lang="tr-TR" sz="2400" dirty="0" smtClean="0"/>
              <a:t>derecesine, </a:t>
            </a:r>
            <a:r>
              <a:rPr lang="tr-TR" sz="2400" dirty="0"/>
              <a:t>gebelik ve </a:t>
            </a:r>
            <a:r>
              <a:rPr lang="tr-TR" sz="2400" dirty="0" err="1"/>
              <a:t>laktasyon</a:t>
            </a:r>
            <a:r>
              <a:rPr lang="tr-TR" sz="2400" dirty="0"/>
              <a:t> sayısına göre </a:t>
            </a:r>
            <a:r>
              <a:rPr lang="tr-TR" sz="2400" dirty="0" smtClean="0"/>
              <a:t>değişmektedir.</a:t>
            </a:r>
          </a:p>
          <a:p>
            <a:endParaRPr lang="tr-TR" sz="2400" dirty="0" smtClean="0"/>
          </a:p>
          <a:p>
            <a:r>
              <a:rPr lang="tr-TR" sz="2400" b="1" dirty="0" smtClean="0"/>
              <a:t>Memenin </a:t>
            </a:r>
            <a:r>
              <a:rPr lang="tr-TR" sz="2400" b="1" dirty="0"/>
              <a:t>şekli ile </a:t>
            </a:r>
            <a:r>
              <a:rPr lang="tr-TR" sz="2400" b="1" dirty="0" err="1"/>
              <a:t>mastitis</a:t>
            </a:r>
            <a:r>
              <a:rPr lang="tr-TR" sz="2400" b="1" dirty="0"/>
              <a:t> ve sağım kolaylığı arasında ilişki vardır.</a:t>
            </a:r>
          </a:p>
          <a:p>
            <a:endParaRPr lang="tr-TR" dirty="0"/>
          </a:p>
        </p:txBody>
      </p:sp>
      <p:pic>
        <p:nvPicPr>
          <p:cNvPr id="4" name="Picture 2" descr="D:\Meme ile ilgili herşey\Kitap resimler\Meme şekli\P1010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033" y="4149080"/>
            <a:ext cx="2436839" cy="2520280"/>
          </a:xfrm>
          <a:prstGeom prst="rect">
            <a:avLst/>
          </a:prstGeom>
          <a:noFill/>
        </p:spPr>
      </p:pic>
      <p:pic>
        <p:nvPicPr>
          <p:cNvPr id="5" name="Picture 2" descr="D:\Meme ile ilgili herşey\Kitap resimler\Meme şekli\P1020007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7221" y="4147509"/>
            <a:ext cx="2098915" cy="2521851"/>
          </a:xfrm>
          <a:prstGeom prst="rect">
            <a:avLst/>
          </a:prstGeom>
          <a:noFill/>
        </p:spPr>
      </p:pic>
      <p:pic>
        <p:nvPicPr>
          <p:cNvPr id="6" name="Picture 2" descr="D:\Meme ile ilgili herşey\Kitap resimler\Meme şekli\P1010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1516" y="4116213"/>
            <a:ext cx="1914860" cy="2553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455</Words>
  <Application>Microsoft Office PowerPoint</Application>
  <PresentationFormat>Ekran Gösterisi (4:3)</PresentationFormat>
  <Paragraphs>86</Paragraphs>
  <Slides>22</Slides>
  <Notes>19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4" baseType="lpstr">
      <vt:lpstr>Ofis Teması</vt:lpstr>
      <vt:lpstr>Photo Editor Fotoğrafı</vt:lpstr>
      <vt:lpstr>Slayt 1</vt:lpstr>
      <vt:lpstr>Kaynak</vt:lpstr>
      <vt:lpstr>Dersin İçeriği</vt:lpstr>
      <vt:lpstr>Slayt 4</vt:lpstr>
      <vt:lpstr>Memenin Anatomisi</vt:lpstr>
      <vt:lpstr>Slayt 6</vt:lpstr>
      <vt:lpstr>Slayt 7</vt:lpstr>
      <vt:lpstr>Slayt 8</vt:lpstr>
      <vt:lpstr>Slayt 9</vt:lpstr>
      <vt:lpstr>Slayt 10</vt:lpstr>
      <vt:lpstr> Arka meme bezleri, ön memelerden daha büyüktür. Süt yapımının %60’ı arka meme bezlerince gerçekleştirilir.  Meme oldukça büyük bir organdır ve yaklaşık ağırlığı 50-75 kg’dır.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Ayhan Bastan</dc:creator>
  <cp:lastModifiedBy>Ayhan Bastan</cp:lastModifiedBy>
  <cp:revision>1</cp:revision>
  <dcterms:created xsi:type="dcterms:W3CDTF">2017-10-25T13:11:16Z</dcterms:created>
  <dcterms:modified xsi:type="dcterms:W3CDTF">2017-10-25T13:13:07Z</dcterms:modified>
</cp:coreProperties>
</file>