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312" r:id="rId3"/>
    <p:sldId id="311" r:id="rId4"/>
    <p:sldId id="313" r:id="rId5"/>
    <p:sldId id="314" r:id="rId6"/>
    <p:sldId id="315" r:id="rId7"/>
    <p:sldId id="316" r:id="rId8"/>
    <p:sldId id="317" r:id="rId9"/>
    <p:sldId id="318" r:id="rId10"/>
    <p:sldId id="319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4631"/>
  </p:normalViewPr>
  <p:slideViewPr>
    <p:cSldViewPr>
      <p:cViewPr varScale="1">
        <p:scale>
          <a:sx n="108" d="100"/>
          <a:sy n="108" d="100"/>
        </p:scale>
        <p:origin x="162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19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925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104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712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932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008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325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09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92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86000" y="1124744"/>
            <a:ext cx="5958408" cy="4176464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7.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hint-türk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imparatorluğu dönemi: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evrengzib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ıı</a:t>
            </a: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4221088"/>
            <a:ext cx="6172200" cy="2153834"/>
          </a:xfrm>
        </p:spPr>
        <p:txBody>
          <a:bodyPr>
            <a:normAutofit/>
          </a:bodyPr>
          <a:lstStyle/>
          <a:p>
            <a:pPr algn="r"/>
            <a:endParaRPr lang="tr-T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Dersin Sorumlusu: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br>
              <a:rPr lang="tr-TR" b="1" dirty="0"/>
            </a:br>
            <a:r>
              <a:rPr lang="tr-TR" b="1" dirty="0"/>
              <a:t> </a:t>
            </a:r>
            <a:r>
              <a:rPr lang="tr-TR" sz="2800" b="1" dirty="0">
                <a:solidFill>
                  <a:srgbClr val="002060"/>
                </a:solidFill>
              </a:rPr>
              <a:t>EVRENGZİB’İN ÖLÜMÜ : </a:t>
            </a:r>
            <a:br>
              <a:rPr lang="tr-TR" sz="2800" b="1" dirty="0">
                <a:solidFill>
                  <a:srgbClr val="002060"/>
                </a:solidFill>
              </a:rPr>
            </a:br>
            <a:br>
              <a:rPr lang="tr-TR" sz="3000" b="1" dirty="0">
                <a:solidFill>
                  <a:srgbClr val="002060"/>
                </a:solidFill>
              </a:rPr>
            </a:br>
            <a:r>
              <a:rPr lang="tr-TR" sz="3500" b="1" dirty="0">
                <a:solidFill>
                  <a:srgbClr val="002060"/>
                </a:solidFill>
              </a:rPr>
              <a:t>- </a:t>
            </a:r>
            <a:r>
              <a:rPr lang="tr-TR" sz="3500" b="1" dirty="0"/>
              <a:t>3 Mart 1707 </a:t>
            </a:r>
            <a:r>
              <a:rPr lang="tr-TR" sz="3500" b="1" dirty="0" err="1"/>
              <a:t>târihinde</a:t>
            </a:r>
            <a:r>
              <a:rPr lang="tr-TR" sz="3500" b="1" dirty="0"/>
              <a:t> Bombay’ın kuzey doğusuna düşen </a:t>
            </a:r>
            <a:r>
              <a:rPr lang="tr-TR" sz="3500" b="1" dirty="0" err="1"/>
              <a:t>Evrengâbâd</a:t>
            </a:r>
            <a:r>
              <a:rPr lang="tr-TR" sz="3500" b="1" dirty="0"/>
              <a:t> yakınlarında, </a:t>
            </a:r>
            <a:r>
              <a:rPr lang="tr-TR" sz="3500" b="1" dirty="0" err="1"/>
              <a:t>Ahmednagar’da</a:t>
            </a:r>
            <a:r>
              <a:rPr lang="tr-TR" sz="3500" b="1" dirty="0"/>
              <a:t> </a:t>
            </a:r>
            <a:r>
              <a:rPr lang="tr-TR" sz="3500" b="1" dirty="0" err="1"/>
              <a:t>vefât</a:t>
            </a:r>
            <a:r>
              <a:rPr lang="tr-TR" sz="3500" b="1" dirty="0"/>
              <a:t> etti ve </a:t>
            </a:r>
            <a:r>
              <a:rPr lang="tr-TR" sz="3500" b="1" dirty="0" err="1"/>
              <a:t>Huldâbâd</a:t>
            </a:r>
            <a:r>
              <a:rPr lang="tr-TR" sz="3500" b="1" dirty="0"/>
              <a:t> (</a:t>
            </a:r>
            <a:r>
              <a:rPr lang="tr-TR" sz="3500" b="1" dirty="0" err="1"/>
              <a:t>Ravza</a:t>
            </a:r>
            <a:r>
              <a:rPr lang="tr-TR" sz="3500" b="1" dirty="0"/>
              <a:t>) denilen yerde defnedildi.</a:t>
            </a:r>
            <a:br>
              <a:rPr lang="tr-TR" sz="3500" b="1" dirty="0"/>
            </a:br>
            <a:br>
              <a:rPr lang="tr-TR" sz="3500" b="1" dirty="0"/>
            </a:br>
            <a:r>
              <a:rPr lang="tr-TR" sz="3500" b="1" dirty="0"/>
              <a:t>-Doksan yaşında </a:t>
            </a:r>
            <a:r>
              <a:rPr lang="tr-TR" sz="3500" b="1" dirty="0" err="1"/>
              <a:t>vefât</a:t>
            </a:r>
            <a:r>
              <a:rPr lang="tr-TR" sz="3500" b="1" dirty="0"/>
              <a:t> ettiğinde, işitme hâriç bedenî faaliyetlerinde hiçbir bozukluk yoktu.</a:t>
            </a:r>
          </a:p>
          <a:p>
            <a:pPr algn="ctr"/>
            <a:endParaRPr lang="tr-TR" sz="2800" b="1" dirty="0"/>
          </a:p>
          <a:p>
            <a:pPr algn="ctr"/>
            <a:r>
              <a:rPr lang="tr-TR" sz="2800" b="1" dirty="0"/>
              <a:t>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763803"/>
      </p:ext>
    </p:extLst>
  </p:cSld>
  <p:clrMapOvr>
    <a:masterClrMapping/>
  </p:clrMapOvr>
  <p:transition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/>
          </a:bodyPr>
          <a:lstStyle/>
          <a:p>
            <a:r>
              <a:rPr lang="tr-TR" b="1" dirty="0"/>
              <a:t>DARA ŞÜKUH                   &amp;        ŞÜCA </a:t>
            </a:r>
            <a:endParaRPr lang="tr-TR" sz="2800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362A4FAB-69BE-424C-9C95-E0FC105AD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1" y="2204864"/>
            <a:ext cx="4248471" cy="446723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C00B24B2-58B5-4749-BB61-C9D2B00EA3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393" y="2204863"/>
            <a:ext cx="3518046" cy="440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045781"/>
      </p:ext>
    </p:extLst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/>
              <a:t>    </a:t>
            </a:r>
            <a:r>
              <a:rPr lang="tr-TR" sz="2800" b="1" dirty="0">
                <a:solidFill>
                  <a:srgbClr val="002060"/>
                </a:solidFill>
              </a:rPr>
              <a:t>EVRENGZİB’İN TAHTA                ÇIKTIKTAN SONRA YAPTIKLARI :</a:t>
            </a:r>
            <a:br>
              <a:rPr lang="tr-TR" sz="2800" b="1" dirty="0">
                <a:solidFill>
                  <a:srgbClr val="002060"/>
                </a:solidFill>
              </a:rPr>
            </a:br>
            <a:r>
              <a:rPr lang="tr-TR" sz="2800" b="1" dirty="0"/>
              <a:t> 	- Ayak altında sürünebilir diye paralara ‘ Kelime-i Şahadet’ i kaldırttı.</a:t>
            </a:r>
            <a:br>
              <a:rPr lang="tr-TR" sz="2800" b="1" dirty="0"/>
            </a:br>
            <a:r>
              <a:rPr lang="tr-TR" sz="2800" b="1" dirty="0"/>
              <a:t>  - Ateşe tapan Mecûsilerin </a:t>
            </a:r>
            <a:r>
              <a:rPr lang="tr-TR" sz="2800" b="1" dirty="0" err="1"/>
              <a:t>dînî</a:t>
            </a:r>
            <a:r>
              <a:rPr lang="tr-TR" sz="2800" b="1" dirty="0"/>
              <a:t> bayramı olan Nevrûz (21 Mart) ve </a:t>
            </a:r>
            <a:r>
              <a:rPr lang="tr-TR" sz="2800" b="1" dirty="0" err="1"/>
              <a:t>Mihrican</a:t>
            </a:r>
            <a:r>
              <a:rPr lang="tr-TR" sz="2800" b="1" dirty="0"/>
              <a:t> günlerinin resmî bayram olarak kutlanmasını yasakladı.</a:t>
            </a:r>
            <a:br>
              <a:rPr lang="tr-TR" sz="2800" b="1" dirty="0"/>
            </a:br>
            <a:endParaRPr lang="tr-TR" sz="2800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4669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183416"/>
      </p:ext>
    </p:extLst>
  </p:cSld>
  <p:clrMapOvr>
    <a:masterClrMapping/>
  </p:clrMapOvr>
  <p:transition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  - </a:t>
            </a:r>
            <a:r>
              <a:rPr lang="tr-TR" sz="2800" b="1" dirty="0" err="1"/>
              <a:t>İslâmiyetin</a:t>
            </a:r>
            <a:r>
              <a:rPr lang="tr-TR" sz="2800" b="1" dirty="0"/>
              <a:t> emretmediği seksen çeşit vergiyi halktan kaldırdı.</a:t>
            </a:r>
            <a:br>
              <a:rPr lang="tr-TR" sz="2800" b="1" dirty="0"/>
            </a:br>
            <a:r>
              <a:rPr lang="tr-TR" sz="2800" b="1" dirty="0"/>
              <a:t>-Mekke ve Medine’ye dağıtılmak üzere 660.000 rupi yolladı. </a:t>
            </a:r>
            <a:br>
              <a:rPr lang="tr-TR" sz="2800" b="1" dirty="0"/>
            </a:br>
            <a:r>
              <a:rPr lang="tr-TR" sz="2800" b="1" dirty="0"/>
              <a:t>- Terkedilmiş ve cemaatsiz olanlar dahil bütün cami, tekke </a:t>
            </a:r>
            <a:r>
              <a:rPr lang="tr-TR" sz="2800" b="1" dirty="0" err="1"/>
              <a:t>vb</a:t>
            </a:r>
            <a:r>
              <a:rPr lang="tr-TR" sz="2800" b="1" dirty="0"/>
              <a:t> yerleri yeniden tamir ettirip onlara imam, müezzin ve </a:t>
            </a:r>
            <a:r>
              <a:rPr lang="tr-TR" sz="2800" b="1" dirty="0" err="1"/>
              <a:t>hatib</a:t>
            </a:r>
            <a:r>
              <a:rPr lang="tr-TR" sz="2800" b="1" dirty="0"/>
              <a:t> tayin etti.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229573"/>
      </p:ext>
    </p:extLst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- </a:t>
            </a:r>
            <a:r>
              <a:rPr lang="tr-TR" sz="2800" b="1" dirty="0" err="1"/>
              <a:t>Agra</a:t>
            </a:r>
            <a:r>
              <a:rPr lang="tr-TR" sz="2800" b="1" dirty="0"/>
              <a:t> başta olmak üzere ülkenin her yerinde </a:t>
            </a:r>
            <a:r>
              <a:rPr lang="tr-TR" sz="2800" b="1" dirty="0" err="1"/>
              <a:t>imâret</a:t>
            </a:r>
            <a:r>
              <a:rPr lang="tr-TR" sz="2800" b="1" dirty="0"/>
              <a:t> </a:t>
            </a:r>
            <a:r>
              <a:rPr lang="tr-TR" sz="2800" b="1" dirty="0" err="1"/>
              <a:t>vazîfesini</a:t>
            </a:r>
            <a:r>
              <a:rPr lang="tr-TR" sz="2800" b="1" dirty="0"/>
              <a:t> gören </a:t>
            </a:r>
            <a:r>
              <a:rPr lang="tr-TR" sz="2800" b="1" dirty="0" err="1"/>
              <a:t>bulgurhâneler</a:t>
            </a:r>
            <a:r>
              <a:rPr lang="tr-TR" sz="2800" b="1" dirty="0"/>
              <a:t> açtırdı.</a:t>
            </a:r>
            <a:br>
              <a:rPr lang="tr-TR" sz="2800" b="1" dirty="0"/>
            </a:br>
            <a:r>
              <a:rPr lang="tr-TR" sz="2800" b="1" dirty="0"/>
              <a:t>-  Yolcu ve </a:t>
            </a:r>
            <a:r>
              <a:rPr lang="tr-TR" sz="2800" b="1" dirty="0" err="1"/>
              <a:t>misâfirler</a:t>
            </a:r>
            <a:r>
              <a:rPr lang="tr-TR" sz="2800" b="1" dirty="0"/>
              <a:t> için han ve kervansaraylar yaptırdı. İlim ve ilim ehline çok kıymet verip, talebelerin ve müderrislerin </a:t>
            </a:r>
            <a:r>
              <a:rPr lang="tr-TR" sz="2800" b="1" dirty="0" err="1"/>
              <a:t>vazîfelerini</a:t>
            </a:r>
            <a:r>
              <a:rPr lang="tr-TR" sz="2800" b="1" dirty="0"/>
              <a:t> </a:t>
            </a:r>
            <a:r>
              <a:rPr lang="tr-TR" sz="2800" b="1" dirty="0" err="1"/>
              <a:t>râhat</a:t>
            </a:r>
            <a:r>
              <a:rPr lang="tr-TR" sz="2800" b="1" dirty="0"/>
              <a:t> yapmaları için maaş verdi.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4669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09053"/>
      </p:ext>
    </p:extLst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tr-TR" sz="2800" b="1" dirty="0"/>
              <a:t>-</a:t>
            </a:r>
            <a:r>
              <a:rPr lang="tr-TR" sz="2800" b="1" dirty="0" err="1"/>
              <a:t>Âlemgîr</a:t>
            </a:r>
            <a:r>
              <a:rPr lang="tr-TR" sz="2800" b="1" dirty="0"/>
              <a:t> Şah, memleketin ileri gelen </a:t>
            </a:r>
            <a:r>
              <a:rPr lang="tr-TR" sz="2800" b="1" dirty="0" err="1"/>
              <a:t>ulemâsından</a:t>
            </a:r>
            <a:r>
              <a:rPr lang="tr-TR" sz="2800" b="1" dirty="0"/>
              <a:t> meydana getirdiği kalabalık bir heyete her türlü imkânları verip büyük bir </a:t>
            </a:r>
            <a:r>
              <a:rPr lang="tr-TR" sz="2800" b="1" dirty="0" err="1"/>
              <a:t>kütüphâne</a:t>
            </a:r>
            <a:r>
              <a:rPr lang="tr-TR" sz="2800" b="1" dirty="0"/>
              <a:t> kurarak </a:t>
            </a:r>
            <a:r>
              <a:rPr lang="tr-TR" sz="2800" b="1" dirty="0" err="1"/>
              <a:t>Fetâvâ-yı</a:t>
            </a:r>
            <a:r>
              <a:rPr lang="tr-TR" sz="2800" b="1" dirty="0"/>
              <a:t> </a:t>
            </a:r>
            <a:r>
              <a:rPr lang="tr-TR" sz="2800" b="1" dirty="0" err="1"/>
              <a:t>Âlemgiriyye</a:t>
            </a:r>
            <a:r>
              <a:rPr lang="tr-TR" sz="2800" b="1" dirty="0"/>
              <a:t> ve </a:t>
            </a:r>
            <a:r>
              <a:rPr lang="tr-TR" sz="2800" b="1" dirty="0" err="1"/>
              <a:t>Fetâvâ-yı</a:t>
            </a:r>
            <a:r>
              <a:rPr lang="tr-TR" sz="2800" b="1" dirty="0"/>
              <a:t> </a:t>
            </a:r>
            <a:r>
              <a:rPr lang="tr-TR" sz="2800" b="1" dirty="0" err="1"/>
              <a:t>Hindiyye</a:t>
            </a:r>
            <a:r>
              <a:rPr lang="tr-TR" sz="2800" b="1" dirty="0"/>
              <a:t> adları verilen kânun kitabını ve devletin anayasasını, Hanefî mezhebi hükümlerine göre hazırlattı. </a:t>
            </a:r>
            <a:br>
              <a:rPr lang="tr-TR" sz="2800" b="1" dirty="0"/>
            </a:br>
            <a:r>
              <a:rPr lang="tr-TR" sz="2800" b="1" dirty="0"/>
              <a:t>- Bu hükümler, yetişen âdil </a:t>
            </a:r>
            <a:r>
              <a:rPr lang="tr-TR" sz="2800" b="1" dirty="0" err="1"/>
              <a:t>kâdılar</a:t>
            </a:r>
            <a:r>
              <a:rPr lang="tr-TR" sz="2800" b="1" dirty="0"/>
              <a:t> tarafından memleketin her tarafında tatbik edildi. Daha sonra aynı şey Mecelle ile Osmanlı Devletinde de yapıldı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824861"/>
      </p:ext>
    </p:extLst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 </a:t>
            </a:r>
            <a:r>
              <a:rPr lang="tr-TR" sz="3200" b="1" dirty="0"/>
              <a:t>Dul kalan Hindu kadınların diri diri yakılmasını veya kendi kendilerini yakmalarına müsaade edilmesini kesin olarak yasaklamıştır.</a:t>
            </a:r>
            <a:br>
              <a:rPr lang="tr-TR" sz="3200" b="1" dirty="0"/>
            </a:br>
            <a:r>
              <a:rPr lang="tr-TR" sz="3200" b="1" dirty="0"/>
              <a:t>-Çocukların harem ağası olmasını yasak eder , bu onun insani duygularına örnektir.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092061"/>
      </p:ext>
    </p:extLst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002060"/>
                </a:solidFill>
              </a:rPr>
              <a:t>EVRENGZİB’İN GENEL ÖZELLİKLERİ: </a:t>
            </a:r>
            <a:br>
              <a:rPr lang="tr-TR" sz="2800" b="1" dirty="0">
                <a:solidFill>
                  <a:srgbClr val="002060"/>
                </a:solidFill>
              </a:rPr>
            </a:br>
            <a:r>
              <a:rPr lang="tr-TR" sz="3200" b="1" dirty="0">
                <a:solidFill>
                  <a:srgbClr val="002060"/>
                </a:solidFill>
              </a:rPr>
              <a:t>-</a:t>
            </a:r>
            <a:r>
              <a:rPr lang="tr-TR" sz="3200" b="1" dirty="0"/>
              <a:t>Devletinin bütün ihtişamına karşılık </a:t>
            </a:r>
            <a:r>
              <a:rPr lang="tr-TR" sz="3200" b="1" dirty="0" err="1"/>
              <a:t>Âlemgîr’in</a:t>
            </a:r>
            <a:r>
              <a:rPr lang="tr-TR" sz="3200" b="1" dirty="0"/>
              <a:t> </a:t>
            </a:r>
            <a:r>
              <a:rPr lang="tr-TR" sz="3200" b="1" dirty="0" err="1"/>
              <a:t>sâde</a:t>
            </a:r>
            <a:r>
              <a:rPr lang="tr-TR" sz="3200" b="1" dirty="0"/>
              <a:t> bir </a:t>
            </a:r>
            <a:r>
              <a:rPr lang="tr-TR" sz="3200" b="1" dirty="0" err="1"/>
              <a:t>hayâtı</a:t>
            </a:r>
            <a:r>
              <a:rPr lang="tr-TR" sz="3200" b="1" dirty="0"/>
              <a:t> vardı. Giyim-kuşamı, yeme-içmesi ve diğer her türlü </a:t>
            </a:r>
            <a:r>
              <a:rPr lang="tr-TR" sz="3200" b="1" dirty="0" err="1"/>
              <a:t>faâliyeti</a:t>
            </a:r>
            <a:r>
              <a:rPr lang="tr-TR" sz="3200" b="1" dirty="0"/>
              <a:t> </a:t>
            </a:r>
            <a:r>
              <a:rPr lang="tr-TR" sz="3200" b="1" dirty="0" err="1"/>
              <a:t>sâdelik</a:t>
            </a:r>
            <a:r>
              <a:rPr lang="tr-TR" sz="3200" b="1" dirty="0"/>
              <a:t> sınırlarını geçmezdi. Çok düzenli bir </a:t>
            </a:r>
            <a:r>
              <a:rPr lang="tr-TR" sz="3200" b="1" dirty="0" err="1"/>
              <a:t>hayâtı</a:t>
            </a:r>
            <a:r>
              <a:rPr lang="tr-TR" sz="3200" b="1" dirty="0"/>
              <a:t> vardı.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09332"/>
      </p:ext>
    </p:extLst>
  </p:cSld>
  <p:clrMapOvr>
    <a:masterClrMapping/>
  </p:clrMapOvr>
  <p:transition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 Okumayı çok sever hatta </a:t>
            </a:r>
            <a:r>
              <a:rPr lang="tr-TR" sz="3600" b="1" dirty="0" err="1"/>
              <a:t>kendiside</a:t>
            </a:r>
            <a:r>
              <a:rPr lang="tr-TR" sz="3600" b="1" dirty="0"/>
              <a:t> yazılar yazardı ve şiir söylemekte de kabiliyetliydi. </a:t>
            </a:r>
            <a:br>
              <a:rPr lang="tr-TR" b="1" dirty="0"/>
            </a:br>
            <a:br>
              <a:rPr lang="tr-TR" b="1" dirty="0"/>
            </a:br>
            <a:r>
              <a:rPr lang="tr-TR" sz="3600" dirty="0">
                <a:latin typeface="Franklin Gothic Demi" panose="020B0703020102020204" pitchFamily="34" charset="0"/>
              </a:rPr>
              <a:t> - </a:t>
            </a:r>
            <a:r>
              <a:rPr lang="tr-TR" sz="3600" b="1" dirty="0">
                <a:latin typeface="+mj-lt"/>
              </a:rPr>
              <a:t>Mektuplarını içeren , </a:t>
            </a:r>
            <a:r>
              <a:rPr lang="tr-TR" sz="3600" b="1" dirty="0" err="1">
                <a:latin typeface="+mj-lt"/>
              </a:rPr>
              <a:t>Ruk’at</a:t>
            </a:r>
            <a:r>
              <a:rPr lang="tr-TR" sz="3600" b="1" dirty="0">
                <a:latin typeface="+mj-lt"/>
              </a:rPr>
              <a:t>-i </a:t>
            </a:r>
            <a:r>
              <a:rPr lang="tr-TR" sz="3600" b="1" dirty="0" err="1">
                <a:latin typeface="+mj-lt"/>
              </a:rPr>
              <a:t>Âlemgîrî</a:t>
            </a:r>
            <a:r>
              <a:rPr lang="tr-TR" sz="3600" b="1" dirty="0">
                <a:latin typeface="+mj-lt"/>
              </a:rPr>
              <a:t> kitabı, uzun zaman ders kitabı olarak kaldı. 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064823"/>
      </p:ext>
    </p:extLst>
  </p:cSld>
  <p:clrMapOvr>
    <a:masterClrMapping/>
  </p:clrMapOvr>
  <p:transition>
    <p:wheel spokes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1545</TotalTime>
  <Words>486</Words>
  <Application>Microsoft Office PowerPoint</Application>
  <PresentationFormat>Ekran Gösterisi (4:3)</PresentationFormat>
  <Paragraphs>39</Paragraphs>
  <Slides>10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Calibri</vt:lpstr>
      <vt:lpstr>Century Schoolbook</vt:lpstr>
      <vt:lpstr>Comic Sans MS</vt:lpstr>
      <vt:lpstr>Franklin Gothic Demi</vt:lpstr>
      <vt:lpstr>Wingdings</vt:lpstr>
      <vt:lpstr>Wingdings 2</vt:lpstr>
      <vt:lpstr>Oriel</vt:lpstr>
      <vt:lpstr>                     HİN 309   YENİÇAĞ HİNDİSTAN TARİHİ  7. hafta  hint-türk imparatorluğu dönemi: evrengzib ıı      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131</cp:revision>
  <dcterms:created xsi:type="dcterms:W3CDTF">2014-11-21T09:52:05Z</dcterms:created>
  <dcterms:modified xsi:type="dcterms:W3CDTF">2020-03-04T16:01:46Z</dcterms:modified>
</cp:coreProperties>
</file>