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2" r:id="rId3"/>
    <p:sldId id="311" r:id="rId4"/>
    <p:sldId id="313" r:id="rId5"/>
    <p:sldId id="314" r:id="rId6"/>
    <p:sldId id="315" r:id="rId7"/>
    <p:sldId id="316" r:id="rId8"/>
    <p:sldId id="317" r:id="rId9"/>
    <p:sldId id="318" r:id="rId10"/>
    <p:sldId id="319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31"/>
  </p:normalViewPr>
  <p:slideViewPr>
    <p:cSldViewPr>
      <p:cViewPr varScale="1">
        <p:scale>
          <a:sx n="108" d="100"/>
          <a:sy n="108" d="100"/>
        </p:scale>
        <p:origin x="16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12C95-84E5-479B-996E-A11D5EC8C7B9}" type="datetimeFigureOut">
              <a:rPr lang="tr-TR" smtClean="0"/>
              <a:pPr/>
              <a:t>4.03.2020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780D4-8079-4B27-A676-FF9BF299137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3FE18-38E3-4915-9A24-FD7BE7F9AF8E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8E01A-7A81-4A50-BADA-B3DF7F87F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E01A-7A81-4A50-BADA-B3DF7F87F41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E01A-7A81-4A50-BADA-B3DF7F87F4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19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E01A-7A81-4A50-BADA-B3DF7F87F4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25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E01A-7A81-4A50-BADA-B3DF7F87F4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04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E01A-7A81-4A50-BADA-B3DF7F87F4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1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E01A-7A81-4A50-BADA-B3DF7F87F4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32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E01A-7A81-4A50-BADA-B3DF7F87F4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08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E01A-7A81-4A50-BADA-B3DF7F87F4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25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E01A-7A81-4A50-BADA-B3DF7F87F4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09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E01A-7A81-4A50-BADA-B3DF7F87F4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9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4.03.2020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4.03.2020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4.03.2020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4.03.2020</a:t>
            </a:fld>
            <a:endParaRPr lang="tr-T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4.03.2020</a:t>
            </a:fld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57000" contrast="-16000"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4.03.2020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86000" y="1124744"/>
            <a:ext cx="5958408" cy="4176464"/>
          </a:xfrm>
        </p:spPr>
        <p:txBody>
          <a:bodyPr>
            <a:normAutofit fontScale="90000"/>
          </a:bodyPr>
          <a:lstStyle/>
          <a:p>
            <a:pPr algn="ctr"/>
            <a:b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HİN 309 </a:t>
            </a: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YENİÇAĞ HİNDİSTAN TARİHİ</a:t>
            </a: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7. 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hafta</a:t>
            </a: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b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tr-TR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hint-türk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imparatorluğu dönemi: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evrengzib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ıı</a:t>
            </a:r>
            <a:b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r-TR" sz="1600" dirty="0">
                <a:solidFill>
                  <a:schemeClr val="tx1"/>
                </a:solidFill>
              </a:rPr>
            </a:br>
            <a:br>
              <a:rPr lang="tr-TR" sz="1600" dirty="0">
                <a:solidFill>
                  <a:schemeClr val="tx1"/>
                </a:solidFill>
              </a:rPr>
            </a:br>
            <a:br>
              <a:rPr lang="tr-TR" sz="1600" dirty="0">
                <a:solidFill>
                  <a:schemeClr val="tx1"/>
                </a:solidFill>
              </a:rPr>
            </a:br>
            <a:br>
              <a:rPr lang="tr-TR" sz="1600" dirty="0">
                <a:solidFill>
                  <a:schemeClr val="tx1"/>
                </a:solidFill>
              </a:rPr>
            </a:b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286000" y="4221088"/>
            <a:ext cx="6172200" cy="2153834"/>
          </a:xfrm>
        </p:spPr>
        <p:txBody>
          <a:bodyPr>
            <a:normAutofit/>
          </a:bodyPr>
          <a:lstStyle/>
          <a:p>
            <a:pPr algn="r"/>
            <a:endParaRPr lang="tr-TR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r"/>
            <a:endParaRPr lang="tr-TR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r"/>
            <a:r>
              <a:rPr lang="tr-TR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Dersin Sorumlusu:</a:t>
            </a:r>
          </a:p>
          <a:p>
            <a:pPr algn="r"/>
            <a:r>
              <a:rPr lang="tr-TR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Doç. Dr. Yalçın Kayalı</a:t>
            </a:r>
          </a:p>
          <a:p>
            <a:pPr algn="r"/>
            <a:r>
              <a:rPr lang="tr-TR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Ankara Üniversitesi</a:t>
            </a:r>
          </a:p>
          <a:p>
            <a:pPr algn="r"/>
            <a:r>
              <a:rPr lang="tr-TR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Dil ve Tarih-Coğrafya Fakültesi</a:t>
            </a:r>
          </a:p>
          <a:p>
            <a:pPr algn="r"/>
            <a:r>
              <a:rPr lang="tr-TR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Doğu Dilleri ve Edebiyatları Bölümü</a:t>
            </a:r>
          </a:p>
          <a:p>
            <a:pPr algn="r"/>
            <a:r>
              <a:rPr lang="tr-TR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Hindoloji Anabilim Dalı</a:t>
            </a:r>
          </a:p>
        </p:txBody>
      </p:sp>
    </p:spTree>
  </p:cSld>
  <p:clrMapOvr>
    <a:masterClrMapping/>
  </p:clrMapOvr>
  <p:transition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br>
              <a:rPr lang="tr-TR" b="1" dirty="0"/>
            </a:br>
            <a:r>
              <a:rPr lang="tr-TR" b="1" dirty="0"/>
              <a:t> </a:t>
            </a:r>
            <a:r>
              <a:rPr lang="tr-TR" sz="2800" b="1" dirty="0">
                <a:solidFill>
                  <a:srgbClr val="002060"/>
                </a:solidFill>
              </a:rPr>
              <a:t>EVRENGZİB’İN ÖLÜMÜ : </a:t>
            </a:r>
            <a:br>
              <a:rPr lang="tr-TR" sz="2800" b="1" dirty="0">
                <a:solidFill>
                  <a:srgbClr val="002060"/>
                </a:solidFill>
              </a:rPr>
            </a:br>
            <a:br>
              <a:rPr lang="tr-TR" sz="3000" b="1" dirty="0">
                <a:solidFill>
                  <a:srgbClr val="002060"/>
                </a:solidFill>
              </a:rPr>
            </a:br>
            <a:r>
              <a:rPr lang="tr-TR" sz="3500" b="1" dirty="0">
                <a:solidFill>
                  <a:srgbClr val="002060"/>
                </a:solidFill>
              </a:rPr>
              <a:t>- </a:t>
            </a:r>
            <a:r>
              <a:rPr lang="tr-TR" sz="3500" b="1" dirty="0"/>
              <a:t>3 Mart 1707 </a:t>
            </a:r>
            <a:r>
              <a:rPr lang="tr-TR" sz="3500" b="1" dirty="0" err="1"/>
              <a:t>târihinde</a:t>
            </a:r>
            <a:r>
              <a:rPr lang="tr-TR" sz="3500" b="1" dirty="0"/>
              <a:t> Bombay’ın kuzey doğusuna düşen </a:t>
            </a:r>
            <a:r>
              <a:rPr lang="tr-TR" sz="3500" b="1" dirty="0" err="1"/>
              <a:t>Evrengâbâd</a:t>
            </a:r>
            <a:r>
              <a:rPr lang="tr-TR" sz="3500" b="1" dirty="0"/>
              <a:t> yakınlarında, </a:t>
            </a:r>
            <a:r>
              <a:rPr lang="tr-TR" sz="3500" b="1" dirty="0" err="1"/>
              <a:t>Ahmednagar’da</a:t>
            </a:r>
            <a:r>
              <a:rPr lang="tr-TR" sz="3500" b="1" dirty="0"/>
              <a:t> </a:t>
            </a:r>
            <a:r>
              <a:rPr lang="tr-TR" sz="3500" b="1" dirty="0" err="1"/>
              <a:t>vefât</a:t>
            </a:r>
            <a:r>
              <a:rPr lang="tr-TR" sz="3500" b="1" dirty="0"/>
              <a:t> etti ve </a:t>
            </a:r>
            <a:r>
              <a:rPr lang="tr-TR" sz="3500" b="1" dirty="0" err="1"/>
              <a:t>Huldâbâd</a:t>
            </a:r>
            <a:r>
              <a:rPr lang="tr-TR" sz="3500" b="1" dirty="0"/>
              <a:t> (</a:t>
            </a:r>
            <a:r>
              <a:rPr lang="tr-TR" sz="3500" b="1" dirty="0" err="1"/>
              <a:t>Ravza</a:t>
            </a:r>
            <a:r>
              <a:rPr lang="tr-TR" sz="3500" b="1" dirty="0"/>
              <a:t>) denilen yerde defnedildi.</a:t>
            </a:r>
            <a:br>
              <a:rPr lang="tr-TR" sz="3500" b="1" dirty="0"/>
            </a:br>
            <a:br>
              <a:rPr lang="tr-TR" sz="3500" b="1" dirty="0"/>
            </a:br>
            <a:r>
              <a:rPr lang="tr-TR" sz="3500" b="1" dirty="0"/>
              <a:t>-Doksan yaşında </a:t>
            </a:r>
            <a:r>
              <a:rPr lang="tr-TR" sz="3500" b="1" dirty="0" err="1"/>
              <a:t>vefât</a:t>
            </a:r>
            <a:r>
              <a:rPr lang="tr-TR" sz="3500" b="1" dirty="0"/>
              <a:t> ettiğinde, işitme hâriç bedenî faaliyetlerinde hiçbir bozukluk yoktu.</a:t>
            </a:r>
          </a:p>
          <a:p>
            <a:pPr algn="ctr"/>
            <a:endParaRPr lang="tr-TR" sz="2800" b="1" dirty="0"/>
          </a:p>
          <a:p>
            <a:pPr algn="ctr"/>
            <a:r>
              <a:rPr lang="tr-TR" sz="2800" b="1" dirty="0"/>
              <a:t> </a:t>
            </a: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11560" y="548680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755576" y="47667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HİN 309 </a:t>
            </a:r>
            <a:br>
              <a:rPr lang="tr-T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YENİÇAĞ HİNDİSTAN TARİHİ</a:t>
            </a:r>
            <a:endParaRPr lang="tr-T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63803"/>
      </p:ext>
    </p:extLst>
  </p:cSld>
  <p:clrMapOvr>
    <a:masterClrMapping/>
  </p:clrMapOvr>
  <p:transition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/>
          </a:bodyPr>
          <a:lstStyle/>
          <a:p>
            <a:r>
              <a:rPr lang="tr-TR" b="1" dirty="0"/>
              <a:t>DARA ŞÜKUH                   &amp;        ŞÜCA </a:t>
            </a:r>
            <a:endParaRPr lang="tr-TR" sz="2800" b="1" dirty="0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11560" y="548680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755576" y="47667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HİN 309 </a:t>
            </a:r>
            <a:br>
              <a:rPr lang="tr-T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YENİÇAĞ HİNDİSTAN TARİHİ</a:t>
            </a:r>
            <a:endParaRPr lang="tr-T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362A4FAB-69BE-424C-9C95-E0FC105AD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1" y="2204864"/>
            <a:ext cx="4248471" cy="446723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00B24B2-58B5-4749-BB61-C9D2B00EA3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393" y="2204863"/>
            <a:ext cx="3518046" cy="440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45781"/>
      </p:ext>
    </p:extLst>
  </p:cSld>
  <p:clrMapOvr>
    <a:masterClrMapping/>
  </p:clrMapOvr>
  <p:transition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800" b="1" dirty="0"/>
              <a:t>    </a:t>
            </a:r>
            <a:r>
              <a:rPr lang="tr-TR" sz="2800" b="1" dirty="0">
                <a:solidFill>
                  <a:srgbClr val="002060"/>
                </a:solidFill>
              </a:rPr>
              <a:t>EVRENGZİB’İN TAHTA                ÇIKTIKTAN SONRA YAPTIKLARI :</a:t>
            </a:r>
            <a:br>
              <a:rPr lang="tr-TR" sz="2800" b="1" dirty="0">
                <a:solidFill>
                  <a:srgbClr val="002060"/>
                </a:solidFill>
              </a:rPr>
            </a:br>
            <a:r>
              <a:rPr lang="tr-TR" sz="2800" b="1" dirty="0"/>
              <a:t> 	- Ayak altında sürünebilir diye paralara ‘ Kelime-i Şahadet’ i kaldırttı.</a:t>
            </a:r>
            <a:br>
              <a:rPr lang="tr-TR" sz="2800" b="1" dirty="0"/>
            </a:br>
            <a:r>
              <a:rPr lang="tr-TR" sz="2800" b="1" dirty="0"/>
              <a:t>  - Ateşe tapan Mecûsilerin </a:t>
            </a:r>
            <a:r>
              <a:rPr lang="tr-TR" sz="2800" b="1" dirty="0" err="1"/>
              <a:t>dînî</a:t>
            </a:r>
            <a:r>
              <a:rPr lang="tr-TR" sz="2800" b="1" dirty="0"/>
              <a:t> bayramı olan Nevrûz (21 Mart) ve </a:t>
            </a:r>
            <a:r>
              <a:rPr lang="tr-TR" sz="2800" b="1" dirty="0" err="1"/>
              <a:t>Mihrican</a:t>
            </a:r>
            <a:r>
              <a:rPr lang="tr-TR" sz="2800" b="1" dirty="0"/>
              <a:t> günlerinin resmî bayram olarak kutlanmasını yasakladı.</a:t>
            </a:r>
            <a:br>
              <a:rPr lang="tr-TR" sz="2800" b="1" dirty="0"/>
            </a:br>
            <a:endParaRPr lang="tr-TR" sz="2800" b="1" dirty="0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11560" y="548680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755576" y="44669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HİN 309 </a:t>
            </a:r>
            <a:br>
              <a:rPr lang="tr-T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YENİÇAĞ HİNDİSTAN TARİHİ</a:t>
            </a:r>
            <a:endParaRPr lang="tr-T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83416"/>
      </p:ext>
    </p:extLst>
  </p:cSld>
  <p:clrMapOvr>
    <a:masterClrMapping/>
  </p:clrMapOvr>
  <p:transition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/>
              <a:t>  - </a:t>
            </a:r>
            <a:r>
              <a:rPr lang="tr-TR" sz="2800" b="1" dirty="0" err="1"/>
              <a:t>İslâmiyetin</a:t>
            </a:r>
            <a:r>
              <a:rPr lang="tr-TR" sz="2800" b="1" dirty="0"/>
              <a:t> emretmediği seksen çeşit vergiyi halktan kaldırdı.</a:t>
            </a:r>
            <a:br>
              <a:rPr lang="tr-TR" sz="2800" b="1" dirty="0"/>
            </a:br>
            <a:r>
              <a:rPr lang="tr-TR" sz="2800" b="1" dirty="0"/>
              <a:t>-Mekke ve Medine’ye dağıtılmak üzere 660.000 rupi yolladı. </a:t>
            </a:r>
            <a:br>
              <a:rPr lang="tr-TR" sz="2800" b="1" dirty="0"/>
            </a:br>
            <a:r>
              <a:rPr lang="tr-TR" sz="2800" b="1" dirty="0"/>
              <a:t>- Terkedilmiş ve cemaatsiz olanlar dahil bütün cami, tekke </a:t>
            </a:r>
            <a:r>
              <a:rPr lang="tr-TR" sz="2800" b="1" dirty="0" err="1"/>
              <a:t>vb</a:t>
            </a:r>
            <a:r>
              <a:rPr lang="tr-TR" sz="2800" b="1" dirty="0"/>
              <a:t> yerleri yeniden tamir ettirip onlara imam, müezzin ve </a:t>
            </a:r>
            <a:r>
              <a:rPr lang="tr-TR" sz="2800" b="1" dirty="0" err="1"/>
              <a:t>hatib</a:t>
            </a:r>
            <a:r>
              <a:rPr lang="tr-TR" sz="2800" b="1" dirty="0"/>
              <a:t> tayin etti.</a:t>
            </a: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11560" y="548680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755576" y="47667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HİN 309 </a:t>
            </a:r>
            <a:br>
              <a:rPr lang="tr-T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YENİÇAĞ HİNDİSTAN TARİHİ</a:t>
            </a:r>
            <a:endParaRPr lang="tr-T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29573"/>
      </p:ext>
    </p:extLst>
  </p:cSld>
  <p:clrMapOvr>
    <a:masterClrMapping/>
  </p:clrMapOvr>
  <p:transition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/>
              <a:t>- </a:t>
            </a:r>
            <a:r>
              <a:rPr lang="tr-TR" sz="2800" b="1" dirty="0" err="1"/>
              <a:t>Agra</a:t>
            </a:r>
            <a:r>
              <a:rPr lang="tr-TR" sz="2800" b="1" dirty="0"/>
              <a:t> başta olmak üzere ülkenin her yerinde </a:t>
            </a:r>
            <a:r>
              <a:rPr lang="tr-TR" sz="2800" b="1" dirty="0" err="1"/>
              <a:t>imâret</a:t>
            </a:r>
            <a:r>
              <a:rPr lang="tr-TR" sz="2800" b="1" dirty="0"/>
              <a:t> </a:t>
            </a:r>
            <a:r>
              <a:rPr lang="tr-TR" sz="2800" b="1" dirty="0" err="1"/>
              <a:t>vazîfesini</a:t>
            </a:r>
            <a:r>
              <a:rPr lang="tr-TR" sz="2800" b="1" dirty="0"/>
              <a:t> gören </a:t>
            </a:r>
            <a:r>
              <a:rPr lang="tr-TR" sz="2800" b="1" dirty="0" err="1"/>
              <a:t>bulgurhâneler</a:t>
            </a:r>
            <a:r>
              <a:rPr lang="tr-TR" sz="2800" b="1" dirty="0"/>
              <a:t> açtırdı.</a:t>
            </a:r>
            <a:br>
              <a:rPr lang="tr-TR" sz="2800" b="1" dirty="0"/>
            </a:br>
            <a:r>
              <a:rPr lang="tr-TR" sz="2800" b="1" dirty="0"/>
              <a:t>-  Yolcu ve </a:t>
            </a:r>
            <a:r>
              <a:rPr lang="tr-TR" sz="2800" b="1" dirty="0" err="1"/>
              <a:t>misâfirler</a:t>
            </a:r>
            <a:r>
              <a:rPr lang="tr-TR" sz="2800" b="1" dirty="0"/>
              <a:t> için han ve kervansaraylar yaptırdı. İlim ve ilim ehline çok kıymet verip, talebelerin ve müderrislerin </a:t>
            </a:r>
            <a:r>
              <a:rPr lang="tr-TR" sz="2800" b="1" dirty="0" err="1"/>
              <a:t>vazîfelerini</a:t>
            </a:r>
            <a:r>
              <a:rPr lang="tr-TR" sz="2800" b="1" dirty="0"/>
              <a:t> </a:t>
            </a:r>
            <a:r>
              <a:rPr lang="tr-TR" sz="2800" b="1" dirty="0" err="1"/>
              <a:t>râhat</a:t>
            </a:r>
            <a:r>
              <a:rPr lang="tr-TR" sz="2800" b="1" dirty="0"/>
              <a:t> yapmaları için maaş verdi.</a:t>
            </a: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11560" y="548680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755576" y="44669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HİN 309 </a:t>
            </a:r>
            <a:br>
              <a:rPr lang="tr-T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YENİÇAĞ HİNDİSTAN TARİHİ</a:t>
            </a:r>
            <a:endParaRPr lang="tr-T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9053"/>
      </p:ext>
    </p:extLst>
  </p:cSld>
  <p:clrMapOvr>
    <a:masterClrMapping/>
  </p:clrMapOvr>
  <p:transition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tr-TR" sz="2800" b="1" dirty="0"/>
              <a:t>-</a:t>
            </a:r>
            <a:r>
              <a:rPr lang="tr-TR" sz="2800" b="1" dirty="0" err="1"/>
              <a:t>Âlemgîr</a:t>
            </a:r>
            <a:r>
              <a:rPr lang="tr-TR" sz="2800" b="1" dirty="0"/>
              <a:t> Şah, memleketin ileri gelen </a:t>
            </a:r>
            <a:r>
              <a:rPr lang="tr-TR" sz="2800" b="1" dirty="0" err="1"/>
              <a:t>ulemâsından</a:t>
            </a:r>
            <a:r>
              <a:rPr lang="tr-TR" sz="2800" b="1" dirty="0"/>
              <a:t> meydana getirdiği kalabalık bir heyete her türlü imkânları verip büyük bir </a:t>
            </a:r>
            <a:r>
              <a:rPr lang="tr-TR" sz="2800" b="1" dirty="0" err="1"/>
              <a:t>kütüphâne</a:t>
            </a:r>
            <a:r>
              <a:rPr lang="tr-TR" sz="2800" b="1" dirty="0"/>
              <a:t> kurarak </a:t>
            </a:r>
            <a:r>
              <a:rPr lang="tr-TR" sz="2800" b="1" dirty="0" err="1"/>
              <a:t>Fetâvâ-yı</a:t>
            </a:r>
            <a:r>
              <a:rPr lang="tr-TR" sz="2800" b="1" dirty="0"/>
              <a:t> </a:t>
            </a:r>
            <a:r>
              <a:rPr lang="tr-TR" sz="2800" b="1" dirty="0" err="1"/>
              <a:t>Âlemgiriyye</a:t>
            </a:r>
            <a:r>
              <a:rPr lang="tr-TR" sz="2800" b="1" dirty="0"/>
              <a:t> ve </a:t>
            </a:r>
            <a:r>
              <a:rPr lang="tr-TR" sz="2800" b="1" dirty="0" err="1"/>
              <a:t>Fetâvâ-yı</a:t>
            </a:r>
            <a:r>
              <a:rPr lang="tr-TR" sz="2800" b="1" dirty="0"/>
              <a:t> </a:t>
            </a:r>
            <a:r>
              <a:rPr lang="tr-TR" sz="2800" b="1" dirty="0" err="1"/>
              <a:t>Hindiyye</a:t>
            </a:r>
            <a:r>
              <a:rPr lang="tr-TR" sz="2800" b="1" dirty="0"/>
              <a:t> adları verilen kânun kitabını ve devletin anayasasını, Hanefî mezhebi hükümlerine göre hazırlattı. </a:t>
            </a:r>
            <a:br>
              <a:rPr lang="tr-TR" sz="2800" b="1" dirty="0"/>
            </a:br>
            <a:r>
              <a:rPr lang="tr-TR" sz="2800" b="1" dirty="0"/>
              <a:t>- Bu hükümler, yetişen âdil </a:t>
            </a:r>
            <a:r>
              <a:rPr lang="tr-TR" sz="2800" b="1" dirty="0" err="1"/>
              <a:t>kâdılar</a:t>
            </a:r>
            <a:r>
              <a:rPr lang="tr-TR" sz="2800" b="1" dirty="0"/>
              <a:t> tarafından memleketin her tarafında tatbik edildi. Daha sonra aynı şey Mecelle ile Osmanlı Devletinde de yapıldı</a:t>
            </a: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11560" y="548680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755576" y="47667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HİN 309 </a:t>
            </a:r>
            <a:br>
              <a:rPr lang="tr-T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YENİÇAĞ HİNDİSTAN TARİHİ</a:t>
            </a:r>
            <a:endParaRPr lang="tr-T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24861"/>
      </p:ext>
    </p:extLst>
  </p:cSld>
  <p:clrMapOvr>
    <a:masterClrMapping/>
  </p:clrMapOvr>
  <p:transition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/>
              <a:t> </a:t>
            </a:r>
            <a:r>
              <a:rPr lang="tr-TR" sz="3200" b="1" dirty="0"/>
              <a:t>Dul kalan Hindu kadınların diri diri yakılmasını veya kendi kendilerini yakmalarına müsaade edilmesini kesin olarak yasaklamıştır.</a:t>
            </a:r>
            <a:br>
              <a:rPr lang="tr-TR" sz="3200" b="1" dirty="0"/>
            </a:br>
            <a:r>
              <a:rPr lang="tr-TR" sz="3200" b="1" dirty="0"/>
              <a:t>-Çocukların harem ağası olmasını yasak eder , bu onun insani duygularına örnektir.</a:t>
            </a: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11560" y="548680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755576" y="47667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HİN 309 </a:t>
            </a:r>
            <a:br>
              <a:rPr lang="tr-T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YENİÇAĞ HİNDİSTAN TARİHİ</a:t>
            </a:r>
            <a:endParaRPr lang="tr-T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092061"/>
      </p:ext>
    </p:extLst>
  </p:cSld>
  <p:clrMapOvr>
    <a:masterClrMapping/>
  </p:clrMapOvr>
  <p:transition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002060"/>
                </a:solidFill>
              </a:rPr>
              <a:t>EVRENGZİB’İN GENEL ÖZELLİKLERİ: </a:t>
            </a:r>
            <a:br>
              <a:rPr lang="tr-TR" sz="2800" b="1" dirty="0">
                <a:solidFill>
                  <a:srgbClr val="002060"/>
                </a:solidFill>
              </a:rPr>
            </a:br>
            <a:r>
              <a:rPr lang="tr-TR" sz="3200" b="1" dirty="0">
                <a:solidFill>
                  <a:srgbClr val="002060"/>
                </a:solidFill>
              </a:rPr>
              <a:t>-</a:t>
            </a:r>
            <a:r>
              <a:rPr lang="tr-TR" sz="3200" b="1" dirty="0"/>
              <a:t>Devletinin bütün ihtişamına karşılık </a:t>
            </a:r>
            <a:r>
              <a:rPr lang="tr-TR" sz="3200" b="1" dirty="0" err="1"/>
              <a:t>Âlemgîr’in</a:t>
            </a:r>
            <a:r>
              <a:rPr lang="tr-TR" sz="3200" b="1" dirty="0"/>
              <a:t> </a:t>
            </a:r>
            <a:r>
              <a:rPr lang="tr-TR" sz="3200" b="1" dirty="0" err="1"/>
              <a:t>sâde</a:t>
            </a:r>
            <a:r>
              <a:rPr lang="tr-TR" sz="3200" b="1" dirty="0"/>
              <a:t> bir </a:t>
            </a:r>
            <a:r>
              <a:rPr lang="tr-TR" sz="3200" b="1" dirty="0" err="1"/>
              <a:t>hayâtı</a:t>
            </a:r>
            <a:r>
              <a:rPr lang="tr-TR" sz="3200" b="1" dirty="0"/>
              <a:t> vardı. Giyim-kuşamı, yeme-içmesi ve diğer her türlü </a:t>
            </a:r>
            <a:r>
              <a:rPr lang="tr-TR" sz="3200" b="1" dirty="0" err="1"/>
              <a:t>faâliyeti</a:t>
            </a:r>
            <a:r>
              <a:rPr lang="tr-TR" sz="3200" b="1" dirty="0"/>
              <a:t> </a:t>
            </a:r>
            <a:r>
              <a:rPr lang="tr-TR" sz="3200" b="1" dirty="0" err="1"/>
              <a:t>sâdelik</a:t>
            </a:r>
            <a:r>
              <a:rPr lang="tr-TR" sz="3200" b="1" dirty="0"/>
              <a:t> sınırlarını geçmezdi. Çok düzenli bir </a:t>
            </a:r>
            <a:r>
              <a:rPr lang="tr-TR" sz="3200" b="1" dirty="0" err="1"/>
              <a:t>hayâtı</a:t>
            </a:r>
            <a:r>
              <a:rPr lang="tr-TR" sz="3200" b="1" dirty="0"/>
              <a:t> vardı.</a:t>
            </a: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11560" y="548680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755576" y="47667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HİN 309 </a:t>
            </a:r>
            <a:br>
              <a:rPr lang="tr-T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YENİÇAĞ HİNDİSTAN TARİHİ</a:t>
            </a:r>
            <a:endParaRPr lang="tr-T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09332"/>
      </p:ext>
    </p:extLst>
  </p:cSld>
  <p:clrMapOvr>
    <a:masterClrMapping/>
  </p:clrMapOvr>
  <p:transition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/>
              <a:t> Okumayı çok sever hatta </a:t>
            </a:r>
            <a:r>
              <a:rPr lang="tr-TR" sz="3600" b="1" dirty="0" err="1"/>
              <a:t>kendiside</a:t>
            </a:r>
            <a:r>
              <a:rPr lang="tr-TR" sz="3600" b="1" dirty="0"/>
              <a:t> yazılar yazardı ve şiir söylemekte de kabiliyetliydi. </a:t>
            </a:r>
            <a:br>
              <a:rPr lang="tr-TR" b="1" dirty="0"/>
            </a:br>
            <a:br>
              <a:rPr lang="tr-TR" b="1" dirty="0"/>
            </a:br>
            <a:r>
              <a:rPr lang="tr-TR" sz="3600" dirty="0">
                <a:latin typeface="Franklin Gothic Demi" panose="020B0703020102020204" pitchFamily="34" charset="0"/>
              </a:rPr>
              <a:t> - </a:t>
            </a:r>
            <a:r>
              <a:rPr lang="tr-TR" sz="3600" b="1" dirty="0">
                <a:latin typeface="+mj-lt"/>
              </a:rPr>
              <a:t>Mektuplarını içeren , </a:t>
            </a:r>
            <a:r>
              <a:rPr lang="tr-TR" sz="3600" b="1" dirty="0" err="1">
                <a:latin typeface="+mj-lt"/>
              </a:rPr>
              <a:t>Ruk’at</a:t>
            </a:r>
            <a:r>
              <a:rPr lang="tr-TR" sz="3600" b="1" dirty="0">
                <a:latin typeface="+mj-lt"/>
              </a:rPr>
              <a:t>-i </a:t>
            </a:r>
            <a:r>
              <a:rPr lang="tr-TR" sz="3600" b="1" dirty="0" err="1">
                <a:latin typeface="+mj-lt"/>
              </a:rPr>
              <a:t>Âlemgîrî</a:t>
            </a:r>
            <a:r>
              <a:rPr lang="tr-TR" sz="3600" b="1" dirty="0">
                <a:latin typeface="+mj-lt"/>
              </a:rPr>
              <a:t> kitabı, uzun zaman ders kitabı olarak kaldı. </a:t>
            </a: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11560" y="548680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755576" y="47667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HİN 309 </a:t>
            </a:r>
            <a:br>
              <a:rPr lang="tr-T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YENİÇAĞ HİNDİSTAN TARİHİ</a:t>
            </a:r>
            <a:endParaRPr lang="tr-T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64823"/>
      </p:ext>
    </p:extLst>
  </p:cSld>
  <p:clrMapOvr>
    <a:masterClrMapping/>
  </p:clrMapOvr>
  <p:transition>
    <p:wheel spokes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1545</TotalTime>
  <Words>486</Words>
  <Application>Microsoft Office PowerPoint</Application>
  <PresentationFormat>Ekran Gösterisi (4:3)</PresentationFormat>
  <Paragraphs>39</Paragraphs>
  <Slides>10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7" baseType="lpstr">
      <vt:lpstr>Calibri</vt:lpstr>
      <vt:lpstr>Century Schoolbook</vt:lpstr>
      <vt:lpstr>Comic Sans MS</vt:lpstr>
      <vt:lpstr>Franklin Gothic Demi</vt:lpstr>
      <vt:lpstr>Wingdings</vt:lpstr>
      <vt:lpstr>Wingdings 2</vt:lpstr>
      <vt:lpstr>Oriel</vt:lpstr>
      <vt:lpstr>                     HİN 309   YENİÇAĞ HİNDİSTAN TARİHİ  7. hafta  hint-türk imparatorluğu dönemi: evrengzib ıı      </vt:lpstr>
      <vt:lpstr>HİN 309  YENİÇAĞ HİNDİSTAN TARİHİ</vt:lpstr>
      <vt:lpstr>HİN 309  YENİÇAĞ HİNDİSTAN TARİHİ</vt:lpstr>
      <vt:lpstr>HİN 309  YENİÇAĞ HİNDİSTAN TARİHİ</vt:lpstr>
      <vt:lpstr>HİN 309  YENİÇAĞ HİNDİSTAN TARİHİ</vt:lpstr>
      <vt:lpstr>HİN 309  YENİÇAĞ HİNDİSTAN TARİHİ</vt:lpstr>
      <vt:lpstr>HİN 309  YENİÇAĞ HİNDİSTAN TARİHİ</vt:lpstr>
      <vt:lpstr>HİN 309  YENİÇAĞ HİNDİSTAN TARİHİ</vt:lpstr>
      <vt:lpstr>HİN 309  YENİÇAĞ HİNDİSTAN TARİHİ</vt:lpstr>
      <vt:lpstr>HİN 309  YENİÇAĞ HİNDİSTAN TARİHİ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GENÇ AKADEMİSYENLER SEMPOZYUMU   GAZİ ÜNİVERSİTESİ, 24-25 Kasım 20114</dc:title>
  <dc:creator>Arş. Gör. Y.KAYALI</dc:creator>
  <cp:lastModifiedBy>casper</cp:lastModifiedBy>
  <cp:revision>131</cp:revision>
  <dcterms:created xsi:type="dcterms:W3CDTF">2014-11-21T09:52:05Z</dcterms:created>
  <dcterms:modified xsi:type="dcterms:W3CDTF">2020-03-04T16:01:46Z</dcterms:modified>
</cp:coreProperties>
</file>