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1C27CDD-5F6C-47CE-BFCC-DB13DCED86B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1C27CDD-5F6C-47CE-BFCC-DB13DCED86B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1C27CDD-5F6C-47CE-BFCC-DB13DCED86B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1C27CDD-5F6C-47CE-BFCC-DB13DCED86B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C27CDD-5F6C-47CE-BFCC-DB13DCED86B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1C27CDD-5F6C-47CE-BFCC-DB13DCED86B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1C27CDD-5F6C-47CE-BFCC-DB13DCED86BA}"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1C27CDD-5F6C-47CE-BFCC-DB13DCED86BA}"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C27CDD-5F6C-47CE-BFCC-DB13DCED86BA}"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C27CDD-5F6C-47CE-BFCC-DB13DCED86B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C27CDD-5F6C-47CE-BFCC-DB13DCED86B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F0E239F-2DD0-4B76-8D47-A8C89B43BE3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C27CDD-5F6C-47CE-BFCC-DB13DCED86BA}"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0E239F-2DD0-4B76-8D47-A8C89B43BE3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normAutofit fontScale="92500"/>
          </a:bodyPr>
          <a:lstStyle/>
          <a:p>
            <a:r>
              <a:rPr lang="tr-TR" dirty="0" smtClean="0"/>
              <a:t>9. HAFTA</a:t>
            </a:r>
          </a:p>
          <a:p>
            <a:r>
              <a:rPr lang="tr-TR" dirty="0" smtClean="0"/>
              <a:t>Sosyal sigorta türleri (hastalık sigortası)</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GEÇİCİ İŞ GÖREMEZLİK</a:t>
            </a:r>
            <a:endParaRPr lang="tr-TR" dirty="0"/>
          </a:p>
        </p:txBody>
      </p:sp>
      <p:sp>
        <p:nvSpPr>
          <p:cNvPr id="3" name="Content Placeholder 2"/>
          <p:cNvSpPr>
            <a:spLocks noGrp="1"/>
          </p:cNvSpPr>
          <p:nvPr>
            <p:ph idx="1"/>
          </p:nvPr>
        </p:nvSpPr>
        <p:spPr/>
        <p:txBody>
          <a:bodyPr/>
          <a:lstStyle/>
          <a:p>
            <a:r>
              <a:rPr lang="tr-TR" dirty="0" smtClean="0"/>
              <a:t>Sigortalılara tek hekim tarafından istirahat raporu verilmesi durumlarında, sigortalının çalışmaya başlayabileceği tarih, sigortalının istirahatli kılındığını gösteren belgede hekim tarafından; istirahat, sağlık kurulu tarafından verilmişse çalışabileceği tarihin sağlık kurulu raporunda belirtilmesi,</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GEÇİCİ İŞ GÖREMEZLİK</a:t>
            </a:r>
            <a:endParaRPr lang="tr-TR" dirty="0"/>
          </a:p>
        </p:txBody>
      </p:sp>
      <p:sp>
        <p:nvSpPr>
          <p:cNvPr id="3" name="Content Placeholder 2"/>
          <p:cNvSpPr>
            <a:spLocks noGrp="1"/>
          </p:cNvSpPr>
          <p:nvPr>
            <p:ph idx="1"/>
          </p:nvPr>
        </p:nvSpPr>
        <p:spPr/>
        <p:txBody>
          <a:bodyPr/>
          <a:lstStyle/>
          <a:p>
            <a:r>
              <a:rPr lang="tr-TR" dirty="0" smtClean="0"/>
              <a:t>istirahat verilmemesi durumlarında da çalışabilir belgesinin düzenlenmesi gerekir. </a:t>
            </a:r>
          </a:p>
          <a:p>
            <a:r>
              <a:rPr lang="tr-TR" dirty="0" smtClean="0"/>
              <a:t>Verilecek istirahatlerde örneği Kurumca belirlenen belgenin doldurulması ve elektronik ortamda düzenlenmesi gerekmektedir.</a:t>
            </a:r>
          </a:p>
          <a:p>
            <a:r>
              <a:rPr lang="tr-TR" dirty="0" smtClean="0"/>
              <a:t> Yine istirahat raporlarında sigortalının çalışıp çalışamayacağı veya kontrol muayenesinin yapılıp yapılmayacağı hususu belirtilmelidir.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GEÇİCİ İŞ GÖREMEZLİK</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Kontrollü istirahat verilmesi halinde, geçici iş göremezlik belgesi üç nüsha olarak düzenlenecek, asıl düzenlenen nüsha sağlık tesislerince Sosyal Güvenlik İl Müdürlüğüne gönderilecek, ikinci ve üçüncü nüsha ise kontrol muayenesine gelirken getirilmesi için sigortalılara verilecektir. Sigortalılar kontrol için geldiklerinde istirahatlerinin uzatılması gerekiyor ise, belgenin ikinci nüshası sağlık tesislerince Sosyal Güvenlik İl Müdürlüğüne gönderilecek, üçüncü nüshası sigortalılara verilecektir (Sosyal Güvenlik Kurumu, 2011/50 sayılı genelge).</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Hastalık ve analık hali MADDE 15- (Değişik: 17/4/2008-5754/9 md.)</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4 üncü maddenin birinci fıkrasının (a) ve (b) bentleri kapsamındaki sigortalının, iş kazası ve meslek hastalığı dışında kalan ve iş göremezliğine neden olan rahatsızlıklar, hastalık halidir. </a:t>
            </a:r>
          </a:p>
          <a:p>
            <a:r>
              <a:rPr lang="tr-TR" dirty="0" smtClean="0"/>
              <a:t>4 üncü maddenin birinci fıkrasının (a) ve (b) bentleri kapsamındaki sigortalı kadının veya sigortalı erkeğin sigortalı olmayan eşinin, kendi çalışmalarından dolayı gelir veya aylık alan kadının ya da gelir veya aylık alan erkeğin sigortalı olmayan eşinin gebeliğinin başladığı tarihten itibaren doğumdan sonraki ilk sekiz haftalık, çoğul gebelik halinde ise ilk on haftalık süreye kadar olan gebelik ve analık haliyle ilgili rahatsızlık ve engellilik halleri analık hali kabul edilir.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a:bodyPr>
          <a:lstStyle/>
          <a:p>
            <a:r>
              <a:rPr lang="tr-TR" dirty="0" smtClean="0"/>
              <a:t>Hastalık ve analık sigortasından sigortalıya hastalık veya analık hallerine bağlı olarak ortaya çıkan iş göremezlik süresince, günlük geçici iş göremezlik ödeneği verilir..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Analık sigortasından sigortalı kadına veya sigortalı olmayan karısının doğum yapması nedeniyle sigortalı erkeğe, bu Kanunun 4 üncü maddesinin birinci fıkrasının (a) ve (b) bentleri kapsamındaki sigortalılardan; kendi çalışmalarından dolayı gelir veya aylık alan kadına ya da gelir veya aylık alan erkeğin sigortalı olmayan eşine, her çocuk için yaşaması şartıyla doğum tarihinde geçerli olan ve Kurum Yönetim Kurulunca belirlenip Bakan tarafından onaylanan tarife üzerinden emzirme ödeneği verilir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GEÇİCİ İŞ GÖREMEZLİK</a:t>
            </a:r>
            <a:endParaRPr lang="tr-TR" dirty="0"/>
          </a:p>
        </p:txBody>
      </p:sp>
      <p:sp>
        <p:nvSpPr>
          <p:cNvPr id="3" name="Content Placeholder 2"/>
          <p:cNvSpPr>
            <a:spLocks noGrp="1"/>
          </p:cNvSpPr>
          <p:nvPr>
            <p:ph idx="1"/>
          </p:nvPr>
        </p:nvSpPr>
        <p:spPr/>
        <p:txBody>
          <a:bodyPr/>
          <a:lstStyle/>
          <a:p>
            <a:r>
              <a:rPr lang="tr-TR" dirty="0" smtClean="0"/>
              <a:t>Geçici iş göremezlik, sigortalının iş kazası, meslek hastalığı, hastalık ve analık hallerinde Sosyal Güvenlik Kurumu’nca yetkilendirilen hekim veya sağlık kurulu raporlarında belirtilen istirahat süresince geçici olarak çalışamama halidir (Şakar, 2009, 224).</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GEÇİCİ İŞ GÖREMEZLİK</a:t>
            </a:r>
            <a:endParaRPr lang="tr-TR" dirty="0"/>
          </a:p>
        </p:txBody>
      </p:sp>
      <p:sp>
        <p:nvSpPr>
          <p:cNvPr id="3" name="Content Placeholder 2"/>
          <p:cNvSpPr>
            <a:spLocks noGrp="1"/>
          </p:cNvSpPr>
          <p:nvPr>
            <p:ph idx="1"/>
          </p:nvPr>
        </p:nvSpPr>
        <p:spPr/>
        <p:txBody>
          <a:bodyPr/>
          <a:lstStyle/>
          <a:p>
            <a:r>
              <a:rPr lang="tr-TR" dirty="0" smtClean="0"/>
              <a:t>Geçici iş göremezlik ödeneğine hak kazanabilmek için Sosyal Güvenlik Kurumu’nca yetkilendirilen hekim veya sağlık kurullarından istirahat raporu alınmış olması şarttır (Güzel, Okur ve Caniklioğlu, 2009, 395).</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GEÇİCİ İŞ GÖREMEZLİK</a:t>
            </a:r>
            <a:endParaRPr lang="tr-TR" dirty="0"/>
          </a:p>
        </p:txBody>
      </p:sp>
      <p:sp>
        <p:nvSpPr>
          <p:cNvPr id="3" name="Content Placeholder 2"/>
          <p:cNvSpPr>
            <a:spLocks noGrp="1"/>
          </p:cNvSpPr>
          <p:nvPr>
            <p:ph idx="1"/>
          </p:nvPr>
        </p:nvSpPr>
        <p:spPr/>
        <p:txBody>
          <a:bodyPr/>
          <a:lstStyle/>
          <a:p>
            <a:r>
              <a:rPr lang="tr-TR" dirty="0" smtClean="0"/>
              <a:t>Sosyal Güvenlik Kurumunca yetki verilmeyen hekim veya sağlık kuruluşlarından alınan raporların geçerli olabilmesi için on güne kadar olan raporların Kurumca yetkilendirilen hekim tarafından on günden fazla süreli raporların ise sağlık kurulunca onaylanması gerekmektedir.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GEÇİCİ İŞ GÖREMEZLİK</a:t>
            </a:r>
            <a:endParaRPr lang="tr-TR" dirty="0"/>
          </a:p>
        </p:txBody>
      </p:sp>
      <p:sp>
        <p:nvSpPr>
          <p:cNvPr id="3" name="Content Placeholder 2"/>
          <p:cNvSpPr>
            <a:spLocks noGrp="1"/>
          </p:cNvSpPr>
          <p:nvPr>
            <p:ph idx="1"/>
          </p:nvPr>
        </p:nvSpPr>
        <p:spPr/>
        <p:txBody>
          <a:bodyPr>
            <a:normAutofit lnSpcReduction="10000"/>
          </a:bodyPr>
          <a:lstStyle/>
          <a:p>
            <a:r>
              <a:rPr lang="tr-TR" dirty="0" smtClean="0"/>
              <a:t>Tek hekim, ayaktan tedavilerde tedavi altına aldığı sigortalıya bir defada en çok 10 gün istirahat raporu verebilir ve kesintisiz bunu bir defa tekrarlayabilir. Tek hekimden iki defa istirahat raporu almış olan sigortalının tedavisine devam edilmesi gerektiği takdirde, sigortalının sağlık kurulu raporu alması gerekmektedir.</a:t>
            </a:r>
          </a:p>
          <a:p>
            <a:r>
              <a:rPr lang="tr-TR" dirty="0" smtClean="0"/>
              <a:t>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GEÇİCİ İŞ GÖREMEZLİK</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Bu maksatla sigortalı Kurumca yetkilendirilen sağlık kuruluna sevk edilir. Bakanlıkça yetki tanınan işyeri hekimleri ise sigortalılara bir kerede en fazla 2 günlük istirahat raporu verebilir. Yine, sigortalılara bir takvim yılı içinde tek hekim tarafından ayaktan tedavilerde verilecek istirahat sürelerinin toplamı 40 günü geçemez. Bu süreyi aşan istirahat raporlarının sağlık kurulunca verilmesi gerekmektedir(ÖZDAMAR ve ÇAKAR, 2012).</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610</Words>
  <Application>Microsoft Office PowerPoint</Application>
  <PresentationFormat>On-screen Show (4:3)</PresentationFormat>
  <Paragraphs>27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SOSYAL GÜVENLİK HUKUKU 1</vt:lpstr>
      <vt:lpstr>Hastalık ve analık hali MADDE 15- (Değişik: 17/4/2008-5754/9 md.)</vt:lpstr>
      <vt:lpstr>Slide 3</vt:lpstr>
      <vt:lpstr>Slide 4</vt:lpstr>
      <vt:lpstr>GEÇİCİ İŞ GÖREMEZLİK</vt:lpstr>
      <vt:lpstr>GEÇİCİ İŞ GÖREMEZLİK</vt:lpstr>
      <vt:lpstr>GEÇİCİ İŞ GÖREMEZLİK</vt:lpstr>
      <vt:lpstr>GEÇİCİ İŞ GÖREMEZLİK</vt:lpstr>
      <vt:lpstr>GEÇİCİ İŞ GÖREMEZLİK</vt:lpstr>
      <vt:lpstr>GEÇİCİ İŞ GÖREMEZLİK</vt:lpstr>
      <vt:lpstr>GEÇİCİ İŞ GÖREMEZLİK</vt:lpstr>
      <vt:lpstr>GEÇİCİ İŞ GÖREMEZLİK</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2020-05-03T14:56:16Z</dcterms:created>
  <dcterms:modified xsi:type="dcterms:W3CDTF">2020-05-03T15:29:22Z</dcterms:modified>
</cp:coreProperties>
</file>