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852" r:id="rId1"/>
  </p:sldMasterIdLst>
  <p:notesMasterIdLst>
    <p:notesMasterId r:id="rId14"/>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9874" autoAdjust="0"/>
    <p:restoredTop sz="94660"/>
  </p:normalViewPr>
  <p:slideViewPr>
    <p:cSldViewPr snapToGrid="0">
      <p:cViewPr varScale="1">
        <p:scale>
          <a:sx n="87" d="100"/>
          <a:sy n="87" d="100"/>
        </p:scale>
        <p:origin x="763" y="6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 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3B3BAEE-E0CE-4FDA-B66D-C741E8289069}" type="datetimeFigureOut">
              <a:rPr lang="tr-TR" smtClean="0"/>
              <a:t>1.05.2020</a:t>
            </a:fld>
            <a:endParaRPr lang="tr-TR"/>
          </a:p>
        </p:txBody>
      </p:sp>
      <p:sp>
        <p:nvSpPr>
          <p:cNvPr id="4" name="Slayt Resmi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6" name="Alt 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635CEBE-4123-4F6C-8D2D-D342FD211FF1}" type="slidenum">
              <a:rPr lang="tr-TR" smtClean="0"/>
              <a:t>‹#›</a:t>
            </a:fld>
            <a:endParaRPr lang="tr-TR"/>
          </a:p>
        </p:txBody>
      </p:sp>
    </p:spTree>
    <p:extLst>
      <p:ext uri="{BB962C8B-B14F-4D97-AF65-F5344CB8AC3E}">
        <p14:creationId xmlns:p14="http://schemas.microsoft.com/office/powerpoint/2010/main" val="47620105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_rels/slideLayout9.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7" name="Rectangle 6"/>
          <p:cNvSpPr/>
          <p:nvPr/>
        </p:nvSpPr>
        <p:spPr>
          <a:xfrm>
            <a:off x="920834" y="1346946"/>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920834" y="4299696"/>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175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920834" y="1484779"/>
            <a:ext cx="10222992" cy="2743200"/>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grpSp>
        <p:nvGrpSpPr>
          <p:cNvPr id="10" name="Group 9"/>
          <p:cNvGrpSpPr/>
          <p:nvPr/>
        </p:nvGrpSpPr>
        <p:grpSpPr>
          <a:xfrm>
            <a:off x="9649215" y="4068923"/>
            <a:ext cx="1080904" cy="1080902"/>
            <a:chOff x="9685338" y="4460675"/>
            <a:chExt cx="1080904" cy="1080902"/>
          </a:xfrm>
        </p:grpSpPr>
        <p:sp>
          <p:nvSpPr>
            <p:cNvPr id="11" name="Oval 10"/>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sp>
        <p:sp>
          <p:nvSpPr>
            <p:cNvPr id="12" name="Oval 11"/>
            <p:cNvSpPr/>
            <p:nvPr/>
          </p:nvSpPr>
          <p:spPr>
            <a:xfrm>
              <a:off x="9793429" y="4568765"/>
              <a:ext cx="864723" cy="864722"/>
            </a:xfrm>
            <a:prstGeom prst="ellipse">
              <a:avLst/>
            </a:prstGeom>
            <a:noFill/>
            <a:ln w="25400" cap="flat" cmpd="sng" algn="ctr">
              <a:solidFill>
                <a:sysClr val="window" lastClr="FFFFFF"/>
              </a:solidFill>
              <a:prstDash val="solid"/>
            </a:ln>
            <a:effectLst/>
          </p:spPr>
        </p:sp>
      </p:grpSp>
      <p:sp>
        <p:nvSpPr>
          <p:cNvPr id="2" name="Title 1"/>
          <p:cNvSpPr>
            <a:spLocks noGrp="1"/>
          </p:cNvSpPr>
          <p:nvPr>
            <p:ph type="ctrTitle"/>
          </p:nvPr>
        </p:nvSpPr>
        <p:spPr>
          <a:xfrm>
            <a:off x="1051560" y="1432223"/>
            <a:ext cx="9966960" cy="3035808"/>
          </a:xfrm>
        </p:spPr>
        <p:txBody>
          <a:bodyPr anchor="ctr">
            <a:noAutofit/>
          </a:bodyPr>
          <a:lstStyle>
            <a:lvl1pPr algn="l">
              <a:lnSpc>
                <a:spcPct val="80000"/>
              </a:lnSpc>
              <a:defRPr sz="9600" cap="all" baseline="0">
                <a:blipFill dpi="0" rotWithShape="1">
                  <a:blip r:embed="rId4"/>
                  <a:srcRect/>
                  <a:tile tx="6350" ty="-127000" sx="65000" sy="64000" flip="none" algn="tl"/>
                </a:blipFill>
              </a:defRPr>
            </a:lvl1pPr>
          </a:lstStyle>
          <a:p>
            <a:r>
              <a:rPr lang="tr-TR"/>
              <a:t>Asıl başlık stilini düzenlemek için tıklayın</a:t>
            </a:r>
            <a:endParaRPr lang="en-US" dirty="0"/>
          </a:p>
        </p:txBody>
      </p:sp>
      <p:sp>
        <p:nvSpPr>
          <p:cNvPr id="3" name="Subtitle 2"/>
          <p:cNvSpPr>
            <a:spLocks noGrp="1"/>
          </p:cNvSpPr>
          <p:nvPr>
            <p:ph type="subTitle" idx="1"/>
          </p:nvPr>
        </p:nvSpPr>
        <p:spPr>
          <a:xfrm>
            <a:off x="1069848" y="4389120"/>
            <a:ext cx="7891272" cy="1069848"/>
          </a:xfrm>
        </p:spPr>
        <p:txBody>
          <a:bodyPr>
            <a:normAutofit/>
          </a:bodyPr>
          <a:lstStyle>
            <a:lvl1pPr marL="0" indent="0" algn="l">
              <a:buNone/>
              <a:defRPr sz="2200">
                <a:solidFill>
                  <a:schemeClr val="tx1"/>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FB8E4F11-EA90-48E4-A693-24693E19C8D3}" type="datetime1">
              <a:rPr lang="tr-TR" smtClean="0"/>
              <a:t>1.05.2020</a:t>
            </a:fld>
            <a:endParaRPr lang="en-US" dirty="0"/>
          </a:p>
        </p:txBody>
      </p:sp>
      <p:sp>
        <p:nvSpPr>
          <p:cNvPr id="5" name="Footer Placeholder 4"/>
          <p:cNvSpPr>
            <a:spLocks noGrp="1"/>
          </p:cNvSpPr>
          <p:nvPr>
            <p:ph type="ftr" sz="quarter" idx="11"/>
          </p:nvPr>
        </p:nvSpPr>
        <p:spPr/>
        <p:txBody>
          <a:bodyPr/>
          <a:lstStyle/>
          <a:p>
            <a:r>
              <a:rPr lang="sv-SE"/>
              <a:t>Öğr. Gör.Av. Emrullah MANAV</a:t>
            </a:r>
            <a:endParaRPr lang="en-US" dirty="0"/>
          </a:p>
        </p:txBody>
      </p:sp>
      <p:sp>
        <p:nvSpPr>
          <p:cNvPr id="6" name="Slide Number Placeholder 5"/>
          <p:cNvSpPr>
            <a:spLocks noGrp="1"/>
          </p:cNvSpPr>
          <p:nvPr>
            <p:ph type="sldNum" sz="quarter" idx="12"/>
          </p:nvPr>
        </p:nvSpPr>
        <p:spPr>
          <a:xfrm>
            <a:off x="9592733" y="4289334"/>
            <a:ext cx="1193868" cy="640080"/>
          </a:xfrm>
        </p:spPr>
        <p:txBody>
          <a:bodyPr/>
          <a:lstStyle>
            <a:lvl1pPr>
              <a:defRPr sz="2800"/>
            </a:lvl1p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36705994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Vertical Text Placeholder 2"/>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0D868143-73A0-4883-8B22-9297F2E29AD8}" type="datetime1">
              <a:rPr lang="tr-TR" smtClean="0"/>
              <a:t>1.05.2020</a:t>
            </a:fld>
            <a:endParaRPr lang="en-US" dirty="0"/>
          </a:p>
        </p:txBody>
      </p:sp>
      <p:sp>
        <p:nvSpPr>
          <p:cNvPr id="5" name="Footer Placeholder 4"/>
          <p:cNvSpPr>
            <a:spLocks noGrp="1"/>
          </p:cNvSpPr>
          <p:nvPr>
            <p:ph type="ftr" sz="quarter" idx="11"/>
          </p:nvPr>
        </p:nvSpPr>
        <p:spPr/>
        <p:txBody>
          <a:bodyPr/>
          <a:lstStyle/>
          <a:p>
            <a:r>
              <a:rPr lang="sv-SE"/>
              <a:t>Öğr. Gör.Av. Emrullah MANAV</a:t>
            </a:r>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2440702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533400"/>
            <a:ext cx="2552700" cy="5638800"/>
          </a:xfrm>
        </p:spPr>
        <p:txBody>
          <a:bodyPr vert="eaVert"/>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1066800" y="533400"/>
            <a:ext cx="7505700" cy="5638800"/>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3767F440-0546-4D91-A2FB-C2DFB431C496}" type="datetime1">
              <a:rPr lang="tr-TR" smtClean="0"/>
              <a:t>1.05.2020</a:t>
            </a:fld>
            <a:endParaRPr lang="en-US" dirty="0"/>
          </a:p>
        </p:txBody>
      </p:sp>
      <p:sp>
        <p:nvSpPr>
          <p:cNvPr id="5" name="Footer Placeholder 4"/>
          <p:cNvSpPr>
            <a:spLocks noGrp="1"/>
          </p:cNvSpPr>
          <p:nvPr>
            <p:ph type="ftr" sz="quarter" idx="11"/>
          </p:nvPr>
        </p:nvSpPr>
        <p:spPr/>
        <p:txBody>
          <a:bodyPr/>
          <a:lstStyle/>
          <a:p>
            <a:r>
              <a:rPr lang="sv-SE"/>
              <a:t>Öğr. Gör.Av. Emrullah MANAV</a:t>
            </a:r>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25830776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3C2CD5ED-6047-4065-9C36-9012CAD8985D}" type="datetime1">
              <a:rPr lang="tr-TR" smtClean="0"/>
              <a:t>1.05.2020</a:t>
            </a:fld>
            <a:endParaRPr lang="en-US" dirty="0"/>
          </a:p>
        </p:txBody>
      </p:sp>
      <p:sp>
        <p:nvSpPr>
          <p:cNvPr id="5" name="Footer Placeholder 4"/>
          <p:cNvSpPr>
            <a:spLocks noGrp="1"/>
          </p:cNvSpPr>
          <p:nvPr>
            <p:ph type="ftr" sz="quarter" idx="11"/>
          </p:nvPr>
        </p:nvSpPr>
        <p:spPr/>
        <p:txBody>
          <a:bodyPr/>
          <a:lstStyle/>
          <a:p>
            <a:r>
              <a:rPr lang="sv-SE"/>
              <a:t>Öğr. Gör.Av. Emrullah MANAV</a:t>
            </a:r>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236526439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 Bilgisi">
    <p:spTree>
      <p:nvGrpSpPr>
        <p:cNvPr id="1" name=""/>
        <p:cNvGrpSpPr/>
        <p:nvPr/>
      </p:nvGrpSpPr>
      <p:grpSpPr>
        <a:xfrm>
          <a:off x="0" y="0"/>
          <a:ext cx="0" cy="0"/>
          <a:chOff x="0" y="0"/>
          <a:chExt cx="0" cy="0"/>
        </a:xfrm>
      </p:grpSpPr>
      <p:sp>
        <p:nvSpPr>
          <p:cNvPr id="7" name="Rectangle 6"/>
          <p:cNvSpPr/>
          <p:nvPr/>
        </p:nvSpPr>
        <p:spPr>
          <a:xfrm>
            <a:off x="0" y="4917989"/>
            <a:ext cx="12192000" cy="1940010"/>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2167128" y="1225296"/>
            <a:ext cx="9281160" cy="3520440"/>
          </a:xfrm>
        </p:spPr>
        <p:txBody>
          <a:bodyPr anchor="ctr">
            <a:normAutofit/>
          </a:bodyPr>
          <a:lstStyle>
            <a:lvl1pPr>
              <a:lnSpc>
                <a:spcPct val="80000"/>
              </a:lnSpc>
              <a:defRPr sz="8000" b="0"/>
            </a:lvl1pPr>
          </a:lstStyle>
          <a:p>
            <a:r>
              <a:rPr lang="tr-TR"/>
              <a:t>Asıl başlık stilini düzenlemek için tıklayın</a:t>
            </a:r>
            <a:endParaRPr lang="en-US" dirty="0"/>
          </a:p>
        </p:txBody>
      </p:sp>
      <p:sp>
        <p:nvSpPr>
          <p:cNvPr id="3" name="Text Placeholder 2"/>
          <p:cNvSpPr>
            <a:spLocks noGrp="1"/>
          </p:cNvSpPr>
          <p:nvPr>
            <p:ph type="body" idx="1"/>
          </p:nvPr>
        </p:nvSpPr>
        <p:spPr>
          <a:xfrm>
            <a:off x="2165774" y="5020056"/>
            <a:ext cx="9052560" cy="1066800"/>
          </a:xfrm>
        </p:spPr>
        <p:txBody>
          <a:bodyPr anchor="t">
            <a:normAutofit/>
          </a:bodyPr>
          <a:lstStyle>
            <a:lvl1pPr marL="0" indent="0">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a:xfrm>
            <a:off x="8593667" y="6272784"/>
            <a:ext cx="2644309" cy="365125"/>
          </a:xfrm>
        </p:spPr>
        <p:txBody>
          <a:bodyPr/>
          <a:lstStyle/>
          <a:p>
            <a:fld id="{3EAC7B48-416B-47BA-BE37-207077F44BFA}" type="datetime1">
              <a:rPr lang="tr-TR" smtClean="0"/>
              <a:t>1.05.2020</a:t>
            </a:fld>
            <a:endParaRPr lang="en-US" dirty="0"/>
          </a:p>
        </p:txBody>
      </p:sp>
      <p:sp>
        <p:nvSpPr>
          <p:cNvPr id="5" name="Footer Placeholder 4"/>
          <p:cNvSpPr>
            <a:spLocks noGrp="1"/>
          </p:cNvSpPr>
          <p:nvPr>
            <p:ph type="ftr" sz="quarter" idx="11"/>
          </p:nvPr>
        </p:nvSpPr>
        <p:spPr>
          <a:xfrm>
            <a:off x="2182708" y="6272784"/>
            <a:ext cx="6327648" cy="365125"/>
          </a:xfrm>
        </p:spPr>
        <p:txBody>
          <a:bodyPr/>
          <a:lstStyle/>
          <a:p>
            <a:r>
              <a:rPr lang="sv-SE"/>
              <a:t>Öğr. Gör.Av. Emrullah MANAV</a:t>
            </a:r>
            <a:endParaRPr lang="en-US" dirty="0"/>
          </a:p>
        </p:txBody>
      </p:sp>
      <p:grpSp>
        <p:nvGrpSpPr>
          <p:cNvPr id="8" name="Group 7"/>
          <p:cNvGrpSpPr/>
          <p:nvPr/>
        </p:nvGrpSpPr>
        <p:grpSpPr>
          <a:xfrm>
            <a:off x="897399" y="2325848"/>
            <a:ext cx="1080904" cy="1080902"/>
            <a:chOff x="9685338" y="4460675"/>
            <a:chExt cx="1080904" cy="1080902"/>
          </a:xfrm>
        </p:grpSpPr>
        <p:sp>
          <p:nvSpPr>
            <p:cNvPr id="9" name="Oval 8"/>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sp>
        <p:sp>
          <p:nvSpPr>
            <p:cNvPr id="10" name="Oval 9"/>
            <p:cNvSpPr/>
            <p:nvPr/>
          </p:nvSpPr>
          <p:spPr>
            <a:xfrm>
              <a:off x="9793429" y="4568765"/>
              <a:ext cx="864723" cy="864722"/>
            </a:xfrm>
            <a:prstGeom prst="ellipse">
              <a:avLst/>
            </a:prstGeom>
            <a:noFill/>
            <a:ln w="25400" cap="flat" cmpd="sng" algn="ctr">
              <a:solidFill>
                <a:sysClr val="window" lastClr="FFFFFF"/>
              </a:solidFill>
              <a:prstDash val="solid"/>
            </a:ln>
            <a:effectLst/>
          </p:spPr>
        </p:sp>
      </p:grpSp>
      <p:sp>
        <p:nvSpPr>
          <p:cNvPr id="6" name="Slide Number Placeholder 5"/>
          <p:cNvSpPr>
            <a:spLocks noGrp="1"/>
          </p:cNvSpPr>
          <p:nvPr>
            <p:ph type="sldNum" sz="quarter" idx="12"/>
          </p:nvPr>
        </p:nvSpPr>
        <p:spPr>
          <a:xfrm>
            <a:off x="843702" y="2506133"/>
            <a:ext cx="1188298" cy="720332"/>
          </a:xfrm>
        </p:spPr>
        <p:txBody>
          <a:bodyPr/>
          <a:lstStyle>
            <a:lvl1pPr>
              <a:defRPr sz="2800"/>
            </a:lvl1p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359811971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sz="half" idx="1"/>
          </p:nvPr>
        </p:nvSpPr>
        <p:spPr>
          <a:xfrm>
            <a:off x="1069848" y="2194560"/>
            <a:ext cx="475488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6364224" y="2194560"/>
            <a:ext cx="475488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1E32872B-20FD-44C2-BBB8-E51930FC7099}" type="datetime1">
              <a:rPr lang="tr-TR" smtClean="0"/>
              <a:t>1.05.2020</a:t>
            </a:fld>
            <a:endParaRPr lang="en-US" dirty="0"/>
          </a:p>
        </p:txBody>
      </p:sp>
      <p:sp>
        <p:nvSpPr>
          <p:cNvPr id="6" name="Footer Placeholder 5"/>
          <p:cNvSpPr>
            <a:spLocks noGrp="1"/>
          </p:cNvSpPr>
          <p:nvPr>
            <p:ph type="ftr" sz="quarter" idx="11"/>
          </p:nvPr>
        </p:nvSpPr>
        <p:spPr/>
        <p:txBody>
          <a:bodyPr/>
          <a:lstStyle/>
          <a:p>
            <a:r>
              <a:rPr lang="sv-SE"/>
              <a:t>Öğr. Gör.Av. Emrullah MANAV</a:t>
            </a:r>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8158546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a:t>Asıl başlık stilini düzenlemek için tıklayın</a:t>
            </a:r>
            <a:endParaRPr lang="en-US" dirty="0"/>
          </a:p>
        </p:txBody>
      </p:sp>
      <p:sp>
        <p:nvSpPr>
          <p:cNvPr id="3" name="Text Placeholder 2"/>
          <p:cNvSpPr>
            <a:spLocks noGrp="1"/>
          </p:cNvSpPr>
          <p:nvPr>
            <p:ph type="body" idx="1"/>
          </p:nvPr>
        </p:nvSpPr>
        <p:spPr>
          <a:xfrm>
            <a:off x="1066800" y="2048256"/>
            <a:ext cx="475488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Content Placeholder 3"/>
          <p:cNvSpPr>
            <a:spLocks noGrp="1"/>
          </p:cNvSpPr>
          <p:nvPr>
            <p:ph sz="half" idx="2"/>
          </p:nvPr>
        </p:nvSpPr>
        <p:spPr>
          <a:xfrm>
            <a:off x="1069848" y="2743200"/>
            <a:ext cx="475488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6364224" y="2048256"/>
            <a:ext cx="475488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Content Placeholder 5"/>
          <p:cNvSpPr>
            <a:spLocks noGrp="1"/>
          </p:cNvSpPr>
          <p:nvPr>
            <p:ph sz="quarter" idx="4"/>
          </p:nvPr>
        </p:nvSpPr>
        <p:spPr>
          <a:xfrm>
            <a:off x="6364224" y="2743200"/>
            <a:ext cx="475488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E3247ABC-1797-46E8-AB1D-B639827F8F4E}" type="datetime1">
              <a:rPr lang="tr-TR" smtClean="0"/>
              <a:t>1.05.2020</a:t>
            </a:fld>
            <a:endParaRPr lang="en-US" dirty="0"/>
          </a:p>
        </p:txBody>
      </p:sp>
      <p:sp>
        <p:nvSpPr>
          <p:cNvPr id="8" name="Footer Placeholder 7"/>
          <p:cNvSpPr>
            <a:spLocks noGrp="1"/>
          </p:cNvSpPr>
          <p:nvPr>
            <p:ph type="ftr" sz="quarter" idx="11"/>
          </p:nvPr>
        </p:nvSpPr>
        <p:spPr/>
        <p:txBody>
          <a:bodyPr/>
          <a:lstStyle/>
          <a:p>
            <a:r>
              <a:rPr lang="sv-SE"/>
              <a:t>Öğr. Gör.Av. Emrullah MANAV</a:t>
            </a:r>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42894081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A2CE2810-350B-487F-AEA2-61C49AE4F5F9}" type="datetime1">
              <a:rPr lang="tr-TR" smtClean="0"/>
              <a:t>1.05.2020</a:t>
            </a:fld>
            <a:endParaRPr lang="en-US" dirty="0"/>
          </a:p>
        </p:txBody>
      </p:sp>
      <p:sp>
        <p:nvSpPr>
          <p:cNvPr id="4" name="Footer Placeholder 3"/>
          <p:cNvSpPr>
            <a:spLocks noGrp="1"/>
          </p:cNvSpPr>
          <p:nvPr>
            <p:ph type="ftr" sz="quarter" idx="11"/>
          </p:nvPr>
        </p:nvSpPr>
        <p:spPr/>
        <p:txBody>
          <a:bodyPr/>
          <a:lstStyle/>
          <a:p>
            <a:r>
              <a:rPr lang="sv-SE"/>
              <a:t>Öğr. Gör.Av. Emrullah MANAV</a:t>
            </a:r>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36841520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F0FA61C-9530-4B4B-8AAB-BF69B6D3B17B}" type="datetime1">
              <a:rPr lang="tr-TR" smtClean="0"/>
              <a:t>1.05.2020</a:t>
            </a:fld>
            <a:endParaRPr lang="en-US" dirty="0"/>
          </a:p>
        </p:txBody>
      </p:sp>
      <p:sp>
        <p:nvSpPr>
          <p:cNvPr id="3" name="Footer Placeholder 2"/>
          <p:cNvSpPr>
            <a:spLocks noGrp="1"/>
          </p:cNvSpPr>
          <p:nvPr>
            <p:ph type="ftr" sz="quarter" idx="11"/>
          </p:nvPr>
        </p:nvSpPr>
        <p:spPr/>
        <p:txBody>
          <a:bodyPr/>
          <a:lstStyle/>
          <a:p>
            <a:r>
              <a:rPr lang="sv-SE"/>
              <a:t>Öğr. Gör.Av. Emrullah MANAV</a:t>
            </a:r>
            <a:endParaRPr lang="en-US" dirty="0"/>
          </a:p>
        </p:txBody>
      </p:sp>
      <p:sp>
        <p:nvSpPr>
          <p:cNvPr id="4" name="Slide Number Placeholder 3"/>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228161240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8" name="Rectangle 7"/>
          <p:cNvSpPr/>
          <p:nvPr/>
        </p:nvSpPr>
        <p:spPr>
          <a:xfrm>
            <a:off x="8303740" y="0"/>
            <a:ext cx="3888259"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549640" y="685800"/>
            <a:ext cx="3200400" cy="1737360"/>
          </a:xfrm>
        </p:spPr>
        <p:txBody>
          <a:bodyPr anchor="b">
            <a:normAutofit/>
          </a:bodyPr>
          <a:lstStyle>
            <a:lvl1pPr>
              <a:defRPr sz="3200" b="1"/>
            </a:lvl1pPr>
          </a:lstStyle>
          <a:p>
            <a:r>
              <a:rPr lang="tr-TR"/>
              <a:t>Asıl başlık stilini düzenlemek için tıklayın</a:t>
            </a:r>
            <a:endParaRPr lang="en-US" dirty="0"/>
          </a:p>
        </p:txBody>
      </p:sp>
      <p:sp>
        <p:nvSpPr>
          <p:cNvPr id="3" name="Content Placeholder 2"/>
          <p:cNvSpPr>
            <a:spLocks noGrp="1"/>
          </p:cNvSpPr>
          <p:nvPr>
            <p:ph idx="1"/>
          </p:nvPr>
        </p:nvSpPr>
        <p:spPr>
          <a:xfrm>
            <a:off x="838200" y="685800"/>
            <a:ext cx="6711696" cy="5020056"/>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1">
                    <a:lumMod val="7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5D861F70-9420-41D8-B270-0BCEAE7D09A9}" type="datetime1">
              <a:rPr lang="tr-TR" smtClean="0"/>
              <a:t>1.05.2020</a:t>
            </a:fld>
            <a:endParaRPr lang="en-US" dirty="0"/>
          </a:p>
        </p:txBody>
      </p:sp>
      <p:sp>
        <p:nvSpPr>
          <p:cNvPr id="6" name="Footer Placeholder 5"/>
          <p:cNvSpPr>
            <a:spLocks noGrp="1"/>
          </p:cNvSpPr>
          <p:nvPr>
            <p:ph type="ftr" sz="quarter" idx="11"/>
          </p:nvPr>
        </p:nvSpPr>
        <p:spPr/>
        <p:txBody>
          <a:bodyPr/>
          <a:lstStyle/>
          <a:p>
            <a:r>
              <a:rPr lang="sv-SE"/>
              <a:t>Öğr. Gör.Av. Emrullah MANAV</a:t>
            </a:r>
            <a:endParaRPr lang="en-US" dirty="0"/>
          </a:p>
        </p:txBody>
      </p:sp>
      <p:grpSp>
        <p:nvGrpSpPr>
          <p:cNvPr id="9" name="Group 8"/>
          <p:cNvGrpSpPr>
            <a:grpSpLocks noChangeAspect="1"/>
          </p:cNvGrpSpPr>
          <p:nvPr/>
        </p:nvGrpSpPr>
        <p:grpSpPr>
          <a:xfrm>
            <a:off x="11401725" y="6229681"/>
            <a:ext cx="457200" cy="457200"/>
            <a:chOff x="11361456" y="6195813"/>
            <a:chExt cx="548640" cy="548640"/>
          </a:xfrm>
        </p:grpSpPr>
        <p:sp>
          <p:nvSpPr>
            <p:cNvPr id="10" name="Oval 9"/>
            <p:cNvSpPr/>
            <p:nvPr/>
          </p:nvSpPr>
          <p:spPr>
            <a:xfrm>
              <a:off x="11361456" y="6195813"/>
              <a:ext cx="548640" cy="548640"/>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11" name="Oval 10"/>
            <p:cNvSpPr/>
            <p:nvPr/>
          </p:nvSpPr>
          <p:spPr>
            <a:xfrm>
              <a:off x="11396488" y="6230844"/>
              <a:ext cx="478576" cy="478578"/>
            </a:xfrm>
            <a:prstGeom prst="ellipse">
              <a:avLst/>
            </a:prstGeom>
            <a:noFill/>
            <a:ln w="12700" cap="flat" cmpd="sng" algn="ctr">
              <a:solidFill>
                <a:sysClr val="window" lastClr="FFFFFF"/>
              </a:solidFill>
              <a:prstDash val="solid"/>
            </a:ln>
            <a:effectLst/>
          </p:spPr>
        </p:sp>
      </p:grpSp>
      <p:sp>
        <p:nvSpPr>
          <p:cNvPr id="7" name="Slide Number Placeholder 6"/>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61981898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11" name="Rectangle 10"/>
          <p:cNvSpPr/>
          <p:nvPr/>
        </p:nvSpPr>
        <p:spPr>
          <a:xfrm>
            <a:off x="8303740" y="0"/>
            <a:ext cx="3888259"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549640" y="685800"/>
            <a:ext cx="3200400" cy="1737360"/>
          </a:xfrm>
        </p:spPr>
        <p:txBody>
          <a:bodyPr anchor="b">
            <a:normAutofit/>
          </a:bodyPr>
          <a:lstStyle>
            <a:lvl1pPr>
              <a:defRPr sz="3200" b="1"/>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0" y="0"/>
            <a:ext cx="8303740" cy="6858000"/>
          </a:xfrm>
          <a:solidFill>
            <a:schemeClr val="tx2">
              <a:lumMod val="20000"/>
              <a:lumOff val="80000"/>
            </a:schemeClr>
          </a:solidFill>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simgeye tıklayın</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1">
                    <a:lumMod val="7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1115A5AF-2E6A-4628-BFAF-2E7890853203}" type="datetime1">
              <a:rPr lang="tr-TR" smtClean="0"/>
              <a:t>1.05.2020</a:t>
            </a:fld>
            <a:endParaRPr lang="en-US" dirty="0"/>
          </a:p>
        </p:txBody>
      </p:sp>
      <p:grpSp>
        <p:nvGrpSpPr>
          <p:cNvPr id="8" name="Group 7"/>
          <p:cNvGrpSpPr>
            <a:grpSpLocks noChangeAspect="1"/>
          </p:cNvGrpSpPr>
          <p:nvPr/>
        </p:nvGrpSpPr>
        <p:grpSpPr>
          <a:xfrm>
            <a:off x="11401725" y="6229681"/>
            <a:ext cx="457200" cy="457200"/>
            <a:chOff x="11361456" y="6195813"/>
            <a:chExt cx="548640" cy="548640"/>
          </a:xfrm>
        </p:grpSpPr>
        <p:sp>
          <p:nvSpPr>
            <p:cNvPr id="9" name="Oval 8"/>
            <p:cNvSpPr/>
            <p:nvPr/>
          </p:nvSpPr>
          <p:spPr>
            <a:xfrm>
              <a:off x="11361456" y="6195813"/>
              <a:ext cx="548640" cy="548640"/>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10" name="Oval 9"/>
            <p:cNvSpPr/>
            <p:nvPr/>
          </p:nvSpPr>
          <p:spPr>
            <a:xfrm>
              <a:off x="11396488" y="6230844"/>
              <a:ext cx="478576" cy="478578"/>
            </a:xfrm>
            <a:prstGeom prst="ellipse">
              <a:avLst/>
            </a:prstGeom>
            <a:noFill/>
            <a:ln w="12700" cap="flat" cmpd="sng" algn="ctr">
              <a:solidFill>
                <a:sysClr val="window" lastClr="FFFFFF"/>
              </a:solidFill>
              <a:prstDash val="solid"/>
            </a:ln>
            <a:effectLst/>
          </p:spPr>
        </p:sp>
      </p:grpSp>
      <p:sp>
        <p:nvSpPr>
          <p:cNvPr id="7" name="Slide Number Placeholder 6"/>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389677794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microsoft.com/office/2007/relationships/hdphoto" Target="../media/hdphoto1.wdp"/></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69848" y="484632"/>
            <a:ext cx="10058400" cy="1609344"/>
          </a:xfrm>
          <a:prstGeom prst="rect">
            <a:avLst/>
          </a:prstGeom>
        </p:spPr>
        <p:txBody>
          <a:bodyPr vert="horz" lIns="91440" tIns="45720" rIns="91440" bIns="45720" rtlCol="0" anchor="ctr">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1069848" y="2121408"/>
            <a:ext cx="10058400" cy="4050792"/>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7964424" y="6272784"/>
            <a:ext cx="3273552" cy="365125"/>
          </a:xfrm>
          <a:prstGeom prst="rect">
            <a:avLst/>
          </a:prstGeom>
        </p:spPr>
        <p:txBody>
          <a:bodyPr vert="horz" lIns="91440" tIns="45720" rIns="91440" bIns="45720" rtlCol="0" anchor="ctr"/>
          <a:lstStyle>
            <a:lvl1pPr algn="r">
              <a:defRPr sz="1100">
                <a:solidFill>
                  <a:schemeClr val="tx2"/>
                </a:solidFill>
              </a:defRPr>
            </a:lvl1pPr>
          </a:lstStyle>
          <a:p>
            <a:fld id="{1098D8D8-CC34-43DF-B4BC-70B679F2ED28}" type="datetime1">
              <a:rPr lang="tr-TR" smtClean="0"/>
              <a:t>1.05.2020</a:t>
            </a:fld>
            <a:endParaRPr lang="en-US" dirty="0"/>
          </a:p>
        </p:txBody>
      </p:sp>
      <p:sp>
        <p:nvSpPr>
          <p:cNvPr id="5" name="Footer Placeholder 4"/>
          <p:cNvSpPr>
            <a:spLocks noGrp="1"/>
          </p:cNvSpPr>
          <p:nvPr>
            <p:ph type="ftr" sz="quarter" idx="3"/>
          </p:nvPr>
        </p:nvSpPr>
        <p:spPr>
          <a:xfrm>
            <a:off x="1088136" y="6272784"/>
            <a:ext cx="6327648" cy="365125"/>
          </a:xfrm>
          <a:prstGeom prst="rect">
            <a:avLst/>
          </a:prstGeom>
        </p:spPr>
        <p:txBody>
          <a:bodyPr vert="horz" lIns="91440" tIns="45720" rIns="91440" bIns="45720" rtlCol="0" anchor="ctr"/>
          <a:lstStyle>
            <a:lvl1pPr algn="l">
              <a:defRPr sz="1100">
                <a:solidFill>
                  <a:schemeClr val="tx2"/>
                </a:solidFill>
              </a:defRPr>
            </a:lvl1pPr>
          </a:lstStyle>
          <a:p>
            <a:r>
              <a:rPr lang="sv-SE"/>
              <a:t>Öğr. Gör.Av. Emrullah MANAV</a:t>
            </a:r>
            <a:endParaRPr lang="en-US" dirty="0"/>
          </a:p>
        </p:txBody>
      </p:sp>
      <p:grpSp>
        <p:nvGrpSpPr>
          <p:cNvPr id="7" name="Group 6"/>
          <p:cNvGrpSpPr>
            <a:grpSpLocks noChangeAspect="1"/>
          </p:cNvGrpSpPr>
          <p:nvPr/>
        </p:nvGrpSpPr>
        <p:grpSpPr>
          <a:xfrm>
            <a:off x="11401725" y="6229681"/>
            <a:ext cx="457200" cy="457200"/>
            <a:chOff x="11361456" y="6195813"/>
            <a:chExt cx="548640" cy="548640"/>
          </a:xfrm>
        </p:grpSpPr>
        <p:sp>
          <p:nvSpPr>
            <p:cNvPr id="8" name="Oval 7"/>
            <p:cNvSpPr/>
            <p:nvPr/>
          </p:nvSpPr>
          <p:spPr>
            <a:xfrm>
              <a:off x="11361456" y="6195813"/>
              <a:ext cx="548640" cy="548640"/>
            </a:xfrm>
            <a:prstGeom prst="ellipse">
              <a:avLst/>
            </a:prstGeom>
            <a:blipFill dpi="0" rotWithShape="1">
              <a:blip r:embed="rId13">
                <a:duotone>
                  <a:schemeClr val="accent1">
                    <a:shade val="45000"/>
                    <a:satMod val="135000"/>
                  </a:schemeClr>
                  <a:prstClr val="white"/>
                </a:duotone>
                <a:extLst>
                  <a:ext uri="{BEBA8EAE-BF5A-486C-A8C5-ECC9F3942E4B}">
                    <a14:imgProps xmlns:a14="http://schemas.microsoft.com/office/drawing/2010/main">
                      <a14:imgLayer r:embed="rId14">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9" name="Oval 8"/>
            <p:cNvSpPr/>
            <p:nvPr/>
          </p:nvSpPr>
          <p:spPr>
            <a:xfrm>
              <a:off x="11396488" y="6230844"/>
              <a:ext cx="478576" cy="478578"/>
            </a:xfrm>
            <a:prstGeom prst="ellipse">
              <a:avLst/>
            </a:prstGeom>
            <a:noFill/>
            <a:ln w="12700" cap="flat" cmpd="sng" algn="ctr">
              <a:solidFill>
                <a:srgbClr val="FFFFFF"/>
              </a:solidFill>
              <a:prstDash val="solid"/>
            </a:ln>
            <a:effectLst/>
          </p:spPr>
        </p:sp>
      </p:grpSp>
      <p:sp>
        <p:nvSpPr>
          <p:cNvPr id="6" name="Slide Number Placeholder 5"/>
          <p:cNvSpPr>
            <a:spLocks noGrp="1"/>
          </p:cNvSpPr>
          <p:nvPr>
            <p:ph type="sldNum" sz="quarter" idx="4"/>
          </p:nvPr>
        </p:nvSpPr>
        <p:spPr>
          <a:xfrm>
            <a:off x="11311128" y="6272784"/>
            <a:ext cx="640080" cy="365125"/>
          </a:xfrm>
          <a:prstGeom prst="rect">
            <a:avLst/>
          </a:prstGeom>
        </p:spPr>
        <p:txBody>
          <a:bodyPr vert="horz" lIns="91440" tIns="45720" rIns="91440" bIns="45720" rtlCol="0" anchor="ctr"/>
          <a:lstStyle>
            <a:lvl1pPr algn="ctr">
              <a:defRPr sz="1400" b="1">
                <a:solidFill>
                  <a:srgbClr val="FFFFFF"/>
                </a:solidFill>
                <a:latin typeface="+mj-lt"/>
              </a:defRPr>
            </a:lvl1p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1790768542"/>
      </p:ext>
    </p:extLst>
  </p:cSld>
  <p:clrMap bg1="lt1" tx1="dk1" bg2="lt2" tx2="dk2" accent1="accent1" accent2="accent2" accent3="accent3" accent4="accent4" accent5="accent5" accent6="accent6" hlink="hlink" folHlink="folHlink"/>
  <p:sldLayoutIdLst>
    <p:sldLayoutId id="2147483853" r:id="rId1"/>
    <p:sldLayoutId id="2147483854" r:id="rId2"/>
    <p:sldLayoutId id="2147483855" r:id="rId3"/>
    <p:sldLayoutId id="2147483856" r:id="rId4"/>
    <p:sldLayoutId id="2147483857" r:id="rId5"/>
    <p:sldLayoutId id="2147483858" r:id="rId6"/>
    <p:sldLayoutId id="2147483859" r:id="rId7"/>
    <p:sldLayoutId id="2147483860" r:id="rId8"/>
    <p:sldLayoutId id="2147483861" r:id="rId9"/>
    <p:sldLayoutId id="2147483862" r:id="rId10"/>
    <p:sldLayoutId id="2147483863" r:id="rId11"/>
  </p:sldLayoutIdLst>
  <p:hf hdr="0"/>
  <p:txStyles>
    <p:titleStyle>
      <a:lvl1pPr algn="l" defTabSz="914400" rtl="0" eaLnBrk="1" latinLnBrk="0" hangingPunct="1">
        <a:lnSpc>
          <a:spcPct val="90000"/>
        </a:lnSpc>
        <a:spcBef>
          <a:spcPct val="0"/>
        </a:spcBef>
        <a:buNone/>
        <a:defRPr sz="5400" kern="1200" cap="all" baseline="0">
          <a:blipFill>
            <a:blip r:embed="rId15">
              <a:extLst>
                <a:ext uri="{28A0092B-C50C-407E-A947-70E740481C1C}">
                  <a14:useLocalDpi xmlns:a14="http://schemas.microsoft.com/office/drawing/2010/main" val="0"/>
                </a:ext>
              </a:extLst>
            </a:blip>
            <a:tile tx="6350" ty="-127000" sx="65000" sy="64000" flip="none" algn="tl"/>
          </a:blip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1">
            <a:lumMod val="75000"/>
          </a:schemeClr>
        </a:buClr>
        <a:buSzPct val="85000"/>
        <a:buFont typeface="Wingdings" pitchFamily="2" charset="2"/>
        <a:buChar char="§"/>
        <a:defRPr sz="2000" kern="1200">
          <a:solidFill>
            <a:schemeClr val="tx1"/>
          </a:solidFill>
          <a:latin typeface="+mn-lt"/>
          <a:ea typeface="+mn-ea"/>
          <a:cs typeface="+mn-cs"/>
        </a:defRPr>
      </a:lvl1pPr>
      <a:lvl2pPr marL="45720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800" kern="1200">
          <a:solidFill>
            <a:schemeClr val="tx1"/>
          </a:solidFill>
          <a:latin typeface="+mn-lt"/>
          <a:ea typeface="+mn-ea"/>
          <a:cs typeface="+mn-cs"/>
        </a:defRPr>
      </a:lvl2pPr>
      <a:lvl3pPr marL="73152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3pPr>
      <a:lvl4pPr marL="100584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4pPr>
      <a:lvl5pPr marL="128016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5pPr>
      <a:lvl6pPr marL="16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6pPr>
      <a:lvl7pPr marL="19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7pPr>
      <a:lvl8pPr marL="22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8pPr>
      <a:lvl9pPr marL="25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microsoft.com/office/2007/relationships/hdphoto" Target="../media/hdphoto3.wdp"/><Relationship Id="rId2" Type="http://schemas.openxmlformats.org/officeDocument/2006/relationships/image" Target="../media/image5.png"/><Relationship Id="rId1" Type="http://schemas.openxmlformats.org/officeDocument/2006/relationships/slideLayout" Target="../slideLayouts/slideLayout1.xml"/><Relationship Id="rId5" Type="http://schemas.microsoft.com/office/2007/relationships/hdphoto" Target="../media/hdphoto2.wdp"/><Relationship Id="rId4" Type="http://schemas.openxmlformats.org/officeDocument/2006/relationships/image" Target="../media/image4.png"/></Relationships>
</file>

<file path=ppt/slides/_rels/slide10.xml.rels><?xml version="1.0" encoding="UTF-8" standalone="yes"?>
<Relationships xmlns="http://schemas.openxmlformats.org/package/2006/relationships"><Relationship Id="rId3" Type="http://schemas.microsoft.com/office/2007/relationships/hdphoto" Target="../media/hdphoto3.wdp"/><Relationship Id="rId2" Type="http://schemas.openxmlformats.org/officeDocument/2006/relationships/image" Target="../media/image5.png"/><Relationship Id="rId1" Type="http://schemas.openxmlformats.org/officeDocument/2006/relationships/slideLayout" Target="../slideLayouts/slideLayout2.xml"/><Relationship Id="rId5" Type="http://schemas.microsoft.com/office/2007/relationships/hdphoto" Target="../media/hdphoto2.wdp"/><Relationship Id="rId4" Type="http://schemas.openxmlformats.org/officeDocument/2006/relationships/image" Target="../media/image4.png"/></Relationships>
</file>

<file path=ppt/slides/_rels/slide11.xml.rels><?xml version="1.0" encoding="UTF-8" standalone="yes"?>
<Relationships xmlns="http://schemas.openxmlformats.org/package/2006/relationships"><Relationship Id="rId3" Type="http://schemas.microsoft.com/office/2007/relationships/hdphoto" Target="../media/hdphoto3.wdp"/><Relationship Id="rId2" Type="http://schemas.openxmlformats.org/officeDocument/2006/relationships/image" Target="../media/image5.png"/><Relationship Id="rId1" Type="http://schemas.openxmlformats.org/officeDocument/2006/relationships/slideLayout" Target="../slideLayouts/slideLayout2.xml"/><Relationship Id="rId5" Type="http://schemas.microsoft.com/office/2007/relationships/hdphoto" Target="../media/hdphoto2.wdp"/><Relationship Id="rId4" Type="http://schemas.openxmlformats.org/officeDocument/2006/relationships/image" Target="../media/image4.png"/></Relationships>
</file>

<file path=ppt/slides/_rels/slide12.xml.rels><?xml version="1.0" encoding="UTF-8" standalone="yes"?>
<Relationships xmlns="http://schemas.openxmlformats.org/package/2006/relationships"><Relationship Id="rId3" Type="http://schemas.microsoft.com/office/2007/relationships/hdphoto" Target="../media/hdphoto3.wdp"/><Relationship Id="rId2" Type="http://schemas.openxmlformats.org/officeDocument/2006/relationships/image" Target="../media/image5.png"/><Relationship Id="rId1" Type="http://schemas.openxmlformats.org/officeDocument/2006/relationships/slideLayout" Target="../slideLayouts/slideLayout2.xml"/><Relationship Id="rId5" Type="http://schemas.microsoft.com/office/2007/relationships/hdphoto" Target="../media/hdphoto2.wdp"/><Relationship Id="rId4" Type="http://schemas.openxmlformats.org/officeDocument/2006/relationships/image" Target="../media/image4.png"/></Relationships>
</file>

<file path=ppt/slides/_rels/slide2.xml.rels><?xml version="1.0" encoding="UTF-8" standalone="yes"?>
<Relationships xmlns="http://schemas.openxmlformats.org/package/2006/relationships"><Relationship Id="rId3" Type="http://schemas.microsoft.com/office/2007/relationships/hdphoto" Target="../media/hdphoto3.wdp"/><Relationship Id="rId2" Type="http://schemas.openxmlformats.org/officeDocument/2006/relationships/image" Target="../media/image5.png"/><Relationship Id="rId1" Type="http://schemas.openxmlformats.org/officeDocument/2006/relationships/slideLayout" Target="../slideLayouts/slideLayout2.xml"/><Relationship Id="rId5" Type="http://schemas.microsoft.com/office/2007/relationships/hdphoto" Target="../media/hdphoto2.wdp"/><Relationship Id="rId4" Type="http://schemas.openxmlformats.org/officeDocument/2006/relationships/image" Target="../media/image4.png"/></Relationships>
</file>

<file path=ppt/slides/_rels/slide3.xml.rels><?xml version="1.0" encoding="UTF-8" standalone="yes"?>
<Relationships xmlns="http://schemas.openxmlformats.org/package/2006/relationships"><Relationship Id="rId3" Type="http://schemas.microsoft.com/office/2007/relationships/hdphoto" Target="../media/hdphoto3.wdp"/><Relationship Id="rId2" Type="http://schemas.openxmlformats.org/officeDocument/2006/relationships/image" Target="../media/image5.png"/><Relationship Id="rId1" Type="http://schemas.openxmlformats.org/officeDocument/2006/relationships/slideLayout" Target="../slideLayouts/slideLayout2.xml"/><Relationship Id="rId5" Type="http://schemas.microsoft.com/office/2007/relationships/hdphoto" Target="../media/hdphoto2.wdp"/><Relationship Id="rId4" Type="http://schemas.openxmlformats.org/officeDocument/2006/relationships/image" Target="../media/image4.png"/></Relationships>
</file>

<file path=ppt/slides/_rels/slide4.xml.rels><?xml version="1.0" encoding="UTF-8" standalone="yes"?>
<Relationships xmlns="http://schemas.openxmlformats.org/package/2006/relationships"><Relationship Id="rId3" Type="http://schemas.microsoft.com/office/2007/relationships/hdphoto" Target="../media/hdphoto3.wdp"/><Relationship Id="rId2" Type="http://schemas.openxmlformats.org/officeDocument/2006/relationships/image" Target="../media/image5.png"/><Relationship Id="rId1" Type="http://schemas.openxmlformats.org/officeDocument/2006/relationships/slideLayout" Target="../slideLayouts/slideLayout2.xml"/><Relationship Id="rId5" Type="http://schemas.microsoft.com/office/2007/relationships/hdphoto" Target="../media/hdphoto2.wdp"/><Relationship Id="rId4" Type="http://schemas.openxmlformats.org/officeDocument/2006/relationships/image" Target="../media/image4.png"/></Relationships>
</file>

<file path=ppt/slides/_rels/slide5.xml.rels><?xml version="1.0" encoding="UTF-8" standalone="yes"?>
<Relationships xmlns="http://schemas.openxmlformats.org/package/2006/relationships"><Relationship Id="rId3" Type="http://schemas.microsoft.com/office/2007/relationships/hdphoto" Target="../media/hdphoto3.wdp"/><Relationship Id="rId2" Type="http://schemas.openxmlformats.org/officeDocument/2006/relationships/image" Target="../media/image5.png"/><Relationship Id="rId1" Type="http://schemas.openxmlformats.org/officeDocument/2006/relationships/slideLayout" Target="../slideLayouts/slideLayout2.xml"/><Relationship Id="rId5" Type="http://schemas.microsoft.com/office/2007/relationships/hdphoto" Target="../media/hdphoto2.wdp"/><Relationship Id="rId4" Type="http://schemas.openxmlformats.org/officeDocument/2006/relationships/image" Target="../media/image4.png"/></Relationships>
</file>

<file path=ppt/slides/_rels/slide6.xml.rels><?xml version="1.0" encoding="UTF-8" standalone="yes"?>
<Relationships xmlns="http://schemas.openxmlformats.org/package/2006/relationships"><Relationship Id="rId3" Type="http://schemas.microsoft.com/office/2007/relationships/hdphoto" Target="../media/hdphoto3.wdp"/><Relationship Id="rId2" Type="http://schemas.openxmlformats.org/officeDocument/2006/relationships/image" Target="../media/image5.png"/><Relationship Id="rId1" Type="http://schemas.openxmlformats.org/officeDocument/2006/relationships/slideLayout" Target="../slideLayouts/slideLayout2.xml"/><Relationship Id="rId5" Type="http://schemas.microsoft.com/office/2007/relationships/hdphoto" Target="../media/hdphoto2.wdp"/><Relationship Id="rId4" Type="http://schemas.openxmlformats.org/officeDocument/2006/relationships/image" Target="../media/image4.png"/></Relationships>
</file>

<file path=ppt/slides/_rels/slide7.xml.rels><?xml version="1.0" encoding="UTF-8" standalone="yes"?>
<Relationships xmlns="http://schemas.openxmlformats.org/package/2006/relationships"><Relationship Id="rId3" Type="http://schemas.microsoft.com/office/2007/relationships/hdphoto" Target="../media/hdphoto3.wdp"/><Relationship Id="rId2" Type="http://schemas.openxmlformats.org/officeDocument/2006/relationships/image" Target="../media/image5.png"/><Relationship Id="rId1" Type="http://schemas.openxmlformats.org/officeDocument/2006/relationships/slideLayout" Target="../slideLayouts/slideLayout2.xml"/><Relationship Id="rId5" Type="http://schemas.microsoft.com/office/2007/relationships/hdphoto" Target="../media/hdphoto2.wdp"/><Relationship Id="rId4" Type="http://schemas.openxmlformats.org/officeDocument/2006/relationships/image" Target="../media/image4.png"/></Relationships>
</file>

<file path=ppt/slides/_rels/slide8.xml.rels><?xml version="1.0" encoding="UTF-8" standalone="yes"?>
<Relationships xmlns="http://schemas.openxmlformats.org/package/2006/relationships"><Relationship Id="rId3" Type="http://schemas.microsoft.com/office/2007/relationships/hdphoto" Target="../media/hdphoto3.wdp"/><Relationship Id="rId2" Type="http://schemas.openxmlformats.org/officeDocument/2006/relationships/image" Target="../media/image5.png"/><Relationship Id="rId1" Type="http://schemas.openxmlformats.org/officeDocument/2006/relationships/slideLayout" Target="../slideLayouts/slideLayout2.xml"/><Relationship Id="rId5" Type="http://schemas.microsoft.com/office/2007/relationships/hdphoto" Target="../media/hdphoto2.wdp"/><Relationship Id="rId4" Type="http://schemas.openxmlformats.org/officeDocument/2006/relationships/image" Target="../media/image4.png"/></Relationships>
</file>

<file path=ppt/slides/_rels/slide9.xml.rels><?xml version="1.0" encoding="UTF-8" standalone="yes"?>
<Relationships xmlns="http://schemas.openxmlformats.org/package/2006/relationships"><Relationship Id="rId3" Type="http://schemas.microsoft.com/office/2007/relationships/hdphoto" Target="../media/hdphoto3.wdp"/><Relationship Id="rId2" Type="http://schemas.openxmlformats.org/officeDocument/2006/relationships/image" Target="../media/image5.png"/><Relationship Id="rId1" Type="http://schemas.openxmlformats.org/officeDocument/2006/relationships/slideLayout" Target="../slideLayouts/slideLayout2.xml"/><Relationship Id="rId5" Type="http://schemas.microsoft.com/office/2007/relationships/hdphoto" Target="../media/hdphoto2.wdp"/><Relationship Id="rId4"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E8035907-EB9C-4E11-8A9B-D25B0AD8D74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3048" y="0"/>
            <a:ext cx="12188952" cy="685800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3" name="Alt Başlık 2">
            <a:extLst>
              <a:ext uri="{FF2B5EF4-FFF2-40B4-BE49-F238E27FC236}">
                <a16:creationId xmlns:a16="http://schemas.microsoft.com/office/drawing/2014/main" id="{5023E776-45C0-4AD4-BBE6-9B98964E2595}"/>
              </a:ext>
            </a:extLst>
          </p:cNvPr>
          <p:cNvSpPr>
            <a:spLocks noGrp="1"/>
          </p:cNvSpPr>
          <p:nvPr>
            <p:ph type="subTitle" idx="1"/>
          </p:nvPr>
        </p:nvSpPr>
        <p:spPr>
          <a:xfrm>
            <a:off x="7937524" y="2064729"/>
            <a:ext cx="3676960" cy="3193069"/>
          </a:xfrm>
        </p:spPr>
        <p:txBody>
          <a:bodyPr anchor="ctr">
            <a:normAutofit/>
          </a:bodyPr>
          <a:lstStyle/>
          <a:p>
            <a:pPr algn="ctr"/>
            <a:r>
              <a:rPr lang="tr-TR" sz="3000" b="1" dirty="0">
                <a:solidFill>
                  <a:schemeClr val="bg1">
                    <a:lumMod val="50000"/>
                  </a:schemeClr>
                </a:solidFill>
              </a:rPr>
              <a:t>HAKKIN KAZANILMASI VE İYİNİYET</a:t>
            </a:r>
            <a:endParaRPr lang="tr-TR" sz="3000" dirty="0">
              <a:solidFill>
                <a:schemeClr val="bg1">
                  <a:lumMod val="50000"/>
                </a:schemeClr>
              </a:solidFill>
            </a:endParaRPr>
          </a:p>
        </p:txBody>
      </p:sp>
      <p:grpSp>
        <p:nvGrpSpPr>
          <p:cNvPr id="10" name="Group 9">
            <a:extLst>
              <a:ext uri="{FF2B5EF4-FFF2-40B4-BE49-F238E27FC236}">
                <a16:creationId xmlns:a16="http://schemas.microsoft.com/office/drawing/2014/main" id="{B4CFDD4A-4FA1-4CD9-90D5-E253C2040BA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314818" y="720071"/>
            <a:ext cx="5417868" cy="5417858"/>
            <a:chOff x="1311770" y="720071"/>
            <a:chExt cx="5417868" cy="5417858"/>
          </a:xfrm>
        </p:grpSpPr>
        <p:sp>
          <p:nvSpPr>
            <p:cNvPr id="11" name="Oval 10">
              <a:extLst>
                <a:ext uri="{FF2B5EF4-FFF2-40B4-BE49-F238E27FC236}">
                  <a16:creationId xmlns:a16="http://schemas.microsoft.com/office/drawing/2014/main" id="{4AB5B6FA-7B4F-437A-9C78-144C7DCD1EC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311770" y="720071"/>
              <a:ext cx="5417868" cy="5417858"/>
            </a:xfrm>
            <a:prstGeom prst="ellipse">
              <a:avLst/>
            </a:prstGeom>
            <a:blipFill dpi="0" rotWithShape="1">
              <a:blip r:embed="rId2">
                <a:duotone>
                  <a:schemeClr val="accent1">
                    <a:shade val="45000"/>
                    <a:satMod val="135000"/>
                  </a:schemeClr>
                  <a:prstClr val="white"/>
                </a:duotone>
                <a:extLst>
                  <a:ext uri="{BEBA8EAE-BF5A-486C-A8C5-ECC9F3942E4B}">
                    <a14:imgProps xmlns:a14="http://schemas.microsoft.com/office/drawing/2010/main">
                      <a14:imgLayer r:embed="rId3">
                        <a14:imgEffect>
                          <a14:saturation sat="400000"/>
                        </a14:imgEffect>
                        <a14:imgEffect>
                          <a14:brightnessContrast bright="-40000" contrast="40000"/>
                        </a14:imgEffect>
                      </a14:imgLayer>
                    </a14:imgProps>
                  </a:ext>
                </a:extLst>
              </a:blip>
              <a:srcRect/>
              <a:tile tx="0" ty="0" sx="85000" sy="85000" flip="none" algn="tl"/>
            </a:blipFill>
            <a:ln w="25400" cap="flat" cmpd="sng" algn="ctr">
              <a:noFill/>
              <a:prstDash val="solid"/>
            </a:ln>
            <a:effectLst/>
          </p:spPr>
          <p:txBody>
            <a:bodyPr lIns="0" tIns="0" rIns="0" bIns="0"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a:ln>
                  <a:noFill/>
                </a:ln>
                <a:solidFill>
                  <a:prstClr val="white"/>
                </a:solidFill>
                <a:effectLst/>
                <a:uLnTx/>
                <a:uFillTx/>
                <a:latin typeface="Rockwell Extra Bold" pitchFamily="18" charset="0"/>
                <a:ea typeface="+mn-ea"/>
                <a:cs typeface="+mn-cs"/>
              </a:endParaRPr>
            </a:p>
          </p:txBody>
        </p:sp>
        <p:sp>
          <p:nvSpPr>
            <p:cNvPr id="12" name="Oval 11">
              <a:extLst>
                <a:ext uri="{FF2B5EF4-FFF2-40B4-BE49-F238E27FC236}">
                  <a16:creationId xmlns:a16="http://schemas.microsoft.com/office/drawing/2014/main" id="{A4199C21-6AE0-4F6F-AA96-6FFF97BB95E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598390" y="1006688"/>
              <a:ext cx="4844628" cy="4844620"/>
            </a:xfrm>
            <a:prstGeom prst="ellipse">
              <a:avLst/>
            </a:prstGeom>
            <a:noFill/>
            <a:ln w="25400" cap="flat" cmpd="sng" algn="ctr">
              <a:solidFill>
                <a:sysClr val="window" lastClr="FFFFFF"/>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alibri"/>
                <a:ea typeface="+mn-ea"/>
                <a:cs typeface="+mn-cs"/>
              </a:endParaRPr>
            </a:p>
          </p:txBody>
        </p:sp>
      </p:grpSp>
      <p:sp>
        <p:nvSpPr>
          <p:cNvPr id="2" name="Başlık 1">
            <a:extLst>
              <a:ext uri="{FF2B5EF4-FFF2-40B4-BE49-F238E27FC236}">
                <a16:creationId xmlns:a16="http://schemas.microsoft.com/office/drawing/2014/main" id="{8D44FA44-40AD-4670-A004-39E255C3E3BE}"/>
              </a:ext>
            </a:extLst>
          </p:cNvPr>
          <p:cNvSpPr>
            <a:spLocks noGrp="1"/>
          </p:cNvSpPr>
          <p:nvPr>
            <p:ph type="ctrTitle"/>
          </p:nvPr>
        </p:nvSpPr>
        <p:spPr>
          <a:xfrm>
            <a:off x="1717507" y="1316890"/>
            <a:ext cx="4606394" cy="4224216"/>
          </a:xfrm>
        </p:spPr>
        <p:txBody>
          <a:bodyPr>
            <a:normAutofit/>
          </a:bodyPr>
          <a:lstStyle/>
          <a:p>
            <a:pPr algn="ctr"/>
            <a:r>
              <a:rPr lang="tr-TR" sz="6000" dirty="0">
                <a:solidFill>
                  <a:srgbClr val="FFFFFF"/>
                </a:solidFill>
              </a:rPr>
              <a:t>TEMEL HUKUK</a:t>
            </a:r>
          </a:p>
        </p:txBody>
      </p:sp>
      <p:sp>
        <p:nvSpPr>
          <p:cNvPr id="14" name="Rectangle 13">
            <a:extLst>
              <a:ext uri="{FF2B5EF4-FFF2-40B4-BE49-F238E27FC236}">
                <a16:creationId xmlns:a16="http://schemas.microsoft.com/office/drawing/2014/main" id="{D9C69FA7-0958-4ED9-A0DF-E87A0C137BF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5545208" y="3388657"/>
            <a:ext cx="3657600" cy="80683"/>
          </a:xfrm>
          <a:prstGeom prst="rect">
            <a:avLst/>
          </a:prstGeom>
          <a:blipFill dpi="0" rotWithShape="1">
            <a:blip r:embed="rId4">
              <a:alphaModFix amt="85000"/>
              <a:lum bright="70000" contrast="-70000"/>
              <a:extLst>
                <a:ext uri="{BEBA8EAE-BF5A-486C-A8C5-ECC9F3942E4B}">
                  <a14:imgProps xmlns:a14="http://schemas.microsoft.com/office/drawing/2010/main">
                    <a14:imgLayer r:embed="rId5">
                      <a14:imgEffect>
                        <a14:sharpenSoften amount="61000"/>
                      </a14:imgEffect>
                    </a14:imgLayer>
                  </a14:imgProps>
                </a:ext>
                <a:ext uri="{28A0092B-C50C-407E-A947-70E740481C1C}">
                  <a14:useLocalDpi xmlns:a14="http://schemas.microsoft.com/office/drawing/2010/main" val="0"/>
                </a:ext>
              </a:extLst>
            </a:blip>
            <a:srcRect/>
            <a:tile tx="0" ty="-7175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5" name="Veri Yer Tutucusu 4">
            <a:extLst>
              <a:ext uri="{FF2B5EF4-FFF2-40B4-BE49-F238E27FC236}">
                <a16:creationId xmlns:a16="http://schemas.microsoft.com/office/drawing/2014/main" id="{4E8762B4-87F9-4A7C-A6AC-13E708DCF609}"/>
              </a:ext>
            </a:extLst>
          </p:cNvPr>
          <p:cNvSpPr>
            <a:spLocks noGrp="1"/>
          </p:cNvSpPr>
          <p:nvPr>
            <p:ph type="dt" sz="half" idx="10"/>
          </p:nvPr>
        </p:nvSpPr>
        <p:spPr/>
        <p:txBody>
          <a:bodyPr/>
          <a:lstStyle/>
          <a:p>
            <a:fld id="{F24D7A48-49B1-4825-83F5-4CCE9D6EE3C5}" type="datetime1">
              <a:rPr lang="tr-TR" smtClean="0"/>
              <a:t>1.05.2020</a:t>
            </a:fld>
            <a:endParaRPr lang="en-US" dirty="0"/>
          </a:p>
        </p:txBody>
      </p:sp>
      <p:sp>
        <p:nvSpPr>
          <p:cNvPr id="6" name="Alt Bilgi Yer Tutucusu 5">
            <a:extLst>
              <a:ext uri="{FF2B5EF4-FFF2-40B4-BE49-F238E27FC236}">
                <a16:creationId xmlns:a16="http://schemas.microsoft.com/office/drawing/2014/main" id="{FD912884-6990-4461-AE1F-05A2EDB23D8E}"/>
              </a:ext>
            </a:extLst>
          </p:cNvPr>
          <p:cNvSpPr>
            <a:spLocks noGrp="1"/>
          </p:cNvSpPr>
          <p:nvPr>
            <p:ph type="ftr" sz="quarter" idx="11"/>
          </p:nvPr>
        </p:nvSpPr>
        <p:spPr/>
        <p:txBody>
          <a:bodyPr/>
          <a:lstStyle/>
          <a:p>
            <a:r>
              <a:rPr lang="sv-SE"/>
              <a:t>Öğr. Gör.Av. Emrullah MANAV</a:t>
            </a:r>
            <a:endParaRPr lang="en-US" dirty="0"/>
          </a:p>
        </p:txBody>
      </p:sp>
      <p:sp>
        <p:nvSpPr>
          <p:cNvPr id="4" name="Slayt Numarası Yer Tutucusu 3">
            <a:extLst>
              <a:ext uri="{FF2B5EF4-FFF2-40B4-BE49-F238E27FC236}">
                <a16:creationId xmlns:a16="http://schemas.microsoft.com/office/drawing/2014/main" id="{C3DD15E5-88B5-4184-9B07-B9C838494D98}"/>
              </a:ext>
            </a:extLst>
          </p:cNvPr>
          <p:cNvSpPr>
            <a:spLocks noGrp="1"/>
          </p:cNvSpPr>
          <p:nvPr>
            <p:ph type="sldNum" sz="quarter" idx="12"/>
          </p:nvPr>
        </p:nvSpPr>
        <p:spPr/>
        <p:txBody>
          <a:bodyPr/>
          <a:lstStyle/>
          <a:p>
            <a:fld id="{4FAB73BC-B049-4115-A692-8D63A059BFB8}" type="slidenum">
              <a:rPr lang="en-US" smtClean="0"/>
              <a:pPr/>
              <a:t>1</a:t>
            </a:fld>
            <a:endParaRPr lang="en-US" dirty="0"/>
          </a:p>
        </p:txBody>
      </p:sp>
    </p:spTree>
    <p:extLst>
      <p:ext uri="{BB962C8B-B14F-4D97-AF65-F5344CB8AC3E}">
        <p14:creationId xmlns:p14="http://schemas.microsoft.com/office/powerpoint/2010/main" val="86658326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1" name="Rectangle 10">
            <a:extLst>
              <a:ext uri="{FF2B5EF4-FFF2-40B4-BE49-F238E27FC236}">
                <a16:creationId xmlns:a16="http://schemas.microsoft.com/office/drawing/2014/main" id="{5118BA95-03E7-41B7-B442-0AF8C0A7FF6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3048" y="0"/>
            <a:ext cx="12188952" cy="685800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grpSp>
        <p:nvGrpSpPr>
          <p:cNvPr id="13" name="Group 12">
            <a:extLst>
              <a:ext uri="{FF2B5EF4-FFF2-40B4-BE49-F238E27FC236}">
                <a16:creationId xmlns:a16="http://schemas.microsoft.com/office/drawing/2014/main" id="{E799C3D5-7D55-4046-808C-F290F456D6EF}"/>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061035" y="1679569"/>
            <a:ext cx="3498864" cy="3498858"/>
            <a:chOff x="1061035" y="1679569"/>
            <a:chExt cx="3498864" cy="3498858"/>
          </a:xfrm>
        </p:grpSpPr>
        <p:sp>
          <p:nvSpPr>
            <p:cNvPr id="14" name="Oval 13">
              <a:extLst>
                <a:ext uri="{FF2B5EF4-FFF2-40B4-BE49-F238E27FC236}">
                  <a16:creationId xmlns:a16="http://schemas.microsoft.com/office/drawing/2014/main" id="{059D8741-EAD6-41B1-A882-70D70FC3582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61035" y="1679569"/>
              <a:ext cx="3498864" cy="3498858"/>
            </a:xfrm>
            <a:prstGeom prst="ellipse">
              <a:avLst/>
            </a:prstGeom>
            <a:blipFill dpi="0" rotWithShape="1">
              <a:blip r:embed="rId2">
                <a:duotone>
                  <a:schemeClr val="accent1">
                    <a:shade val="45000"/>
                    <a:satMod val="135000"/>
                  </a:schemeClr>
                  <a:prstClr val="white"/>
                </a:duotone>
                <a:extLst>
                  <a:ext uri="{BEBA8EAE-BF5A-486C-A8C5-ECC9F3942E4B}">
                    <a14:imgProps xmlns:a14="http://schemas.microsoft.com/office/drawing/2010/main">
                      <a14:imgLayer r:embed="rId3">
                        <a14:imgEffect>
                          <a14:saturation sat="400000"/>
                        </a14:imgEffect>
                        <a14:imgEffect>
                          <a14:brightnessContrast bright="-40000" contrast="40000"/>
                        </a14:imgEffect>
                      </a14:imgLayer>
                    </a14:imgProps>
                  </a:ext>
                </a:extLst>
              </a:blip>
              <a:srcRect/>
              <a:tile tx="0" ty="0" sx="85000" sy="85000" flip="none" algn="tl"/>
            </a:blipFill>
            <a:ln w="25400" cap="flat" cmpd="sng" algn="ctr">
              <a:noFill/>
              <a:prstDash val="solid"/>
            </a:ln>
            <a:effectLst/>
          </p:spPr>
          <p:txBody>
            <a:bodyPr lIns="0" tIns="0" rIns="0" bIns="0"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a:ln>
                  <a:noFill/>
                </a:ln>
                <a:solidFill>
                  <a:prstClr val="white"/>
                </a:solidFill>
                <a:effectLst/>
                <a:uLnTx/>
                <a:uFillTx/>
                <a:latin typeface="Rockwell Extra Bold" pitchFamily="18" charset="0"/>
                <a:ea typeface="+mn-ea"/>
                <a:cs typeface="+mn-cs"/>
              </a:endParaRPr>
            </a:p>
          </p:txBody>
        </p:sp>
        <p:sp>
          <p:nvSpPr>
            <p:cNvPr id="15" name="Oval 14">
              <a:extLst>
                <a:ext uri="{FF2B5EF4-FFF2-40B4-BE49-F238E27FC236}">
                  <a16:creationId xmlns:a16="http://schemas.microsoft.com/office/drawing/2014/main" id="{45444F36-3103-4D11-A25F-C054D4606DA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246134" y="1864667"/>
              <a:ext cx="3128666" cy="3128662"/>
            </a:xfrm>
            <a:prstGeom prst="ellipse">
              <a:avLst/>
            </a:prstGeom>
            <a:noFill/>
            <a:ln w="25400" cap="flat" cmpd="sng" algn="ctr">
              <a:solidFill>
                <a:sysClr val="window" lastClr="FFFFFF"/>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alibri"/>
                <a:ea typeface="+mn-ea"/>
                <a:cs typeface="+mn-cs"/>
              </a:endParaRPr>
            </a:p>
          </p:txBody>
        </p:sp>
      </p:grpSp>
      <p:sp>
        <p:nvSpPr>
          <p:cNvPr id="2" name="Başlık 1">
            <a:extLst>
              <a:ext uri="{FF2B5EF4-FFF2-40B4-BE49-F238E27FC236}">
                <a16:creationId xmlns:a16="http://schemas.microsoft.com/office/drawing/2014/main" id="{42195E3A-B4AB-4BB6-9110-A53B9558FE19}"/>
              </a:ext>
            </a:extLst>
          </p:cNvPr>
          <p:cNvSpPr>
            <a:spLocks noGrp="1"/>
          </p:cNvSpPr>
          <p:nvPr>
            <p:ph type="title"/>
          </p:nvPr>
        </p:nvSpPr>
        <p:spPr>
          <a:xfrm>
            <a:off x="1490145" y="2376862"/>
            <a:ext cx="2640646" cy="2104273"/>
          </a:xfrm>
          <a:noFill/>
        </p:spPr>
        <p:txBody>
          <a:bodyPr>
            <a:normAutofit/>
          </a:bodyPr>
          <a:lstStyle/>
          <a:p>
            <a:pPr algn="ctr"/>
            <a:r>
              <a:rPr lang="tr-TR" sz="2800" b="1" dirty="0">
                <a:solidFill>
                  <a:srgbClr val="FFFFFF"/>
                </a:solidFill>
              </a:rPr>
              <a:t>HAKKIN KORUNMASI</a:t>
            </a:r>
            <a:endParaRPr lang="tr-TR" sz="2800" dirty="0">
              <a:solidFill>
                <a:srgbClr val="FFFFFF"/>
              </a:solidFill>
            </a:endParaRPr>
          </a:p>
        </p:txBody>
      </p:sp>
      <p:sp>
        <p:nvSpPr>
          <p:cNvPr id="17" name="Rectangle 16">
            <a:extLst>
              <a:ext uri="{FF2B5EF4-FFF2-40B4-BE49-F238E27FC236}">
                <a16:creationId xmlns:a16="http://schemas.microsoft.com/office/drawing/2014/main" id="{AD9B3EAD-A2B3-42C4-927C-3455E3E69EE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3502277" y="3388659"/>
            <a:ext cx="3657600" cy="80683"/>
          </a:xfrm>
          <a:prstGeom prst="rect">
            <a:avLst/>
          </a:prstGeom>
          <a:blipFill dpi="0" rotWithShape="1">
            <a:blip r:embed="rId4">
              <a:alphaModFix amt="85000"/>
              <a:lum bright="70000" contrast="-70000"/>
              <a:extLst>
                <a:ext uri="{BEBA8EAE-BF5A-486C-A8C5-ECC9F3942E4B}">
                  <a14:imgProps xmlns:a14="http://schemas.microsoft.com/office/drawing/2010/main">
                    <a14:imgLayer r:embed="rId5">
                      <a14:imgEffect>
                        <a14:sharpenSoften amount="61000"/>
                      </a14:imgEffect>
                    </a14:imgLayer>
                  </a14:imgProps>
                </a:ext>
                <a:ext uri="{28A0092B-C50C-407E-A947-70E740481C1C}">
                  <a14:useLocalDpi xmlns:a14="http://schemas.microsoft.com/office/drawing/2010/main" val="0"/>
                </a:ext>
              </a:extLst>
            </a:blip>
            <a:srcRect/>
            <a:tile tx="0" ty="-7175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3" name="İçerik Yer Tutucusu 2">
            <a:extLst>
              <a:ext uri="{FF2B5EF4-FFF2-40B4-BE49-F238E27FC236}">
                <a16:creationId xmlns:a16="http://schemas.microsoft.com/office/drawing/2014/main" id="{2682DC4F-7098-4319-8296-6068EA3C8DB1}"/>
              </a:ext>
            </a:extLst>
          </p:cNvPr>
          <p:cNvSpPr>
            <a:spLocks noGrp="1"/>
          </p:cNvSpPr>
          <p:nvPr>
            <p:ph idx="1"/>
          </p:nvPr>
        </p:nvSpPr>
        <p:spPr>
          <a:xfrm>
            <a:off x="6081089" y="725394"/>
            <a:ext cx="5142658" cy="5407212"/>
          </a:xfrm>
        </p:spPr>
        <p:txBody>
          <a:bodyPr anchor="ctr">
            <a:normAutofit/>
          </a:bodyPr>
          <a:lstStyle/>
          <a:p>
            <a:br>
              <a:rPr lang="tr-TR" dirty="0"/>
            </a:br>
            <a:br>
              <a:rPr lang="tr-TR" dirty="0"/>
            </a:br>
            <a:r>
              <a:rPr lang="tr-TR" b="1" dirty="0"/>
              <a:t>Hak, Devlet eliyle yada sahibi eliyle korunabilir. Bizzat </a:t>
            </a:r>
            <a:r>
              <a:rPr lang="tr-TR" b="1" dirty="0" err="1"/>
              <a:t>ihkakı</a:t>
            </a:r>
            <a:r>
              <a:rPr lang="tr-TR" b="1" dirty="0"/>
              <a:t> hak yasaktır.</a:t>
            </a:r>
            <a:br>
              <a:rPr lang="tr-TR" b="1" dirty="0"/>
            </a:br>
            <a:r>
              <a:rPr lang="tr-TR" b="1" dirty="0"/>
              <a:t>Hakkın Devlet Eliyle Korunması: Hak sahibinin dava açması demektir. Bir kimsenin hakkının korunması veya elde edilmesi için devletin hareket geçmesini istemesine dava denir. Bir şahsın hakkını elde etmek veya hakkına saygı gösterilmesini sağlamak üzere karşısındaki şahsa yönelttiği isteme talep hakkı denir. Talep hakkı sözlü yada yazılı kullanılabilir. Telefon, mektup, noter, telgraf gibi vasıtalar da kullanılabilir talep hakkı için.</a:t>
            </a:r>
            <a:br>
              <a:rPr lang="tr-TR" dirty="0"/>
            </a:br>
            <a:endParaRPr lang="tr-TR" dirty="0"/>
          </a:p>
        </p:txBody>
      </p:sp>
      <p:sp>
        <p:nvSpPr>
          <p:cNvPr id="5" name="Alt Bilgi Yer Tutucusu 4">
            <a:extLst>
              <a:ext uri="{FF2B5EF4-FFF2-40B4-BE49-F238E27FC236}">
                <a16:creationId xmlns:a16="http://schemas.microsoft.com/office/drawing/2014/main" id="{487115FA-5A3F-4D33-A1FF-E612DECBA82B}"/>
              </a:ext>
            </a:extLst>
          </p:cNvPr>
          <p:cNvSpPr>
            <a:spLocks noGrp="1"/>
          </p:cNvSpPr>
          <p:nvPr>
            <p:ph type="ftr" sz="quarter" idx="11"/>
          </p:nvPr>
        </p:nvSpPr>
        <p:spPr>
          <a:xfrm>
            <a:off x="1088136" y="6272784"/>
            <a:ext cx="6327648" cy="365125"/>
          </a:xfrm>
        </p:spPr>
        <p:txBody>
          <a:bodyPr>
            <a:normAutofit/>
          </a:bodyPr>
          <a:lstStyle/>
          <a:p>
            <a:pPr>
              <a:spcAft>
                <a:spcPts val="600"/>
              </a:spcAft>
            </a:pPr>
            <a:r>
              <a:rPr lang="sv-SE"/>
              <a:t>Öğr. Gör.Av. Emrullah MANAV</a:t>
            </a:r>
            <a:endParaRPr lang="en-US"/>
          </a:p>
        </p:txBody>
      </p:sp>
      <p:sp>
        <p:nvSpPr>
          <p:cNvPr id="4" name="Veri Yer Tutucusu 3">
            <a:extLst>
              <a:ext uri="{FF2B5EF4-FFF2-40B4-BE49-F238E27FC236}">
                <a16:creationId xmlns:a16="http://schemas.microsoft.com/office/drawing/2014/main" id="{7BF978CF-0D93-4D02-82CF-215D5951931C}"/>
              </a:ext>
            </a:extLst>
          </p:cNvPr>
          <p:cNvSpPr>
            <a:spLocks noGrp="1"/>
          </p:cNvSpPr>
          <p:nvPr>
            <p:ph type="dt" sz="half" idx="10"/>
          </p:nvPr>
        </p:nvSpPr>
        <p:spPr>
          <a:xfrm>
            <a:off x="7964424" y="6272784"/>
            <a:ext cx="3273552" cy="365125"/>
          </a:xfrm>
        </p:spPr>
        <p:txBody>
          <a:bodyPr>
            <a:normAutofit/>
          </a:bodyPr>
          <a:lstStyle/>
          <a:p>
            <a:pPr>
              <a:spcAft>
                <a:spcPts val="600"/>
              </a:spcAft>
            </a:pPr>
            <a:fld id="{3C2CD5ED-6047-4065-9C36-9012CAD8985D}" type="datetime1">
              <a:rPr lang="tr-TR" smtClean="0"/>
              <a:pPr>
                <a:spcAft>
                  <a:spcPts val="600"/>
                </a:spcAft>
              </a:pPr>
              <a:t>1.05.2020</a:t>
            </a:fld>
            <a:endParaRPr lang="en-US"/>
          </a:p>
        </p:txBody>
      </p:sp>
      <p:sp>
        <p:nvSpPr>
          <p:cNvPr id="6" name="Slayt Numarası Yer Tutucusu 5">
            <a:extLst>
              <a:ext uri="{FF2B5EF4-FFF2-40B4-BE49-F238E27FC236}">
                <a16:creationId xmlns:a16="http://schemas.microsoft.com/office/drawing/2014/main" id="{FA037299-2FDF-4E8B-8846-7CED218BF7CA}"/>
              </a:ext>
            </a:extLst>
          </p:cNvPr>
          <p:cNvSpPr>
            <a:spLocks noGrp="1"/>
          </p:cNvSpPr>
          <p:nvPr>
            <p:ph type="sldNum" sz="quarter" idx="12"/>
          </p:nvPr>
        </p:nvSpPr>
        <p:spPr>
          <a:xfrm>
            <a:off x="11311128" y="6272784"/>
            <a:ext cx="640080" cy="365125"/>
          </a:xfrm>
        </p:spPr>
        <p:txBody>
          <a:bodyPr>
            <a:normAutofit/>
          </a:bodyPr>
          <a:lstStyle/>
          <a:p>
            <a:pPr>
              <a:lnSpc>
                <a:spcPct val="90000"/>
              </a:lnSpc>
              <a:spcAft>
                <a:spcPts val="600"/>
              </a:spcAft>
            </a:pPr>
            <a:fld id="{4FAB73BC-B049-4115-A692-8D63A059BFB8}" type="slidenum">
              <a:rPr lang="en-US" sz="1900">
                <a:solidFill>
                  <a:schemeClr val="accent1"/>
                </a:solidFill>
              </a:rPr>
              <a:pPr>
                <a:lnSpc>
                  <a:spcPct val="90000"/>
                </a:lnSpc>
                <a:spcAft>
                  <a:spcPts val="600"/>
                </a:spcAft>
              </a:pPr>
              <a:t>10</a:t>
            </a:fld>
            <a:endParaRPr lang="en-US" sz="1900">
              <a:solidFill>
                <a:schemeClr val="accent1"/>
              </a:solidFill>
            </a:endParaRPr>
          </a:p>
        </p:txBody>
      </p:sp>
    </p:spTree>
    <p:extLst>
      <p:ext uri="{BB962C8B-B14F-4D97-AF65-F5344CB8AC3E}">
        <p14:creationId xmlns:p14="http://schemas.microsoft.com/office/powerpoint/2010/main" val="109809796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1" name="Rectangle 10">
            <a:extLst>
              <a:ext uri="{FF2B5EF4-FFF2-40B4-BE49-F238E27FC236}">
                <a16:creationId xmlns:a16="http://schemas.microsoft.com/office/drawing/2014/main" id="{5118BA95-03E7-41B7-B442-0AF8C0A7FF6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3048" y="0"/>
            <a:ext cx="12188952" cy="685800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grpSp>
        <p:nvGrpSpPr>
          <p:cNvPr id="13" name="Group 12">
            <a:extLst>
              <a:ext uri="{FF2B5EF4-FFF2-40B4-BE49-F238E27FC236}">
                <a16:creationId xmlns:a16="http://schemas.microsoft.com/office/drawing/2014/main" id="{E799C3D5-7D55-4046-808C-F290F456D6EF}"/>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061035" y="1679569"/>
            <a:ext cx="3498864" cy="3498858"/>
            <a:chOff x="1061035" y="1679569"/>
            <a:chExt cx="3498864" cy="3498858"/>
          </a:xfrm>
        </p:grpSpPr>
        <p:sp>
          <p:nvSpPr>
            <p:cNvPr id="14" name="Oval 13">
              <a:extLst>
                <a:ext uri="{FF2B5EF4-FFF2-40B4-BE49-F238E27FC236}">
                  <a16:creationId xmlns:a16="http://schemas.microsoft.com/office/drawing/2014/main" id="{059D8741-EAD6-41B1-A882-70D70FC3582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61035" y="1679569"/>
              <a:ext cx="3498864" cy="3498858"/>
            </a:xfrm>
            <a:prstGeom prst="ellipse">
              <a:avLst/>
            </a:prstGeom>
            <a:blipFill dpi="0" rotWithShape="1">
              <a:blip r:embed="rId2">
                <a:duotone>
                  <a:schemeClr val="accent1">
                    <a:shade val="45000"/>
                    <a:satMod val="135000"/>
                  </a:schemeClr>
                  <a:prstClr val="white"/>
                </a:duotone>
                <a:extLst>
                  <a:ext uri="{BEBA8EAE-BF5A-486C-A8C5-ECC9F3942E4B}">
                    <a14:imgProps xmlns:a14="http://schemas.microsoft.com/office/drawing/2010/main">
                      <a14:imgLayer r:embed="rId3">
                        <a14:imgEffect>
                          <a14:saturation sat="400000"/>
                        </a14:imgEffect>
                        <a14:imgEffect>
                          <a14:brightnessContrast bright="-40000" contrast="40000"/>
                        </a14:imgEffect>
                      </a14:imgLayer>
                    </a14:imgProps>
                  </a:ext>
                </a:extLst>
              </a:blip>
              <a:srcRect/>
              <a:tile tx="0" ty="0" sx="85000" sy="85000" flip="none" algn="tl"/>
            </a:blipFill>
            <a:ln w="25400" cap="flat" cmpd="sng" algn="ctr">
              <a:noFill/>
              <a:prstDash val="solid"/>
            </a:ln>
            <a:effectLst/>
          </p:spPr>
          <p:txBody>
            <a:bodyPr lIns="0" tIns="0" rIns="0" bIns="0"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a:ln>
                  <a:noFill/>
                </a:ln>
                <a:solidFill>
                  <a:prstClr val="white"/>
                </a:solidFill>
                <a:effectLst/>
                <a:uLnTx/>
                <a:uFillTx/>
                <a:latin typeface="Rockwell Extra Bold" pitchFamily="18" charset="0"/>
                <a:ea typeface="+mn-ea"/>
                <a:cs typeface="+mn-cs"/>
              </a:endParaRPr>
            </a:p>
          </p:txBody>
        </p:sp>
        <p:sp>
          <p:nvSpPr>
            <p:cNvPr id="15" name="Oval 14">
              <a:extLst>
                <a:ext uri="{FF2B5EF4-FFF2-40B4-BE49-F238E27FC236}">
                  <a16:creationId xmlns:a16="http://schemas.microsoft.com/office/drawing/2014/main" id="{45444F36-3103-4D11-A25F-C054D4606DA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246134" y="1864667"/>
              <a:ext cx="3128666" cy="3128662"/>
            </a:xfrm>
            <a:prstGeom prst="ellipse">
              <a:avLst/>
            </a:prstGeom>
            <a:noFill/>
            <a:ln w="25400" cap="flat" cmpd="sng" algn="ctr">
              <a:solidFill>
                <a:sysClr val="window" lastClr="FFFFFF"/>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alibri"/>
                <a:ea typeface="+mn-ea"/>
                <a:cs typeface="+mn-cs"/>
              </a:endParaRPr>
            </a:p>
          </p:txBody>
        </p:sp>
      </p:grpSp>
      <p:sp>
        <p:nvSpPr>
          <p:cNvPr id="2" name="Başlık 1">
            <a:extLst>
              <a:ext uri="{FF2B5EF4-FFF2-40B4-BE49-F238E27FC236}">
                <a16:creationId xmlns:a16="http://schemas.microsoft.com/office/drawing/2014/main" id="{4B959A1A-601A-4AC7-BC68-7239A7D652B0}"/>
              </a:ext>
            </a:extLst>
          </p:cNvPr>
          <p:cNvSpPr>
            <a:spLocks noGrp="1"/>
          </p:cNvSpPr>
          <p:nvPr>
            <p:ph type="title"/>
          </p:nvPr>
        </p:nvSpPr>
        <p:spPr>
          <a:xfrm>
            <a:off x="1490145" y="2376862"/>
            <a:ext cx="2640646" cy="2104273"/>
          </a:xfrm>
          <a:noFill/>
        </p:spPr>
        <p:txBody>
          <a:bodyPr>
            <a:normAutofit/>
          </a:bodyPr>
          <a:lstStyle/>
          <a:p>
            <a:pPr algn="ctr"/>
            <a:r>
              <a:rPr lang="tr-TR" sz="2800" b="1" dirty="0">
                <a:solidFill>
                  <a:srgbClr val="FFFFFF"/>
                </a:solidFill>
              </a:rPr>
              <a:t>HAKKIN KORUNMASI</a:t>
            </a:r>
            <a:endParaRPr lang="tr-TR" sz="2800" dirty="0">
              <a:solidFill>
                <a:srgbClr val="FFFFFF"/>
              </a:solidFill>
            </a:endParaRPr>
          </a:p>
        </p:txBody>
      </p:sp>
      <p:sp>
        <p:nvSpPr>
          <p:cNvPr id="17" name="Rectangle 16">
            <a:extLst>
              <a:ext uri="{FF2B5EF4-FFF2-40B4-BE49-F238E27FC236}">
                <a16:creationId xmlns:a16="http://schemas.microsoft.com/office/drawing/2014/main" id="{AD9B3EAD-A2B3-42C4-927C-3455E3E69EE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3502277" y="3388659"/>
            <a:ext cx="3657600" cy="80683"/>
          </a:xfrm>
          <a:prstGeom prst="rect">
            <a:avLst/>
          </a:prstGeom>
          <a:blipFill dpi="0" rotWithShape="1">
            <a:blip r:embed="rId4">
              <a:alphaModFix amt="85000"/>
              <a:lum bright="70000" contrast="-70000"/>
              <a:extLst>
                <a:ext uri="{BEBA8EAE-BF5A-486C-A8C5-ECC9F3942E4B}">
                  <a14:imgProps xmlns:a14="http://schemas.microsoft.com/office/drawing/2010/main">
                    <a14:imgLayer r:embed="rId5">
                      <a14:imgEffect>
                        <a14:sharpenSoften amount="61000"/>
                      </a14:imgEffect>
                    </a14:imgLayer>
                  </a14:imgProps>
                </a:ext>
                <a:ext uri="{28A0092B-C50C-407E-A947-70E740481C1C}">
                  <a14:useLocalDpi xmlns:a14="http://schemas.microsoft.com/office/drawing/2010/main" val="0"/>
                </a:ext>
              </a:extLst>
            </a:blip>
            <a:srcRect/>
            <a:tile tx="0" ty="-7175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3" name="İçerik Yer Tutucusu 2">
            <a:extLst>
              <a:ext uri="{FF2B5EF4-FFF2-40B4-BE49-F238E27FC236}">
                <a16:creationId xmlns:a16="http://schemas.microsoft.com/office/drawing/2014/main" id="{40EDA9E3-D0BD-44AF-9C49-F34484C1B9E6}"/>
              </a:ext>
            </a:extLst>
          </p:cNvPr>
          <p:cNvSpPr>
            <a:spLocks noGrp="1"/>
          </p:cNvSpPr>
          <p:nvPr>
            <p:ph idx="1"/>
          </p:nvPr>
        </p:nvSpPr>
        <p:spPr>
          <a:xfrm>
            <a:off x="5617886" y="725394"/>
            <a:ext cx="5605861" cy="5407212"/>
          </a:xfrm>
        </p:spPr>
        <p:txBody>
          <a:bodyPr anchor="ctr">
            <a:normAutofit/>
          </a:bodyPr>
          <a:lstStyle/>
          <a:p>
            <a:pPr marL="0" indent="0">
              <a:buNone/>
            </a:pPr>
            <a:r>
              <a:rPr lang="tr-TR" b="1" dirty="0"/>
              <a:t>Hakkın Sahibi Eliyle Korunması:</a:t>
            </a:r>
          </a:p>
          <a:p>
            <a:pPr marL="0" indent="0">
              <a:buNone/>
            </a:pPr>
            <a:r>
              <a:rPr lang="tr-TR" b="1" dirty="0"/>
              <a:t>Üç şekilde gerçekleşir;</a:t>
            </a:r>
          </a:p>
          <a:p>
            <a:pPr marL="457200" indent="-457200">
              <a:buFont typeface="+mj-lt"/>
              <a:buAutoNum type="arabicPeriod"/>
            </a:pPr>
            <a:r>
              <a:rPr lang="tr-TR" dirty="0"/>
              <a:t>Meşru </a:t>
            </a:r>
            <a:r>
              <a:rPr lang="tr-TR" dirty="0" err="1"/>
              <a:t>Müdafa</a:t>
            </a:r>
            <a:r>
              <a:rPr lang="tr-TR" dirty="0"/>
              <a:t>,</a:t>
            </a:r>
          </a:p>
          <a:p>
            <a:pPr marL="457200" indent="-457200">
              <a:buFont typeface="+mj-lt"/>
              <a:buAutoNum type="arabicPeriod"/>
            </a:pPr>
            <a:r>
              <a:rPr lang="tr-TR" dirty="0"/>
              <a:t>Zaruret Hali</a:t>
            </a:r>
          </a:p>
          <a:p>
            <a:pPr marL="457200" indent="-457200">
              <a:buFont typeface="+mj-lt"/>
              <a:buAutoNum type="arabicPeriod"/>
            </a:pPr>
            <a:r>
              <a:rPr lang="tr-TR" dirty="0"/>
              <a:t>Kuvvet Kullanma (Bizzat </a:t>
            </a:r>
            <a:r>
              <a:rPr lang="tr-TR" dirty="0" err="1"/>
              <a:t>İhkakı</a:t>
            </a:r>
            <a:r>
              <a:rPr lang="tr-TR" dirty="0"/>
              <a:t> Hak)</a:t>
            </a:r>
          </a:p>
        </p:txBody>
      </p:sp>
      <p:sp>
        <p:nvSpPr>
          <p:cNvPr id="5" name="Alt Bilgi Yer Tutucusu 4">
            <a:extLst>
              <a:ext uri="{FF2B5EF4-FFF2-40B4-BE49-F238E27FC236}">
                <a16:creationId xmlns:a16="http://schemas.microsoft.com/office/drawing/2014/main" id="{9FB05F86-5430-45AF-8EAA-5E612134F668}"/>
              </a:ext>
            </a:extLst>
          </p:cNvPr>
          <p:cNvSpPr>
            <a:spLocks noGrp="1"/>
          </p:cNvSpPr>
          <p:nvPr>
            <p:ph type="ftr" sz="quarter" idx="11"/>
          </p:nvPr>
        </p:nvSpPr>
        <p:spPr>
          <a:xfrm>
            <a:off x="1088136" y="6272784"/>
            <a:ext cx="6327648" cy="365125"/>
          </a:xfrm>
        </p:spPr>
        <p:txBody>
          <a:bodyPr>
            <a:normAutofit/>
          </a:bodyPr>
          <a:lstStyle/>
          <a:p>
            <a:pPr>
              <a:spcAft>
                <a:spcPts val="600"/>
              </a:spcAft>
            </a:pPr>
            <a:r>
              <a:rPr lang="sv-SE"/>
              <a:t>Öğr. Gör.Av. Emrullah MANAV</a:t>
            </a:r>
            <a:endParaRPr lang="en-US"/>
          </a:p>
        </p:txBody>
      </p:sp>
      <p:sp>
        <p:nvSpPr>
          <p:cNvPr id="4" name="Veri Yer Tutucusu 3">
            <a:extLst>
              <a:ext uri="{FF2B5EF4-FFF2-40B4-BE49-F238E27FC236}">
                <a16:creationId xmlns:a16="http://schemas.microsoft.com/office/drawing/2014/main" id="{55AD403A-175F-443D-9BA8-2DD38468F45D}"/>
              </a:ext>
            </a:extLst>
          </p:cNvPr>
          <p:cNvSpPr>
            <a:spLocks noGrp="1"/>
          </p:cNvSpPr>
          <p:nvPr>
            <p:ph type="dt" sz="half" idx="10"/>
          </p:nvPr>
        </p:nvSpPr>
        <p:spPr>
          <a:xfrm>
            <a:off x="7964424" y="6272784"/>
            <a:ext cx="3273552" cy="365125"/>
          </a:xfrm>
        </p:spPr>
        <p:txBody>
          <a:bodyPr>
            <a:normAutofit/>
          </a:bodyPr>
          <a:lstStyle/>
          <a:p>
            <a:pPr>
              <a:spcAft>
                <a:spcPts val="600"/>
              </a:spcAft>
            </a:pPr>
            <a:fld id="{3C2CD5ED-6047-4065-9C36-9012CAD8985D}" type="datetime1">
              <a:rPr lang="tr-TR" smtClean="0"/>
              <a:pPr>
                <a:spcAft>
                  <a:spcPts val="600"/>
                </a:spcAft>
              </a:pPr>
              <a:t>1.05.2020</a:t>
            </a:fld>
            <a:endParaRPr lang="en-US"/>
          </a:p>
        </p:txBody>
      </p:sp>
      <p:sp>
        <p:nvSpPr>
          <p:cNvPr id="6" name="Slayt Numarası Yer Tutucusu 5">
            <a:extLst>
              <a:ext uri="{FF2B5EF4-FFF2-40B4-BE49-F238E27FC236}">
                <a16:creationId xmlns:a16="http://schemas.microsoft.com/office/drawing/2014/main" id="{E26A733C-4B61-4EE5-B314-6516E7EB1398}"/>
              </a:ext>
            </a:extLst>
          </p:cNvPr>
          <p:cNvSpPr>
            <a:spLocks noGrp="1"/>
          </p:cNvSpPr>
          <p:nvPr>
            <p:ph type="sldNum" sz="quarter" idx="12"/>
          </p:nvPr>
        </p:nvSpPr>
        <p:spPr>
          <a:xfrm>
            <a:off x="11311128" y="6272784"/>
            <a:ext cx="640080" cy="365125"/>
          </a:xfrm>
        </p:spPr>
        <p:txBody>
          <a:bodyPr>
            <a:normAutofit/>
          </a:bodyPr>
          <a:lstStyle/>
          <a:p>
            <a:pPr>
              <a:lnSpc>
                <a:spcPct val="90000"/>
              </a:lnSpc>
              <a:spcAft>
                <a:spcPts val="600"/>
              </a:spcAft>
            </a:pPr>
            <a:fld id="{4FAB73BC-B049-4115-A692-8D63A059BFB8}" type="slidenum">
              <a:rPr lang="en-US" sz="1900">
                <a:solidFill>
                  <a:schemeClr val="accent1"/>
                </a:solidFill>
              </a:rPr>
              <a:pPr>
                <a:lnSpc>
                  <a:spcPct val="90000"/>
                </a:lnSpc>
                <a:spcAft>
                  <a:spcPts val="600"/>
                </a:spcAft>
              </a:pPr>
              <a:t>11</a:t>
            </a:fld>
            <a:endParaRPr lang="en-US" sz="1900">
              <a:solidFill>
                <a:schemeClr val="accent1"/>
              </a:solidFill>
            </a:endParaRPr>
          </a:p>
        </p:txBody>
      </p:sp>
    </p:spTree>
    <p:extLst>
      <p:ext uri="{BB962C8B-B14F-4D97-AF65-F5344CB8AC3E}">
        <p14:creationId xmlns:p14="http://schemas.microsoft.com/office/powerpoint/2010/main" val="169970507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1" name="Rectangle 10">
            <a:extLst>
              <a:ext uri="{FF2B5EF4-FFF2-40B4-BE49-F238E27FC236}">
                <a16:creationId xmlns:a16="http://schemas.microsoft.com/office/drawing/2014/main" id="{5118BA95-03E7-41B7-B442-0AF8C0A7FF6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3048" y="0"/>
            <a:ext cx="12188952" cy="685800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grpSp>
        <p:nvGrpSpPr>
          <p:cNvPr id="13" name="Group 12">
            <a:extLst>
              <a:ext uri="{FF2B5EF4-FFF2-40B4-BE49-F238E27FC236}">
                <a16:creationId xmlns:a16="http://schemas.microsoft.com/office/drawing/2014/main" id="{E799C3D5-7D55-4046-808C-F290F456D6EF}"/>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061035" y="1679569"/>
            <a:ext cx="3498864" cy="3498858"/>
            <a:chOff x="1061035" y="1679569"/>
            <a:chExt cx="3498864" cy="3498858"/>
          </a:xfrm>
        </p:grpSpPr>
        <p:sp>
          <p:nvSpPr>
            <p:cNvPr id="14" name="Oval 13">
              <a:extLst>
                <a:ext uri="{FF2B5EF4-FFF2-40B4-BE49-F238E27FC236}">
                  <a16:creationId xmlns:a16="http://schemas.microsoft.com/office/drawing/2014/main" id="{059D8741-EAD6-41B1-A882-70D70FC3582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61035" y="1679569"/>
              <a:ext cx="3498864" cy="3498858"/>
            </a:xfrm>
            <a:prstGeom prst="ellipse">
              <a:avLst/>
            </a:prstGeom>
            <a:blipFill dpi="0" rotWithShape="1">
              <a:blip r:embed="rId2">
                <a:duotone>
                  <a:schemeClr val="accent1">
                    <a:shade val="45000"/>
                    <a:satMod val="135000"/>
                  </a:schemeClr>
                  <a:prstClr val="white"/>
                </a:duotone>
                <a:extLst>
                  <a:ext uri="{BEBA8EAE-BF5A-486C-A8C5-ECC9F3942E4B}">
                    <a14:imgProps xmlns:a14="http://schemas.microsoft.com/office/drawing/2010/main">
                      <a14:imgLayer r:embed="rId3">
                        <a14:imgEffect>
                          <a14:saturation sat="400000"/>
                        </a14:imgEffect>
                        <a14:imgEffect>
                          <a14:brightnessContrast bright="-40000" contrast="40000"/>
                        </a14:imgEffect>
                      </a14:imgLayer>
                    </a14:imgProps>
                  </a:ext>
                </a:extLst>
              </a:blip>
              <a:srcRect/>
              <a:tile tx="0" ty="0" sx="85000" sy="85000" flip="none" algn="tl"/>
            </a:blipFill>
            <a:ln w="25400" cap="flat" cmpd="sng" algn="ctr">
              <a:noFill/>
              <a:prstDash val="solid"/>
            </a:ln>
            <a:effectLst/>
          </p:spPr>
          <p:txBody>
            <a:bodyPr lIns="0" tIns="0" rIns="0" bIns="0"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a:ln>
                  <a:noFill/>
                </a:ln>
                <a:solidFill>
                  <a:prstClr val="white"/>
                </a:solidFill>
                <a:effectLst/>
                <a:uLnTx/>
                <a:uFillTx/>
                <a:latin typeface="Rockwell Extra Bold" pitchFamily="18" charset="0"/>
                <a:ea typeface="+mn-ea"/>
                <a:cs typeface="+mn-cs"/>
              </a:endParaRPr>
            </a:p>
          </p:txBody>
        </p:sp>
        <p:sp>
          <p:nvSpPr>
            <p:cNvPr id="15" name="Oval 14">
              <a:extLst>
                <a:ext uri="{FF2B5EF4-FFF2-40B4-BE49-F238E27FC236}">
                  <a16:creationId xmlns:a16="http://schemas.microsoft.com/office/drawing/2014/main" id="{45444F36-3103-4D11-A25F-C054D4606DA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246134" y="1864667"/>
              <a:ext cx="3128666" cy="3128662"/>
            </a:xfrm>
            <a:prstGeom prst="ellipse">
              <a:avLst/>
            </a:prstGeom>
            <a:noFill/>
            <a:ln w="25400" cap="flat" cmpd="sng" algn="ctr">
              <a:solidFill>
                <a:sysClr val="window" lastClr="FFFFFF"/>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alibri"/>
                <a:ea typeface="+mn-ea"/>
                <a:cs typeface="+mn-cs"/>
              </a:endParaRPr>
            </a:p>
          </p:txBody>
        </p:sp>
      </p:grpSp>
      <p:sp>
        <p:nvSpPr>
          <p:cNvPr id="2" name="Başlık 1">
            <a:extLst>
              <a:ext uri="{FF2B5EF4-FFF2-40B4-BE49-F238E27FC236}">
                <a16:creationId xmlns:a16="http://schemas.microsoft.com/office/drawing/2014/main" id="{67A7E0C8-E96D-4F8C-8CBE-9D491315D29B}"/>
              </a:ext>
            </a:extLst>
          </p:cNvPr>
          <p:cNvSpPr>
            <a:spLocks noGrp="1"/>
          </p:cNvSpPr>
          <p:nvPr>
            <p:ph type="title"/>
          </p:nvPr>
        </p:nvSpPr>
        <p:spPr>
          <a:xfrm>
            <a:off x="1490145" y="2376862"/>
            <a:ext cx="2640646" cy="2104273"/>
          </a:xfrm>
          <a:noFill/>
        </p:spPr>
        <p:txBody>
          <a:bodyPr>
            <a:normAutofit/>
          </a:bodyPr>
          <a:lstStyle/>
          <a:p>
            <a:pPr algn="ctr"/>
            <a:r>
              <a:rPr lang="tr-TR" sz="2800" b="1" dirty="0">
                <a:solidFill>
                  <a:srgbClr val="FFFFFF"/>
                </a:solidFill>
              </a:rPr>
              <a:t>HAKKIN KORUNMASI</a:t>
            </a:r>
            <a:endParaRPr lang="tr-TR" sz="2800" dirty="0">
              <a:solidFill>
                <a:srgbClr val="FFFFFF"/>
              </a:solidFill>
            </a:endParaRPr>
          </a:p>
        </p:txBody>
      </p:sp>
      <p:sp>
        <p:nvSpPr>
          <p:cNvPr id="17" name="Rectangle 16">
            <a:extLst>
              <a:ext uri="{FF2B5EF4-FFF2-40B4-BE49-F238E27FC236}">
                <a16:creationId xmlns:a16="http://schemas.microsoft.com/office/drawing/2014/main" id="{AD9B3EAD-A2B3-42C4-927C-3455E3E69EE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3502277" y="3388659"/>
            <a:ext cx="3657600" cy="80683"/>
          </a:xfrm>
          <a:prstGeom prst="rect">
            <a:avLst/>
          </a:prstGeom>
          <a:blipFill dpi="0" rotWithShape="1">
            <a:blip r:embed="rId4">
              <a:alphaModFix amt="85000"/>
              <a:lum bright="70000" contrast="-70000"/>
              <a:extLst>
                <a:ext uri="{BEBA8EAE-BF5A-486C-A8C5-ECC9F3942E4B}">
                  <a14:imgProps xmlns:a14="http://schemas.microsoft.com/office/drawing/2010/main">
                    <a14:imgLayer r:embed="rId5">
                      <a14:imgEffect>
                        <a14:sharpenSoften amount="61000"/>
                      </a14:imgEffect>
                    </a14:imgLayer>
                  </a14:imgProps>
                </a:ext>
                <a:ext uri="{28A0092B-C50C-407E-A947-70E740481C1C}">
                  <a14:useLocalDpi xmlns:a14="http://schemas.microsoft.com/office/drawing/2010/main" val="0"/>
                </a:ext>
              </a:extLst>
            </a:blip>
            <a:srcRect/>
            <a:tile tx="0" ty="-7175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3" name="İçerik Yer Tutucusu 2">
            <a:extLst>
              <a:ext uri="{FF2B5EF4-FFF2-40B4-BE49-F238E27FC236}">
                <a16:creationId xmlns:a16="http://schemas.microsoft.com/office/drawing/2014/main" id="{CA104108-D446-4588-A0D8-A99836B87152}"/>
              </a:ext>
            </a:extLst>
          </p:cNvPr>
          <p:cNvSpPr>
            <a:spLocks noGrp="1"/>
          </p:cNvSpPr>
          <p:nvPr>
            <p:ph idx="1"/>
          </p:nvPr>
        </p:nvSpPr>
        <p:spPr>
          <a:xfrm>
            <a:off x="5617886" y="725394"/>
            <a:ext cx="5605861" cy="5407212"/>
          </a:xfrm>
        </p:spPr>
        <p:txBody>
          <a:bodyPr anchor="ctr">
            <a:normAutofit/>
          </a:bodyPr>
          <a:lstStyle/>
          <a:p>
            <a:pPr marL="0" indent="0" algn="just">
              <a:buNone/>
            </a:pPr>
            <a:r>
              <a:rPr lang="tr-TR" b="1" dirty="0"/>
              <a:t>Meşru </a:t>
            </a:r>
            <a:r>
              <a:rPr lang="tr-TR" b="1" dirty="0" err="1"/>
              <a:t>Müdafa</a:t>
            </a:r>
            <a:r>
              <a:rPr lang="tr-TR" b="1" dirty="0"/>
              <a:t>: </a:t>
            </a:r>
          </a:p>
          <a:p>
            <a:pPr algn="just"/>
            <a:r>
              <a:rPr lang="tr-TR" dirty="0"/>
              <a:t>Bir kimsenin kendi şahsına veya malına ya da başka bir kimsenin şahsına yada malına karşı yapılan hukuka aykırı ve halen devam eden bir saldırıyı defetmek için yaptığı ölçülü ve uygun savunmadır. </a:t>
            </a:r>
          </a:p>
          <a:p>
            <a:pPr algn="just"/>
            <a:r>
              <a:rPr lang="tr-TR" dirty="0"/>
              <a:t>Meşru müdafaa halinde tazminat ödenmez.</a:t>
            </a:r>
          </a:p>
        </p:txBody>
      </p:sp>
      <p:sp>
        <p:nvSpPr>
          <p:cNvPr id="5" name="Alt Bilgi Yer Tutucusu 4">
            <a:extLst>
              <a:ext uri="{FF2B5EF4-FFF2-40B4-BE49-F238E27FC236}">
                <a16:creationId xmlns:a16="http://schemas.microsoft.com/office/drawing/2014/main" id="{53C6F859-74B3-4CFB-8A3F-8FA596E2C3CC}"/>
              </a:ext>
            </a:extLst>
          </p:cNvPr>
          <p:cNvSpPr>
            <a:spLocks noGrp="1"/>
          </p:cNvSpPr>
          <p:nvPr>
            <p:ph type="ftr" sz="quarter" idx="11"/>
          </p:nvPr>
        </p:nvSpPr>
        <p:spPr>
          <a:xfrm>
            <a:off x="1088136" y="6272784"/>
            <a:ext cx="6327648" cy="365125"/>
          </a:xfrm>
        </p:spPr>
        <p:txBody>
          <a:bodyPr>
            <a:normAutofit/>
          </a:bodyPr>
          <a:lstStyle/>
          <a:p>
            <a:pPr>
              <a:spcAft>
                <a:spcPts val="600"/>
              </a:spcAft>
            </a:pPr>
            <a:r>
              <a:rPr lang="sv-SE"/>
              <a:t>Öğr. Gör.Av. Emrullah MANAV</a:t>
            </a:r>
            <a:endParaRPr lang="en-US"/>
          </a:p>
        </p:txBody>
      </p:sp>
      <p:sp>
        <p:nvSpPr>
          <p:cNvPr id="4" name="Veri Yer Tutucusu 3">
            <a:extLst>
              <a:ext uri="{FF2B5EF4-FFF2-40B4-BE49-F238E27FC236}">
                <a16:creationId xmlns:a16="http://schemas.microsoft.com/office/drawing/2014/main" id="{963E9A68-B12D-465A-B5AA-24160C232D9B}"/>
              </a:ext>
            </a:extLst>
          </p:cNvPr>
          <p:cNvSpPr>
            <a:spLocks noGrp="1"/>
          </p:cNvSpPr>
          <p:nvPr>
            <p:ph type="dt" sz="half" idx="10"/>
          </p:nvPr>
        </p:nvSpPr>
        <p:spPr>
          <a:xfrm>
            <a:off x="7964424" y="6272784"/>
            <a:ext cx="3273552" cy="365125"/>
          </a:xfrm>
        </p:spPr>
        <p:txBody>
          <a:bodyPr>
            <a:normAutofit/>
          </a:bodyPr>
          <a:lstStyle/>
          <a:p>
            <a:pPr>
              <a:spcAft>
                <a:spcPts val="600"/>
              </a:spcAft>
            </a:pPr>
            <a:fld id="{3C2CD5ED-6047-4065-9C36-9012CAD8985D}" type="datetime1">
              <a:rPr lang="tr-TR" smtClean="0"/>
              <a:pPr>
                <a:spcAft>
                  <a:spcPts val="600"/>
                </a:spcAft>
              </a:pPr>
              <a:t>1.05.2020</a:t>
            </a:fld>
            <a:endParaRPr lang="en-US"/>
          </a:p>
        </p:txBody>
      </p:sp>
      <p:sp>
        <p:nvSpPr>
          <p:cNvPr id="6" name="Slayt Numarası Yer Tutucusu 5">
            <a:extLst>
              <a:ext uri="{FF2B5EF4-FFF2-40B4-BE49-F238E27FC236}">
                <a16:creationId xmlns:a16="http://schemas.microsoft.com/office/drawing/2014/main" id="{D25EF07F-D3A1-43C8-B67A-E9B241C076B8}"/>
              </a:ext>
            </a:extLst>
          </p:cNvPr>
          <p:cNvSpPr>
            <a:spLocks noGrp="1"/>
          </p:cNvSpPr>
          <p:nvPr>
            <p:ph type="sldNum" sz="quarter" idx="12"/>
          </p:nvPr>
        </p:nvSpPr>
        <p:spPr>
          <a:xfrm>
            <a:off x="11311128" y="6272784"/>
            <a:ext cx="640080" cy="365125"/>
          </a:xfrm>
        </p:spPr>
        <p:txBody>
          <a:bodyPr>
            <a:normAutofit/>
          </a:bodyPr>
          <a:lstStyle/>
          <a:p>
            <a:pPr>
              <a:lnSpc>
                <a:spcPct val="90000"/>
              </a:lnSpc>
              <a:spcAft>
                <a:spcPts val="600"/>
              </a:spcAft>
            </a:pPr>
            <a:fld id="{4FAB73BC-B049-4115-A692-8D63A059BFB8}" type="slidenum">
              <a:rPr lang="en-US" sz="1900">
                <a:solidFill>
                  <a:schemeClr val="accent1"/>
                </a:solidFill>
              </a:rPr>
              <a:pPr>
                <a:lnSpc>
                  <a:spcPct val="90000"/>
                </a:lnSpc>
                <a:spcAft>
                  <a:spcPts val="600"/>
                </a:spcAft>
              </a:pPr>
              <a:t>12</a:t>
            </a:fld>
            <a:endParaRPr lang="en-US" sz="1900">
              <a:solidFill>
                <a:schemeClr val="accent1"/>
              </a:solidFill>
            </a:endParaRPr>
          </a:p>
        </p:txBody>
      </p:sp>
    </p:spTree>
    <p:extLst>
      <p:ext uri="{BB962C8B-B14F-4D97-AF65-F5344CB8AC3E}">
        <p14:creationId xmlns:p14="http://schemas.microsoft.com/office/powerpoint/2010/main" val="97557854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1" name="Rectangle 10">
            <a:extLst>
              <a:ext uri="{FF2B5EF4-FFF2-40B4-BE49-F238E27FC236}">
                <a16:creationId xmlns:a16="http://schemas.microsoft.com/office/drawing/2014/main" id="{5118BA95-03E7-41B7-B442-0AF8C0A7FF6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3048" y="0"/>
            <a:ext cx="12188952" cy="685800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grpSp>
        <p:nvGrpSpPr>
          <p:cNvPr id="13" name="Group 12">
            <a:extLst>
              <a:ext uri="{FF2B5EF4-FFF2-40B4-BE49-F238E27FC236}">
                <a16:creationId xmlns:a16="http://schemas.microsoft.com/office/drawing/2014/main" id="{E799C3D5-7D55-4046-808C-F290F456D6EF}"/>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061035" y="1679569"/>
            <a:ext cx="3498864" cy="3498858"/>
            <a:chOff x="1061035" y="1679569"/>
            <a:chExt cx="3498864" cy="3498858"/>
          </a:xfrm>
        </p:grpSpPr>
        <p:sp>
          <p:nvSpPr>
            <p:cNvPr id="14" name="Oval 13">
              <a:extLst>
                <a:ext uri="{FF2B5EF4-FFF2-40B4-BE49-F238E27FC236}">
                  <a16:creationId xmlns:a16="http://schemas.microsoft.com/office/drawing/2014/main" id="{059D8741-EAD6-41B1-A882-70D70FC3582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61035" y="1679569"/>
              <a:ext cx="3498864" cy="3498858"/>
            </a:xfrm>
            <a:prstGeom prst="ellipse">
              <a:avLst/>
            </a:prstGeom>
            <a:blipFill dpi="0" rotWithShape="1">
              <a:blip r:embed="rId2">
                <a:duotone>
                  <a:schemeClr val="accent1">
                    <a:shade val="45000"/>
                    <a:satMod val="135000"/>
                  </a:schemeClr>
                  <a:prstClr val="white"/>
                </a:duotone>
                <a:extLst>
                  <a:ext uri="{BEBA8EAE-BF5A-486C-A8C5-ECC9F3942E4B}">
                    <a14:imgProps xmlns:a14="http://schemas.microsoft.com/office/drawing/2010/main">
                      <a14:imgLayer r:embed="rId3">
                        <a14:imgEffect>
                          <a14:saturation sat="400000"/>
                        </a14:imgEffect>
                        <a14:imgEffect>
                          <a14:brightnessContrast bright="-40000" contrast="40000"/>
                        </a14:imgEffect>
                      </a14:imgLayer>
                    </a14:imgProps>
                  </a:ext>
                </a:extLst>
              </a:blip>
              <a:srcRect/>
              <a:tile tx="0" ty="0" sx="85000" sy="85000" flip="none" algn="tl"/>
            </a:blipFill>
            <a:ln w="25400" cap="flat" cmpd="sng" algn="ctr">
              <a:noFill/>
              <a:prstDash val="solid"/>
            </a:ln>
            <a:effectLst/>
          </p:spPr>
          <p:txBody>
            <a:bodyPr lIns="0" tIns="0" rIns="0" bIns="0"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a:ln>
                  <a:noFill/>
                </a:ln>
                <a:solidFill>
                  <a:prstClr val="white"/>
                </a:solidFill>
                <a:effectLst/>
                <a:uLnTx/>
                <a:uFillTx/>
                <a:latin typeface="Rockwell Extra Bold" pitchFamily="18" charset="0"/>
                <a:ea typeface="+mn-ea"/>
                <a:cs typeface="+mn-cs"/>
              </a:endParaRPr>
            </a:p>
          </p:txBody>
        </p:sp>
        <p:sp>
          <p:nvSpPr>
            <p:cNvPr id="15" name="Oval 14">
              <a:extLst>
                <a:ext uri="{FF2B5EF4-FFF2-40B4-BE49-F238E27FC236}">
                  <a16:creationId xmlns:a16="http://schemas.microsoft.com/office/drawing/2014/main" id="{45444F36-3103-4D11-A25F-C054D4606DA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246134" y="1864667"/>
              <a:ext cx="3128666" cy="3128662"/>
            </a:xfrm>
            <a:prstGeom prst="ellipse">
              <a:avLst/>
            </a:prstGeom>
            <a:noFill/>
            <a:ln w="25400" cap="flat" cmpd="sng" algn="ctr">
              <a:solidFill>
                <a:sysClr val="window" lastClr="FFFFFF"/>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alibri"/>
                <a:ea typeface="+mn-ea"/>
                <a:cs typeface="+mn-cs"/>
              </a:endParaRPr>
            </a:p>
          </p:txBody>
        </p:sp>
      </p:grpSp>
      <p:sp>
        <p:nvSpPr>
          <p:cNvPr id="2" name="Başlık 1">
            <a:extLst>
              <a:ext uri="{FF2B5EF4-FFF2-40B4-BE49-F238E27FC236}">
                <a16:creationId xmlns:a16="http://schemas.microsoft.com/office/drawing/2014/main" id="{1615CB23-32FB-4372-8762-6AD2C59BFB0B}"/>
              </a:ext>
            </a:extLst>
          </p:cNvPr>
          <p:cNvSpPr>
            <a:spLocks noGrp="1"/>
          </p:cNvSpPr>
          <p:nvPr>
            <p:ph type="title"/>
          </p:nvPr>
        </p:nvSpPr>
        <p:spPr>
          <a:xfrm>
            <a:off x="1490145" y="2376862"/>
            <a:ext cx="2640646" cy="2104273"/>
          </a:xfrm>
          <a:noFill/>
        </p:spPr>
        <p:txBody>
          <a:bodyPr>
            <a:noAutofit/>
          </a:bodyPr>
          <a:lstStyle/>
          <a:p>
            <a:pPr algn="ctr"/>
            <a:r>
              <a:rPr lang="tr-TR" sz="2000" b="1" dirty="0">
                <a:solidFill>
                  <a:srgbClr val="FFFFFF"/>
                </a:solidFill>
              </a:rPr>
              <a:t>HAKKIN KAZANILMASINDA İYİ NİYETİN ROLÜ</a:t>
            </a:r>
            <a:endParaRPr lang="tr-TR" sz="2000" dirty="0">
              <a:solidFill>
                <a:srgbClr val="FFFFFF"/>
              </a:solidFill>
            </a:endParaRPr>
          </a:p>
        </p:txBody>
      </p:sp>
      <p:sp>
        <p:nvSpPr>
          <p:cNvPr id="17" name="Rectangle 16">
            <a:extLst>
              <a:ext uri="{FF2B5EF4-FFF2-40B4-BE49-F238E27FC236}">
                <a16:creationId xmlns:a16="http://schemas.microsoft.com/office/drawing/2014/main" id="{AD9B3EAD-A2B3-42C4-927C-3455E3E69EE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3502277" y="3388659"/>
            <a:ext cx="3657600" cy="80683"/>
          </a:xfrm>
          <a:prstGeom prst="rect">
            <a:avLst/>
          </a:prstGeom>
          <a:blipFill dpi="0" rotWithShape="1">
            <a:blip r:embed="rId4">
              <a:alphaModFix amt="85000"/>
              <a:lum bright="70000" contrast="-70000"/>
              <a:extLst>
                <a:ext uri="{BEBA8EAE-BF5A-486C-A8C5-ECC9F3942E4B}">
                  <a14:imgProps xmlns:a14="http://schemas.microsoft.com/office/drawing/2010/main">
                    <a14:imgLayer r:embed="rId5">
                      <a14:imgEffect>
                        <a14:sharpenSoften amount="61000"/>
                      </a14:imgEffect>
                    </a14:imgLayer>
                  </a14:imgProps>
                </a:ext>
                <a:ext uri="{28A0092B-C50C-407E-A947-70E740481C1C}">
                  <a14:useLocalDpi xmlns:a14="http://schemas.microsoft.com/office/drawing/2010/main" val="0"/>
                </a:ext>
              </a:extLst>
            </a:blip>
            <a:srcRect/>
            <a:tile tx="0" ty="-7175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3" name="İçerik Yer Tutucusu 2">
            <a:extLst>
              <a:ext uri="{FF2B5EF4-FFF2-40B4-BE49-F238E27FC236}">
                <a16:creationId xmlns:a16="http://schemas.microsoft.com/office/drawing/2014/main" id="{D5A44490-97FA-44F1-A435-CD67099C7043}"/>
              </a:ext>
            </a:extLst>
          </p:cNvPr>
          <p:cNvSpPr>
            <a:spLocks noGrp="1"/>
          </p:cNvSpPr>
          <p:nvPr>
            <p:ph idx="1"/>
          </p:nvPr>
        </p:nvSpPr>
        <p:spPr>
          <a:xfrm>
            <a:off x="5688623" y="725394"/>
            <a:ext cx="5535124" cy="5407212"/>
          </a:xfrm>
        </p:spPr>
        <p:txBody>
          <a:bodyPr anchor="ctr">
            <a:normAutofit/>
          </a:bodyPr>
          <a:lstStyle/>
          <a:p>
            <a:pPr marL="0" indent="0" algn="just">
              <a:buNone/>
            </a:pPr>
            <a:r>
              <a:rPr lang="tr-TR" b="1" dirty="0"/>
              <a:t>Subjektif Hüsnüniyet:</a:t>
            </a:r>
          </a:p>
          <a:p>
            <a:pPr algn="just"/>
            <a:r>
              <a:rPr lang="tr-TR" dirty="0"/>
              <a:t>Bir hak kazanılırken hakkın kazanılmasına engel olan bir hususun varlığı veya kazanma için gerekli olan bir unsurun yokluğu hakkında şahısta mevcut mazur görülebilen bir bilgisizlik veya yanlış bir bilgidir.</a:t>
            </a:r>
          </a:p>
          <a:p>
            <a:pPr algn="just"/>
            <a:r>
              <a:rPr lang="tr-TR" dirty="0"/>
              <a:t>Subjektif hüsnüniyet hakkın kazanılmasında ortaya çıkar. </a:t>
            </a:r>
          </a:p>
          <a:p>
            <a:pPr algn="just"/>
            <a:r>
              <a:rPr lang="tr-TR" dirty="0"/>
              <a:t>Subjektif hüsnüniyet aile hukuku, borçlar hukuku, eşya hukuku ve miras hukukunda görülür.</a:t>
            </a:r>
          </a:p>
        </p:txBody>
      </p:sp>
      <p:sp>
        <p:nvSpPr>
          <p:cNvPr id="5" name="Alt Bilgi Yer Tutucusu 4">
            <a:extLst>
              <a:ext uri="{FF2B5EF4-FFF2-40B4-BE49-F238E27FC236}">
                <a16:creationId xmlns:a16="http://schemas.microsoft.com/office/drawing/2014/main" id="{48998203-58F6-4642-95BA-9ABA85279735}"/>
              </a:ext>
            </a:extLst>
          </p:cNvPr>
          <p:cNvSpPr>
            <a:spLocks noGrp="1"/>
          </p:cNvSpPr>
          <p:nvPr>
            <p:ph type="ftr" sz="quarter" idx="11"/>
          </p:nvPr>
        </p:nvSpPr>
        <p:spPr>
          <a:xfrm>
            <a:off x="1088136" y="6272784"/>
            <a:ext cx="6327648" cy="365125"/>
          </a:xfrm>
        </p:spPr>
        <p:txBody>
          <a:bodyPr>
            <a:normAutofit/>
          </a:bodyPr>
          <a:lstStyle/>
          <a:p>
            <a:pPr>
              <a:spcAft>
                <a:spcPts val="600"/>
              </a:spcAft>
            </a:pPr>
            <a:r>
              <a:rPr lang="sv-SE"/>
              <a:t>Öğr. Gör.Av. Emrullah MANAV</a:t>
            </a:r>
            <a:endParaRPr lang="en-US"/>
          </a:p>
        </p:txBody>
      </p:sp>
      <p:sp>
        <p:nvSpPr>
          <p:cNvPr id="4" name="Veri Yer Tutucusu 3">
            <a:extLst>
              <a:ext uri="{FF2B5EF4-FFF2-40B4-BE49-F238E27FC236}">
                <a16:creationId xmlns:a16="http://schemas.microsoft.com/office/drawing/2014/main" id="{E59A1E84-D464-454C-8A7B-0900041C99BB}"/>
              </a:ext>
            </a:extLst>
          </p:cNvPr>
          <p:cNvSpPr>
            <a:spLocks noGrp="1"/>
          </p:cNvSpPr>
          <p:nvPr>
            <p:ph type="dt" sz="half" idx="10"/>
          </p:nvPr>
        </p:nvSpPr>
        <p:spPr>
          <a:xfrm>
            <a:off x="7964424" y="6272784"/>
            <a:ext cx="3273552" cy="365125"/>
          </a:xfrm>
        </p:spPr>
        <p:txBody>
          <a:bodyPr>
            <a:normAutofit/>
          </a:bodyPr>
          <a:lstStyle/>
          <a:p>
            <a:pPr>
              <a:spcAft>
                <a:spcPts val="600"/>
              </a:spcAft>
            </a:pPr>
            <a:fld id="{3C2CD5ED-6047-4065-9C36-9012CAD8985D}" type="datetime1">
              <a:rPr lang="tr-TR" smtClean="0"/>
              <a:pPr>
                <a:spcAft>
                  <a:spcPts val="600"/>
                </a:spcAft>
              </a:pPr>
              <a:t>1.05.2020</a:t>
            </a:fld>
            <a:endParaRPr lang="en-US"/>
          </a:p>
        </p:txBody>
      </p:sp>
      <p:sp>
        <p:nvSpPr>
          <p:cNvPr id="6" name="Slayt Numarası Yer Tutucusu 5">
            <a:extLst>
              <a:ext uri="{FF2B5EF4-FFF2-40B4-BE49-F238E27FC236}">
                <a16:creationId xmlns:a16="http://schemas.microsoft.com/office/drawing/2014/main" id="{853AF80F-5CA6-433C-A74A-E339E9D51B44}"/>
              </a:ext>
            </a:extLst>
          </p:cNvPr>
          <p:cNvSpPr>
            <a:spLocks noGrp="1"/>
          </p:cNvSpPr>
          <p:nvPr>
            <p:ph type="sldNum" sz="quarter" idx="12"/>
          </p:nvPr>
        </p:nvSpPr>
        <p:spPr>
          <a:xfrm>
            <a:off x="11311128" y="6272784"/>
            <a:ext cx="640080" cy="365125"/>
          </a:xfrm>
        </p:spPr>
        <p:txBody>
          <a:bodyPr>
            <a:normAutofit/>
          </a:bodyPr>
          <a:lstStyle/>
          <a:p>
            <a:pPr>
              <a:lnSpc>
                <a:spcPct val="90000"/>
              </a:lnSpc>
              <a:spcAft>
                <a:spcPts val="600"/>
              </a:spcAft>
            </a:pPr>
            <a:fld id="{4FAB73BC-B049-4115-A692-8D63A059BFB8}" type="slidenum">
              <a:rPr lang="en-US" sz="1900">
                <a:solidFill>
                  <a:schemeClr val="accent1"/>
                </a:solidFill>
              </a:rPr>
              <a:pPr>
                <a:lnSpc>
                  <a:spcPct val="90000"/>
                </a:lnSpc>
                <a:spcAft>
                  <a:spcPts val="600"/>
                </a:spcAft>
              </a:pPr>
              <a:t>2</a:t>
            </a:fld>
            <a:endParaRPr lang="en-US" sz="1900">
              <a:solidFill>
                <a:schemeClr val="accent1"/>
              </a:solidFill>
            </a:endParaRPr>
          </a:p>
        </p:txBody>
      </p:sp>
    </p:spTree>
    <p:extLst>
      <p:ext uri="{BB962C8B-B14F-4D97-AF65-F5344CB8AC3E}">
        <p14:creationId xmlns:p14="http://schemas.microsoft.com/office/powerpoint/2010/main" val="128186148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1" name="Rectangle 10">
            <a:extLst>
              <a:ext uri="{FF2B5EF4-FFF2-40B4-BE49-F238E27FC236}">
                <a16:creationId xmlns:a16="http://schemas.microsoft.com/office/drawing/2014/main" id="{5118BA95-03E7-41B7-B442-0AF8C0A7FF6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3048" y="0"/>
            <a:ext cx="12188952" cy="685800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grpSp>
        <p:nvGrpSpPr>
          <p:cNvPr id="13" name="Group 12">
            <a:extLst>
              <a:ext uri="{FF2B5EF4-FFF2-40B4-BE49-F238E27FC236}">
                <a16:creationId xmlns:a16="http://schemas.microsoft.com/office/drawing/2014/main" id="{E799C3D5-7D55-4046-808C-F290F456D6EF}"/>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061035" y="1679569"/>
            <a:ext cx="3498864" cy="3498858"/>
            <a:chOff x="1061035" y="1679569"/>
            <a:chExt cx="3498864" cy="3498858"/>
          </a:xfrm>
        </p:grpSpPr>
        <p:sp>
          <p:nvSpPr>
            <p:cNvPr id="14" name="Oval 13">
              <a:extLst>
                <a:ext uri="{FF2B5EF4-FFF2-40B4-BE49-F238E27FC236}">
                  <a16:creationId xmlns:a16="http://schemas.microsoft.com/office/drawing/2014/main" id="{059D8741-EAD6-41B1-A882-70D70FC3582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61035" y="1679569"/>
              <a:ext cx="3498864" cy="3498858"/>
            </a:xfrm>
            <a:prstGeom prst="ellipse">
              <a:avLst/>
            </a:prstGeom>
            <a:blipFill dpi="0" rotWithShape="1">
              <a:blip r:embed="rId2">
                <a:duotone>
                  <a:schemeClr val="accent1">
                    <a:shade val="45000"/>
                    <a:satMod val="135000"/>
                  </a:schemeClr>
                  <a:prstClr val="white"/>
                </a:duotone>
                <a:extLst>
                  <a:ext uri="{BEBA8EAE-BF5A-486C-A8C5-ECC9F3942E4B}">
                    <a14:imgProps xmlns:a14="http://schemas.microsoft.com/office/drawing/2010/main">
                      <a14:imgLayer r:embed="rId3">
                        <a14:imgEffect>
                          <a14:saturation sat="400000"/>
                        </a14:imgEffect>
                        <a14:imgEffect>
                          <a14:brightnessContrast bright="-40000" contrast="40000"/>
                        </a14:imgEffect>
                      </a14:imgLayer>
                    </a14:imgProps>
                  </a:ext>
                </a:extLst>
              </a:blip>
              <a:srcRect/>
              <a:tile tx="0" ty="0" sx="85000" sy="85000" flip="none" algn="tl"/>
            </a:blipFill>
            <a:ln w="25400" cap="flat" cmpd="sng" algn="ctr">
              <a:noFill/>
              <a:prstDash val="solid"/>
            </a:ln>
            <a:effectLst/>
          </p:spPr>
          <p:txBody>
            <a:bodyPr lIns="0" tIns="0" rIns="0" bIns="0"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a:ln>
                  <a:noFill/>
                </a:ln>
                <a:solidFill>
                  <a:prstClr val="white"/>
                </a:solidFill>
                <a:effectLst/>
                <a:uLnTx/>
                <a:uFillTx/>
                <a:latin typeface="Rockwell Extra Bold" pitchFamily="18" charset="0"/>
                <a:ea typeface="+mn-ea"/>
                <a:cs typeface="+mn-cs"/>
              </a:endParaRPr>
            </a:p>
          </p:txBody>
        </p:sp>
        <p:sp>
          <p:nvSpPr>
            <p:cNvPr id="15" name="Oval 14">
              <a:extLst>
                <a:ext uri="{FF2B5EF4-FFF2-40B4-BE49-F238E27FC236}">
                  <a16:creationId xmlns:a16="http://schemas.microsoft.com/office/drawing/2014/main" id="{45444F36-3103-4D11-A25F-C054D4606DA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246134" y="1864667"/>
              <a:ext cx="3128666" cy="3128662"/>
            </a:xfrm>
            <a:prstGeom prst="ellipse">
              <a:avLst/>
            </a:prstGeom>
            <a:noFill/>
            <a:ln w="25400" cap="flat" cmpd="sng" algn="ctr">
              <a:solidFill>
                <a:sysClr val="window" lastClr="FFFFFF"/>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alibri"/>
                <a:ea typeface="+mn-ea"/>
                <a:cs typeface="+mn-cs"/>
              </a:endParaRPr>
            </a:p>
          </p:txBody>
        </p:sp>
      </p:grpSp>
      <p:sp>
        <p:nvSpPr>
          <p:cNvPr id="2" name="Başlık 1">
            <a:extLst>
              <a:ext uri="{FF2B5EF4-FFF2-40B4-BE49-F238E27FC236}">
                <a16:creationId xmlns:a16="http://schemas.microsoft.com/office/drawing/2014/main" id="{21A24C2B-A8F3-4ED4-80FB-5FAAF0675233}"/>
              </a:ext>
            </a:extLst>
          </p:cNvPr>
          <p:cNvSpPr>
            <a:spLocks noGrp="1"/>
          </p:cNvSpPr>
          <p:nvPr>
            <p:ph type="title"/>
          </p:nvPr>
        </p:nvSpPr>
        <p:spPr>
          <a:xfrm>
            <a:off x="1490145" y="2376862"/>
            <a:ext cx="2640646" cy="2104273"/>
          </a:xfrm>
          <a:noFill/>
        </p:spPr>
        <p:txBody>
          <a:bodyPr>
            <a:normAutofit/>
          </a:bodyPr>
          <a:lstStyle/>
          <a:p>
            <a:pPr algn="ctr"/>
            <a:r>
              <a:rPr lang="tr-TR" sz="2000" b="1" dirty="0">
                <a:solidFill>
                  <a:srgbClr val="FFFFFF"/>
                </a:solidFill>
              </a:rPr>
              <a:t>HAKKIN KAZANILMASINDA İYİ NİYETİN ROLÜ</a:t>
            </a:r>
            <a:endParaRPr lang="tr-TR" sz="2000" dirty="0">
              <a:solidFill>
                <a:srgbClr val="FFFFFF"/>
              </a:solidFill>
            </a:endParaRPr>
          </a:p>
        </p:txBody>
      </p:sp>
      <p:sp>
        <p:nvSpPr>
          <p:cNvPr id="17" name="Rectangle 16">
            <a:extLst>
              <a:ext uri="{FF2B5EF4-FFF2-40B4-BE49-F238E27FC236}">
                <a16:creationId xmlns:a16="http://schemas.microsoft.com/office/drawing/2014/main" id="{AD9B3EAD-A2B3-42C4-927C-3455E3E69EE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3502277" y="3388659"/>
            <a:ext cx="3657600" cy="80683"/>
          </a:xfrm>
          <a:prstGeom prst="rect">
            <a:avLst/>
          </a:prstGeom>
          <a:blipFill dpi="0" rotWithShape="1">
            <a:blip r:embed="rId4">
              <a:alphaModFix amt="85000"/>
              <a:lum bright="70000" contrast="-70000"/>
              <a:extLst>
                <a:ext uri="{BEBA8EAE-BF5A-486C-A8C5-ECC9F3942E4B}">
                  <a14:imgProps xmlns:a14="http://schemas.microsoft.com/office/drawing/2010/main">
                    <a14:imgLayer r:embed="rId5">
                      <a14:imgEffect>
                        <a14:sharpenSoften amount="61000"/>
                      </a14:imgEffect>
                    </a14:imgLayer>
                  </a14:imgProps>
                </a:ext>
                <a:ext uri="{28A0092B-C50C-407E-A947-70E740481C1C}">
                  <a14:useLocalDpi xmlns:a14="http://schemas.microsoft.com/office/drawing/2010/main" val="0"/>
                </a:ext>
              </a:extLst>
            </a:blip>
            <a:srcRect/>
            <a:tile tx="0" ty="-7175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3" name="İçerik Yer Tutucusu 2">
            <a:extLst>
              <a:ext uri="{FF2B5EF4-FFF2-40B4-BE49-F238E27FC236}">
                <a16:creationId xmlns:a16="http://schemas.microsoft.com/office/drawing/2014/main" id="{5AEE3577-64B5-4A99-ABC9-AD9371AC6DB2}"/>
              </a:ext>
            </a:extLst>
          </p:cNvPr>
          <p:cNvSpPr>
            <a:spLocks noGrp="1"/>
          </p:cNvSpPr>
          <p:nvPr>
            <p:ph idx="1"/>
          </p:nvPr>
        </p:nvSpPr>
        <p:spPr>
          <a:xfrm>
            <a:off x="5723792" y="725394"/>
            <a:ext cx="5499955" cy="5407212"/>
          </a:xfrm>
        </p:spPr>
        <p:txBody>
          <a:bodyPr anchor="ctr">
            <a:normAutofit/>
          </a:bodyPr>
          <a:lstStyle/>
          <a:p>
            <a:pPr marL="0" indent="0" algn="just">
              <a:buNone/>
            </a:pPr>
            <a:r>
              <a:rPr lang="tr-TR" b="1" dirty="0"/>
              <a:t>Eşya Hukukundaki Subjektif Hüsnüniyet:</a:t>
            </a:r>
          </a:p>
          <a:p>
            <a:pPr algn="just"/>
            <a:r>
              <a:rPr lang="tr-TR" dirty="0"/>
              <a:t>Kitap, otomobil, hayvanlar, saat, halı, mobilya, kömür, elektrik, hava gazi, doğal gaz menkul maldır. </a:t>
            </a:r>
          </a:p>
          <a:p>
            <a:pPr algn="just"/>
            <a:r>
              <a:rPr lang="tr-TR" dirty="0"/>
              <a:t>Menkuller üzerindeki mülkiyet hakkının subjektif hüsnüniyet sayesinde kazanılıp kazanılamayacağı o menkul eşyanın sahibinin elinden çıkış şekline göre belirlenir.</a:t>
            </a:r>
          </a:p>
        </p:txBody>
      </p:sp>
      <p:sp>
        <p:nvSpPr>
          <p:cNvPr id="5" name="Alt Bilgi Yer Tutucusu 4">
            <a:extLst>
              <a:ext uri="{FF2B5EF4-FFF2-40B4-BE49-F238E27FC236}">
                <a16:creationId xmlns:a16="http://schemas.microsoft.com/office/drawing/2014/main" id="{A0D0A7CB-4098-4F79-ADA5-1D4E30BD8924}"/>
              </a:ext>
            </a:extLst>
          </p:cNvPr>
          <p:cNvSpPr>
            <a:spLocks noGrp="1"/>
          </p:cNvSpPr>
          <p:nvPr>
            <p:ph type="ftr" sz="quarter" idx="11"/>
          </p:nvPr>
        </p:nvSpPr>
        <p:spPr>
          <a:xfrm>
            <a:off x="1088136" y="6272784"/>
            <a:ext cx="6327648" cy="365125"/>
          </a:xfrm>
        </p:spPr>
        <p:txBody>
          <a:bodyPr>
            <a:normAutofit/>
          </a:bodyPr>
          <a:lstStyle/>
          <a:p>
            <a:pPr>
              <a:spcAft>
                <a:spcPts val="600"/>
              </a:spcAft>
            </a:pPr>
            <a:r>
              <a:rPr lang="sv-SE"/>
              <a:t>Öğr. Gör.Av. Emrullah MANAV</a:t>
            </a:r>
            <a:endParaRPr lang="en-US"/>
          </a:p>
        </p:txBody>
      </p:sp>
      <p:sp>
        <p:nvSpPr>
          <p:cNvPr id="4" name="Veri Yer Tutucusu 3">
            <a:extLst>
              <a:ext uri="{FF2B5EF4-FFF2-40B4-BE49-F238E27FC236}">
                <a16:creationId xmlns:a16="http://schemas.microsoft.com/office/drawing/2014/main" id="{89C4D6C4-5051-4B86-8D2D-5C009ABFE0A7}"/>
              </a:ext>
            </a:extLst>
          </p:cNvPr>
          <p:cNvSpPr>
            <a:spLocks noGrp="1"/>
          </p:cNvSpPr>
          <p:nvPr>
            <p:ph type="dt" sz="half" idx="10"/>
          </p:nvPr>
        </p:nvSpPr>
        <p:spPr>
          <a:xfrm>
            <a:off x="7964424" y="6272784"/>
            <a:ext cx="3273552" cy="365125"/>
          </a:xfrm>
        </p:spPr>
        <p:txBody>
          <a:bodyPr>
            <a:normAutofit/>
          </a:bodyPr>
          <a:lstStyle/>
          <a:p>
            <a:pPr>
              <a:spcAft>
                <a:spcPts val="600"/>
              </a:spcAft>
            </a:pPr>
            <a:fld id="{3C2CD5ED-6047-4065-9C36-9012CAD8985D}" type="datetime1">
              <a:rPr lang="tr-TR" smtClean="0"/>
              <a:pPr>
                <a:spcAft>
                  <a:spcPts val="600"/>
                </a:spcAft>
              </a:pPr>
              <a:t>1.05.2020</a:t>
            </a:fld>
            <a:endParaRPr lang="en-US"/>
          </a:p>
        </p:txBody>
      </p:sp>
      <p:sp>
        <p:nvSpPr>
          <p:cNvPr id="6" name="Slayt Numarası Yer Tutucusu 5">
            <a:extLst>
              <a:ext uri="{FF2B5EF4-FFF2-40B4-BE49-F238E27FC236}">
                <a16:creationId xmlns:a16="http://schemas.microsoft.com/office/drawing/2014/main" id="{E8E2EF9D-C76C-42FB-B32B-BBE6F33DB1AE}"/>
              </a:ext>
            </a:extLst>
          </p:cNvPr>
          <p:cNvSpPr>
            <a:spLocks noGrp="1"/>
          </p:cNvSpPr>
          <p:nvPr>
            <p:ph type="sldNum" sz="quarter" idx="12"/>
          </p:nvPr>
        </p:nvSpPr>
        <p:spPr>
          <a:xfrm>
            <a:off x="11311128" y="6272784"/>
            <a:ext cx="640080" cy="365125"/>
          </a:xfrm>
        </p:spPr>
        <p:txBody>
          <a:bodyPr>
            <a:normAutofit/>
          </a:bodyPr>
          <a:lstStyle/>
          <a:p>
            <a:pPr>
              <a:lnSpc>
                <a:spcPct val="90000"/>
              </a:lnSpc>
              <a:spcAft>
                <a:spcPts val="600"/>
              </a:spcAft>
            </a:pPr>
            <a:fld id="{4FAB73BC-B049-4115-A692-8D63A059BFB8}" type="slidenum">
              <a:rPr lang="en-US" sz="1900">
                <a:solidFill>
                  <a:schemeClr val="accent1"/>
                </a:solidFill>
              </a:rPr>
              <a:pPr>
                <a:lnSpc>
                  <a:spcPct val="90000"/>
                </a:lnSpc>
                <a:spcAft>
                  <a:spcPts val="600"/>
                </a:spcAft>
              </a:pPr>
              <a:t>3</a:t>
            </a:fld>
            <a:endParaRPr lang="en-US" sz="1900">
              <a:solidFill>
                <a:schemeClr val="accent1"/>
              </a:solidFill>
            </a:endParaRPr>
          </a:p>
        </p:txBody>
      </p:sp>
    </p:spTree>
    <p:extLst>
      <p:ext uri="{BB962C8B-B14F-4D97-AF65-F5344CB8AC3E}">
        <p14:creationId xmlns:p14="http://schemas.microsoft.com/office/powerpoint/2010/main" val="294980723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1" name="Rectangle 10">
            <a:extLst>
              <a:ext uri="{FF2B5EF4-FFF2-40B4-BE49-F238E27FC236}">
                <a16:creationId xmlns:a16="http://schemas.microsoft.com/office/drawing/2014/main" id="{5118BA95-03E7-41B7-B442-0AF8C0A7FF6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3048" y="0"/>
            <a:ext cx="12188952" cy="685800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grpSp>
        <p:nvGrpSpPr>
          <p:cNvPr id="13" name="Group 12">
            <a:extLst>
              <a:ext uri="{FF2B5EF4-FFF2-40B4-BE49-F238E27FC236}">
                <a16:creationId xmlns:a16="http://schemas.microsoft.com/office/drawing/2014/main" id="{E799C3D5-7D55-4046-808C-F290F456D6EF}"/>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061035" y="1679569"/>
            <a:ext cx="3498864" cy="3498858"/>
            <a:chOff x="1061035" y="1679569"/>
            <a:chExt cx="3498864" cy="3498858"/>
          </a:xfrm>
        </p:grpSpPr>
        <p:sp>
          <p:nvSpPr>
            <p:cNvPr id="14" name="Oval 13">
              <a:extLst>
                <a:ext uri="{FF2B5EF4-FFF2-40B4-BE49-F238E27FC236}">
                  <a16:creationId xmlns:a16="http://schemas.microsoft.com/office/drawing/2014/main" id="{059D8741-EAD6-41B1-A882-70D70FC3582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61035" y="1679569"/>
              <a:ext cx="3498864" cy="3498858"/>
            </a:xfrm>
            <a:prstGeom prst="ellipse">
              <a:avLst/>
            </a:prstGeom>
            <a:blipFill dpi="0" rotWithShape="1">
              <a:blip r:embed="rId2">
                <a:duotone>
                  <a:schemeClr val="accent1">
                    <a:shade val="45000"/>
                    <a:satMod val="135000"/>
                  </a:schemeClr>
                  <a:prstClr val="white"/>
                </a:duotone>
                <a:extLst>
                  <a:ext uri="{BEBA8EAE-BF5A-486C-A8C5-ECC9F3942E4B}">
                    <a14:imgProps xmlns:a14="http://schemas.microsoft.com/office/drawing/2010/main">
                      <a14:imgLayer r:embed="rId3">
                        <a14:imgEffect>
                          <a14:saturation sat="400000"/>
                        </a14:imgEffect>
                        <a14:imgEffect>
                          <a14:brightnessContrast bright="-40000" contrast="40000"/>
                        </a14:imgEffect>
                      </a14:imgLayer>
                    </a14:imgProps>
                  </a:ext>
                </a:extLst>
              </a:blip>
              <a:srcRect/>
              <a:tile tx="0" ty="0" sx="85000" sy="85000" flip="none" algn="tl"/>
            </a:blipFill>
            <a:ln w="25400" cap="flat" cmpd="sng" algn="ctr">
              <a:noFill/>
              <a:prstDash val="solid"/>
            </a:ln>
            <a:effectLst/>
          </p:spPr>
          <p:txBody>
            <a:bodyPr lIns="0" tIns="0" rIns="0" bIns="0"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a:ln>
                  <a:noFill/>
                </a:ln>
                <a:solidFill>
                  <a:prstClr val="white"/>
                </a:solidFill>
                <a:effectLst/>
                <a:uLnTx/>
                <a:uFillTx/>
                <a:latin typeface="Rockwell Extra Bold" pitchFamily="18" charset="0"/>
                <a:ea typeface="+mn-ea"/>
                <a:cs typeface="+mn-cs"/>
              </a:endParaRPr>
            </a:p>
          </p:txBody>
        </p:sp>
        <p:sp>
          <p:nvSpPr>
            <p:cNvPr id="15" name="Oval 14">
              <a:extLst>
                <a:ext uri="{FF2B5EF4-FFF2-40B4-BE49-F238E27FC236}">
                  <a16:creationId xmlns:a16="http://schemas.microsoft.com/office/drawing/2014/main" id="{45444F36-3103-4D11-A25F-C054D4606DA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246134" y="1864667"/>
              <a:ext cx="3128666" cy="3128662"/>
            </a:xfrm>
            <a:prstGeom prst="ellipse">
              <a:avLst/>
            </a:prstGeom>
            <a:noFill/>
            <a:ln w="25400" cap="flat" cmpd="sng" algn="ctr">
              <a:solidFill>
                <a:sysClr val="window" lastClr="FFFFFF"/>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alibri"/>
                <a:ea typeface="+mn-ea"/>
                <a:cs typeface="+mn-cs"/>
              </a:endParaRPr>
            </a:p>
          </p:txBody>
        </p:sp>
      </p:grpSp>
      <p:sp>
        <p:nvSpPr>
          <p:cNvPr id="2" name="Başlık 1">
            <a:extLst>
              <a:ext uri="{FF2B5EF4-FFF2-40B4-BE49-F238E27FC236}">
                <a16:creationId xmlns:a16="http://schemas.microsoft.com/office/drawing/2014/main" id="{1CF675EA-C105-4A8F-B1F7-1CCA62563D2D}"/>
              </a:ext>
            </a:extLst>
          </p:cNvPr>
          <p:cNvSpPr>
            <a:spLocks noGrp="1"/>
          </p:cNvSpPr>
          <p:nvPr>
            <p:ph type="title"/>
          </p:nvPr>
        </p:nvSpPr>
        <p:spPr>
          <a:xfrm>
            <a:off x="1490145" y="2376862"/>
            <a:ext cx="2640646" cy="2104273"/>
          </a:xfrm>
          <a:noFill/>
        </p:spPr>
        <p:txBody>
          <a:bodyPr>
            <a:normAutofit/>
          </a:bodyPr>
          <a:lstStyle/>
          <a:p>
            <a:pPr algn="ctr"/>
            <a:r>
              <a:rPr lang="tr-TR" sz="2000" b="1" dirty="0">
                <a:solidFill>
                  <a:srgbClr val="FFFFFF"/>
                </a:solidFill>
              </a:rPr>
              <a:t>HAKKIN KAZANILMASINDA İYİ NİYETİN ROLÜ</a:t>
            </a:r>
            <a:endParaRPr lang="tr-TR" sz="2000" dirty="0">
              <a:solidFill>
                <a:srgbClr val="FFFFFF"/>
              </a:solidFill>
            </a:endParaRPr>
          </a:p>
        </p:txBody>
      </p:sp>
      <p:sp>
        <p:nvSpPr>
          <p:cNvPr id="17" name="Rectangle 16">
            <a:extLst>
              <a:ext uri="{FF2B5EF4-FFF2-40B4-BE49-F238E27FC236}">
                <a16:creationId xmlns:a16="http://schemas.microsoft.com/office/drawing/2014/main" id="{AD9B3EAD-A2B3-42C4-927C-3455E3E69EE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3502277" y="3388659"/>
            <a:ext cx="3657600" cy="80683"/>
          </a:xfrm>
          <a:prstGeom prst="rect">
            <a:avLst/>
          </a:prstGeom>
          <a:blipFill dpi="0" rotWithShape="1">
            <a:blip r:embed="rId4">
              <a:alphaModFix amt="85000"/>
              <a:lum bright="70000" contrast="-70000"/>
              <a:extLst>
                <a:ext uri="{BEBA8EAE-BF5A-486C-A8C5-ECC9F3942E4B}">
                  <a14:imgProps xmlns:a14="http://schemas.microsoft.com/office/drawing/2010/main">
                    <a14:imgLayer r:embed="rId5">
                      <a14:imgEffect>
                        <a14:sharpenSoften amount="61000"/>
                      </a14:imgEffect>
                    </a14:imgLayer>
                  </a14:imgProps>
                </a:ext>
                <a:ext uri="{28A0092B-C50C-407E-A947-70E740481C1C}">
                  <a14:useLocalDpi xmlns:a14="http://schemas.microsoft.com/office/drawing/2010/main" val="0"/>
                </a:ext>
              </a:extLst>
            </a:blip>
            <a:srcRect/>
            <a:tile tx="0" ty="-7175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3" name="İçerik Yer Tutucusu 2">
            <a:extLst>
              <a:ext uri="{FF2B5EF4-FFF2-40B4-BE49-F238E27FC236}">
                <a16:creationId xmlns:a16="http://schemas.microsoft.com/office/drawing/2014/main" id="{C84FB1C3-3B68-4909-B880-403D3DC42CD0}"/>
              </a:ext>
            </a:extLst>
          </p:cNvPr>
          <p:cNvSpPr>
            <a:spLocks noGrp="1"/>
          </p:cNvSpPr>
          <p:nvPr>
            <p:ph idx="1"/>
          </p:nvPr>
        </p:nvSpPr>
        <p:spPr>
          <a:xfrm>
            <a:off x="5617886" y="725394"/>
            <a:ext cx="5605861" cy="5407212"/>
          </a:xfrm>
        </p:spPr>
        <p:txBody>
          <a:bodyPr anchor="ctr">
            <a:normAutofit/>
          </a:bodyPr>
          <a:lstStyle/>
          <a:p>
            <a:pPr marL="0" indent="0" algn="just">
              <a:buNone/>
            </a:pPr>
            <a:r>
              <a:rPr lang="tr-TR" b="1" dirty="0"/>
              <a:t>Sahibinin Elinden İsteği Olmadan Çıkan Menkullerde:</a:t>
            </a:r>
          </a:p>
          <a:p>
            <a:pPr algn="just"/>
            <a:r>
              <a:rPr lang="tr-TR" dirty="0"/>
              <a:t>Sahibinin elinden isteği olmadan çıkan eşya çalınmış, kaybedilmiş, gasp olunmuş (zorla alınmış) eşyadır.</a:t>
            </a:r>
          </a:p>
          <a:p>
            <a:pPr algn="just"/>
            <a:r>
              <a:rPr lang="tr-TR" dirty="0"/>
              <a:t>Bu tür menkuller üzerinde subjektif hüsnüniyetle mülkiyet hakkı kazanılamaz.</a:t>
            </a:r>
          </a:p>
          <a:p>
            <a:pPr algn="just"/>
            <a:r>
              <a:rPr lang="tr-TR" dirty="0"/>
              <a:t>Örneğin; Ahmet’in sınıfta unuttuğu kitabı Mehmet bulsa ve bulduğu bu kitabı Murat’a satsa, Murat bu kitabın mülkiyetini kazanamaz. çünkü kitap sahibi Ahmet’in rızası olmadan elinden çıkmıştır.</a:t>
            </a:r>
          </a:p>
          <a:p>
            <a:pPr algn="just"/>
            <a:r>
              <a:rPr lang="tr-TR" dirty="0"/>
              <a:t>Fakat para ve hamiline yazılı senetler sahibinin elinden isteği olmadan çıkmış olsa bile subjektif </a:t>
            </a:r>
            <a:r>
              <a:rPr lang="tr-TR" dirty="0" err="1"/>
              <a:t>hüsnüniyetli</a:t>
            </a:r>
            <a:r>
              <a:rPr lang="tr-TR" dirty="0"/>
              <a:t> 3. şahıslar bunların mülkiyetini kazanırlar.</a:t>
            </a:r>
          </a:p>
        </p:txBody>
      </p:sp>
      <p:sp>
        <p:nvSpPr>
          <p:cNvPr id="5" name="Alt Bilgi Yer Tutucusu 4">
            <a:extLst>
              <a:ext uri="{FF2B5EF4-FFF2-40B4-BE49-F238E27FC236}">
                <a16:creationId xmlns:a16="http://schemas.microsoft.com/office/drawing/2014/main" id="{7BA36E2D-7AEB-467B-BCE8-41650DCB0AEF}"/>
              </a:ext>
            </a:extLst>
          </p:cNvPr>
          <p:cNvSpPr>
            <a:spLocks noGrp="1"/>
          </p:cNvSpPr>
          <p:nvPr>
            <p:ph type="ftr" sz="quarter" idx="11"/>
          </p:nvPr>
        </p:nvSpPr>
        <p:spPr>
          <a:xfrm>
            <a:off x="1088136" y="6272784"/>
            <a:ext cx="6327648" cy="365125"/>
          </a:xfrm>
        </p:spPr>
        <p:txBody>
          <a:bodyPr>
            <a:normAutofit/>
          </a:bodyPr>
          <a:lstStyle/>
          <a:p>
            <a:pPr>
              <a:spcAft>
                <a:spcPts val="600"/>
              </a:spcAft>
            </a:pPr>
            <a:r>
              <a:rPr lang="sv-SE"/>
              <a:t>Öğr. Gör.Av. Emrullah MANAV</a:t>
            </a:r>
            <a:endParaRPr lang="en-US"/>
          </a:p>
        </p:txBody>
      </p:sp>
      <p:sp>
        <p:nvSpPr>
          <p:cNvPr id="4" name="Veri Yer Tutucusu 3">
            <a:extLst>
              <a:ext uri="{FF2B5EF4-FFF2-40B4-BE49-F238E27FC236}">
                <a16:creationId xmlns:a16="http://schemas.microsoft.com/office/drawing/2014/main" id="{33370057-F8BB-4E8B-9C90-A425B81BF019}"/>
              </a:ext>
            </a:extLst>
          </p:cNvPr>
          <p:cNvSpPr>
            <a:spLocks noGrp="1"/>
          </p:cNvSpPr>
          <p:nvPr>
            <p:ph type="dt" sz="half" idx="10"/>
          </p:nvPr>
        </p:nvSpPr>
        <p:spPr>
          <a:xfrm>
            <a:off x="7964424" y="6272784"/>
            <a:ext cx="3273552" cy="365125"/>
          </a:xfrm>
        </p:spPr>
        <p:txBody>
          <a:bodyPr>
            <a:normAutofit/>
          </a:bodyPr>
          <a:lstStyle/>
          <a:p>
            <a:pPr>
              <a:spcAft>
                <a:spcPts val="600"/>
              </a:spcAft>
            </a:pPr>
            <a:fld id="{3C2CD5ED-6047-4065-9C36-9012CAD8985D}" type="datetime1">
              <a:rPr lang="tr-TR" smtClean="0"/>
              <a:pPr>
                <a:spcAft>
                  <a:spcPts val="600"/>
                </a:spcAft>
              </a:pPr>
              <a:t>1.05.2020</a:t>
            </a:fld>
            <a:endParaRPr lang="en-US"/>
          </a:p>
        </p:txBody>
      </p:sp>
      <p:sp>
        <p:nvSpPr>
          <p:cNvPr id="6" name="Slayt Numarası Yer Tutucusu 5">
            <a:extLst>
              <a:ext uri="{FF2B5EF4-FFF2-40B4-BE49-F238E27FC236}">
                <a16:creationId xmlns:a16="http://schemas.microsoft.com/office/drawing/2014/main" id="{BBD326C5-3E02-4473-9509-0F50A1A13600}"/>
              </a:ext>
            </a:extLst>
          </p:cNvPr>
          <p:cNvSpPr>
            <a:spLocks noGrp="1"/>
          </p:cNvSpPr>
          <p:nvPr>
            <p:ph type="sldNum" sz="quarter" idx="12"/>
          </p:nvPr>
        </p:nvSpPr>
        <p:spPr>
          <a:xfrm>
            <a:off x="11311128" y="6272784"/>
            <a:ext cx="640080" cy="365125"/>
          </a:xfrm>
        </p:spPr>
        <p:txBody>
          <a:bodyPr>
            <a:normAutofit/>
          </a:bodyPr>
          <a:lstStyle/>
          <a:p>
            <a:pPr>
              <a:lnSpc>
                <a:spcPct val="90000"/>
              </a:lnSpc>
              <a:spcAft>
                <a:spcPts val="600"/>
              </a:spcAft>
            </a:pPr>
            <a:fld id="{4FAB73BC-B049-4115-A692-8D63A059BFB8}" type="slidenum">
              <a:rPr lang="en-US" sz="1900">
                <a:solidFill>
                  <a:schemeClr val="accent1"/>
                </a:solidFill>
              </a:rPr>
              <a:pPr>
                <a:lnSpc>
                  <a:spcPct val="90000"/>
                </a:lnSpc>
                <a:spcAft>
                  <a:spcPts val="600"/>
                </a:spcAft>
              </a:pPr>
              <a:t>4</a:t>
            </a:fld>
            <a:endParaRPr lang="en-US" sz="1900">
              <a:solidFill>
                <a:schemeClr val="accent1"/>
              </a:solidFill>
            </a:endParaRPr>
          </a:p>
        </p:txBody>
      </p:sp>
    </p:spTree>
    <p:extLst>
      <p:ext uri="{BB962C8B-B14F-4D97-AF65-F5344CB8AC3E}">
        <p14:creationId xmlns:p14="http://schemas.microsoft.com/office/powerpoint/2010/main" val="350981610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1" name="Rectangle 10">
            <a:extLst>
              <a:ext uri="{FF2B5EF4-FFF2-40B4-BE49-F238E27FC236}">
                <a16:creationId xmlns:a16="http://schemas.microsoft.com/office/drawing/2014/main" id="{5118BA95-03E7-41B7-B442-0AF8C0A7FF6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3048" y="0"/>
            <a:ext cx="12188952" cy="685800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grpSp>
        <p:nvGrpSpPr>
          <p:cNvPr id="13" name="Group 12">
            <a:extLst>
              <a:ext uri="{FF2B5EF4-FFF2-40B4-BE49-F238E27FC236}">
                <a16:creationId xmlns:a16="http://schemas.microsoft.com/office/drawing/2014/main" id="{E799C3D5-7D55-4046-808C-F290F456D6EF}"/>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061035" y="1679569"/>
            <a:ext cx="3498864" cy="3498858"/>
            <a:chOff x="1061035" y="1679569"/>
            <a:chExt cx="3498864" cy="3498858"/>
          </a:xfrm>
        </p:grpSpPr>
        <p:sp>
          <p:nvSpPr>
            <p:cNvPr id="14" name="Oval 13">
              <a:extLst>
                <a:ext uri="{FF2B5EF4-FFF2-40B4-BE49-F238E27FC236}">
                  <a16:creationId xmlns:a16="http://schemas.microsoft.com/office/drawing/2014/main" id="{059D8741-EAD6-41B1-A882-70D70FC3582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61035" y="1679569"/>
              <a:ext cx="3498864" cy="3498858"/>
            </a:xfrm>
            <a:prstGeom prst="ellipse">
              <a:avLst/>
            </a:prstGeom>
            <a:blipFill dpi="0" rotWithShape="1">
              <a:blip r:embed="rId2">
                <a:duotone>
                  <a:schemeClr val="accent1">
                    <a:shade val="45000"/>
                    <a:satMod val="135000"/>
                  </a:schemeClr>
                  <a:prstClr val="white"/>
                </a:duotone>
                <a:extLst>
                  <a:ext uri="{BEBA8EAE-BF5A-486C-A8C5-ECC9F3942E4B}">
                    <a14:imgProps xmlns:a14="http://schemas.microsoft.com/office/drawing/2010/main">
                      <a14:imgLayer r:embed="rId3">
                        <a14:imgEffect>
                          <a14:saturation sat="400000"/>
                        </a14:imgEffect>
                        <a14:imgEffect>
                          <a14:brightnessContrast bright="-40000" contrast="40000"/>
                        </a14:imgEffect>
                      </a14:imgLayer>
                    </a14:imgProps>
                  </a:ext>
                </a:extLst>
              </a:blip>
              <a:srcRect/>
              <a:tile tx="0" ty="0" sx="85000" sy="85000" flip="none" algn="tl"/>
            </a:blipFill>
            <a:ln w="25400" cap="flat" cmpd="sng" algn="ctr">
              <a:noFill/>
              <a:prstDash val="solid"/>
            </a:ln>
            <a:effectLst/>
          </p:spPr>
          <p:txBody>
            <a:bodyPr lIns="0" tIns="0" rIns="0" bIns="0"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a:ln>
                  <a:noFill/>
                </a:ln>
                <a:solidFill>
                  <a:prstClr val="white"/>
                </a:solidFill>
                <a:effectLst/>
                <a:uLnTx/>
                <a:uFillTx/>
                <a:latin typeface="Rockwell Extra Bold" pitchFamily="18" charset="0"/>
                <a:ea typeface="+mn-ea"/>
                <a:cs typeface="+mn-cs"/>
              </a:endParaRPr>
            </a:p>
          </p:txBody>
        </p:sp>
        <p:sp>
          <p:nvSpPr>
            <p:cNvPr id="15" name="Oval 14">
              <a:extLst>
                <a:ext uri="{FF2B5EF4-FFF2-40B4-BE49-F238E27FC236}">
                  <a16:creationId xmlns:a16="http://schemas.microsoft.com/office/drawing/2014/main" id="{45444F36-3103-4D11-A25F-C054D4606DA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246134" y="1864667"/>
              <a:ext cx="3128666" cy="3128662"/>
            </a:xfrm>
            <a:prstGeom prst="ellipse">
              <a:avLst/>
            </a:prstGeom>
            <a:noFill/>
            <a:ln w="25400" cap="flat" cmpd="sng" algn="ctr">
              <a:solidFill>
                <a:sysClr val="window" lastClr="FFFFFF"/>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alibri"/>
                <a:ea typeface="+mn-ea"/>
                <a:cs typeface="+mn-cs"/>
              </a:endParaRPr>
            </a:p>
          </p:txBody>
        </p:sp>
      </p:grpSp>
      <p:sp>
        <p:nvSpPr>
          <p:cNvPr id="2" name="Başlık 1">
            <a:extLst>
              <a:ext uri="{FF2B5EF4-FFF2-40B4-BE49-F238E27FC236}">
                <a16:creationId xmlns:a16="http://schemas.microsoft.com/office/drawing/2014/main" id="{1CF675EA-C105-4A8F-B1F7-1CCA62563D2D}"/>
              </a:ext>
            </a:extLst>
          </p:cNvPr>
          <p:cNvSpPr>
            <a:spLocks noGrp="1"/>
          </p:cNvSpPr>
          <p:nvPr>
            <p:ph type="title"/>
          </p:nvPr>
        </p:nvSpPr>
        <p:spPr>
          <a:xfrm>
            <a:off x="1490145" y="2376862"/>
            <a:ext cx="2640646" cy="2104273"/>
          </a:xfrm>
          <a:noFill/>
        </p:spPr>
        <p:txBody>
          <a:bodyPr>
            <a:normAutofit/>
          </a:bodyPr>
          <a:lstStyle/>
          <a:p>
            <a:pPr algn="ctr"/>
            <a:r>
              <a:rPr lang="tr-TR" sz="2000" b="1" dirty="0">
                <a:solidFill>
                  <a:srgbClr val="FFFFFF"/>
                </a:solidFill>
              </a:rPr>
              <a:t>HAKKIN KAZANILMASINDA İYİ NİYETİN ROLÜ</a:t>
            </a:r>
            <a:endParaRPr lang="tr-TR" sz="2000" dirty="0">
              <a:solidFill>
                <a:srgbClr val="FFFFFF"/>
              </a:solidFill>
            </a:endParaRPr>
          </a:p>
        </p:txBody>
      </p:sp>
      <p:sp>
        <p:nvSpPr>
          <p:cNvPr id="17" name="Rectangle 16">
            <a:extLst>
              <a:ext uri="{FF2B5EF4-FFF2-40B4-BE49-F238E27FC236}">
                <a16:creationId xmlns:a16="http://schemas.microsoft.com/office/drawing/2014/main" id="{AD9B3EAD-A2B3-42C4-927C-3455E3E69EE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3502277" y="3388659"/>
            <a:ext cx="3657600" cy="80683"/>
          </a:xfrm>
          <a:prstGeom prst="rect">
            <a:avLst/>
          </a:prstGeom>
          <a:blipFill dpi="0" rotWithShape="1">
            <a:blip r:embed="rId4">
              <a:alphaModFix amt="85000"/>
              <a:lum bright="70000" contrast="-70000"/>
              <a:extLst>
                <a:ext uri="{BEBA8EAE-BF5A-486C-A8C5-ECC9F3942E4B}">
                  <a14:imgProps xmlns:a14="http://schemas.microsoft.com/office/drawing/2010/main">
                    <a14:imgLayer r:embed="rId5">
                      <a14:imgEffect>
                        <a14:sharpenSoften amount="61000"/>
                      </a14:imgEffect>
                    </a14:imgLayer>
                  </a14:imgProps>
                </a:ext>
                <a:ext uri="{28A0092B-C50C-407E-A947-70E740481C1C}">
                  <a14:useLocalDpi xmlns:a14="http://schemas.microsoft.com/office/drawing/2010/main" val="0"/>
                </a:ext>
              </a:extLst>
            </a:blip>
            <a:srcRect/>
            <a:tile tx="0" ty="-7175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3" name="İçerik Yer Tutucusu 2">
            <a:extLst>
              <a:ext uri="{FF2B5EF4-FFF2-40B4-BE49-F238E27FC236}">
                <a16:creationId xmlns:a16="http://schemas.microsoft.com/office/drawing/2014/main" id="{C84FB1C3-3B68-4909-B880-403D3DC42CD0}"/>
              </a:ext>
            </a:extLst>
          </p:cNvPr>
          <p:cNvSpPr>
            <a:spLocks noGrp="1"/>
          </p:cNvSpPr>
          <p:nvPr>
            <p:ph idx="1"/>
          </p:nvPr>
        </p:nvSpPr>
        <p:spPr>
          <a:xfrm>
            <a:off x="5617886" y="725394"/>
            <a:ext cx="5605861" cy="5407212"/>
          </a:xfrm>
        </p:spPr>
        <p:txBody>
          <a:bodyPr anchor="ctr">
            <a:normAutofit/>
          </a:bodyPr>
          <a:lstStyle/>
          <a:p>
            <a:pPr algn="just"/>
            <a:r>
              <a:rPr lang="tr-TR" dirty="0"/>
              <a:t>Eğer subjektif </a:t>
            </a:r>
            <a:r>
              <a:rPr lang="tr-TR" dirty="0" err="1"/>
              <a:t>hüsnüniyetli</a:t>
            </a:r>
            <a:r>
              <a:rPr lang="tr-TR" dirty="0"/>
              <a:t> 3. şahıslar, sahibinin elinden isteği olmadan çıkmış olan malları aleni bir arttırmadan veya pazardan ya da bu tür eşyaların alındığı bir yerden almışsa bu halde eşya üzerindeki mülkiyet hakkını yine iyi niyetli şahıs kazanamaz. </a:t>
            </a:r>
          </a:p>
          <a:p>
            <a:pPr algn="just"/>
            <a:r>
              <a:rPr lang="tr-TR" dirty="0"/>
              <a:t>Ancak eşyanın ilk sahibi iyi niyetli şahsın ödediği parayı kendisine vererek malını geri isteyebilir. </a:t>
            </a:r>
          </a:p>
          <a:p>
            <a:pPr algn="just"/>
            <a:r>
              <a:rPr lang="tr-TR" dirty="0"/>
              <a:t>Buna bedel mukabili iade (bedel karşılığı geri verme) denir.</a:t>
            </a:r>
          </a:p>
        </p:txBody>
      </p:sp>
      <p:sp>
        <p:nvSpPr>
          <p:cNvPr id="5" name="Alt Bilgi Yer Tutucusu 4">
            <a:extLst>
              <a:ext uri="{FF2B5EF4-FFF2-40B4-BE49-F238E27FC236}">
                <a16:creationId xmlns:a16="http://schemas.microsoft.com/office/drawing/2014/main" id="{7BA36E2D-7AEB-467B-BCE8-41650DCB0AEF}"/>
              </a:ext>
            </a:extLst>
          </p:cNvPr>
          <p:cNvSpPr>
            <a:spLocks noGrp="1"/>
          </p:cNvSpPr>
          <p:nvPr>
            <p:ph type="ftr" sz="quarter" idx="11"/>
          </p:nvPr>
        </p:nvSpPr>
        <p:spPr>
          <a:xfrm>
            <a:off x="1088136" y="6272784"/>
            <a:ext cx="6327648" cy="365125"/>
          </a:xfrm>
        </p:spPr>
        <p:txBody>
          <a:bodyPr>
            <a:normAutofit/>
          </a:bodyPr>
          <a:lstStyle/>
          <a:p>
            <a:pPr>
              <a:spcAft>
                <a:spcPts val="600"/>
              </a:spcAft>
            </a:pPr>
            <a:r>
              <a:rPr lang="sv-SE"/>
              <a:t>Öğr. Gör.Av. Emrullah MANAV</a:t>
            </a:r>
            <a:endParaRPr lang="en-US"/>
          </a:p>
        </p:txBody>
      </p:sp>
      <p:sp>
        <p:nvSpPr>
          <p:cNvPr id="4" name="Veri Yer Tutucusu 3">
            <a:extLst>
              <a:ext uri="{FF2B5EF4-FFF2-40B4-BE49-F238E27FC236}">
                <a16:creationId xmlns:a16="http://schemas.microsoft.com/office/drawing/2014/main" id="{33370057-F8BB-4E8B-9C90-A425B81BF019}"/>
              </a:ext>
            </a:extLst>
          </p:cNvPr>
          <p:cNvSpPr>
            <a:spLocks noGrp="1"/>
          </p:cNvSpPr>
          <p:nvPr>
            <p:ph type="dt" sz="half" idx="10"/>
          </p:nvPr>
        </p:nvSpPr>
        <p:spPr>
          <a:xfrm>
            <a:off x="7964424" y="6272784"/>
            <a:ext cx="3273552" cy="365125"/>
          </a:xfrm>
        </p:spPr>
        <p:txBody>
          <a:bodyPr>
            <a:normAutofit/>
          </a:bodyPr>
          <a:lstStyle/>
          <a:p>
            <a:pPr>
              <a:spcAft>
                <a:spcPts val="600"/>
              </a:spcAft>
            </a:pPr>
            <a:fld id="{3C2CD5ED-6047-4065-9C36-9012CAD8985D}" type="datetime1">
              <a:rPr lang="tr-TR" smtClean="0"/>
              <a:pPr>
                <a:spcAft>
                  <a:spcPts val="600"/>
                </a:spcAft>
              </a:pPr>
              <a:t>1.05.2020</a:t>
            </a:fld>
            <a:endParaRPr lang="en-US"/>
          </a:p>
        </p:txBody>
      </p:sp>
      <p:sp>
        <p:nvSpPr>
          <p:cNvPr id="6" name="Slayt Numarası Yer Tutucusu 5">
            <a:extLst>
              <a:ext uri="{FF2B5EF4-FFF2-40B4-BE49-F238E27FC236}">
                <a16:creationId xmlns:a16="http://schemas.microsoft.com/office/drawing/2014/main" id="{BBD326C5-3E02-4473-9509-0F50A1A13600}"/>
              </a:ext>
            </a:extLst>
          </p:cNvPr>
          <p:cNvSpPr>
            <a:spLocks noGrp="1"/>
          </p:cNvSpPr>
          <p:nvPr>
            <p:ph type="sldNum" sz="quarter" idx="12"/>
          </p:nvPr>
        </p:nvSpPr>
        <p:spPr>
          <a:xfrm>
            <a:off x="11311128" y="6272784"/>
            <a:ext cx="640080" cy="365125"/>
          </a:xfrm>
        </p:spPr>
        <p:txBody>
          <a:bodyPr>
            <a:normAutofit/>
          </a:bodyPr>
          <a:lstStyle/>
          <a:p>
            <a:pPr>
              <a:lnSpc>
                <a:spcPct val="90000"/>
              </a:lnSpc>
              <a:spcAft>
                <a:spcPts val="600"/>
              </a:spcAft>
            </a:pPr>
            <a:fld id="{4FAB73BC-B049-4115-A692-8D63A059BFB8}" type="slidenum">
              <a:rPr lang="en-US" sz="1900">
                <a:solidFill>
                  <a:schemeClr val="accent1"/>
                </a:solidFill>
              </a:rPr>
              <a:pPr>
                <a:lnSpc>
                  <a:spcPct val="90000"/>
                </a:lnSpc>
                <a:spcAft>
                  <a:spcPts val="600"/>
                </a:spcAft>
              </a:pPr>
              <a:t>5</a:t>
            </a:fld>
            <a:endParaRPr lang="en-US" sz="1900">
              <a:solidFill>
                <a:schemeClr val="accent1"/>
              </a:solidFill>
            </a:endParaRPr>
          </a:p>
        </p:txBody>
      </p:sp>
    </p:spTree>
    <p:extLst>
      <p:ext uri="{BB962C8B-B14F-4D97-AF65-F5344CB8AC3E}">
        <p14:creationId xmlns:p14="http://schemas.microsoft.com/office/powerpoint/2010/main" val="63115961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1" name="Rectangle 10">
            <a:extLst>
              <a:ext uri="{FF2B5EF4-FFF2-40B4-BE49-F238E27FC236}">
                <a16:creationId xmlns:a16="http://schemas.microsoft.com/office/drawing/2014/main" id="{5118BA95-03E7-41B7-B442-0AF8C0A7FF6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3048" y="0"/>
            <a:ext cx="12188952" cy="685800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grpSp>
        <p:nvGrpSpPr>
          <p:cNvPr id="13" name="Group 12">
            <a:extLst>
              <a:ext uri="{FF2B5EF4-FFF2-40B4-BE49-F238E27FC236}">
                <a16:creationId xmlns:a16="http://schemas.microsoft.com/office/drawing/2014/main" id="{E799C3D5-7D55-4046-808C-F290F456D6EF}"/>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061035" y="1679569"/>
            <a:ext cx="3498864" cy="3498858"/>
            <a:chOff x="1061035" y="1679569"/>
            <a:chExt cx="3498864" cy="3498858"/>
          </a:xfrm>
        </p:grpSpPr>
        <p:sp>
          <p:nvSpPr>
            <p:cNvPr id="14" name="Oval 13">
              <a:extLst>
                <a:ext uri="{FF2B5EF4-FFF2-40B4-BE49-F238E27FC236}">
                  <a16:creationId xmlns:a16="http://schemas.microsoft.com/office/drawing/2014/main" id="{059D8741-EAD6-41B1-A882-70D70FC3582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61035" y="1679569"/>
              <a:ext cx="3498864" cy="3498858"/>
            </a:xfrm>
            <a:prstGeom prst="ellipse">
              <a:avLst/>
            </a:prstGeom>
            <a:blipFill dpi="0" rotWithShape="1">
              <a:blip r:embed="rId2">
                <a:duotone>
                  <a:schemeClr val="accent1">
                    <a:shade val="45000"/>
                    <a:satMod val="135000"/>
                  </a:schemeClr>
                  <a:prstClr val="white"/>
                </a:duotone>
                <a:extLst>
                  <a:ext uri="{BEBA8EAE-BF5A-486C-A8C5-ECC9F3942E4B}">
                    <a14:imgProps xmlns:a14="http://schemas.microsoft.com/office/drawing/2010/main">
                      <a14:imgLayer r:embed="rId3">
                        <a14:imgEffect>
                          <a14:saturation sat="400000"/>
                        </a14:imgEffect>
                        <a14:imgEffect>
                          <a14:brightnessContrast bright="-40000" contrast="40000"/>
                        </a14:imgEffect>
                      </a14:imgLayer>
                    </a14:imgProps>
                  </a:ext>
                </a:extLst>
              </a:blip>
              <a:srcRect/>
              <a:tile tx="0" ty="0" sx="85000" sy="85000" flip="none" algn="tl"/>
            </a:blipFill>
            <a:ln w="25400" cap="flat" cmpd="sng" algn="ctr">
              <a:noFill/>
              <a:prstDash val="solid"/>
            </a:ln>
            <a:effectLst/>
          </p:spPr>
          <p:txBody>
            <a:bodyPr lIns="0" tIns="0" rIns="0" bIns="0"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a:ln>
                  <a:noFill/>
                </a:ln>
                <a:solidFill>
                  <a:prstClr val="white"/>
                </a:solidFill>
                <a:effectLst/>
                <a:uLnTx/>
                <a:uFillTx/>
                <a:latin typeface="Rockwell Extra Bold" pitchFamily="18" charset="0"/>
                <a:ea typeface="+mn-ea"/>
                <a:cs typeface="+mn-cs"/>
              </a:endParaRPr>
            </a:p>
          </p:txBody>
        </p:sp>
        <p:sp>
          <p:nvSpPr>
            <p:cNvPr id="15" name="Oval 14">
              <a:extLst>
                <a:ext uri="{FF2B5EF4-FFF2-40B4-BE49-F238E27FC236}">
                  <a16:creationId xmlns:a16="http://schemas.microsoft.com/office/drawing/2014/main" id="{45444F36-3103-4D11-A25F-C054D4606DA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246134" y="1864667"/>
              <a:ext cx="3128666" cy="3128662"/>
            </a:xfrm>
            <a:prstGeom prst="ellipse">
              <a:avLst/>
            </a:prstGeom>
            <a:noFill/>
            <a:ln w="25400" cap="flat" cmpd="sng" algn="ctr">
              <a:solidFill>
                <a:sysClr val="window" lastClr="FFFFFF"/>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alibri"/>
                <a:ea typeface="+mn-ea"/>
                <a:cs typeface="+mn-cs"/>
              </a:endParaRPr>
            </a:p>
          </p:txBody>
        </p:sp>
      </p:grpSp>
      <p:sp>
        <p:nvSpPr>
          <p:cNvPr id="2" name="Başlık 1">
            <a:extLst>
              <a:ext uri="{FF2B5EF4-FFF2-40B4-BE49-F238E27FC236}">
                <a16:creationId xmlns:a16="http://schemas.microsoft.com/office/drawing/2014/main" id="{F6021D86-C4EC-41F8-BE3B-6C2B247D307E}"/>
              </a:ext>
            </a:extLst>
          </p:cNvPr>
          <p:cNvSpPr>
            <a:spLocks noGrp="1"/>
          </p:cNvSpPr>
          <p:nvPr>
            <p:ph type="title"/>
          </p:nvPr>
        </p:nvSpPr>
        <p:spPr>
          <a:xfrm>
            <a:off x="1490145" y="2376862"/>
            <a:ext cx="2640646" cy="2104273"/>
          </a:xfrm>
          <a:noFill/>
        </p:spPr>
        <p:txBody>
          <a:bodyPr>
            <a:normAutofit/>
          </a:bodyPr>
          <a:lstStyle/>
          <a:p>
            <a:pPr algn="ctr"/>
            <a:r>
              <a:rPr lang="tr-TR" sz="2000" b="1" dirty="0">
                <a:solidFill>
                  <a:srgbClr val="FFFFFF"/>
                </a:solidFill>
              </a:rPr>
              <a:t>HAKKIN KAZANILMASINDA İYİ NİYETİN ROLÜ</a:t>
            </a:r>
            <a:endParaRPr lang="tr-TR" sz="2000" dirty="0">
              <a:solidFill>
                <a:srgbClr val="FFFFFF"/>
              </a:solidFill>
            </a:endParaRPr>
          </a:p>
        </p:txBody>
      </p:sp>
      <p:sp>
        <p:nvSpPr>
          <p:cNvPr id="17" name="Rectangle 16">
            <a:extLst>
              <a:ext uri="{FF2B5EF4-FFF2-40B4-BE49-F238E27FC236}">
                <a16:creationId xmlns:a16="http://schemas.microsoft.com/office/drawing/2014/main" id="{AD9B3EAD-A2B3-42C4-927C-3455E3E69EE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3502277" y="3388659"/>
            <a:ext cx="3657600" cy="80683"/>
          </a:xfrm>
          <a:prstGeom prst="rect">
            <a:avLst/>
          </a:prstGeom>
          <a:blipFill dpi="0" rotWithShape="1">
            <a:blip r:embed="rId4">
              <a:alphaModFix amt="85000"/>
              <a:lum bright="70000" contrast="-70000"/>
              <a:extLst>
                <a:ext uri="{BEBA8EAE-BF5A-486C-A8C5-ECC9F3942E4B}">
                  <a14:imgProps xmlns:a14="http://schemas.microsoft.com/office/drawing/2010/main">
                    <a14:imgLayer r:embed="rId5">
                      <a14:imgEffect>
                        <a14:sharpenSoften amount="61000"/>
                      </a14:imgEffect>
                    </a14:imgLayer>
                  </a14:imgProps>
                </a:ext>
                <a:ext uri="{28A0092B-C50C-407E-A947-70E740481C1C}">
                  <a14:useLocalDpi xmlns:a14="http://schemas.microsoft.com/office/drawing/2010/main" val="0"/>
                </a:ext>
              </a:extLst>
            </a:blip>
            <a:srcRect/>
            <a:tile tx="0" ty="-7175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3" name="İçerik Yer Tutucusu 2">
            <a:extLst>
              <a:ext uri="{FF2B5EF4-FFF2-40B4-BE49-F238E27FC236}">
                <a16:creationId xmlns:a16="http://schemas.microsoft.com/office/drawing/2014/main" id="{CA3C8D2F-4BB4-4529-8B93-9E0DA19A53A1}"/>
              </a:ext>
            </a:extLst>
          </p:cNvPr>
          <p:cNvSpPr>
            <a:spLocks noGrp="1"/>
          </p:cNvSpPr>
          <p:nvPr>
            <p:ph idx="1"/>
          </p:nvPr>
        </p:nvSpPr>
        <p:spPr>
          <a:xfrm>
            <a:off x="5521570" y="725394"/>
            <a:ext cx="6137030" cy="5407212"/>
          </a:xfrm>
        </p:spPr>
        <p:txBody>
          <a:bodyPr anchor="ctr">
            <a:normAutofit/>
          </a:bodyPr>
          <a:lstStyle/>
          <a:p>
            <a:pPr marL="0" indent="0" algn="just">
              <a:buNone/>
            </a:pPr>
            <a:r>
              <a:rPr lang="tr-TR" b="1" dirty="0"/>
              <a:t>Gayrimenkuller Üzerindeki Mülkiyet Hakkının Kazanılması:</a:t>
            </a:r>
          </a:p>
          <a:p>
            <a:pPr marL="731520" lvl="1" indent="-457200" algn="just">
              <a:buFont typeface="+mj-lt"/>
              <a:buAutoNum type="arabicPeriod"/>
            </a:pPr>
            <a:r>
              <a:rPr lang="tr-TR" dirty="0"/>
              <a:t>Arazi</a:t>
            </a:r>
          </a:p>
          <a:p>
            <a:pPr marL="731520" lvl="1" indent="-457200" algn="just">
              <a:buFont typeface="+mj-lt"/>
              <a:buAutoNum type="arabicPeriod"/>
            </a:pPr>
            <a:r>
              <a:rPr lang="tr-TR" dirty="0"/>
              <a:t>Tapu siciline daimi ve müstakil olmak üzere kaydedilen haklar</a:t>
            </a:r>
          </a:p>
          <a:p>
            <a:pPr marL="731520" lvl="1" indent="-457200" algn="just">
              <a:buFont typeface="+mj-lt"/>
              <a:buAutoNum type="arabicPeriod"/>
            </a:pPr>
            <a:r>
              <a:rPr lang="tr-TR" dirty="0"/>
              <a:t>Madenler</a:t>
            </a:r>
          </a:p>
          <a:p>
            <a:pPr marL="731520" lvl="1" indent="-457200" algn="just">
              <a:buFont typeface="+mj-lt"/>
              <a:buAutoNum type="arabicPeriod"/>
            </a:pPr>
            <a:r>
              <a:rPr lang="tr-TR" dirty="0"/>
              <a:t>Tamamlanmış yapıların bağımsız bölümleri gayrimenkul sayılır.</a:t>
            </a:r>
          </a:p>
          <a:p>
            <a:pPr algn="just"/>
            <a:r>
              <a:rPr lang="tr-TR" sz="1800" dirty="0"/>
              <a:t>Gayrimenkul üzerinde mülkiyet veya başka bir ayni hakkın kazanılması tapu siciline tescil ile mümkündür.</a:t>
            </a:r>
          </a:p>
          <a:p>
            <a:pPr algn="just"/>
            <a:r>
              <a:rPr lang="tr-TR" sz="1800" dirty="0"/>
              <a:t>Tapu sicili resmi sicildir. </a:t>
            </a:r>
          </a:p>
          <a:p>
            <a:pPr algn="just"/>
            <a:r>
              <a:rPr lang="tr-TR" sz="1800" dirty="0"/>
              <a:t>Tapu sicilindeki kayıtların doğru olduğu hakkında adi bir karine mevcuttur. </a:t>
            </a:r>
          </a:p>
          <a:p>
            <a:pPr algn="just"/>
            <a:r>
              <a:rPr lang="tr-TR" sz="1800" dirty="0"/>
              <a:t>Gayrimenkul üzerindeki ayni haklar subjektif hüsnüniyetle kazanılabilir.</a:t>
            </a:r>
          </a:p>
        </p:txBody>
      </p:sp>
      <p:sp>
        <p:nvSpPr>
          <p:cNvPr id="5" name="Alt Bilgi Yer Tutucusu 4">
            <a:extLst>
              <a:ext uri="{FF2B5EF4-FFF2-40B4-BE49-F238E27FC236}">
                <a16:creationId xmlns:a16="http://schemas.microsoft.com/office/drawing/2014/main" id="{5CD2D844-9B1F-4454-B801-44244E0B2BC5}"/>
              </a:ext>
            </a:extLst>
          </p:cNvPr>
          <p:cNvSpPr>
            <a:spLocks noGrp="1"/>
          </p:cNvSpPr>
          <p:nvPr>
            <p:ph type="ftr" sz="quarter" idx="11"/>
          </p:nvPr>
        </p:nvSpPr>
        <p:spPr>
          <a:xfrm>
            <a:off x="1088136" y="6272784"/>
            <a:ext cx="6327648" cy="365125"/>
          </a:xfrm>
        </p:spPr>
        <p:txBody>
          <a:bodyPr>
            <a:normAutofit/>
          </a:bodyPr>
          <a:lstStyle/>
          <a:p>
            <a:pPr>
              <a:spcAft>
                <a:spcPts val="600"/>
              </a:spcAft>
            </a:pPr>
            <a:r>
              <a:rPr lang="sv-SE"/>
              <a:t>Öğr. Gör.Av. Emrullah MANAV</a:t>
            </a:r>
            <a:endParaRPr lang="en-US"/>
          </a:p>
        </p:txBody>
      </p:sp>
      <p:sp>
        <p:nvSpPr>
          <p:cNvPr id="4" name="Veri Yer Tutucusu 3">
            <a:extLst>
              <a:ext uri="{FF2B5EF4-FFF2-40B4-BE49-F238E27FC236}">
                <a16:creationId xmlns:a16="http://schemas.microsoft.com/office/drawing/2014/main" id="{7688B03C-7D74-4B49-B58A-D3B17462DDF4}"/>
              </a:ext>
            </a:extLst>
          </p:cNvPr>
          <p:cNvSpPr>
            <a:spLocks noGrp="1"/>
          </p:cNvSpPr>
          <p:nvPr>
            <p:ph type="dt" sz="half" idx="10"/>
          </p:nvPr>
        </p:nvSpPr>
        <p:spPr>
          <a:xfrm>
            <a:off x="7964424" y="6272784"/>
            <a:ext cx="3273552" cy="365125"/>
          </a:xfrm>
        </p:spPr>
        <p:txBody>
          <a:bodyPr>
            <a:normAutofit/>
          </a:bodyPr>
          <a:lstStyle/>
          <a:p>
            <a:pPr>
              <a:spcAft>
                <a:spcPts val="600"/>
              </a:spcAft>
            </a:pPr>
            <a:fld id="{3C2CD5ED-6047-4065-9C36-9012CAD8985D}" type="datetime1">
              <a:rPr lang="tr-TR" smtClean="0"/>
              <a:pPr>
                <a:spcAft>
                  <a:spcPts val="600"/>
                </a:spcAft>
              </a:pPr>
              <a:t>1.05.2020</a:t>
            </a:fld>
            <a:endParaRPr lang="en-US"/>
          </a:p>
        </p:txBody>
      </p:sp>
      <p:sp>
        <p:nvSpPr>
          <p:cNvPr id="6" name="Slayt Numarası Yer Tutucusu 5">
            <a:extLst>
              <a:ext uri="{FF2B5EF4-FFF2-40B4-BE49-F238E27FC236}">
                <a16:creationId xmlns:a16="http://schemas.microsoft.com/office/drawing/2014/main" id="{DA027A4B-DAD7-4BEE-AD90-3D71C8DB7CF5}"/>
              </a:ext>
            </a:extLst>
          </p:cNvPr>
          <p:cNvSpPr>
            <a:spLocks noGrp="1"/>
          </p:cNvSpPr>
          <p:nvPr>
            <p:ph type="sldNum" sz="quarter" idx="12"/>
          </p:nvPr>
        </p:nvSpPr>
        <p:spPr>
          <a:xfrm>
            <a:off x="11311128" y="6272784"/>
            <a:ext cx="640080" cy="365125"/>
          </a:xfrm>
        </p:spPr>
        <p:txBody>
          <a:bodyPr>
            <a:normAutofit/>
          </a:bodyPr>
          <a:lstStyle/>
          <a:p>
            <a:pPr>
              <a:lnSpc>
                <a:spcPct val="90000"/>
              </a:lnSpc>
              <a:spcAft>
                <a:spcPts val="600"/>
              </a:spcAft>
            </a:pPr>
            <a:fld id="{4FAB73BC-B049-4115-A692-8D63A059BFB8}" type="slidenum">
              <a:rPr lang="en-US" sz="1900">
                <a:solidFill>
                  <a:schemeClr val="accent1"/>
                </a:solidFill>
              </a:rPr>
              <a:pPr>
                <a:lnSpc>
                  <a:spcPct val="90000"/>
                </a:lnSpc>
                <a:spcAft>
                  <a:spcPts val="600"/>
                </a:spcAft>
              </a:pPr>
              <a:t>6</a:t>
            </a:fld>
            <a:endParaRPr lang="en-US" sz="1900">
              <a:solidFill>
                <a:schemeClr val="accent1"/>
              </a:solidFill>
            </a:endParaRPr>
          </a:p>
        </p:txBody>
      </p:sp>
    </p:spTree>
    <p:extLst>
      <p:ext uri="{BB962C8B-B14F-4D97-AF65-F5344CB8AC3E}">
        <p14:creationId xmlns:p14="http://schemas.microsoft.com/office/powerpoint/2010/main" val="268640164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1" name="Rectangle 10">
            <a:extLst>
              <a:ext uri="{FF2B5EF4-FFF2-40B4-BE49-F238E27FC236}">
                <a16:creationId xmlns:a16="http://schemas.microsoft.com/office/drawing/2014/main" id="{5118BA95-03E7-41B7-B442-0AF8C0A7FF6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3048" y="0"/>
            <a:ext cx="12188952" cy="685800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grpSp>
        <p:nvGrpSpPr>
          <p:cNvPr id="13" name="Group 12">
            <a:extLst>
              <a:ext uri="{FF2B5EF4-FFF2-40B4-BE49-F238E27FC236}">
                <a16:creationId xmlns:a16="http://schemas.microsoft.com/office/drawing/2014/main" id="{E799C3D5-7D55-4046-808C-F290F456D6EF}"/>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061035" y="1679569"/>
            <a:ext cx="3498864" cy="3498858"/>
            <a:chOff x="1061035" y="1679569"/>
            <a:chExt cx="3498864" cy="3498858"/>
          </a:xfrm>
        </p:grpSpPr>
        <p:sp>
          <p:nvSpPr>
            <p:cNvPr id="14" name="Oval 13">
              <a:extLst>
                <a:ext uri="{FF2B5EF4-FFF2-40B4-BE49-F238E27FC236}">
                  <a16:creationId xmlns:a16="http://schemas.microsoft.com/office/drawing/2014/main" id="{059D8741-EAD6-41B1-A882-70D70FC3582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61035" y="1679569"/>
              <a:ext cx="3498864" cy="3498858"/>
            </a:xfrm>
            <a:prstGeom prst="ellipse">
              <a:avLst/>
            </a:prstGeom>
            <a:blipFill dpi="0" rotWithShape="1">
              <a:blip r:embed="rId2">
                <a:duotone>
                  <a:schemeClr val="accent1">
                    <a:shade val="45000"/>
                    <a:satMod val="135000"/>
                  </a:schemeClr>
                  <a:prstClr val="white"/>
                </a:duotone>
                <a:extLst>
                  <a:ext uri="{BEBA8EAE-BF5A-486C-A8C5-ECC9F3942E4B}">
                    <a14:imgProps xmlns:a14="http://schemas.microsoft.com/office/drawing/2010/main">
                      <a14:imgLayer r:embed="rId3">
                        <a14:imgEffect>
                          <a14:saturation sat="400000"/>
                        </a14:imgEffect>
                        <a14:imgEffect>
                          <a14:brightnessContrast bright="-40000" contrast="40000"/>
                        </a14:imgEffect>
                      </a14:imgLayer>
                    </a14:imgProps>
                  </a:ext>
                </a:extLst>
              </a:blip>
              <a:srcRect/>
              <a:tile tx="0" ty="0" sx="85000" sy="85000" flip="none" algn="tl"/>
            </a:blipFill>
            <a:ln w="25400" cap="flat" cmpd="sng" algn="ctr">
              <a:noFill/>
              <a:prstDash val="solid"/>
            </a:ln>
            <a:effectLst/>
          </p:spPr>
          <p:txBody>
            <a:bodyPr lIns="0" tIns="0" rIns="0" bIns="0"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a:ln>
                  <a:noFill/>
                </a:ln>
                <a:solidFill>
                  <a:prstClr val="white"/>
                </a:solidFill>
                <a:effectLst/>
                <a:uLnTx/>
                <a:uFillTx/>
                <a:latin typeface="Rockwell Extra Bold" pitchFamily="18" charset="0"/>
                <a:ea typeface="+mn-ea"/>
                <a:cs typeface="+mn-cs"/>
              </a:endParaRPr>
            </a:p>
          </p:txBody>
        </p:sp>
        <p:sp>
          <p:nvSpPr>
            <p:cNvPr id="15" name="Oval 14">
              <a:extLst>
                <a:ext uri="{FF2B5EF4-FFF2-40B4-BE49-F238E27FC236}">
                  <a16:creationId xmlns:a16="http://schemas.microsoft.com/office/drawing/2014/main" id="{45444F36-3103-4D11-A25F-C054D4606DA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246134" y="1864667"/>
              <a:ext cx="3128666" cy="3128662"/>
            </a:xfrm>
            <a:prstGeom prst="ellipse">
              <a:avLst/>
            </a:prstGeom>
            <a:noFill/>
            <a:ln w="25400" cap="flat" cmpd="sng" algn="ctr">
              <a:solidFill>
                <a:sysClr val="window" lastClr="FFFFFF"/>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alibri"/>
                <a:ea typeface="+mn-ea"/>
                <a:cs typeface="+mn-cs"/>
              </a:endParaRPr>
            </a:p>
          </p:txBody>
        </p:sp>
      </p:grpSp>
      <p:sp>
        <p:nvSpPr>
          <p:cNvPr id="2" name="Başlık 1">
            <a:extLst>
              <a:ext uri="{FF2B5EF4-FFF2-40B4-BE49-F238E27FC236}">
                <a16:creationId xmlns:a16="http://schemas.microsoft.com/office/drawing/2014/main" id="{55149EA0-EA92-4B13-A973-389345E557EE}"/>
              </a:ext>
            </a:extLst>
          </p:cNvPr>
          <p:cNvSpPr>
            <a:spLocks noGrp="1"/>
          </p:cNvSpPr>
          <p:nvPr>
            <p:ph type="title"/>
          </p:nvPr>
        </p:nvSpPr>
        <p:spPr>
          <a:xfrm>
            <a:off x="1490145" y="2376862"/>
            <a:ext cx="2640646" cy="2104273"/>
          </a:xfrm>
          <a:noFill/>
        </p:spPr>
        <p:txBody>
          <a:bodyPr>
            <a:normAutofit/>
          </a:bodyPr>
          <a:lstStyle/>
          <a:p>
            <a:pPr algn="ctr"/>
            <a:r>
              <a:rPr lang="tr-TR" sz="2000" b="1" dirty="0">
                <a:solidFill>
                  <a:srgbClr val="FFFFFF"/>
                </a:solidFill>
              </a:rPr>
              <a:t>HAKKIN KAZANILMASINDA İYİ NİYETİN ROLÜ</a:t>
            </a:r>
            <a:endParaRPr lang="tr-TR" sz="2000" dirty="0">
              <a:solidFill>
                <a:srgbClr val="FFFFFF"/>
              </a:solidFill>
            </a:endParaRPr>
          </a:p>
        </p:txBody>
      </p:sp>
      <p:sp>
        <p:nvSpPr>
          <p:cNvPr id="17" name="Rectangle 16">
            <a:extLst>
              <a:ext uri="{FF2B5EF4-FFF2-40B4-BE49-F238E27FC236}">
                <a16:creationId xmlns:a16="http://schemas.microsoft.com/office/drawing/2014/main" id="{AD9B3EAD-A2B3-42C4-927C-3455E3E69EE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3502277" y="3388659"/>
            <a:ext cx="3657600" cy="80683"/>
          </a:xfrm>
          <a:prstGeom prst="rect">
            <a:avLst/>
          </a:prstGeom>
          <a:blipFill dpi="0" rotWithShape="1">
            <a:blip r:embed="rId4">
              <a:alphaModFix amt="85000"/>
              <a:lum bright="70000" contrast="-70000"/>
              <a:extLst>
                <a:ext uri="{BEBA8EAE-BF5A-486C-A8C5-ECC9F3942E4B}">
                  <a14:imgProps xmlns:a14="http://schemas.microsoft.com/office/drawing/2010/main">
                    <a14:imgLayer r:embed="rId5">
                      <a14:imgEffect>
                        <a14:sharpenSoften amount="61000"/>
                      </a14:imgEffect>
                    </a14:imgLayer>
                  </a14:imgProps>
                </a:ext>
                <a:ext uri="{28A0092B-C50C-407E-A947-70E740481C1C}">
                  <a14:useLocalDpi xmlns:a14="http://schemas.microsoft.com/office/drawing/2010/main" val="0"/>
                </a:ext>
              </a:extLst>
            </a:blip>
            <a:srcRect/>
            <a:tile tx="0" ty="-7175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3" name="İçerik Yer Tutucusu 2">
            <a:extLst>
              <a:ext uri="{FF2B5EF4-FFF2-40B4-BE49-F238E27FC236}">
                <a16:creationId xmlns:a16="http://schemas.microsoft.com/office/drawing/2014/main" id="{9DEB6FC0-1C2A-46E8-A6E6-77EE10C53607}"/>
              </a:ext>
            </a:extLst>
          </p:cNvPr>
          <p:cNvSpPr>
            <a:spLocks noGrp="1"/>
          </p:cNvSpPr>
          <p:nvPr>
            <p:ph idx="1"/>
          </p:nvPr>
        </p:nvSpPr>
        <p:spPr>
          <a:xfrm>
            <a:off x="5617886" y="725394"/>
            <a:ext cx="5247297" cy="5407212"/>
          </a:xfrm>
        </p:spPr>
        <p:txBody>
          <a:bodyPr anchor="ctr">
            <a:normAutofit/>
          </a:bodyPr>
          <a:lstStyle/>
          <a:p>
            <a:pPr marL="0" indent="0" algn="just">
              <a:buNone/>
            </a:pPr>
            <a:r>
              <a:rPr lang="tr-TR" b="1" dirty="0"/>
              <a:t>Subjektif Hüsnüniyetin Mahiyeti:</a:t>
            </a:r>
          </a:p>
          <a:p>
            <a:pPr algn="just"/>
            <a:r>
              <a:rPr lang="tr-TR" dirty="0"/>
              <a:t>Medeni Kanunumuz herkesin subjektif </a:t>
            </a:r>
            <a:r>
              <a:rPr lang="tr-TR" dirty="0" err="1"/>
              <a:t>hüsnüniyetli</a:t>
            </a:r>
            <a:r>
              <a:rPr lang="tr-TR" dirty="0"/>
              <a:t> olduğunu kabul etmiştir.</a:t>
            </a:r>
          </a:p>
          <a:p>
            <a:pPr algn="just"/>
            <a:r>
              <a:rPr lang="tr-TR" dirty="0"/>
              <a:t>Burada </a:t>
            </a:r>
            <a:r>
              <a:rPr lang="tr-TR" dirty="0" err="1"/>
              <a:t>subjektifhüsnüniyet</a:t>
            </a:r>
            <a:r>
              <a:rPr lang="tr-TR" dirty="0"/>
              <a:t> karine özelliği kazanmıştır.</a:t>
            </a:r>
          </a:p>
          <a:p>
            <a:pPr algn="just"/>
            <a:r>
              <a:rPr lang="tr-TR" dirty="0"/>
              <a:t>Karine: Mevcut ve bilinen olgulardan bilinmeyen sonuçlar çıkarmaktır.</a:t>
            </a:r>
          </a:p>
          <a:p>
            <a:pPr algn="just"/>
            <a:r>
              <a:rPr lang="tr-TR" dirty="0"/>
              <a:t>Karinelerin en önemli fonksiyonu iddiasını bir karineye dayandıran kimseyi ispat külfetinden kurtarmasıdır.</a:t>
            </a:r>
          </a:p>
        </p:txBody>
      </p:sp>
      <p:sp>
        <p:nvSpPr>
          <p:cNvPr id="5" name="Alt Bilgi Yer Tutucusu 4">
            <a:extLst>
              <a:ext uri="{FF2B5EF4-FFF2-40B4-BE49-F238E27FC236}">
                <a16:creationId xmlns:a16="http://schemas.microsoft.com/office/drawing/2014/main" id="{50F42986-1079-4E74-9B36-1D0953803E0D}"/>
              </a:ext>
            </a:extLst>
          </p:cNvPr>
          <p:cNvSpPr>
            <a:spLocks noGrp="1"/>
          </p:cNvSpPr>
          <p:nvPr>
            <p:ph type="ftr" sz="quarter" idx="11"/>
          </p:nvPr>
        </p:nvSpPr>
        <p:spPr>
          <a:xfrm>
            <a:off x="1088136" y="6272784"/>
            <a:ext cx="6327648" cy="365125"/>
          </a:xfrm>
        </p:spPr>
        <p:txBody>
          <a:bodyPr>
            <a:normAutofit/>
          </a:bodyPr>
          <a:lstStyle/>
          <a:p>
            <a:pPr>
              <a:spcAft>
                <a:spcPts val="600"/>
              </a:spcAft>
            </a:pPr>
            <a:r>
              <a:rPr lang="sv-SE"/>
              <a:t>Öğr. Gör.Av. Emrullah MANAV</a:t>
            </a:r>
            <a:endParaRPr lang="en-US"/>
          </a:p>
        </p:txBody>
      </p:sp>
      <p:sp>
        <p:nvSpPr>
          <p:cNvPr id="4" name="Veri Yer Tutucusu 3">
            <a:extLst>
              <a:ext uri="{FF2B5EF4-FFF2-40B4-BE49-F238E27FC236}">
                <a16:creationId xmlns:a16="http://schemas.microsoft.com/office/drawing/2014/main" id="{C03B4D5D-C97E-4B8A-855B-E8B0D48B55D2}"/>
              </a:ext>
            </a:extLst>
          </p:cNvPr>
          <p:cNvSpPr>
            <a:spLocks noGrp="1"/>
          </p:cNvSpPr>
          <p:nvPr>
            <p:ph type="dt" sz="half" idx="10"/>
          </p:nvPr>
        </p:nvSpPr>
        <p:spPr>
          <a:xfrm>
            <a:off x="7964424" y="6272784"/>
            <a:ext cx="3273552" cy="365125"/>
          </a:xfrm>
        </p:spPr>
        <p:txBody>
          <a:bodyPr>
            <a:normAutofit/>
          </a:bodyPr>
          <a:lstStyle/>
          <a:p>
            <a:pPr>
              <a:spcAft>
                <a:spcPts val="600"/>
              </a:spcAft>
            </a:pPr>
            <a:fld id="{3C2CD5ED-6047-4065-9C36-9012CAD8985D}" type="datetime1">
              <a:rPr lang="tr-TR" smtClean="0"/>
              <a:pPr>
                <a:spcAft>
                  <a:spcPts val="600"/>
                </a:spcAft>
              </a:pPr>
              <a:t>1.05.2020</a:t>
            </a:fld>
            <a:endParaRPr lang="en-US"/>
          </a:p>
        </p:txBody>
      </p:sp>
      <p:sp>
        <p:nvSpPr>
          <p:cNvPr id="6" name="Slayt Numarası Yer Tutucusu 5">
            <a:extLst>
              <a:ext uri="{FF2B5EF4-FFF2-40B4-BE49-F238E27FC236}">
                <a16:creationId xmlns:a16="http://schemas.microsoft.com/office/drawing/2014/main" id="{FBB7EF2E-6776-4006-A6C7-B28E8E56E1FB}"/>
              </a:ext>
            </a:extLst>
          </p:cNvPr>
          <p:cNvSpPr>
            <a:spLocks noGrp="1"/>
          </p:cNvSpPr>
          <p:nvPr>
            <p:ph type="sldNum" sz="quarter" idx="12"/>
          </p:nvPr>
        </p:nvSpPr>
        <p:spPr>
          <a:xfrm>
            <a:off x="11311128" y="6272784"/>
            <a:ext cx="640080" cy="365125"/>
          </a:xfrm>
        </p:spPr>
        <p:txBody>
          <a:bodyPr>
            <a:normAutofit/>
          </a:bodyPr>
          <a:lstStyle/>
          <a:p>
            <a:pPr>
              <a:lnSpc>
                <a:spcPct val="90000"/>
              </a:lnSpc>
              <a:spcAft>
                <a:spcPts val="600"/>
              </a:spcAft>
            </a:pPr>
            <a:fld id="{4FAB73BC-B049-4115-A692-8D63A059BFB8}" type="slidenum">
              <a:rPr lang="en-US" sz="1900">
                <a:solidFill>
                  <a:schemeClr val="accent1"/>
                </a:solidFill>
              </a:rPr>
              <a:pPr>
                <a:lnSpc>
                  <a:spcPct val="90000"/>
                </a:lnSpc>
                <a:spcAft>
                  <a:spcPts val="600"/>
                </a:spcAft>
              </a:pPr>
              <a:t>7</a:t>
            </a:fld>
            <a:endParaRPr lang="en-US" sz="1900">
              <a:solidFill>
                <a:schemeClr val="accent1"/>
              </a:solidFill>
            </a:endParaRPr>
          </a:p>
        </p:txBody>
      </p:sp>
    </p:spTree>
    <p:extLst>
      <p:ext uri="{BB962C8B-B14F-4D97-AF65-F5344CB8AC3E}">
        <p14:creationId xmlns:p14="http://schemas.microsoft.com/office/powerpoint/2010/main" val="349849158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1" name="Rectangle 10">
            <a:extLst>
              <a:ext uri="{FF2B5EF4-FFF2-40B4-BE49-F238E27FC236}">
                <a16:creationId xmlns:a16="http://schemas.microsoft.com/office/drawing/2014/main" id="{5118BA95-03E7-41B7-B442-0AF8C0A7FF6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3048" y="0"/>
            <a:ext cx="12188952" cy="685800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grpSp>
        <p:nvGrpSpPr>
          <p:cNvPr id="13" name="Group 12">
            <a:extLst>
              <a:ext uri="{FF2B5EF4-FFF2-40B4-BE49-F238E27FC236}">
                <a16:creationId xmlns:a16="http://schemas.microsoft.com/office/drawing/2014/main" id="{E799C3D5-7D55-4046-808C-F290F456D6EF}"/>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061035" y="1679569"/>
            <a:ext cx="3498864" cy="3498858"/>
            <a:chOff x="1061035" y="1679569"/>
            <a:chExt cx="3498864" cy="3498858"/>
          </a:xfrm>
        </p:grpSpPr>
        <p:sp>
          <p:nvSpPr>
            <p:cNvPr id="14" name="Oval 13">
              <a:extLst>
                <a:ext uri="{FF2B5EF4-FFF2-40B4-BE49-F238E27FC236}">
                  <a16:creationId xmlns:a16="http://schemas.microsoft.com/office/drawing/2014/main" id="{059D8741-EAD6-41B1-A882-70D70FC3582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61035" y="1679569"/>
              <a:ext cx="3498864" cy="3498858"/>
            </a:xfrm>
            <a:prstGeom prst="ellipse">
              <a:avLst/>
            </a:prstGeom>
            <a:blipFill dpi="0" rotWithShape="1">
              <a:blip r:embed="rId2">
                <a:duotone>
                  <a:schemeClr val="accent1">
                    <a:shade val="45000"/>
                    <a:satMod val="135000"/>
                  </a:schemeClr>
                  <a:prstClr val="white"/>
                </a:duotone>
                <a:extLst>
                  <a:ext uri="{BEBA8EAE-BF5A-486C-A8C5-ECC9F3942E4B}">
                    <a14:imgProps xmlns:a14="http://schemas.microsoft.com/office/drawing/2010/main">
                      <a14:imgLayer r:embed="rId3">
                        <a14:imgEffect>
                          <a14:saturation sat="400000"/>
                        </a14:imgEffect>
                        <a14:imgEffect>
                          <a14:brightnessContrast bright="-40000" contrast="40000"/>
                        </a14:imgEffect>
                      </a14:imgLayer>
                    </a14:imgProps>
                  </a:ext>
                </a:extLst>
              </a:blip>
              <a:srcRect/>
              <a:tile tx="0" ty="0" sx="85000" sy="85000" flip="none" algn="tl"/>
            </a:blipFill>
            <a:ln w="25400" cap="flat" cmpd="sng" algn="ctr">
              <a:noFill/>
              <a:prstDash val="solid"/>
            </a:ln>
            <a:effectLst/>
          </p:spPr>
          <p:txBody>
            <a:bodyPr lIns="0" tIns="0" rIns="0" bIns="0"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a:ln>
                  <a:noFill/>
                </a:ln>
                <a:solidFill>
                  <a:prstClr val="white"/>
                </a:solidFill>
                <a:effectLst/>
                <a:uLnTx/>
                <a:uFillTx/>
                <a:latin typeface="Rockwell Extra Bold" pitchFamily="18" charset="0"/>
                <a:ea typeface="+mn-ea"/>
                <a:cs typeface="+mn-cs"/>
              </a:endParaRPr>
            </a:p>
          </p:txBody>
        </p:sp>
        <p:sp>
          <p:nvSpPr>
            <p:cNvPr id="15" name="Oval 14">
              <a:extLst>
                <a:ext uri="{FF2B5EF4-FFF2-40B4-BE49-F238E27FC236}">
                  <a16:creationId xmlns:a16="http://schemas.microsoft.com/office/drawing/2014/main" id="{45444F36-3103-4D11-A25F-C054D4606DA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246134" y="1864667"/>
              <a:ext cx="3128666" cy="3128662"/>
            </a:xfrm>
            <a:prstGeom prst="ellipse">
              <a:avLst/>
            </a:prstGeom>
            <a:noFill/>
            <a:ln w="25400" cap="flat" cmpd="sng" algn="ctr">
              <a:solidFill>
                <a:sysClr val="window" lastClr="FFFFFF"/>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alibri"/>
                <a:ea typeface="+mn-ea"/>
                <a:cs typeface="+mn-cs"/>
              </a:endParaRPr>
            </a:p>
          </p:txBody>
        </p:sp>
      </p:grpSp>
      <p:sp>
        <p:nvSpPr>
          <p:cNvPr id="2" name="Başlık 1">
            <a:extLst>
              <a:ext uri="{FF2B5EF4-FFF2-40B4-BE49-F238E27FC236}">
                <a16:creationId xmlns:a16="http://schemas.microsoft.com/office/drawing/2014/main" id="{55149EA0-EA92-4B13-A973-389345E557EE}"/>
              </a:ext>
            </a:extLst>
          </p:cNvPr>
          <p:cNvSpPr>
            <a:spLocks noGrp="1"/>
          </p:cNvSpPr>
          <p:nvPr>
            <p:ph type="title"/>
          </p:nvPr>
        </p:nvSpPr>
        <p:spPr>
          <a:xfrm>
            <a:off x="1490145" y="2376862"/>
            <a:ext cx="2640646" cy="2104273"/>
          </a:xfrm>
          <a:noFill/>
        </p:spPr>
        <p:txBody>
          <a:bodyPr>
            <a:normAutofit/>
          </a:bodyPr>
          <a:lstStyle/>
          <a:p>
            <a:pPr algn="ctr"/>
            <a:r>
              <a:rPr lang="tr-TR" sz="2300" b="1" dirty="0">
                <a:solidFill>
                  <a:srgbClr val="FFFFFF"/>
                </a:solidFill>
              </a:rPr>
              <a:t>HAKKIN KAYBEDİLMESİ</a:t>
            </a:r>
            <a:endParaRPr lang="tr-TR" sz="2300" dirty="0">
              <a:solidFill>
                <a:srgbClr val="FFFFFF"/>
              </a:solidFill>
            </a:endParaRPr>
          </a:p>
        </p:txBody>
      </p:sp>
      <p:sp>
        <p:nvSpPr>
          <p:cNvPr id="17" name="Rectangle 16">
            <a:extLst>
              <a:ext uri="{FF2B5EF4-FFF2-40B4-BE49-F238E27FC236}">
                <a16:creationId xmlns:a16="http://schemas.microsoft.com/office/drawing/2014/main" id="{AD9B3EAD-A2B3-42C4-927C-3455E3E69EE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3502277" y="3388659"/>
            <a:ext cx="3657600" cy="80683"/>
          </a:xfrm>
          <a:prstGeom prst="rect">
            <a:avLst/>
          </a:prstGeom>
          <a:blipFill dpi="0" rotWithShape="1">
            <a:blip r:embed="rId4">
              <a:alphaModFix amt="85000"/>
              <a:lum bright="70000" contrast="-70000"/>
              <a:extLst>
                <a:ext uri="{BEBA8EAE-BF5A-486C-A8C5-ECC9F3942E4B}">
                  <a14:imgProps xmlns:a14="http://schemas.microsoft.com/office/drawing/2010/main">
                    <a14:imgLayer r:embed="rId5">
                      <a14:imgEffect>
                        <a14:sharpenSoften amount="61000"/>
                      </a14:imgEffect>
                    </a14:imgLayer>
                  </a14:imgProps>
                </a:ext>
                <a:ext uri="{28A0092B-C50C-407E-A947-70E740481C1C}">
                  <a14:useLocalDpi xmlns:a14="http://schemas.microsoft.com/office/drawing/2010/main" val="0"/>
                </a:ext>
              </a:extLst>
            </a:blip>
            <a:srcRect/>
            <a:tile tx="0" ty="-7175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3" name="İçerik Yer Tutucusu 2">
            <a:extLst>
              <a:ext uri="{FF2B5EF4-FFF2-40B4-BE49-F238E27FC236}">
                <a16:creationId xmlns:a16="http://schemas.microsoft.com/office/drawing/2014/main" id="{9DEB6FC0-1C2A-46E8-A6E6-77EE10C53607}"/>
              </a:ext>
            </a:extLst>
          </p:cNvPr>
          <p:cNvSpPr>
            <a:spLocks noGrp="1"/>
          </p:cNvSpPr>
          <p:nvPr>
            <p:ph idx="1"/>
          </p:nvPr>
        </p:nvSpPr>
        <p:spPr>
          <a:xfrm>
            <a:off x="5617886" y="725394"/>
            <a:ext cx="5605861" cy="5407212"/>
          </a:xfrm>
        </p:spPr>
        <p:txBody>
          <a:bodyPr anchor="ctr">
            <a:normAutofit/>
          </a:bodyPr>
          <a:lstStyle/>
          <a:p>
            <a:pPr algn="just"/>
            <a:r>
              <a:rPr lang="tr-TR" sz="1900" dirty="0"/>
              <a:t>Bir hakkın sahibinden ayrılması, onun elinden çıkması demektir.</a:t>
            </a:r>
          </a:p>
          <a:p>
            <a:pPr algn="just"/>
            <a:r>
              <a:rPr lang="tr-TR" sz="1900" dirty="0"/>
              <a:t>Hak, ya bir hukuki olay (Örneğin; hak düşürücü süre, ölüm), ya bir hukuki fiil (Örneğin; Terk) ya da bir hukuki muamele (Örneğin; otomobilin satılması yoluyla devir edilmesi) ile kaybedilir.</a:t>
            </a:r>
          </a:p>
          <a:p>
            <a:pPr algn="just"/>
            <a:r>
              <a:rPr lang="tr-TR" sz="1900" b="1" dirty="0"/>
              <a:t>Hukuki Fiiller Sonucu Hakkın Kaybına Örnekler; </a:t>
            </a:r>
          </a:p>
          <a:p>
            <a:pPr algn="just"/>
            <a:r>
              <a:rPr lang="tr-TR" sz="1900" dirty="0"/>
              <a:t>Bir kimse eskimiş olan ayakkabısını çöplüğe atarsa yada bakmaktan usandığı kedisini sokağa bırakırsa üzerindeki mülkiyet hakkını kaybetmiş olur. Buna terk denir.</a:t>
            </a:r>
          </a:p>
          <a:p>
            <a:pPr algn="just"/>
            <a:r>
              <a:rPr lang="tr-TR" sz="1900" dirty="0"/>
              <a:t>Murisini öldüren mirasçı miras alamaz. Buna </a:t>
            </a:r>
            <a:r>
              <a:rPr lang="tr-TR" sz="1900" b="1" dirty="0">
                <a:solidFill>
                  <a:schemeClr val="accent1">
                    <a:lumMod val="75000"/>
                  </a:schemeClr>
                </a:solidFill>
              </a:rPr>
              <a:t>mirastan mahrumiyet </a:t>
            </a:r>
            <a:r>
              <a:rPr lang="tr-TR" sz="1900" dirty="0"/>
              <a:t>denir. </a:t>
            </a:r>
          </a:p>
          <a:p>
            <a:pPr algn="just"/>
            <a:r>
              <a:rPr lang="tr-TR" sz="1900" dirty="0"/>
              <a:t>Eşlerden biri zina yaparsa diğerine boşanma davası açma hakkı vardır. Fakat dava hakkına sahip eş diğerini affederse bu hakkını kaybeder.</a:t>
            </a:r>
          </a:p>
        </p:txBody>
      </p:sp>
      <p:sp>
        <p:nvSpPr>
          <p:cNvPr id="5" name="Alt Bilgi Yer Tutucusu 4">
            <a:extLst>
              <a:ext uri="{FF2B5EF4-FFF2-40B4-BE49-F238E27FC236}">
                <a16:creationId xmlns:a16="http://schemas.microsoft.com/office/drawing/2014/main" id="{50F42986-1079-4E74-9B36-1D0953803E0D}"/>
              </a:ext>
            </a:extLst>
          </p:cNvPr>
          <p:cNvSpPr>
            <a:spLocks noGrp="1"/>
          </p:cNvSpPr>
          <p:nvPr>
            <p:ph type="ftr" sz="quarter" idx="11"/>
          </p:nvPr>
        </p:nvSpPr>
        <p:spPr>
          <a:xfrm>
            <a:off x="1088136" y="6272784"/>
            <a:ext cx="6327648" cy="365125"/>
          </a:xfrm>
        </p:spPr>
        <p:txBody>
          <a:bodyPr>
            <a:normAutofit/>
          </a:bodyPr>
          <a:lstStyle/>
          <a:p>
            <a:pPr>
              <a:spcAft>
                <a:spcPts val="600"/>
              </a:spcAft>
            </a:pPr>
            <a:r>
              <a:rPr lang="sv-SE"/>
              <a:t>Öğr. Gör.Av. Emrullah MANAV</a:t>
            </a:r>
            <a:endParaRPr lang="en-US"/>
          </a:p>
        </p:txBody>
      </p:sp>
      <p:sp>
        <p:nvSpPr>
          <p:cNvPr id="4" name="Veri Yer Tutucusu 3">
            <a:extLst>
              <a:ext uri="{FF2B5EF4-FFF2-40B4-BE49-F238E27FC236}">
                <a16:creationId xmlns:a16="http://schemas.microsoft.com/office/drawing/2014/main" id="{C03B4D5D-C97E-4B8A-855B-E8B0D48B55D2}"/>
              </a:ext>
            </a:extLst>
          </p:cNvPr>
          <p:cNvSpPr>
            <a:spLocks noGrp="1"/>
          </p:cNvSpPr>
          <p:nvPr>
            <p:ph type="dt" sz="half" idx="10"/>
          </p:nvPr>
        </p:nvSpPr>
        <p:spPr>
          <a:xfrm>
            <a:off x="7964424" y="6272784"/>
            <a:ext cx="3273552" cy="365125"/>
          </a:xfrm>
        </p:spPr>
        <p:txBody>
          <a:bodyPr>
            <a:normAutofit/>
          </a:bodyPr>
          <a:lstStyle/>
          <a:p>
            <a:pPr>
              <a:spcAft>
                <a:spcPts val="600"/>
              </a:spcAft>
            </a:pPr>
            <a:fld id="{3C2CD5ED-6047-4065-9C36-9012CAD8985D}" type="datetime1">
              <a:rPr lang="tr-TR" smtClean="0"/>
              <a:pPr>
                <a:spcAft>
                  <a:spcPts val="600"/>
                </a:spcAft>
              </a:pPr>
              <a:t>1.05.2020</a:t>
            </a:fld>
            <a:endParaRPr lang="en-US"/>
          </a:p>
        </p:txBody>
      </p:sp>
      <p:sp>
        <p:nvSpPr>
          <p:cNvPr id="6" name="Slayt Numarası Yer Tutucusu 5">
            <a:extLst>
              <a:ext uri="{FF2B5EF4-FFF2-40B4-BE49-F238E27FC236}">
                <a16:creationId xmlns:a16="http://schemas.microsoft.com/office/drawing/2014/main" id="{FBB7EF2E-6776-4006-A6C7-B28E8E56E1FB}"/>
              </a:ext>
            </a:extLst>
          </p:cNvPr>
          <p:cNvSpPr>
            <a:spLocks noGrp="1"/>
          </p:cNvSpPr>
          <p:nvPr>
            <p:ph type="sldNum" sz="quarter" idx="12"/>
          </p:nvPr>
        </p:nvSpPr>
        <p:spPr>
          <a:xfrm>
            <a:off x="11311128" y="6272784"/>
            <a:ext cx="640080" cy="365125"/>
          </a:xfrm>
        </p:spPr>
        <p:txBody>
          <a:bodyPr>
            <a:normAutofit/>
          </a:bodyPr>
          <a:lstStyle/>
          <a:p>
            <a:pPr>
              <a:lnSpc>
                <a:spcPct val="90000"/>
              </a:lnSpc>
              <a:spcAft>
                <a:spcPts val="600"/>
              </a:spcAft>
            </a:pPr>
            <a:fld id="{4FAB73BC-B049-4115-A692-8D63A059BFB8}" type="slidenum">
              <a:rPr lang="en-US" sz="1900">
                <a:solidFill>
                  <a:schemeClr val="accent1"/>
                </a:solidFill>
              </a:rPr>
              <a:pPr>
                <a:lnSpc>
                  <a:spcPct val="90000"/>
                </a:lnSpc>
                <a:spcAft>
                  <a:spcPts val="600"/>
                </a:spcAft>
              </a:pPr>
              <a:t>8</a:t>
            </a:fld>
            <a:endParaRPr lang="en-US" sz="1900">
              <a:solidFill>
                <a:schemeClr val="accent1"/>
              </a:solidFill>
            </a:endParaRPr>
          </a:p>
        </p:txBody>
      </p:sp>
    </p:spTree>
    <p:extLst>
      <p:ext uri="{BB962C8B-B14F-4D97-AF65-F5344CB8AC3E}">
        <p14:creationId xmlns:p14="http://schemas.microsoft.com/office/powerpoint/2010/main" val="305219781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1" name="Rectangle 10">
            <a:extLst>
              <a:ext uri="{FF2B5EF4-FFF2-40B4-BE49-F238E27FC236}">
                <a16:creationId xmlns:a16="http://schemas.microsoft.com/office/drawing/2014/main" id="{5118BA95-03E7-41B7-B442-0AF8C0A7FF6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3048" y="0"/>
            <a:ext cx="12188952" cy="685800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grpSp>
        <p:nvGrpSpPr>
          <p:cNvPr id="13" name="Group 12">
            <a:extLst>
              <a:ext uri="{FF2B5EF4-FFF2-40B4-BE49-F238E27FC236}">
                <a16:creationId xmlns:a16="http://schemas.microsoft.com/office/drawing/2014/main" id="{E799C3D5-7D55-4046-808C-F290F456D6EF}"/>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061035" y="1679569"/>
            <a:ext cx="3498864" cy="3498858"/>
            <a:chOff x="1061035" y="1679569"/>
            <a:chExt cx="3498864" cy="3498858"/>
          </a:xfrm>
        </p:grpSpPr>
        <p:sp>
          <p:nvSpPr>
            <p:cNvPr id="14" name="Oval 13">
              <a:extLst>
                <a:ext uri="{FF2B5EF4-FFF2-40B4-BE49-F238E27FC236}">
                  <a16:creationId xmlns:a16="http://schemas.microsoft.com/office/drawing/2014/main" id="{059D8741-EAD6-41B1-A882-70D70FC3582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61035" y="1679569"/>
              <a:ext cx="3498864" cy="3498858"/>
            </a:xfrm>
            <a:prstGeom prst="ellipse">
              <a:avLst/>
            </a:prstGeom>
            <a:blipFill dpi="0" rotWithShape="1">
              <a:blip r:embed="rId2">
                <a:duotone>
                  <a:schemeClr val="accent1">
                    <a:shade val="45000"/>
                    <a:satMod val="135000"/>
                  </a:schemeClr>
                  <a:prstClr val="white"/>
                </a:duotone>
                <a:extLst>
                  <a:ext uri="{BEBA8EAE-BF5A-486C-A8C5-ECC9F3942E4B}">
                    <a14:imgProps xmlns:a14="http://schemas.microsoft.com/office/drawing/2010/main">
                      <a14:imgLayer r:embed="rId3">
                        <a14:imgEffect>
                          <a14:saturation sat="400000"/>
                        </a14:imgEffect>
                        <a14:imgEffect>
                          <a14:brightnessContrast bright="-40000" contrast="40000"/>
                        </a14:imgEffect>
                      </a14:imgLayer>
                    </a14:imgProps>
                  </a:ext>
                </a:extLst>
              </a:blip>
              <a:srcRect/>
              <a:tile tx="0" ty="0" sx="85000" sy="85000" flip="none" algn="tl"/>
            </a:blipFill>
            <a:ln w="25400" cap="flat" cmpd="sng" algn="ctr">
              <a:noFill/>
              <a:prstDash val="solid"/>
            </a:ln>
            <a:effectLst/>
          </p:spPr>
          <p:txBody>
            <a:bodyPr lIns="0" tIns="0" rIns="0" bIns="0"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a:ln>
                  <a:noFill/>
                </a:ln>
                <a:solidFill>
                  <a:prstClr val="white"/>
                </a:solidFill>
                <a:effectLst/>
                <a:uLnTx/>
                <a:uFillTx/>
                <a:latin typeface="Rockwell Extra Bold" pitchFamily="18" charset="0"/>
                <a:ea typeface="+mn-ea"/>
                <a:cs typeface="+mn-cs"/>
              </a:endParaRPr>
            </a:p>
          </p:txBody>
        </p:sp>
        <p:sp>
          <p:nvSpPr>
            <p:cNvPr id="15" name="Oval 14">
              <a:extLst>
                <a:ext uri="{FF2B5EF4-FFF2-40B4-BE49-F238E27FC236}">
                  <a16:creationId xmlns:a16="http://schemas.microsoft.com/office/drawing/2014/main" id="{45444F36-3103-4D11-A25F-C054D4606DA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246134" y="1864667"/>
              <a:ext cx="3128666" cy="3128662"/>
            </a:xfrm>
            <a:prstGeom prst="ellipse">
              <a:avLst/>
            </a:prstGeom>
            <a:noFill/>
            <a:ln w="25400" cap="flat" cmpd="sng" algn="ctr">
              <a:solidFill>
                <a:sysClr val="window" lastClr="FFFFFF"/>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alibri"/>
                <a:ea typeface="+mn-ea"/>
                <a:cs typeface="+mn-cs"/>
              </a:endParaRPr>
            </a:p>
          </p:txBody>
        </p:sp>
      </p:grpSp>
      <p:sp>
        <p:nvSpPr>
          <p:cNvPr id="2" name="Başlık 1">
            <a:extLst>
              <a:ext uri="{FF2B5EF4-FFF2-40B4-BE49-F238E27FC236}">
                <a16:creationId xmlns:a16="http://schemas.microsoft.com/office/drawing/2014/main" id="{CCD5CC82-2DFC-4228-A388-4E3826131270}"/>
              </a:ext>
            </a:extLst>
          </p:cNvPr>
          <p:cNvSpPr>
            <a:spLocks noGrp="1"/>
          </p:cNvSpPr>
          <p:nvPr>
            <p:ph type="title"/>
          </p:nvPr>
        </p:nvSpPr>
        <p:spPr>
          <a:xfrm>
            <a:off x="1490145" y="2376862"/>
            <a:ext cx="2756540" cy="2104273"/>
          </a:xfrm>
          <a:noFill/>
        </p:spPr>
        <p:txBody>
          <a:bodyPr>
            <a:normAutofit/>
          </a:bodyPr>
          <a:lstStyle/>
          <a:p>
            <a:pPr algn="ctr"/>
            <a:r>
              <a:rPr lang="tr-TR" sz="2000" b="1" dirty="0">
                <a:solidFill>
                  <a:srgbClr val="FFFFFF"/>
                </a:solidFill>
              </a:rPr>
              <a:t>HAKKIN KULLANILMASINDA İYİ NİYETİN ROLÜ</a:t>
            </a:r>
            <a:endParaRPr lang="tr-TR" sz="2000" dirty="0">
              <a:solidFill>
                <a:srgbClr val="FFFFFF"/>
              </a:solidFill>
            </a:endParaRPr>
          </a:p>
        </p:txBody>
      </p:sp>
      <p:sp>
        <p:nvSpPr>
          <p:cNvPr id="17" name="Rectangle 16">
            <a:extLst>
              <a:ext uri="{FF2B5EF4-FFF2-40B4-BE49-F238E27FC236}">
                <a16:creationId xmlns:a16="http://schemas.microsoft.com/office/drawing/2014/main" id="{AD9B3EAD-A2B3-42C4-927C-3455E3E69EE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3502277" y="3388659"/>
            <a:ext cx="3657600" cy="80683"/>
          </a:xfrm>
          <a:prstGeom prst="rect">
            <a:avLst/>
          </a:prstGeom>
          <a:blipFill dpi="0" rotWithShape="1">
            <a:blip r:embed="rId4">
              <a:alphaModFix amt="85000"/>
              <a:lum bright="70000" contrast="-70000"/>
              <a:extLst>
                <a:ext uri="{BEBA8EAE-BF5A-486C-A8C5-ECC9F3942E4B}">
                  <a14:imgProps xmlns:a14="http://schemas.microsoft.com/office/drawing/2010/main">
                    <a14:imgLayer r:embed="rId5">
                      <a14:imgEffect>
                        <a14:sharpenSoften amount="61000"/>
                      </a14:imgEffect>
                    </a14:imgLayer>
                  </a14:imgProps>
                </a:ext>
                <a:ext uri="{28A0092B-C50C-407E-A947-70E740481C1C}">
                  <a14:useLocalDpi xmlns:a14="http://schemas.microsoft.com/office/drawing/2010/main" val="0"/>
                </a:ext>
              </a:extLst>
            </a:blip>
            <a:srcRect/>
            <a:tile tx="0" ty="-7175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3" name="İçerik Yer Tutucusu 2">
            <a:extLst>
              <a:ext uri="{FF2B5EF4-FFF2-40B4-BE49-F238E27FC236}">
                <a16:creationId xmlns:a16="http://schemas.microsoft.com/office/drawing/2014/main" id="{61805A4C-E509-4BAB-B84A-E44C7B80F985}"/>
              </a:ext>
            </a:extLst>
          </p:cNvPr>
          <p:cNvSpPr>
            <a:spLocks noGrp="1"/>
          </p:cNvSpPr>
          <p:nvPr>
            <p:ph idx="1"/>
          </p:nvPr>
        </p:nvSpPr>
        <p:spPr>
          <a:xfrm>
            <a:off x="5512777" y="725394"/>
            <a:ext cx="5710970" cy="5407212"/>
          </a:xfrm>
        </p:spPr>
        <p:txBody>
          <a:bodyPr anchor="ctr">
            <a:normAutofit/>
          </a:bodyPr>
          <a:lstStyle/>
          <a:p>
            <a:pPr algn="just"/>
            <a:r>
              <a:rPr lang="tr-TR" dirty="0"/>
              <a:t>Medeni Kanunun 2. maddesi gereği herkes haklarını kullanmakla ve borçlarını ifada iyi niyet kurallarına uymakla yükümlüdür. </a:t>
            </a:r>
          </a:p>
          <a:p>
            <a:pPr algn="just"/>
            <a:r>
              <a:rPr lang="tr-TR" dirty="0"/>
              <a:t>Bu kurala objektif hüsnüniyet=objektif iyi niyet=dürüstlük kuralı denmektedir.</a:t>
            </a:r>
            <a:br>
              <a:rPr lang="tr-TR" dirty="0"/>
            </a:br>
            <a:endParaRPr lang="tr-TR" dirty="0"/>
          </a:p>
          <a:p>
            <a:pPr marL="0" indent="0" algn="just">
              <a:buNone/>
            </a:pPr>
            <a:r>
              <a:rPr lang="tr-TR" b="1" dirty="0" err="1"/>
              <a:t>Emprevizyon</a:t>
            </a:r>
            <a:r>
              <a:rPr lang="tr-TR" b="1" dirty="0"/>
              <a:t> Nazariyesi = </a:t>
            </a:r>
            <a:r>
              <a:rPr lang="tr-TR" b="1" dirty="0" err="1"/>
              <a:t>Öngörülmezlik</a:t>
            </a:r>
            <a:r>
              <a:rPr lang="tr-TR" b="1" dirty="0"/>
              <a:t> Teorisi; </a:t>
            </a:r>
          </a:p>
          <a:p>
            <a:pPr algn="just"/>
            <a:r>
              <a:rPr lang="tr-TR" dirty="0"/>
              <a:t>Bir sözleşme yapılmışsa bu sözleşmenin gerekleri yerine getirilmelidir. Buna ahde vefa = söze bağlılık ilkesi denir. Fakat bazen olağanüstü şartlar ortaya çıkar ve borçlunun edimini yerine getirmesi onun mahvolmasına sebep olur. </a:t>
            </a:r>
          </a:p>
          <a:p>
            <a:pPr algn="just"/>
            <a:r>
              <a:rPr lang="tr-TR" dirty="0"/>
              <a:t>Hakim borçlunun talebiyle sözleşmeyi değiştirebilir yada tamamen feshedebilir. Buna </a:t>
            </a:r>
            <a:r>
              <a:rPr lang="tr-TR" dirty="0" err="1"/>
              <a:t>Emprevizyon</a:t>
            </a:r>
            <a:r>
              <a:rPr lang="tr-TR" dirty="0"/>
              <a:t> Nazariyesi = </a:t>
            </a:r>
            <a:r>
              <a:rPr lang="tr-TR" dirty="0" err="1"/>
              <a:t>Öngörülmezlik</a:t>
            </a:r>
            <a:r>
              <a:rPr lang="tr-TR" dirty="0"/>
              <a:t> Teorisi denir.</a:t>
            </a:r>
          </a:p>
        </p:txBody>
      </p:sp>
      <p:sp>
        <p:nvSpPr>
          <p:cNvPr id="5" name="Alt Bilgi Yer Tutucusu 4">
            <a:extLst>
              <a:ext uri="{FF2B5EF4-FFF2-40B4-BE49-F238E27FC236}">
                <a16:creationId xmlns:a16="http://schemas.microsoft.com/office/drawing/2014/main" id="{6FA2DB54-6121-4D9C-833A-035738715C63}"/>
              </a:ext>
            </a:extLst>
          </p:cNvPr>
          <p:cNvSpPr>
            <a:spLocks noGrp="1"/>
          </p:cNvSpPr>
          <p:nvPr>
            <p:ph type="ftr" sz="quarter" idx="11"/>
          </p:nvPr>
        </p:nvSpPr>
        <p:spPr>
          <a:xfrm>
            <a:off x="1088136" y="6272784"/>
            <a:ext cx="6327648" cy="365125"/>
          </a:xfrm>
        </p:spPr>
        <p:txBody>
          <a:bodyPr>
            <a:normAutofit/>
          </a:bodyPr>
          <a:lstStyle/>
          <a:p>
            <a:pPr>
              <a:spcAft>
                <a:spcPts val="600"/>
              </a:spcAft>
            </a:pPr>
            <a:r>
              <a:rPr lang="sv-SE"/>
              <a:t>Öğr. Gör.Av. Emrullah MANAV</a:t>
            </a:r>
            <a:endParaRPr lang="en-US"/>
          </a:p>
        </p:txBody>
      </p:sp>
      <p:sp>
        <p:nvSpPr>
          <p:cNvPr id="4" name="Veri Yer Tutucusu 3">
            <a:extLst>
              <a:ext uri="{FF2B5EF4-FFF2-40B4-BE49-F238E27FC236}">
                <a16:creationId xmlns:a16="http://schemas.microsoft.com/office/drawing/2014/main" id="{01495E1A-5F9F-4F45-B1D6-9615EE8CBCBA}"/>
              </a:ext>
            </a:extLst>
          </p:cNvPr>
          <p:cNvSpPr>
            <a:spLocks noGrp="1"/>
          </p:cNvSpPr>
          <p:nvPr>
            <p:ph type="dt" sz="half" idx="10"/>
          </p:nvPr>
        </p:nvSpPr>
        <p:spPr>
          <a:xfrm>
            <a:off x="7964424" y="6272784"/>
            <a:ext cx="3273552" cy="365125"/>
          </a:xfrm>
        </p:spPr>
        <p:txBody>
          <a:bodyPr>
            <a:normAutofit/>
          </a:bodyPr>
          <a:lstStyle/>
          <a:p>
            <a:pPr>
              <a:spcAft>
                <a:spcPts val="600"/>
              </a:spcAft>
            </a:pPr>
            <a:fld id="{3C2CD5ED-6047-4065-9C36-9012CAD8985D}" type="datetime1">
              <a:rPr lang="tr-TR" smtClean="0"/>
              <a:pPr>
                <a:spcAft>
                  <a:spcPts val="600"/>
                </a:spcAft>
              </a:pPr>
              <a:t>1.05.2020</a:t>
            </a:fld>
            <a:endParaRPr lang="en-US"/>
          </a:p>
        </p:txBody>
      </p:sp>
      <p:sp>
        <p:nvSpPr>
          <p:cNvPr id="6" name="Slayt Numarası Yer Tutucusu 5">
            <a:extLst>
              <a:ext uri="{FF2B5EF4-FFF2-40B4-BE49-F238E27FC236}">
                <a16:creationId xmlns:a16="http://schemas.microsoft.com/office/drawing/2014/main" id="{AAA2B7FB-A56D-41E8-993A-4CD365A61F0C}"/>
              </a:ext>
            </a:extLst>
          </p:cNvPr>
          <p:cNvSpPr>
            <a:spLocks noGrp="1"/>
          </p:cNvSpPr>
          <p:nvPr>
            <p:ph type="sldNum" sz="quarter" idx="12"/>
          </p:nvPr>
        </p:nvSpPr>
        <p:spPr>
          <a:xfrm>
            <a:off x="11311128" y="6272784"/>
            <a:ext cx="640080" cy="365125"/>
          </a:xfrm>
        </p:spPr>
        <p:txBody>
          <a:bodyPr>
            <a:normAutofit/>
          </a:bodyPr>
          <a:lstStyle/>
          <a:p>
            <a:pPr>
              <a:lnSpc>
                <a:spcPct val="90000"/>
              </a:lnSpc>
              <a:spcAft>
                <a:spcPts val="600"/>
              </a:spcAft>
            </a:pPr>
            <a:fld id="{4FAB73BC-B049-4115-A692-8D63A059BFB8}" type="slidenum">
              <a:rPr lang="en-US" sz="1900">
                <a:solidFill>
                  <a:schemeClr val="accent1"/>
                </a:solidFill>
              </a:rPr>
              <a:pPr>
                <a:lnSpc>
                  <a:spcPct val="90000"/>
                </a:lnSpc>
                <a:spcAft>
                  <a:spcPts val="600"/>
                </a:spcAft>
              </a:pPr>
              <a:t>9</a:t>
            </a:fld>
            <a:endParaRPr lang="en-US" sz="1900">
              <a:solidFill>
                <a:schemeClr val="accent1"/>
              </a:solidFill>
            </a:endParaRPr>
          </a:p>
        </p:txBody>
      </p:sp>
    </p:spTree>
    <p:extLst>
      <p:ext uri="{BB962C8B-B14F-4D97-AF65-F5344CB8AC3E}">
        <p14:creationId xmlns:p14="http://schemas.microsoft.com/office/powerpoint/2010/main" val="174108290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Tahta Yazı">
  <a:themeElements>
    <a:clrScheme name="Yeşil Sarı">
      <a:dk1>
        <a:sysClr val="windowText" lastClr="000000"/>
      </a:dk1>
      <a:lt1>
        <a:sysClr val="window" lastClr="FFFFFF"/>
      </a:lt1>
      <a:dk2>
        <a:srgbClr val="455F51"/>
      </a:dk2>
      <a:lt2>
        <a:srgbClr val="E2DFCC"/>
      </a:lt2>
      <a:accent1>
        <a:srgbClr val="99CB38"/>
      </a:accent1>
      <a:accent2>
        <a:srgbClr val="63A537"/>
      </a:accent2>
      <a:accent3>
        <a:srgbClr val="37A76F"/>
      </a:accent3>
      <a:accent4>
        <a:srgbClr val="44C1A3"/>
      </a:accent4>
      <a:accent5>
        <a:srgbClr val="4EB3CF"/>
      </a:accent5>
      <a:accent6>
        <a:srgbClr val="51C3F9"/>
      </a:accent6>
      <a:hlink>
        <a:srgbClr val="EE7B08"/>
      </a:hlink>
      <a:folHlink>
        <a:srgbClr val="977B2D"/>
      </a:folHlink>
    </a:clrScheme>
    <a:fontScheme name="Özel 2">
      <a:majorFont>
        <a:latin typeface="Times New Roman"/>
        <a:ea typeface=""/>
        <a:cs typeface=""/>
      </a:majorFont>
      <a:minorFont>
        <a:latin typeface="Times New Roman"/>
        <a:ea typeface=""/>
        <a:cs typeface=""/>
      </a:minorFont>
    </a:fontScheme>
    <a:fmtScheme name="Tahta Yazı">
      <a:fillStyleLst>
        <a:solidFill>
          <a:schemeClr val="phClr"/>
        </a:solidFill>
        <a:blipFill rotWithShape="1">
          <a:blip xmlns:r="http://schemas.openxmlformats.org/officeDocument/2006/relationships" r:embed="rId1">
            <a:duotone>
              <a:schemeClr val="phClr">
                <a:tint val="70000"/>
                <a:shade val="63000"/>
              </a:schemeClr>
              <a:schemeClr val="phClr">
                <a:tint val="10000"/>
                <a:satMod val="150000"/>
              </a:schemeClr>
            </a:duotone>
          </a:blip>
          <a:tile tx="0" ty="0" sx="60000" sy="59000" flip="none" algn="tl"/>
        </a:blipFill>
        <a:blipFill rotWithShape="1">
          <a:blip xmlns:r="http://schemas.openxmlformats.org/officeDocument/2006/relationships" r:embed="rId1">
            <a:duotone>
              <a:schemeClr val="phClr">
                <a:shade val="36000"/>
                <a:satMod val="120000"/>
              </a:schemeClr>
              <a:schemeClr val="phClr">
                <a:tint val="40000"/>
              </a:schemeClr>
            </a:duotone>
          </a:blip>
          <a:tile tx="0" ty="0" sx="60000" sy="59000" flip="none" algn="tl"/>
        </a:blip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oftEdge rad="12700"/>
          </a:effectLst>
        </a:effectStyle>
        <a:effectStyle>
          <a:effectLst>
            <a:outerShdw blurRad="50800" dist="19050" dir="5400000" algn="tl" rotWithShape="0">
              <a:srgbClr val="000000">
                <a:alpha val="60000"/>
              </a:srgbClr>
            </a:outerShdw>
            <a:softEdge rad="12700"/>
          </a:effectLst>
        </a:effectStyle>
      </a:effectStyleLst>
      <a:bgFillStyleLst>
        <a:solidFill>
          <a:schemeClr val="phClr"/>
        </a:solidFill>
        <a:solidFill>
          <a:schemeClr val="phClr">
            <a:shade val="97000"/>
            <a:satMod val="150000"/>
          </a:schemeClr>
        </a:solidFill>
        <a:blipFill rotWithShape="1">
          <a:blip xmlns:r="http://schemas.openxmlformats.org/officeDocument/2006/relationships" r:embed="rId1">
            <a:duotone>
              <a:schemeClr val="phClr">
                <a:tint val="75000"/>
                <a:shade val="58000"/>
                <a:satMod val="120000"/>
              </a:schemeClr>
              <a:schemeClr val="phClr">
                <a:tint val="50000"/>
                <a:shade val="96000"/>
              </a:schemeClr>
            </a:duotone>
          </a:blip>
          <a:tile tx="0" ty="0" sx="100000" sy="100000" flip="none" algn="tl"/>
        </a:blipFill>
      </a:bgFillStyleLst>
    </a:fmtScheme>
  </a:themeElements>
  <a:objectDefaults/>
  <a:extraClrSchemeLst/>
  <a:extLst>
    <a:ext uri="{05A4C25C-085E-4340-85A3-A5531E510DB2}">
      <thm15:themeFamily xmlns:thm15="http://schemas.microsoft.com/office/thememl/2012/main" name="Wood Type" id="{7ACABC62-BF99-48CF-A9DC-4DB89C7B13DC}" vid="{142A1326-48AB-42A9-8428-CB14AA30176D}"/>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11</TotalTime>
  <Words>738</Words>
  <Application>Microsoft Office PowerPoint</Application>
  <PresentationFormat>Geniş ekran</PresentationFormat>
  <Paragraphs>98</Paragraphs>
  <Slides>12</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12</vt:i4>
      </vt:variant>
    </vt:vector>
  </HeadingPairs>
  <TitlesOfParts>
    <vt:vector size="17" baseType="lpstr">
      <vt:lpstr>Calibri</vt:lpstr>
      <vt:lpstr>Rockwell Extra Bold</vt:lpstr>
      <vt:lpstr>Times New Roman</vt:lpstr>
      <vt:lpstr>Wingdings</vt:lpstr>
      <vt:lpstr>Tahta Yazı</vt:lpstr>
      <vt:lpstr>TEMEL HUKUK</vt:lpstr>
      <vt:lpstr>HAKKIN KAZANILMASINDA İYİ NİYETİN ROLÜ</vt:lpstr>
      <vt:lpstr>HAKKIN KAZANILMASINDA İYİ NİYETİN ROLÜ</vt:lpstr>
      <vt:lpstr>HAKKIN KAZANILMASINDA İYİ NİYETİN ROLÜ</vt:lpstr>
      <vt:lpstr>HAKKIN KAZANILMASINDA İYİ NİYETİN ROLÜ</vt:lpstr>
      <vt:lpstr>HAKKIN KAZANILMASINDA İYİ NİYETİN ROLÜ</vt:lpstr>
      <vt:lpstr>HAKKIN KAZANILMASINDA İYİ NİYETİN ROLÜ</vt:lpstr>
      <vt:lpstr>HAKKIN KAYBEDİLMESİ</vt:lpstr>
      <vt:lpstr>HAKKIN KULLANILMASINDA İYİ NİYETİN ROLÜ</vt:lpstr>
      <vt:lpstr>HAKKIN KORUNMASI</vt:lpstr>
      <vt:lpstr>HAKKIN KORUNMASI</vt:lpstr>
      <vt:lpstr>HAKKIN KORUNMASI</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TEMEL HUKUK</dc:title>
  <dc:creator>hüseyin k.erdem</dc:creator>
  <cp:lastModifiedBy>hüseyin k.erdem</cp:lastModifiedBy>
  <cp:revision>7</cp:revision>
  <dcterms:created xsi:type="dcterms:W3CDTF">2020-04-30T21:28:47Z</dcterms:created>
  <dcterms:modified xsi:type="dcterms:W3CDTF">2020-04-30T21:39:49Z</dcterms:modified>
</cp:coreProperties>
</file>