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2"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874" autoAdjust="0"/>
    <p:restoredTop sz="94660"/>
  </p:normalViewPr>
  <p:slideViewPr>
    <p:cSldViewPr snapToGrid="0">
      <p:cViewPr varScale="1">
        <p:scale>
          <a:sx n="87" d="100"/>
          <a:sy n="87" d="100"/>
        </p:scale>
        <p:origin x="763"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B3BAEE-E0CE-4FDA-B66D-C741E8289069}" type="datetimeFigureOut">
              <a:rPr lang="tr-TR" smtClean="0"/>
              <a:t>1.05.2020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35CEBE-4123-4F6C-8D2D-D342FD211FF1}" type="slidenum">
              <a:rPr lang="tr-TR" smtClean="0"/>
              <a:t>‹#›</a:t>
            </a:fld>
            <a:endParaRPr lang="tr-TR"/>
          </a:p>
        </p:txBody>
      </p:sp>
    </p:spTree>
    <p:extLst>
      <p:ext uri="{BB962C8B-B14F-4D97-AF65-F5344CB8AC3E}">
        <p14:creationId xmlns:p14="http://schemas.microsoft.com/office/powerpoint/2010/main" val="476201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FB8E4F11-EA90-48E4-A693-24693E19C8D3}" type="datetime1">
              <a:rPr lang="tr-TR" smtClean="0"/>
              <a:t>1.05.2020</a:t>
            </a:fld>
            <a:endParaRPr lang="en-US" dirty="0"/>
          </a:p>
        </p:txBody>
      </p:sp>
      <p:sp>
        <p:nvSpPr>
          <p:cNvPr id="5" name="Footer Placeholder 4"/>
          <p:cNvSpPr>
            <a:spLocks noGrp="1"/>
          </p:cNvSpPr>
          <p:nvPr>
            <p:ph type="ftr" sz="quarter" idx="11"/>
          </p:nvPr>
        </p:nvSpPr>
        <p:spPr/>
        <p:txBody>
          <a:bodyPr/>
          <a:lstStyle/>
          <a:p>
            <a:r>
              <a:rPr lang="sv-SE"/>
              <a:t>Öğr. Gör.Av. Emrullah MANAV</a:t>
            </a:r>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670599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D868143-73A0-4883-8B22-9297F2E29AD8}" type="datetime1">
              <a:rPr lang="tr-TR" smtClean="0"/>
              <a:t>1.05.2020</a:t>
            </a:fld>
            <a:endParaRPr lang="en-US" dirty="0"/>
          </a:p>
        </p:txBody>
      </p:sp>
      <p:sp>
        <p:nvSpPr>
          <p:cNvPr id="5" name="Footer Placeholder 4"/>
          <p:cNvSpPr>
            <a:spLocks noGrp="1"/>
          </p:cNvSpPr>
          <p:nvPr>
            <p:ph type="ftr" sz="quarter" idx="11"/>
          </p:nvPr>
        </p:nvSpPr>
        <p:spPr/>
        <p:txBody>
          <a:bodyPr/>
          <a:lstStyle/>
          <a:p>
            <a:r>
              <a:rPr lang="sv-SE"/>
              <a:t>Öğr. Gör.Av. Emrullah MANAV</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44070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767F440-0546-4D91-A2FB-C2DFB431C496}" type="datetime1">
              <a:rPr lang="tr-TR" smtClean="0"/>
              <a:t>1.05.2020</a:t>
            </a:fld>
            <a:endParaRPr lang="en-US" dirty="0"/>
          </a:p>
        </p:txBody>
      </p:sp>
      <p:sp>
        <p:nvSpPr>
          <p:cNvPr id="5" name="Footer Placeholder 4"/>
          <p:cNvSpPr>
            <a:spLocks noGrp="1"/>
          </p:cNvSpPr>
          <p:nvPr>
            <p:ph type="ftr" sz="quarter" idx="11"/>
          </p:nvPr>
        </p:nvSpPr>
        <p:spPr/>
        <p:txBody>
          <a:bodyPr/>
          <a:lstStyle/>
          <a:p>
            <a:r>
              <a:rPr lang="sv-SE"/>
              <a:t>Öğr. Gör.Av. Emrullah MANAV</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583077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C2CD5ED-6047-4065-9C36-9012CAD8985D}" type="datetime1">
              <a:rPr lang="tr-TR" smtClean="0"/>
              <a:t>1.05.2020</a:t>
            </a:fld>
            <a:endParaRPr lang="en-US" dirty="0"/>
          </a:p>
        </p:txBody>
      </p:sp>
      <p:sp>
        <p:nvSpPr>
          <p:cNvPr id="5" name="Footer Placeholder 4"/>
          <p:cNvSpPr>
            <a:spLocks noGrp="1"/>
          </p:cNvSpPr>
          <p:nvPr>
            <p:ph type="ftr" sz="quarter" idx="11"/>
          </p:nvPr>
        </p:nvSpPr>
        <p:spPr/>
        <p:txBody>
          <a:bodyPr/>
          <a:lstStyle/>
          <a:p>
            <a:r>
              <a:rPr lang="sv-SE"/>
              <a:t>Öğr. Gör.Av. Emrullah MANAV</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365264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3EAC7B48-416B-47BA-BE37-207077F44BFA}" type="datetime1">
              <a:rPr lang="tr-TR" smtClean="0"/>
              <a:t>1.05.2020</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r>
              <a:rPr lang="sv-SE"/>
              <a:t>Öğr. Gör.Av. Emrullah MANAV</a:t>
            </a:r>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598119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E32872B-20FD-44C2-BBB8-E51930FC7099}" type="datetime1">
              <a:rPr lang="tr-TR" smtClean="0"/>
              <a:t>1.05.2020</a:t>
            </a:fld>
            <a:endParaRPr lang="en-US" dirty="0"/>
          </a:p>
        </p:txBody>
      </p:sp>
      <p:sp>
        <p:nvSpPr>
          <p:cNvPr id="6" name="Footer Placeholder 5"/>
          <p:cNvSpPr>
            <a:spLocks noGrp="1"/>
          </p:cNvSpPr>
          <p:nvPr>
            <p:ph type="ftr" sz="quarter" idx="11"/>
          </p:nvPr>
        </p:nvSpPr>
        <p:spPr/>
        <p:txBody>
          <a:bodyPr/>
          <a:lstStyle/>
          <a:p>
            <a:r>
              <a:rPr lang="sv-SE"/>
              <a:t>Öğr. Gör.Av. Emrullah MANAV</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815854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3247ABC-1797-46E8-AB1D-B639827F8F4E}" type="datetime1">
              <a:rPr lang="tr-TR" smtClean="0"/>
              <a:t>1.05.2020</a:t>
            </a:fld>
            <a:endParaRPr lang="en-US" dirty="0"/>
          </a:p>
        </p:txBody>
      </p:sp>
      <p:sp>
        <p:nvSpPr>
          <p:cNvPr id="8" name="Footer Placeholder 7"/>
          <p:cNvSpPr>
            <a:spLocks noGrp="1"/>
          </p:cNvSpPr>
          <p:nvPr>
            <p:ph type="ftr" sz="quarter" idx="11"/>
          </p:nvPr>
        </p:nvSpPr>
        <p:spPr/>
        <p:txBody>
          <a:bodyPr/>
          <a:lstStyle/>
          <a:p>
            <a:r>
              <a:rPr lang="sv-SE"/>
              <a:t>Öğr. Gör.Av. Emrullah MANAV</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89408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CE2810-350B-487F-AEA2-61C49AE4F5F9}" type="datetime1">
              <a:rPr lang="tr-TR" smtClean="0"/>
              <a:t>1.05.2020</a:t>
            </a:fld>
            <a:endParaRPr lang="en-US" dirty="0"/>
          </a:p>
        </p:txBody>
      </p:sp>
      <p:sp>
        <p:nvSpPr>
          <p:cNvPr id="4" name="Footer Placeholder 3"/>
          <p:cNvSpPr>
            <a:spLocks noGrp="1"/>
          </p:cNvSpPr>
          <p:nvPr>
            <p:ph type="ftr" sz="quarter" idx="11"/>
          </p:nvPr>
        </p:nvSpPr>
        <p:spPr/>
        <p:txBody>
          <a:bodyPr/>
          <a:lstStyle/>
          <a:p>
            <a:r>
              <a:rPr lang="sv-SE"/>
              <a:t>Öğr. Gör.Av. Emrullah MANAV</a:t>
            </a:r>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84152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0FA61C-9530-4B4B-8AAB-BF69B6D3B17B}" type="datetime1">
              <a:rPr lang="tr-TR" smtClean="0"/>
              <a:t>1.05.2020</a:t>
            </a:fld>
            <a:endParaRPr lang="en-US" dirty="0"/>
          </a:p>
        </p:txBody>
      </p:sp>
      <p:sp>
        <p:nvSpPr>
          <p:cNvPr id="3" name="Footer Placeholder 2"/>
          <p:cNvSpPr>
            <a:spLocks noGrp="1"/>
          </p:cNvSpPr>
          <p:nvPr>
            <p:ph type="ftr" sz="quarter" idx="11"/>
          </p:nvPr>
        </p:nvSpPr>
        <p:spPr/>
        <p:txBody>
          <a:bodyPr/>
          <a:lstStyle/>
          <a:p>
            <a:r>
              <a:rPr lang="sv-SE"/>
              <a:t>Öğr. Gör.Av. Emrullah MANAV</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281612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5D861F70-9420-41D8-B270-0BCEAE7D09A9}" type="datetime1">
              <a:rPr lang="tr-TR" smtClean="0"/>
              <a:t>1.05.2020</a:t>
            </a:fld>
            <a:endParaRPr lang="en-US" dirty="0"/>
          </a:p>
        </p:txBody>
      </p:sp>
      <p:sp>
        <p:nvSpPr>
          <p:cNvPr id="6" name="Footer Placeholder 5"/>
          <p:cNvSpPr>
            <a:spLocks noGrp="1"/>
          </p:cNvSpPr>
          <p:nvPr>
            <p:ph type="ftr" sz="quarter" idx="11"/>
          </p:nvPr>
        </p:nvSpPr>
        <p:spPr/>
        <p:txBody>
          <a:bodyPr/>
          <a:lstStyle/>
          <a:p>
            <a:r>
              <a:rPr lang="sv-SE"/>
              <a:t>Öğr. Gör.Av. Emrullah MANAV</a:t>
            </a:r>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619818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115A5AF-2E6A-4628-BFAF-2E7890853203}" type="datetime1">
              <a:rPr lang="tr-TR" smtClean="0"/>
              <a:t>1.05.2020</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96777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1098D8D8-CC34-43DF-B4BC-70B679F2ED28}" type="datetime1">
              <a:rPr lang="tr-TR" smtClean="0"/>
              <a:t>1.05.2020</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r>
              <a:rPr lang="sv-SE"/>
              <a:t>Öğr. Gör.Av. Emrullah MANAV</a:t>
            </a:r>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790768542"/>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35907-EB9C-4E11-8A9B-D25B0AD8D7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Alt Başlık 2">
            <a:extLst>
              <a:ext uri="{FF2B5EF4-FFF2-40B4-BE49-F238E27FC236}">
                <a16:creationId xmlns:a16="http://schemas.microsoft.com/office/drawing/2014/main" id="{5023E776-45C0-4AD4-BBE6-9B98964E2595}"/>
              </a:ext>
            </a:extLst>
          </p:cNvPr>
          <p:cNvSpPr>
            <a:spLocks noGrp="1"/>
          </p:cNvSpPr>
          <p:nvPr>
            <p:ph type="subTitle" idx="1"/>
          </p:nvPr>
        </p:nvSpPr>
        <p:spPr>
          <a:xfrm>
            <a:off x="7937524" y="2064729"/>
            <a:ext cx="3676960" cy="3193069"/>
          </a:xfrm>
        </p:spPr>
        <p:txBody>
          <a:bodyPr anchor="ctr">
            <a:normAutofit/>
          </a:bodyPr>
          <a:lstStyle/>
          <a:p>
            <a:pPr algn="ctr"/>
            <a:r>
              <a:rPr lang="tr-TR" sz="3000" b="1" dirty="0">
                <a:solidFill>
                  <a:schemeClr val="bg1">
                    <a:lumMod val="50000"/>
                  </a:schemeClr>
                </a:solidFill>
              </a:rPr>
              <a:t>HAKKIN KAZANILMASI VE İYİNİYET</a:t>
            </a:r>
            <a:endParaRPr lang="tr-TR" sz="3000" dirty="0">
              <a:solidFill>
                <a:schemeClr val="bg1">
                  <a:lumMod val="50000"/>
                </a:schemeClr>
              </a:solidFill>
            </a:endParaRPr>
          </a:p>
        </p:txBody>
      </p:sp>
      <p:grpSp>
        <p:nvGrpSpPr>
          <p:cNvPr id="10" name="Group 9">
            <a:extLst>
              <a:ext uri="{FF2B5EF4-FFF2-40B4-BE49-F238E27FC236}">
                <a16:creationId xmlns:a16="http://schemas.microsoft.com/office/drawing/2014/main" id="{B4CFDD4A-4FA1-4CD9-90D5-E253C2040BA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14818" y="720071"/>
            <a:ext cx="5417868" cy="5417858"/>
            <a:chOff x="1311770" y="720071"/>
            <a:chExt cx="5417868" cy="5417858"/>
          </a:xfrm>
        </p:grpSpPr>
        <p:sp>
          <p:nvSpPr>
            <p:cNvPr id="11" name="Oval 10">
              <a:extLst>
                <a:ext uri="{FF2B5EF4-FFF2-40B4-BE49-F238E27FC236}">
                  <a16:creationId xmlns:a16="http://schemas.microsoft.com/office/drawing/2014/main" id="{4AB5B6FA-7B4F-437A-9C78-144C7DCD1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1770" y="720071"/>
              <a:ext cx="5417868" cy="5417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a:extLst>
                <a:ext uri="{FF2B5EF4-FFF2-40B4-BE49-F238E27FC236}">
                  <a16:creationId xmlns:a16="http://schemas.microsoft.com/office/drawing/2014/main" id="{A4199C21-6AE0-4F6F-AA96-6FFF97BB9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8390" y="1006688"/>
              <a:ext cx="4844628" cy="4844620"/>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8D44FA44-40AD-4670-A004-39E255C3E3BE}"/>
              </a:ext>
            </a:extLst>
          </p:cNvPr>
          <p:cNvSpPr>
            <a:spLocks noGrp="1"/>
          </p:cNvSpPr>
          <p:nvPr>
            <p:ph type="ctrTitle"/>
          </p:nvPr>
        </p:nvSpPr>
        <p:spPr>
          <a:xfrm>
            <a:off x="1717507" y="1316890"/>
            <a:ext cx="4606394" cy="4224216"/>
          </a:xfrm>
        </p:spPr>
        <p:txBody>
          <a:bodyPr>
            <a:normAutofit/>
          </a:bodyPr>
          <a:lstStyle/>
          <a:p>
            <a:pPr algn="ctr"/>
            <a:r>
              <a:rPr lang="tr-TR" sz="6000" dirty="0">
                <a:solidFill>
                  <a:srgbClr val="FFFFFF"/>
                </a:solidFill>
              </a:rPr>
              <a:t>TEMEL HUKUK</a:t>
            </a:r>
          </a:p>
        </p:txBody>
      </p:sp>
      <p:sp>
        <p:nvSpPr>
          <p:cNvPr id="14" name="Rectangle 13">
            <a:extLst>
              <a:ext uri="{FF2B5EF4-FFF2-40B4-BE49-F238E27FC236}">
                <a16:creationId xmlns:a16="http://schemas.microsoft.com/office/drawing/2014/main" id="{D9C69FA7-0958-4ED9-A0DF-E87A0C137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45208" y="3388657"/>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5" name="Veri Yer Tutucusu 4">
            <a:extLst>
              <a:ext uri="{FF2B5EF4-FFF2-40B4-BE49-F238E27FC236}">
                <a16:creationId xmlns:a16="http://schemas.microsoft.com/office/drawing/2014/main" id="{4E8762B4-87F9-4A7C-A6AC-13E708DCF609}"/>
              </a:ext>
            </a:extLst>
          </p:cNvPr>
          <p:cNvSpPr>
            <a:spLocks noGrp="1"/>
          </p:cNvSpPr>
          <p:nvPr>
            <p:ph type="dt" sz="half" idx="10"/>
          </p:nvPr>
        </p:nvSpPr>
        <p:spPr/>
        <p:txBody>
          <a:bodyPr/>
          <a:lstStyle/>
          <a:p>
            <a:fld id="{F24D7A48-49B1-4825-83F5-4CCE9D6EE3C5}" type="datetime1">
              <a:rPr lang="tr-TR" smtClean="0"/>
              <a:t>1.05.2020</a:t>
            </a:fld>
            <a:endParaRPr lang="en-US" dirty="0"/>
          </a:p>
        </p:txBody>
      </p:sp>
      <p:sp>
        <p:nvSpPr>
          <p:cNvPr id="6" name="Alt Bilgi Yer Tutucusu 5">
            <a:extLst>
              <a:ext uri="{FF2B5EF4-FFF2-40B4-BE49-F238E27FC236}">
                <a16:creationId xmlns:a16="http://schemas.microsoft.com/office/drawing/2014/main" id="{FD912884-6990-4461-AE1F-05A2EDB23D8E}"/>
              </a:ext>
            </a:extLst>
          </p:cNvPr>
          <p:cNvSpPr>
            <a:spLocks noGrp="1"/>
          </p:cNvSpPr>
          <p:nvPr>
            <p:ph type="ftr" sz="quarter" idx="11"/>
          </p:nvPr>
        </p:nvSpPr>
        <p:spPr/>
        <p:txBody>
          <a:bodyPr/>
          <a:lstStyle/>
          <a:p>
            <a:r>
              <a:rPr lang="sv-SE"/>
              <a:t>Öğr. Gör.Av. Emrullah MANAV</a:t>
            </a:r>
            <a:endParaRPr lang="en-US" dirty="0"/>
          </a:p>
        </p:txBody>
      </p:sp>
      <p:sp>
        <p:nvSpPr>
          <p:cNvPr id="4" name="Slayt Numarası Yer Tutucusu 3">
            <a:extLst>
              <a:ext uri="{FF2B5EF4-FFF2-40B4-BE49-F238E27FC236}">
                <a16:creationId xmlns:a16="http://schemas.microsoft.com/office/drawing/2014/main" id="{C3DD15E5-88B5-4184-9B07-B9C838494D98}"/>
              </a:ext>
            </a:extLst>
          </p:cNvPr>
          <p:cNvSpPr>
            <a:spLocks noGrp="1"/>
          </p:cNvSpPr>
          <p:nvPr>
            <p:ph type="sldNum" sz="quarter" idx="12"/>
          </p:nvPr>
        </p:nvSpPr>
        <p:spPr/>
        <p:txBody>
          <a:bodyPr/>
          <a:lstStyle/>
          <a:p>
            <a:fld id="{4FAB73BC-B049-4115-A692-8D63A059BFB8}" type="slidenum">
              <a:rPr lang="en-US" smtClean="0"/>
              <a:pPr/>
              <a:t>1</a:t>
            </a:fld>
            <a:endParaRPr lang="en-US" dirty="0"/>
          </a:p>
        </p:txBody>
      </p:sp>
    </p:spTree>
    <p:extLst>
      <p:ext uri="{BB962C8B-B14F-4D97-AF65-F5344CB8AC3E}">
        <p14:creationId xmlns:p14="http://schemas.microsoft.com/office/powerpoint/2010/main" val="866583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4" name="Oval 13">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42195E3A-B4AB-4BB6-9110-A53B9558FE19}"/>
              </a:ext>
            </a:extLst>
          </p:cNvPr>
          <p:cNvSpPr>
            <a:spLocks noGrp="1"/>
          </p:cNvSpPr>
          <p:nvPr>
            <p:ph type="title"/>
          </p:nvPr>
        </p:nvSpPr>
        <p:spPr>
          <a:xfrm>
            <a:off x="1490145" y="2376862"/>
            <a:ext cx="2640646" cy="2104273"/>
          </a:xfrm>
          <a:noFill/>
        </p:spPr>
        <p:txBody>
          <a:bodyPr>
            <a:normAutofit/>
          </a:bodyPr>
          <a:lstStyle/>
          <a:p>
            <a:pPr algn="ctr"/>
            <a:r>
              <a:rPr lang="tr-TR" sz="2800" b="1" dirty="0">
                <a:solidFill>
                  <a:srgbClr val="FFFFFF"/>
                </a:solidFill>
              </a:rPr>
              <a:t>HAKKIN KORUNMASI</a:t>
            </a:r>
            <a:endParaRPr lang="tr-TR" sz="2800" dirty="0">
              <a:solidFill>
                <a:srgbClr val="FFFFFF"/>
              </a:solidFill>
            </a:endParaRPr>
          </a:p>
        </p:txBody>
      </p:sp>
      <p:sp>
        <p:nvSpPr>
          <p:cNvPr id="17" name="Rectangle 16">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2682DC4F-7098-4319-8296-6068EA3C8DB1}"/>
              </a:ext>
            </a:extLst>
          </p:cNvPr>
          <p:cNvSpPr>
            <a:spLocks noGrp="1"/>
          </p:cNvSpPr>
          <p:nvPr>
            <p:ph idx="1"/>
          </p:nvPr>
        </p:nvSpPr>
        <p:spPr>
          <a:xfrm>
            <a:off x="6081089" y="725394"/>
            <a:ext cx="5142658" cy="5407212"/>
          </a:xfrm>
        </p:spPr>
        <p:txBody>
          <a:bodyPr anchor="ctr">
            <a:normAutofit/>
          </a:bodyPr>
          <a:lstStyle/>
          <a:p>
            <a:br>
              <a:rPr lang="tr-TR" dirty="0"/>
            </a:br>
            <a:br>
              <a:rPr lang="tr-TR" dirty="0"/>
            </a:br>
            <a:r>
              <a:rPr lang="tr-TR" b="1" dirty="0"/>
              <a:t>Hak, Devlet eliyle yada sahibi eliyle korunabilir. Bizzat </a:t>
            </a:r>
            <a:r>
              <a:rPr lang="tr-TR" b="1" dirty="0" err="1"/>
              <a:t>ihkakı</a:t>
            </a:r>
            <a:r>
              <a:rPr lang="tr-TR" b="1" dirty="0"/>
              <a:t> hak yasaktır.</a:t>
            </a:r>
            <a:br>
              <a:rPr lang="tr-TR" b="1" dirty="0"/>
            </a:br>
            <a:r>
              <a:rPr lang="tr-TR" b="1" dirty="0"/>
              <a:t>Hakkın Devlet Eliyle Korunması: Hak sahibinin dava açması demektir. Bir kimsenin hakkının korunması veya elde edilmesi için devletin hareket geçmesini istemesine dava denir. Bir şahsın hakkını elde etmek veya hakkına saygı gösterilmesini sağlamak üzere karşısındaki şahsa yönelttiği isteme talep hakkı denir. Talep hakkı sözlü yada yazılı kullanılabilir. Telefon, mektup, noter, telgraf gibi vasıtalar da kullanılabilir talep hakkı için.</a:t>
            </a:r>
            <a:br>
              <a:rPr lang="tr-TR" dirty="0"/>
            </a:br>
            <a:endParaRPr lang="tr-TR" dirty="0"/>
          </a:p>
        </p:txBody>
      </p:sp>
      <p:sp>
        <p:nvSpPr>
          <p:cNvPr id="5" name="Alt Bilgi Yer Tutucusu 4">
            <a:extLst>
              <a:ext uri="{FF2B5EF4-FFF2-40B4-BE49-F238E27FC236}">
                <a16:creationId xmlns:a16="http://schemas.microsoft.com/office/drawing/2014/main" id="{487115FA-5A3F-4D33-A1FF-E612DECBA82B}"/>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Öğr. Gör.Av. Emrullah MANAV</a:t>
            </a:r>
            <a:endParaRPr lang="en-US"/>
          </a:p>
        </p:txBody>
      </p:sp>
      <p:sp>
        <p:nvSpPr>
          <p:cNvPr id="4" name="Veri Yer Tutucusu 3">
            <a:extLst>
              <a:ext uri="{FF2B5EF4-FFF2-40B4-BE49-F238E27FC236}">
                <a16:creationId xmlns:a16="http://schemas.microsoft.com/office/drawing/2014/main" id="{7BF978CF-0D93-4D02-82CF-215D5951931C}"/>
              </a:ext>
            </a:extLst>
          </p:cNvPr>
          <p:cNvSpPr>
            <a:spLocks noGrp="1"/>
          </p:cNvSpPr>
          <p:nvPr>
            <p:ph type="dt" sz="half" idx="10"/>
          </p:nvPr>
        </p:nvSpPr>
        <p:spPr>
          <a:xfrm>
            <a:off x="7964424" y="6272784"/>
            <a:ext cx="3273552" cy="365125"/>
          </a:xfrm>
        </p:spPr>
        <p:txBody>
          <a:bodyPr>
            <a:normAutofit/>
          </a:bodyPr>
          <a:lstStyle/>
          <a:p>
            <a:pPr>
              <a:spcAft>
                <a:spcPts val="600"/>
              </a:spcAft>
            </a:pPr>
            <a:fld id="{3C2CD5ED-6047-4065-9C36-9012CAD8985D}" type="datetime1">
              <a:rPr lang="tr-TR" smtClean="0"/>
              <a:pPr>
                <a:spcAft>
                  <a:spcPts val="600"/>
                </a:spcAft>
              </a:pPr>
              <a:t>1.05.2020</a:t>
            </a:fld>
            <a:endParaRPr lang="en-US"/>
          </a:p>
        </p:txBody>
      </p:sp>
      <p:sp>
        <p:nvSpPr>
          <p:cNvPr id="6" name="Slayt Numarası Yer Tutucusu 5">
            <a:extLst>
              <a:ext uri="{FF2B5EF4-FFF2-40B4-BE49-F238E27FC236}">
                <a16:creationId xmlns:a16="http://schemas.microsoft.com/office/drawing/2014/main" id="{FA037299-2FDF-4E8B-8846-7CED218BF7CA}"/>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4FAB73BC-B049-4115-A692-8D63A059BFB8}" type="slidenum">
              <a:rPr lang="en-US" sz="1900">
                <a:solidFill>
                  <a:schemeClr val="accent1"/>
                </a:solidFill>
              </a:rPr>
              <a:pPr>
                <a:lnSpc>
                  <a:spcPct val="90000"/>
                </a:lnSpc>
                <a:spcAft>
                  <a:spcPts val="600"/>
                </a:spcAft>
              </a:pPr>
              <a:t>10</a:t>
            </a:fld>
            <a:endParaRPr lang="en-US" sz="1900">
              <a:solidFill>
                <a:schemeClr val="accent1"/>
              </a:solidFill>
            </a:endParaRPr>
          </a:p>
        </p:txBody>
      </p:sp>
    </p:spTree>
    <p:extLst>
      <p:ext uri="{BB962C8B-B14F-4D97-AF65-F5344CB8AC3E}">
        <p14:creationId xmlns:p14="http://schemas.microsoft.com/office/powerpoint/2010/main" val="1098097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4" name="Oval 13">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4B959A1A-601A-4AC7-BC68-7239A7D652B0}"/>
              </a:ext>
            </a:extLst>
          </p:cNvPr>
          <p:cNvSpPr>
            <a:spLocks noGrp="1"/>
          </p:cNvSpPr>
          <p:nvPr>
            <p:ph type="title"/>
          </p:nvPr>
        </p:nvSpPr>
        <p:spPr>
          <a:xfrm>
            <a:off x="1490145" y="2376862"/>
            <a:ext cx="2640646" cy="2104273"/>
          </a:xfrm>
          <a:noFill/>
        </p:spPr>
        <p:txBody>
          <a:bodyPr>
            <a:normAutofit/>
          </a:bodyPr>
          <a:lstStyle/>
          <a:p>
            <a:pPr algn="ctr"/>
            <a:r>
              <a:rPr lang="tr-TR" sz="2800" b="1" dirty="0">
                <a:solidFill>
                  <a:srgbClr val="FFFFFF"/>
                </a:solidFill>
              </a:rPr>
              <a:t>HAKKIN KORUNMASI</a:t>
            </a:r>
            <a:endParaRPr lang="tr-TR" sz="2800" dirty="0">
              <a:solidFill>
                <a:srgbClr val="FFFFFF"/>
              </a:solidFill>
            </a:endParaRPr>
          </a:p>
        </p:txBody>
      </p:sp>
      <p:sp>
        <p:nvSpPr>
          <p:cNvPr id="17" name="Rectangle 16">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40EDA9E3-D0BD-44AF-9C49-F34484C1B9E6}"/>
              </a:ext>
            </a:extLst>
          </p:cNvPr>
          <p:cNvSpPr>
            <a:spLocks noGrp="1"/>
          </p:cNvSpPr>
          <p:nvPr>
            <p:ph idx="1"/>
          </p:nvPr>
        </p:nvSpPr>
        <p:spPr>
          <a:xfrm>
            <a:off x="5617886" y="725394"/>
            <a:ext cx="5605861" cy="5407212"/>
          </a:xfrm>
        </p:spPr>
        <p:txBody>
          <a:bodyPr anchor="ctr">
            <a:normAutofit/>
          </a:bodyPr>
          <a:lstStyle/>
          <a:p>
            <a:pPr marL="0" indent="0">
              <a:buNone/>
            </a:pPr>
            <a:r>
              <a:rPr lang="tr-TR" b="1" dirty="0"/>
              <a:t>Hakkın Sahibi Eliyle Korunması:</a:t>
            </a:r>
          </a:p>
          <a:p>
            <a:pPr marL="0" indent="0">
              <a:buNone/>
            </a:pPr>
            <a:r>
              <a:rPr lang="tr-TR" b="1" dirty="0"/>
              <a:t>Üç şekilde gerçekleşir;</a:t>
            </a:r>
          </a:p>
          <a:p>
            <a:pPr marL="457200" indent="-457200">
              <a:buFont typeface="+mj-lt"/>
              <a:buAutoNum type="arabicPeriod"/>
            </a:pPr>
            <a:r>
              <a:rPr lang="tr-TR" dirty="0"/>
              <a:t>Meşru </a:t>
            </a:r>
            <a:r>
              <a:rPr lang="tr-TR" dirty="0" err="1"/>
              <a:t>Müdafa</a:t>
            </a:r>
            <a:r>
              <a:rPr lang="tr-TR" dirty="0"/>
              <a:t>,</a:t>
            </a:r>
          </a:p>
          <a:p>
            <a:pPr marL="457200" indent="-457200">
              <a:buFont typeface="+mj-lt"/>
              <a:buAutoNum type="arabicPeriod"/>
            </a:pPr>
            <a:r>
              <a:rPr lang="tr-TR" dirty="0"/>
              <a:t>Zaruret Hali</a:t>
            </a:r>
          </a:p>
          <a:p>
            <a:pPr marL="457200" indent="-457200">
              <a:buFont typeface="+mj-lt"/>
              <a:buAutoNum type="arabicPeriod"/>
            </a:pPr>
            <a:r>
              <a:rPr lang="tr-TR" dirty="0"/>
              <a:t>Kuvvet Kullanma (Bizzat </a:t>
            </a:r>
            <a:r>
              <a:rPr lang="tr-TR" dirty="0" err="1"/>
              <a:t>İhkakı</a:t>
            </a:r>
            <a:r>
              <a:rPr lang="tr-TR" dirty="0"/>
              <a:t> Hak)</a:t>
            </a:r>
          </a:p>
        </p:txBody>
      </p:sp>
      <p:sp>
        <p:nvSpPr>
          <p:cNvPr id="5" name="Alt Bilgi Yer Tutucusu 4">
            <a:extLst>
              <a:ext uri="{FF2B5EF4-FFF2-40B4-BE49-F238E27FC236}">
                <a16:creationId xmlns:a16="http://schemas.microsoft.com/office/drawing/2014/main" id="{9FB05F86-5430-45AF-8EAA-5E612134F668}"/>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Öğr. Gör.Av. Emrullah MANAV</a:t>
            </a:r>
            <a:endParaRPr lang="en-US"/>
          </a:p>
        </p:txBody>
      </p:sp>
      <p:sp>
        <p:nvSpPr>
          <p:cNvPr id="4" name="Veri Yer Tutucusu 3">
            <a:extLst>
              <a:ext uri="{FF2B5EF4-FFF2-40B4-BE49-F238E27FC236}">
                <a16:creationId xmlns:a16="http://schemas.microsoft.com/office/drawing/2014/main" id="{55AD403A-175F-443D-9BA8-2DD38468F45D}"/>
              </a:ext>
            </a:extLst>
          </p:cNvPr>
          <p:cNvSpPr>
            <a:spLocks noGrp="1"/>
          </p:cNvSpPr>
          <p:nvPr>
            <p:ph type="dt" sz="half" idx="10"/>
          </p:nvPr>
        </p:nvSpPr>
        <p:spPr>
          <a:xfrm>
            <a:off x="7964424" y="6272784"/>
            <a:ext cx="3273552" cy="365125"/>
          </a:xfrm>
        </p:spPr>
        <p:txBody>
          <a:bodyPr>
            <a:normAutofit/>
          </a:bodyPr>
          <a:lstStyle/>
          <a:p>
            <a:pPr>
              <a:spcAft>
                <a:spcPts val="600"/>
              </a:spcAft>
            </a:pPr>
            <a:fld id="{3C2CD5ED-6047-4065-9C36-9012CAD8985D}" type="datetime1">
              <a:rPr lang="tr-TR" smtClean="0"/>
              <a:pPr>
                <a:spcAft>
                  <a:spcPts val="600"/>
                </a:spcAft>
              </a:pPr>
              <a:t>1.05.2020</a:t>
            </a:fld>
            <a:endParaRPr lang="en-US"/>
          </a:p>
        </p:txBody>
      </p:sp>
      <p:sp>
        <p:nvSpPr>
          <p:cNvPr id="6" name="Slayt Numarası Yer Tutucusu 5">
            <a:extLst>
              <a:ext uri="{FF2B5EF4-FFF2-40B4-BE49-F238E27FC236}">
                <a16:creationId xmlns:a16="http://schemas.microsoft.com/office/drawing/2014/main" id="{E26A733C-4B61-4EE5-B314-6516E7EB1398}"/>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4FAB73BC-B049-4115-A692-8D63A059BFB8}" type="slidenum">
              <a:rPr lang="en-US" sz="1900">
                <a:solidFill>
                  <a:schemeClr val="accent1"/>
                </a:solidFill>
              </a:rPr>
              <a:pPr>
                <a:lnSpc>
                  <a:spcPct val="90000"/>
                </a:lnSpc>
                <a:spcAft>
                  <a:spcPts val="600"/>
                </a:spcAft>
              </a:pPr>
              <a:t>11</a:t>
            </a:fld>
            <a:endParaRPr lang="en-US" sz="1900">
              <a:solidFill>
                <a:schemeClr val="accent1"/>
              </a:solidFill>
            </a:endParaRPr>
          </a:p>
        </p:txBody>
      </p:sp>
    </p:spTree>
    <p:extLst>
      <p:ext uri="{BB962C8B-B14F-4D97-AF65-F5344CB8AC3E}">
        <p14:creationId xmlns:p14="http://schemas.microsoft.com/office/powerpoint/2010/main" val="1699705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4" name="Oval 13">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67A7E0C8-E96D-4F8C-8CBE-9D491315D29B}"/>
              </a:ext>
            </a:extLst>
          </p:cNvPr>
          <p:cNvSpPr>
            <a:spLocks noGrp="1"/>
          </p:cNvSpPr>
          <p:nvPr>
            <p:ph type="title"/>
          </p:nvPr>
        </p:nvSpPr>
        <p:spPr>
          <a:xfrm>
            <a:off x="1490145" y="2376862"/>
            <a:ext cx="2640646" cy="2104273"/>
          </a:xfrm>
          <a:noFill/>
        </p:spPr>
        <p:txBody>
          <a:bodyPr>
            <a:normAutofit/>
          </a:bodyPr>
          <a:lstStyle/>
          <a:p>
            <a:pPr algn="ctr"/>
            <a:r>
              <a:rPr lang="tr-TR" sz="2800" b="1" dirty="0">
                <a:solidFill>
                  <a:srgbClr val="FFFFFF"/>
                </a:solidFill>
              </a:rPr>
              <a:t>HAKKIN KORUNMASI</a:t>
            </a:r>
            <a:endParaRPr lang="tr-TR" sz="2800" dirty="0">
              <a:solidFill>
                <a:srgbClr val="FFFFFF"/>
              </a:solidFill>
            </a:endParaRPr>
          </a:p>
        </p:txBody>
      </p:sp>
      <p:sp>
        <p:nvSpPr>
          <p:cNvPr id="17" name="Rectangle 16">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CA104108-D446-4588-A0D8-A99836B87152}"/>
              </a:ext>
            </a:extLst>
          </p:cNvPr>
          <p:cNvSpPr>
            <a:spLocks noGrp="1"/>
          </p:cNvSpPr>
          <p:nvPr>
            <p:ph idx="1"/>
          </p:nvPr>
        </p:nvSpPr>
        <p:spPr>
          <a:xfrm>
            <a:off x="5617886" y="725394"/>
            <a:ext cx="5605861" cy="5407212"/>
          </a:xfrm>
        </p:spPr>
        <p:txBody>
          <a:bodyPr anchor="ctr">
            <a:normAutofit/>
          </a:bodyPr>
          <a:lstStyle/>
          <a:p>
            <a:pPr marL="0" indent="0" algn="just">
              <a:buNone/>
            </a:pPr>
            <a:r>
              <a:rPr lang="tr-TR" b="1" dirty="0"/>
              <a:t>Meşru </a:t>
            </a:r>
            <a:r>
              <a:rPr lang="tr-TR" b="1" dirty="0" err="1"/>
              <a:t>Müdafa</a:t>
            </a:r>
            <a:r>
              <a:rPr lang="tr-TR" b="1" dirty="0"/>
              <a:t>: </a:t>
            </a:r>
          </a:p>
          <a:p>
            <a:pPr algn="just"/>
            <a:r>
              <a:rPr lang="tr-TR" dirty="0"/>
              <a:t>Bir kimsenin kendi şahsına veya malına ya da başka bir kimsenin şahsına yada malına karşı yapılan hukuka aykırı ve halen devam eden bir saldırıyı defetmek için yaptığı ölçülü ve uygun savunmadır. </a:t>
            </a:r>
          </a:p>
          <a:p>
            <a:pPr algn="just"/>
            <a:r>
              <a:rPr lang="tr-TR" dirty="0"/>
              <a:t>Meşru müdafaa halinde tazminat ödenmez.</a:t>
            </a:r>
          </a:p>
        </p:txBody>
      </p:sp>
      <p:sp>
        <p:nvSpPr>
          <p:cNvPr id="5" name="Alt Bilgi Yer Tutucusu 4">
            <a:extLst>
              <a:ext uri="{FF2B5EF4-FFF2-40B4-BE49-F238E27FC236}">
                <a16:creationId xmlns:a16="http://schemas.microsoft.com/office/drawing/2014/main" id="{53C6F859-74B3-4CFB-8A3F-8FA596E2C3CC}"/>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Öğr. Gör.Av. Emrullah MANAV</a:t>
            </a:r>
            <a:endParaRPr lang="en-US"/>
          </a:p>
        </p:txBody>
      </p:sp>
      <p:sp>
        <p:nvSpPr>
          <p:cNvPr id="4" name="Veri Yer Tutucusu 3">
            <a:extLst>
              <a:ext uri="{FF2B5EF4-FFF2-40B4-BE49-F238E27FC236}">
                <a16:creationId xmlns:a16="http://schemas.microsoft.com/office/drawing/2014/main" id="{963E9A68-B12D-465A-B5AA-24160C232D9B}"/>
              </a:ext>
            </a:extLst>
          </p:cNvPr>
          <p:cNvSpPr>
            <a:spLocks noGrp="1"/>
          </p:cNvSpPr>
          <p:nvPr>
            <p:ph type="dt" sz="half" idx="10"/>
          </p:nvPr>
        </p:nvSpPr>
        <p:spPr>
          <a:xfrm>
            <a:off x="7964424" y="6272784"/>
            <a:ext cx="3273552" cy="365125"/>
          </a:xfrm>
        </p:spPr>
        <p:txBody>
          <a:bodyPr>
            <a:normAutofit/>
          </a:bodyPr>
          <a:lstStyle/>
          <a:p>
            <a:pPr>
              <a:spcAft>
                <a:spcPts val="600"/>
              </a:spcAft>
            </a:pPr>
            <a:fld id="{3C2CD5ED-6047-4065-9C36-9012CAD8985D}" type="datetime1">
              <a:rPr lang="tr-TR" smtClean="0"/>
              <a:pPr>
                <a:spcAft>
                  <a:spcPts val="600"/>
                </a:spcAft>
              </a:pPr>
              <a:t>1.05.2020</a:t>
            </a:fld>
            <a:endParaRPr lang="en-US"/>
          </a:p>
        </p:txBody>
      </p:sp>
      <p:sp>
        <p:nvSpPr>
          <p:cNvPr id="6" name="Slayt Numarası Yer Tutucusu 5">
            <a:extLst>
              <a:ext uri="{FF2B5EF4-FFF2-40B4-BE49-F238E27FC236}">
                <a16:creationId xmlns:a16="http://schemas.microsoft.com/office/drawing/2014/main" id="{D25EF07F-D3A1-43C8-B67A-E9B241C076B8}"/>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4FAB73BC-B049-4115-A692-8D63A059BFB8}" type="slidenum">
              <a:rPr lang="en-US" sz="1900">
                <a:solidFill>
                  <a:schemeClr val="accent1"/>
                </a:solidFill>
              </a:rPr>
              <a:pPr>
                <a:lnSpc>
                  <a:spcPct val="90000"/>
                </a:lnSpc>
                <a:spcAft>
                  <a:spcPts val="600"/>
                </a:spcAft>
              </a:pPr>
              <a:t>12</a:t>
            </a:fld>
            <a:endParaRPr lang="en-US" sz="1900">
              <a:solidFill>
                <a:schemeClr val="accent1"/>
              </a:solidFill>
            </a:endParaRPr>
          </a:p>
        </p:txBody>
      </p:sp>
    </p:spTree>
    <p:extLst>
      <p:ext uri="{BB962C8B-B14F-4D97-AF65-F5344CB8AC3E}">
        <p14:creationId xmlns:p14="http://schemas.microsoft.com/office/powerpoint/2010/main" val="975578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4" name="Oval 13">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1615CB23-32FB-4372-8762-6AD2C59BFB0B}"/>
              </a:ext>
            </a:extLst>
          </p:cNvPr>
          <p:cNvSpPr>
            <a:spLocks noGrp="1"/>
          </p:cNvSpPr>
          <p:nvPr>
            <p:ph type="title"/>
          </p:nvPr>
        </p:nvSpPr>
        <p:spPr>
          <a:xfrm>
            <a:off x="1490145" y="2376862"/>
            <a:ext cx="2640646" cy="2104273"/>
          </a:xfrm>
          <a:noFill/>
        </p:spPr>
        <p:txBody>
          <a:bodyPr>
            <a:noAutofit/>
          </a:bodyPr>
          <a:lstStyle/>
          <a:p>
            <a:pPr algn="ctr"/>
            <a:r>
              <a:rPr lang="tr-TR" sz="2000" b="1" dirty="0">
                <a:solidFill>
                  <a:srgbClr val="FFFFFF"/>
                </a:solidFill>
              </a:rPr>
              <a:t>HAKKIN KAZANILMASINDA İYİ NİYETİN ROLÜ</a:t>
            </a:r>
            <a:endParaRPr lang="tr-TR" sz="2000" dirty="0">
              <a:solidFill>
                <a:srgbClr val="FFFFFF"/>
              </a:solidFill>
            </a:endParaRPr>
          </a:p>
        </p:txBody>
      </p:sp>
      <p:sp>
        <p:nvSpPr>
          <p:cNvPr id="17" name="Rectangle 16">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D5A44490-97FA-44F1-A435-CD67099C7043}"/>
              </a:ext>
            </a:extLst>
          </p:cNvPr>
          <p:cNvSpPr>
            <a:spLocks noGrp="1"/>
          </p:cNvSpPr>
          <p:nvPr>
            <p:ph idx="1"/>
          </p:nvPr>
        </p:nvSpPr>
        <p:spPr>
          <a:xfrm>
            <a:off x="5688623" y="725394"/>
            <a:ext cx="5535124" cy="5407212"/>
          </a:xfrm>
        </p:spPr>
        <p:txBody>
          <a:bodyPr anchor="ctr">
            <a:normAutofit/>
          </a:bodyPr>
          <a:lstStyle/>
          <a:p>
            <a:pPr marL="0" indent="0" algn="just">
              <a:buNone/>
            </a:pPr>
            <a:r>
              <a:rPr lang="tr-TR" b="1" dirty="0"/>
              <a:t>Subjektif Hüsnüniyet:</a:t>
            </a:r>
          </a:p>
          <a:p>
            <a:pPr algn="just"/>
            <a:r>
              <a:rPr lang="tr-TR" dirty="0"/>
              <a:t>Bir hak kazanılırken hakkın kazanılmasına engel olan bir hususun varlığı veya kazanma için gerekli olan bir unsurun yokluğu hakkında şahısta mevcut mazur görülebilen bir bilgisizlik veya yanlış bir bilgidir.</a:t>
            </a:r>
          </a:p>
          <a:p>
            <a:pPr algn="just"/>
            <a:r>
              <a:rPr lang="tr-TR" dirty="0"/>
              <a:t>Subjektif hüsnüniyet hakkın kazanılmasında ortaya çıkar. </a:t>
            </a:r>
          </a:p>
          <a:p>
            <a:pPr algn="just"/>
            <a:r>
              <a:rPr lang="tr-TR" dirty="0"/>
              <a:t>Subjektif hüsnüniyet aile hukuku, borçlar hukuku, eşya hukuku ve miras hukukunda görülür.</a:t>
            </a:r>
          </a:p>
        </p:txBody>
      </p:sp>
      <p:sp>
        <p:nvSpPr>
          <p:cNvPr id="5" name="Alt Bilgi Yer Tutucusu 4">
            <a:extLst>
              <a:ext uri="{FF2B5EF4-FFF2-40B4-BE49-F238E27FC236}">
                <a16:creationId xmlns:a16="http://schemas.microsoft.com/office/drawing/2014/main" id="{48998203-58F6-4642-95BA-9ABA85279735}"/>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Öğr. Gör.Av. Emrullah MANAV</a:t>
            </a:r>
            <a:endParaRPr lang="en-US"/>
          </a:p>
        </p:txBody>
      </p:sp>
      <p:sp>
        <p:nvSpPr>
          <p:cNvPr id="4" name="Veri Yer Tutucusu 3">
            <a:extLst>
              <a:ext uri="{FF2B5EF4-FFF2-40B4-BE49-F238E27FC236}">
                <a16:creationId xmlns:a16="http://schemas.microsoft.com/office/drawing/2014/main" id="{E59A1E84-D464-454C-8A7B-0900041C99BB}"/>
              </a:ext>
            </a:extLst>
          </p:cNvPr>
          <p:cNvSpPr>
            <a:spLocks noGrp="1"/>
          </p:cNvSpPr>
          <p:nvPr>
            <p:ph type="dt" sz="half" idx="10"/>
          </p:nvPr>
        </p:nvSpPr>
        <p:spPr>
          <a:xfrm>
            <a:off x="7964424" y="6272784"/>
            <a:ext cx="3273552" cy="365125"/>
          </a:xfrm>
        </p:spPr>
        <p:txBody>
          <a:bodyPr>
            <a:normAutofit/>
          </a:bodyPr>
          <a:lstStyle/>
          <a:p>
            <a:pPr>
              <a:spcAft>
                <a:spcPts val="600"/>
              </a:spcAft>
            </a:pPr>
            <a:fld id="{3C2CD5ED-6047-4065-9C36-9012CAD8985D}" type="datetime1">
              <a:rPr lang="tr-TR" smtClean="0"/>
              <a:pPr>
                <a:spcAft>
                  <a:spcPts val="600"/>
                </a:spcAft>
              </a:pPr>
              <a:t>1.05.2020</a:t>
            </a:fld>
            <a:endParaRPr lang="en-US"/>
          </a:p>
        </p:txBody>
      </p:sp>
      <p:sp>
        <p:nvSpPr>
          <p:cNvPr id="6" name="Slayt Numarası Yer Tutucusu 5">
            <a:extLst>
              <a:ext uri="{FF2B5EF4-FFF2-40B4-BE49-F238E27FC236}">
                <a16:creationId xmlns:a16="http://schemas.microsoft.com/office/drawing/2014/main" id="{853AF80F-5CA6-433C-A74A-E339E9D51B44}"/>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4FAB73BC-B049-4115-A692-8D63A059BFB8}" type="slidenum">
              <a:rPr lang="en-US" sz="1900">
                <a:solidFill>
                  <a:schemeClr val="accent1"/>
                </a:solidFill>
              </a:rPr>
              <a:pPr>
                <a:lnSpc>
                  <a:spcPct val="90000"/>
                </a:lnSpc>
                <a:spcAft>
                  <a:spcPts val="600"/>
                </a:spcAft>
              </a:pPr>
              <a:t>2</a:t>
            </a:fld>
            <a:endParaRPr lang="en-US" sz="1900">
              <a:solidFill>
                <a:schemeClr val="accent1"/>
              </a:solidFill>
            </a:endParaRPr>
          </a:p>
        </p:txBody>
      </p:sp>
    </p:spTree>
    <p:extLst>
      <p:ext uri="{BB962C8B-B14F-4D97-AF65-F5344CB8AC3E}">
        <p14:creationId xmlns:p14="http://schemas.microsoft.com/office/powerpoint/2010/main" val="1281861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4" name="Oval 13">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21A24C2B-A8F3-4ED4-80FB-5FAAF0675233}"/>
              </a:ext>
            </a:extLst>
          </p:cNvPr>
          <p:cNvSpPr>
            <a:spLocks noGrp="1"/>
          </p:cNvSpPr>
          <p:nvPr>
            <p:ph type="title"/>
          </p:nvPr>
        </p:nvSpPr>
        <p:spPr>
          <a:xfrm>
            <a:off x="1490145" y="2376862"/>
            <a:ext cx="2640646" cy="2104273"/>
          </a:xfrm>
          <a:noFill/>
        </p:spPr>
        <p:txBody>
          <a:bodyPr>
            <a:normAutofit/>
          </a:bodyPr>
          <a:lstStyle/>
          <a:p>
            <a:pPr algn="ctr"/>
            <a:r>
              <a:rPr lang="tr-TR" sz="2000" b="1" dirty="0">
                <a:solidFill>
                  <a:srgbClr val="FFFFFF"/>
                </a:solidFill>
              </a:rPr>
              <a:t>HAKKIN KAZANILMASINDA İYİ NİYETİN ROLÜ</a:t>
            </a:r>
            <a:endParaRPr lang="tr-TR" sz="2000" dirty="0">
              <a:solidFill>
                <a:srgbClr val="FFFFFF"/>
              </a:solidFill>
            </a:endParaRPr>
          </a:p>
        </p:txBody>
      </p:sp>
      <p:sp>
        <p:nvSpPr>
          <p:cNvPr id="17" name="Rectangle 16">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5AEE3577-64B5-4A99-ABC9-AD9371AC6DB2}"/>
              </a:ext>
            </a:extLst>
          </p:cNvPr>
          <p:cNvSpPr>
            <a:spLocks noGrp="1"/>
          </p:cNvSpPr>
          <p:nvPr>
            <p:ph idx="1"/>
          </p:nvPr>
        </p:nvSpPr>
        <p:spPr>
          <a:xfrm>
            <a:off x="5723792" y="725394"/>
            <a:ext cx="5499955" cy="5407212"/>
          </a:xfrm>
        </p:spPr>
        <p:txBody>
          <a:bodyPr anchor="ctr">
            <a:normAutofit/>
          </a:bodyPr>
          <a:lstStyle/>
          <a:p>
            <a:pPr marL="0" indent="0" algn="just">
              <a:buNone/>
            </a:pPr>
            <a:r>
              <a:rPr lang="tr-TR" b="1" dirty="0"/>
              <a:t>Eşya Hukukundaki Subjektif Hüsnüniyet:</a:t>
            </a:r>
          </a:p>
          <a:p>
            <a:pPr algn="just"/>
            <a:r>
              <a:rPr lang="tr-TR" dirty="0"/>
              <a:t>Kitap, otomobil, hayvanlar, saat, halı, mobilya, kömür, elektrik, hava gazi, doğal gaz menkul maldır. </a:t>
            </a:r>
          </a:p>
          <a:p>
            <a:pPr algn="just"/>
            <a:r>
              <a:rPr lang="tr-TR" dirty="0"/>
              <a:t>Menkuller üzerindeki mülkiyet hakkının subjektif hüsnüniyet sayesinde kazanılıp kazanılamayacağı o menkul eşyanın sahibinin elinden çıkış şekline göre belirlenir.</a:t>
            </a:r>
          </a:p>
        </p:txBody>
      </p:sp>
      <p:sp>
        <p:nvSpPr>
          <p:cNvPr id="5" name="Alt Bilgi Yer Tutucusu 4">
            <a:extLst>
              <a:ext uri="{FF2B5EF4-FFF2-40B4-BE49-F238E27FC236}">
                <a16:creationId xmlns:a16="http://schemas.microsoft.com/office/drawing/2014/main" id="{A0D0A7CB-4098-4F79-ADA5-1D4E30BD8924}"/>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Öğr. Gör.Av. Emrullah MANAV</a:t>
            </a:r>
            <a:endParaRPr lang="en-US"/>
          </a:p>
        </p:txBody>
      </p:sp>
      <p:sp>
        <p:nvSpPr>
          <p:cNvPr id="4" name="Veri Yer Tutucusu 3">
            <a:extLst>
              <a:ext uri="{FF2B5EF4-FFF2-40B4-BE49-F238E27FC236}">
                <a16:creationId xmlns:a16="http://schemas.microsoft.com/office/drawing/2014/main" id="{89C4D6C4-5051-4B86-8D2D-5C009ABFE0A7}"/>
              </a:ext>
            </a:extLst>
          </p:cNvPr>
          <p:cNvSpPr>
            <a:spLocks noGrp="1"/>
          </p:cNvSpPr>
          <p:nvPr>
            <p:ph type="dt" sz="half" idx="10"/>
          </p:nvPr>
        </p:nvSpPr>
        <p:spPr>
          <a:xfrm>
            <a:off x="7964424" y="6272784"/>
            <a:ext cx="3273552" cy="365125"/>
          </a:xfrm>
        </p:spPr>
        <p:txBody>
          <a:bodyPr>
            <a:normAutofit/>
          </a:bodyPr>
          <a:lstStyle/>
          <a:p>
            <a:pPr>
              <a:spcAft>
                <a:spcPts val="600"/>
              </a:spcAft>
            </a:pPr>
            <a:fld id="{3C2CD5ED-6047-4065-9C36-9012CAD8985D}" type="datetime1">
              <a:rPr lang="tr-TR" smtClean="0"/>
              <a:pPr>
                <a:spcAft>
                  <a:spcPts val="600"/>
                </a:spcAft>
              </a:pPr>
              <a:t>1.05.2020</a:t>
            </a:fld>
            <a:endParaRPr lang="en-US"/>
          </a:p>
        </p:txBody>
      </p:sp>
      <p:sp>
        <p:nvSpPr>
          <p:cNvPr id="6" name="Slayt Numarası Yer Tutucusu 5">
            <a:extLst>
              <a:ext uri="{FF2B5EF4-FFF2-40B4-BE49-F238E27FC236}">
                <a16:creationId xmlns:a16="http://schemas.microsoft.com/office/drawing/2014/main" id="{E8E2EF9D-C76C-42FB-B32B-BBE6F33DB1AE}"/>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4FAB73BC-B049-4115-A692-8D63A059BFB8}" type="slidenum">
              <a:rPr lang="en-US" sz="1900">
                <a:solidFill>
                  <a:schemeClr val="accent1"/>
                </a:solidFill>
              </a:rPr>
              <a:pPr>
                <a:lnSpc>
                  <a:spcPct val="90000"/>
                </a:lnSpc>
                <a:spcAft>
                  <a:spcPts val="600"/>
                </a:spcAft>
              </a:pPr>
              <a:t>3</a:t>
            </a:fld>
            <a:endParaRPr lang="en-US" sz="1900">
              <a:solidFill>
                <a:schemeClr val="accent1"/>
              </a:solidFill>
            </a:endParaRPr>
          </a:p>
        </p:txBody>
      </p:sp>
    </p:spTree>
    <p:extLst>
      <p:ext uri="{BB962C8B-B14F-4D97-AF65-F5344CB8AC3E}">
        <p14:creationId xmlns:p14="http://schemas.microsoft.com/office/powerpoint/2010/main" val="2949807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4" name="Oval 13">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1CF675EA-C105-4A8F-B1F7-1CCA62563D2D}"/>
              </a:ext>
            </a:extLst>
          </p:cNvPr>
          <p:cNvSpPr>
            <a:spLocks noGrp="1"/>
          </p:cNvSpPr>
          <p:nvPr>
            <p:ph type="title"/>
          </p:nvPr>
        </p:nvSpPr>
        <p:spPr>
          <a:xfrm>
            <a:off x="1490145" y="2376862"/>
            <a:ext cx="2640646" cy="2104273"/>
          </a:xfrm>
          <a:noFill/>
        </p:spPr>
        <p:txBody>
          <a:bodyPr>
            <a:normAutofit/>
          </a:bodyPr>
          <a:lstStyle/>
          <a:p>
            <a:pPr algn="ctr"/>
            <a:r>
              <a:rPr lang="tr-TR" sz="2000" b="1" dirty="0">
                <a:solidFill>
                  <a:srgbClr val="FFFFFF"/>
                </a:solidFill>
              </a:rPr>
              <a:t>HAKKIN KAZANILMASINDA İYİ NİYETİN ROLÜ</a:t>
            </a:r>
            <a:endParaRPr lang="tr-TR" sz="2000" dirty="0">
              <a:solidFill>
                <a:srgbClr val="FFFFFF"/>
              </a:solidFill>
            </a:endParaRPr>
          </a:p>
        </p:txBody>
      </p:sp>
      <p:sp>
        <p:nvSpPr>
          <p:cNvPr id="17" name="Rectangle 16">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C84FB1C3-3B68-4909-B880-403D3DC42CD0}"/>
              </a:ext>
            </a:extLst>
          </p:cNvPr>
          <p:cNvSpPr>
            <a:spLocks noGrp="1"/>
          </p:cNvSpPr>
          <p:nvPr>
            <p:ph idx="1"/>
          </p:nvPr>
        </p:nvSpPr>
        <p:spPr>
          <a:xfrm>
            <a:off x="5617886" y="725394"/>
            <a:ext cx="5605861" cy="5407212"/>
          </a:xfrm>
        </p:spPr>
        <p:txBody>
          <a:bodyPr anchor="ctr">
            <a:normAutofit/>
          </a:bodyPr>
          <a:lstStyle/>
          <a:p>
            <a:pPr marL="0" indent="0" algn="just">
              <a:buNone/>
            </a:pPr>
            <a:r>
              <a:rPr lang="tr-TR" b="1" dirty="0"/>
              <a:t>Sahibinin Elinden İsteği Olmadan Çıkan Menkullerde:</a:t>
            </a:r>
          </a:p>
          <a:p>
            <a:pPr algn="just"/>
            <a:r>
              <a:rPr lang="tr-TR" dirty="0"/>
              <a:t>Sahibinin elinden isteği olmadan çıkan eşya çalınmış, kaybedilmiş, gasp olunmuş (zorla alınmış) eşyadır.</a:t>
            </a:r>
          </a:p>
          <a:p>
            <a:pPr algn="just"/>
            <a:r>
              <a:rPr lang="tr-TR" dirty="0"/>
              <a:t>Bu tür menkuller üzerinde subjektif hüsnüniyetle mülkiyet hakkı kazanılamaz.</a:t>
            </a:r>
          </a:p>
          <a:p>
            <a:pPr algn="just"/>
            <a:r>
              <a:rPr lang="tr-TR" dirty="0"/>
              <a:t>Örneğin; Ahmet’in sınıfta unuttuğu kitabı Mehmet bulsa ve bulduğu bu kitabı Murat’a satsa, Murat bu kitabın mülkiyetini kazanamaz. çünkü kitap sahibi Ahmet’in rızası olmadan elinden çıkmıştır.</a:t>
            </a:r>
          </a:p>
          <a:p>
            <a:pPr algn="just"/>
            <a:r>
              <a:rPr lang="tr-TR" dirty="0"/>
              <a:t>Fakat para ve hamiline yazılı senetler sahibinin elinden isteği olmadan çıkmış olsa bile subjektif </a:t>
            </a:r>
            <a:r>
              <a:rPr lang="tr-TR" dirty="0" err="1"/>
              <a:t>hüsnüniyetli</a:t>
            </a:r>
            <a:r>
              <a:rPr lang="tr-TR" dirty="0"/>
              <a:t> 3. şahıslar bunların mülkiyetini kazanırlar.</a:t>
            </a:r>
          </a:p>
        </p:txBody>
      </p:sp>
      <p:sp>
        <p:nvSpPr>
          <p:cNvPr id="5" name="Alt Bilgi Yer Tutucusu 4">
            <a:extLst>
              <a:ext uri="{FF2B5EF4-FFF2-40B4-BE49-F238E27FC236}">
                <a16:creationId xmlns:a16="http://schemas.microsoft.com/office/drawing/2014/main" id="{7BA36E2D-7AEB-467B-BCE8-41650DCB0AEF}"/>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Öğr. Gör.Av. Emrullah MANAV</a:t>
            </a:r>
            <a:endParaRPr lang="en-US"/>
          </a:p>
        </p:txBody>
      </p:sp>
      <p:sp>
        <p:nvSpPr>
          <p:cNvPr id="4" name="Veri Yer Tutucusu 3">
            <a:extLst>
              <a:ext uri="{FF2B5EF4-FFF2-40B4-BE49-F238E27FC236}">
                <a16:creationId xmlns:a16="http://schemas.microsoft.com/office/drawing/2014/main" id="{33370057-F8BB-4E8B-9C90-A425B81BF019}"/>
              </a:ext>
            </a:extLst>
          </p:cNvPr>
          <p:cNvSpPr>
            <a:spLocks noGrp="1"/>
          </p:cNvSpPr>
          <p:nvPr>
            <p:ph type="dt" sz="half" idx="10"/>
          </p:nvPr>
        </p:nvSpPr>
        <p:spPr>
          <a:xfrm>
            <a:off x="7964424" y="6272784"/>
            <a:ext cx="3273552" cy="365125"/>
          </a:xfrm>
        </p:spPr>
        <p:txBody>
          <a:bodyPr>
            <a:normAutofit/>
          </a:bodyPr>
          <a:lstStyle/>
          <a:p>
            <a:pPr>
              <a:spcAft>
                <a:spcPts val="600"/>
              </a:spcAft>
            </a:pPr>
            <a:fld id="{3C2CD5ED-6047-4065-9C36-9012CAD8985D}" type="datetime1">
              <a:rPr lang="tr-TR" smtClean="0"/>
              <a:pPr>
                <a:spcAft>
                  <a:spcPts val="600"/>
                </a:spcAft>
              </a:pPr>
              <a:t>1.05.2020</a:t>
            </a:fld>
            <a:endParaRPr lang="en-US"/>
          </a:p>
        </p:txBody>
      </p:sp>
      <p:sp>
        <p:nvSpPr>
          <p:cNvPr id="6" name="Slayt Numarası Yer Tutucusu 5">
            <a:extLst>
              <a:ext uri="{FF2B5EF4-FFF2-40B4-BE49-F238E27FC236}">
                <a16:creationId xmlns:a16="http://schemas.microsoft.com/office/drawing/2014/main" id="{BBD326C5-3E02-4473-9509-0F50A1A13600}"/>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4FAB73BC-B049-4115-A692-8D63A059BFB8}" type="slidenum">
              <a:rPr lang="en-US" sz="1900">
                <a:solidFill>
                  <a:schemeClr val="accent1"/>
                </a:solidFill>
              </a:rPr>
              <a:pPr>
                <a:lnSpc>
                  <a:spcPct val="90000"/>
                </a:lnSpc>
                <a:spcAft>
                  <a:spcPts val="600"/>
                </a:spcAft>
              </a:pPr>
              <a:t>4</a:t>
            </a:fld>
            <a:endParaRPr lang="en-US" sz="1900">
              <a:solidFill>
                <a:schemeClr val="accent1"/>
              </a:solidFill>
            </a:endParaRPr>
          </a:p>
        </p:txBody>
      </p:sp>
    </p:spTree>
    <p:extLst>
      <p:ext uri="{BB962C8B-B14F-4D97-AF65-F5344CB8AC3E}">
        <p14:creationId xmlns:p14="http://schemas.microsoft.com/office/powerpoint/2010/main" val="3509816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4" name="Oval 13">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1CF675EA-C105-4A8F-B1F7-1CCA62563D2D}"/>
              </a:ext>
            </a:extLst>
          </p:cNvPr>
          <p:cNvSpPr>
            <a:spLocks noGrp="1"/>
          </p:cNvSpPr>
          <p:nvPr>
            <p:ph type="title"/>
          </p:nvPr>
        </p:nvSpPr>
        <p:spPr>
          <a:xfrm>
            <a:off x="1490145" y="2376862"/>
            <a:ext cx="2640646" cy="2104273"/>
          </a:xfrm>
          <a:noFill/>
        </p:spPr>
        <p:txBody>
          <a:bodyPr>
            <a:normAutofit/>
          </a:bodyPr>
          <a:lstStyle/>
          <a:p>
            <a:pPr algn="ctr"/>
            <a:r>
              <a:rPr lang="tr-TR" sz="2000" b="1" dirty="0">
                <a:solidFill>
                  <a:srgbClr val="FFFFFF"/>
                </a:solidFill>
              </a:rPr>
              <a:t>HAKKIN KAZANILMASINDA İYİ NİYETİN ROLÜ</a:t>
            </a:r>
            <a:endParaRPr lang="tr-TR" sz="2000" dirty="0">
              <a:solidFill>
                <a:srgbClr val="FFFFFF"/>
              </a:solidFill>
            </a:endParaRPr>
          </a:p>
        </p:txBody>
      </p:sp>
      <p:sp>
        <p:nvSpPr>
          <p:cNvPr id="17" name="Rectangle 16">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C84FB1C3-3B68-4909-B880-403D3DC42CD0}"/>
              </a:ext>
            </a:extLst>
          </p:cNvPr>
          <p:cNvSpPr>
            <a:spLocks noGrp="1"/>
          </p:cNvSpPr>
          <p:nvPr>
            <p:ph idx="1"/>
          </p:nvPr>
        </p:nvSpPr>
        <p:spPr>
          <a:xfrm>
            <a:off x="5617886" y="725394"/>
            <a:ext cx="5605861" cy="5407212"/>
          </a:xfrm>
        </p:spPr>
        <p:txBody>
          <a:bodyPr anchor="ctr">
            <a:normAutofit/>
          </a:bodyPr>
          <a:lstStyle/>
          <a:p>
            <a:pPr algn="just"/>
            <a:r>
              <a:rPr lang="tr-TR" dirty="0"/>
              <a:t>Eğer subjektif </a:t>
            </a:r>
            <a:r>
              <a:rPr lang="tr-TR" dirty="0" err="1"/>
              <a:t>hüsnüniyetli</a:t>
            </a:r>
            <a:r>
              <a:rPr lang="tr-TR" dirty="0"/>
              <a:t> 3. şahıslar, sahibinin elinden isteği olmadan çıkmış olan malları aleni bir arttırmadan veya pazardan ya da bu tür eşyaların alındığı bir yerden almışsa bu halde eşya üzerindeki mülkiyet hakkını yine iyi niyetli şahıs kazanamaz. </a:t>
            </a:r>
          </a:p>
          <a:p>
            <a:pPr algn="just"/>
            <a:r>
              <a:rPr lang="tr-TR" dirty="0"/>
              <a:t>Ancak eşyanın ilk sahibi iyi niyetli şahsın ödediği parayı kendisine vererek malını geri isteyebilir. </a:t>
            </a:r>
          </a:p>
          <a:p>
            <a:pPr algn="just"/>
            <a:r>
              <a:rPr lang="tr-TR" dirty="0"/>
              <a:t>Buna bedel mukabili iade (bedel karşılığı geri verme) denir.</a:t>
            </a:r>
          </a:p>
        </p:txBody>
      </p:sp>
      <p:sp>
        <p:nvSpPr>
          <p:cNvPr id="5" name="Alt Bilgi Yer Tutucusu 4">
            <a:extLst>
              <a:ext uri="{FF2B5EF4-FFF2-40B4-BE49-F238E27FC236}">
                <a16:creationId xmlns:a16="http://schemas.microsoft.com/office/drawing/2014/main" id="{7BA36E2D-7AEB-467B-BCE8-41650DCB0AEF}"/>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Öğr. Gör.Av. Emrullah MANAV</a:t>
            </a:r>
            <a:endParaRPr lang="en-US"/>
          </a:p>
        </p:txBody>
      </p:sp>
      <p:sp>
        <p:nvSpPr>
          <p:cNvPr id="4" name="Veri Yer Tutucusu 3">
            <a:extLst>
              <a:ext uri="{FF2B5EF4-FFF2-40B4-BE49-F238E27FC236}">
                <a16:creationId xmlns:a16="http://schemas.microsoft.com/office/drawing/2014/main" id="{33370057-F8BB-4E8B-9C90-A425B81BF019}"/>
              </a:ext>
            </a:extLst>
          </p:cNvPr>
          <p:cNvSpPr>
            <a:spLocks noGrp="1"/>
          </p:cNvSpPr>
          <p:nvPr>
            <p:ph type="dt" sz="half" idx="10"/>
          </p:nvPr>
        </p:nvSpPr>
        <p:spPr>
          <a:xfrm>
            <a:off x="7964424" y="6272784"/>
            <a:ext cx="3273552" cy="365125"/>
          </a:xfrm>
        </p:spPr>
        <p:txBody>
          <a:bodyPr>
            <a:normAutofit/>
          </a:bodyPr>
          <a:lstStyle/>
          <a:p>
            <a:pPr>
              <a:spcAft>
                <a:spcPts val="600"/>
              </a:spcAft>
            </a:pPr>
            <a:fld id="{3C2CD5ED-6047-4065-9C36-9012CAD8985D}" type="datetime1">
              <a:rPr lang="tr-TR" smtClean="0"/>
              <a:pPr>
                <a:spcAft>
                  <a:spcPts val="600"/>
                </a:spcAft>
              </a:pPr>
              <a:t>1.05.2020</a:t>
            </a:fld>
            <a:endParaRPr lang="en-US"/>
          </a:p>
        </p:txBody>
      </p:sp>
      <p:sp>
        <p:nvSpPr>
          <p:cNvPr id="6" name="Slayt Numarası Yer Tutucusu 5">
            <a:extLst>
              <a:ext uri="{FF2B5EF4-FFF2-40B4-BE49-F238E27FC236}">
                <a16:creationId xmlns:a16="http://schemas.microsoft.com/office/drawing/2014/main" id="{BBD326C5-3E02-4473-9509-0F50A1A13600}"/>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4FAB73BC-B049-4115-A692-8D63A059BFB8}" type="slidenum">
              <a:rPr lang="en-US" sz="1900">
                <a:solidFill>
                  <a:schemeClr val="accent1"/>
                </a:solidFill>
              </a:rPr>
              <a:pPr>
                <a:lnSpc>
                  <a:spcPct val="90000"/>
                </a:lnSpc>
                <a:spcAft>
                  <a:spcPts val="600"/>
                </a:spcAft>
              </a:pPr>
              <a:t>5</a:t>
            </a:fld>
            <a:endParaRPr lang="en-US" sz="1900">
              <a:solidFill>
                <a:schemeClr val="accent1"/>
              </a:solidFill>
            </a:endParaRPr>
          </a:p>
        </p:txBody>
      </p:sp>
    </p:spTree>
    <p:extLst>
      <p:ext uri="{BB962C8B-B14F-4D97-AF65-F5344CB8AC3E}">
        <p14:creationId xmlns:p14="http://schemas.microsoft.com/office/powerpoint/2010/main" val="631159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4" name="Oval 13">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F6021D86-C4EC-41F8-BE3B-6C2B247D307E}"/>
              </a:ext>
            </a:extLst>
          </p:cNvPr>
          <p:cNvSpPr>
            <a:spLocks noGrp="1"/>
          </p:cNvSpPr>
          <p:nvPr>
            <p:ph type="title"/>
          </p:nvPr>
        </p:nvSpPr>
        <p:spPr>
          <a:xfrm>
            <a:off x="1490145" y="2376862"/>
            <a:ext cx="2640646" cy="2104273"/>
          </a:xfrm>
          <a:noFill/>
        </p:spPr>
        <p:txBody>
          <a:bodyPr>
            <a:normAutofit/>
          </a:bodyPr>
          <a:lstStyle/>
          <a:p>
            <a:pPr algn="ctr"/>
            <a:r>
              <a:rPr lang="tr-TR" sz="2000" b="1" dirty="0">
                <a:solidFill>
                  <a:srgbClr val="FFFFFF"/>
                </a:solidFill>
              </a:rPr>
              <a:t>HAKKIN KAZANILMASINDA İYİ NİYETİN ROLÜ</a:t>
            </a:r>
            <a:endParaRPr lang="tr-TR" sz="2000" dirty="0">
              <a:solidFill>
                <a:srgbClr val="FFFFFF"/>
              </a:solidFill>
            </a:endParaRPr>
          </a:p>
        </p:txBody>
      </p:sp>
      <p:sp>
        <p:nvSpPr>
          <p:cNvPr id="17" name="Rectangle 16">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CA3C8D2F-4BB4-4529-8B93-9E0DA19A53A1}"/>
              </a:ext>
            </a:extLst>
          </p:cNvPr>
          <p:cNvSpPr>
            <a:spLocks noGrp="1"/>
          </p:cNvSpPr>
          <p:nvPr>
            <p:ph idx="1"/>
          </p:nvPr>
        </p:nvSpPr>
        <p:spPr>
          <a:xfrm>
            <a:off x="5521570" y="725394"/>
            <a:ext cx="6137030" cy="5407212"/>
          </a:xfrm>
        </p:spPr>
        <p:txBody>
          <a:bodyPr anchor="ctr">
            <a:normAutofit/>
          </a:bodyPr>
          <a:lstStyle/>
          <a:p>
            <a:pPr marL="0" indent="0" algn="just">
              <a:buNone/>
            </a:pPr>
            <a:r>
              <a:rPr lang="tr-TR" b="1" dirty="0"/>
              <a:t>Gayrimenkuller Üzerindeki Mülkiyet Hakkının Kazanılması:</a:t>
            </a:r>
          </a:p>
          <a:p>
            <a:pPr marL="731520" lvl="1" indent="-457200" algn="just">
              <a:buFont typeface="+mj-lt"/>
              <a:buAutoNum type="arabicPeriod"/>
            </a:pPr>
            <a:r>
              <a:rPr lang="tr-TR" dirty="0"/>
              <a:t>Arazi</a:t>
            </a:r>
          </a:p>
          <a:p>
            <a:pPr marL="731520" lvl="1" indent="-457200" algn="just">
              <a:buFont typeface="+mj-lt"/>
              <a:buAutoNum type="arabicPeriod"/>
            </a:pPr>
            <a:r>
              <a:rPr lang="tr-TR" dirty="0"/>
              <a:t>Tapu siciline daimi ve müstakil olmak üzere kaydedilen haklar</a:t>
            </a:r>
          </a:p>
          <a:p>
            <a:pPr marL="731520" lvl="1" indent="-457200" algn="just">
              <a:buFont typeface="+mj-lt"/>
              <a:buAutoNum type="arabicPeriod"/>
            </a:pPr>
            <a:r>
              <a:rPr lang="tr-TR" dirty="0"/>
              <a:t>Madenler</a:t>
            </a:r>
          </a:p>
          <a:p>
            <a:pPr marL="731520" lvl="1" indent="-457200" algn="just">
              <a:buFont typeface="+mj-lt"/>
              <a:buAutoNum type="arabicPeriod"/>
            </a:pPr>
            <a:r>
              <a:rPr lang="tr-TR" dirty="0"/>
              <a:t>Tamamlanmış yapıların bağımsız bölümleri gayrimenkul sayılır.</a:t>
            </a:r>
          </a:p>
          <a:p>
            <a:pPr algn="just"/>
            <a:r>
              <a:rPr lang="tr-TR" sz="1800" dirty="0"/>
              <a:t>Gayrimenkul üzerinde mülkiyet veya başka bir ayni hakkın kazanılması tapu siciline tescil ile mümkündür.</a:t>
            </a:r>
          </a:p>
          <a:p>
            <a:pPr algn="just"/>
            <a:r>
              <a:rPr lang="tr-TR" sz="1800" dirty="0"/>
              <a:t>Tapu sicili resmi sicildir. </a:t>
            </a:r>
          </a:p>
          <a:p>
            <a:pPr algn="just"/>
            <a:r>
              <a:rPr lang="tr-TR" sz="1800" dirty="0"/>
              <a:t>Tapu sicilindeki kayıtların doğru olduğu hakkında adi bir karine mevcuttur. </a:t>
            </a:r>
          </a:p>
          <a:p>
            <a:pPr algn="just"/>
            <a:r>
              <a:rPr lang="tr-TR" sz="1800" dirty="0"/>
              <a:t>Gayrimenkul üzerindeki ayni haklar subjektif hüsnüniyetle kazanılabilir.</a:t>
            </a:r>
          </a:p>
        </p:txBody>
      </p:sp>
      <p:sp>
        <p:nvSpPr>
          <p:cNvPr id="5" name="Alt Bilgi Yer Tutucusu 4">
            <a:extLst>
              <a:ext uri="{FF2B5EF4-FFF2-40B4-BE49-F238E27FC236}">
                <a16:creationId xmlns:a16="http://schemas.microsoft.com/office/drawing/2014/main" id="{5CD2D844-9B1F-4454-B801-44244E0B2BC5}"/>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Öğr. Gör.Av. Emrullah MANAV</a:t>
            </a:r>
            <a:endParaRPr lang="en-US"/>
          </a:p>
        </p:txBody>
      </p:sp>
      <p:sp>
        <p:nvSpPr>
          <p:cNvPr id="4" name="Veri Yer Tutucusu 3">
            <a:extLst>
              <a:ext uri="{FF2B5EF4-FFF2-40B4-BE49-F238E27FC236}">
                <a16:creationId xmlns:a16="http://schemas.microsoft.com/office/drawing/2014/main" id="{7688B03C-7D74-4B49-B58A-D3B17462DDF4}"/>
              </a:ext>
            </a:extLst>
          </p:cNvPr>
          <p:cNvSpPr>
            <a:spLocks noGrp="1"/>
          </p:cNvSpPr>
          <p:nvPr>
            <p:ph type="dt" sz="half" idx="10"/>
          </p:nvPr>
        </p:nvSpPr>
        <p:spPr>
          <a:xfrm>
            <a:off x="7964424" y="6272784"/>
            <a:ext cx="3273552" cy="365125"/>
          </a:xfrm>
        </p:spPr>
        <p:txBody>
          <a:bodyPr>
            <a:normAutofit/>
          </a:bodyPr>
          <a:lstStyle/>
          <a:p>
            <a:pPr>
              <a:spcAft>
                <a:spcPts val="600"/>
              </a:spcAft>
            </a:pPr>
            <a:fld id="{3C2CD5ED-6047-4065-9C36-9012CAD8985D}" type="datetime1">
              <a:rPr lang="tr-TR" smtClean="0"/>
              <a:pPr>
                <a:spcAft>
                  <a:spcPts val="600"/>
                </a:spcAft>
              </a:pPr>
              <a:t>1.05.2020</a:t>
            </a:fld>
            <a:endParaRPr lang="en-US"/>
          </a:p>
        </p:txBody>
      </p:sp>
      <p:sp>
        <p:nvSpPr>
          <p:cNvPr id="6" name="Slayt Numarası Yer Tutucusu 5">
            <a:extLst>
              <a:ext uri="{FF2B5EF4-FFF2-40B4-BE49-F238E27FC236}">
                <a16:creationId xmlns:a16="http://schemas.microsoft.com/office/drawing/2014/main" id="{DA027A4B-DAD7-4BEE-AD90-3D71C8DB7CF5}"/>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4FAB73BC-B049-4115-A692-8D63A059BFB8}" type="slidenum">
              <a:rPr lang="en-US" sz="1900">
                <a:solidFill>
                  <a:schemeClr val="accent1"/>
                </a:solidFill>
              </a:rPr>
              <a:pPr>
                <a:lnSpc>
                  <a:spcPct val="90000"/>
                </a:lnSpc>
                <a:spcAft>
                  <a:spcPts val="600"/>
                </a:spcAft>
              </a:pPr>
              <a:t>6</a:t>
            </a:fld>
            <a:endParaRPr lang="en-US" sz="1900">
              <a:solidFill>
                <a:schemeClr val="accent1"/>
              </a:solidFill>
            </a:endParaRPr>
          </a:p>
        </p:txBody>
      </p:sp>
    </p:spTree>
    <p:extLst>
      <p:ext uri="{BB962C8B-B14F-4D97-AF65-F5344CB8AC3E}">
        <p14:creationId xmlns:p14="http://schemas.microsoft.com/office/powerpoint/2010/main" val="2686401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4" name="Oval 13">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55149EA0-EA92-4B13-A973-389345E557EE}"/>
              </a:ext>
            </a:extLst>
          </p:cNvPr>
          <p:cNvSpPr>
            <a:spLocks noGrp="1"/>
          </p:cNvSpPr>
          <p:nvPr>
            <p:ph type="title"/>
          </p:nvPr>
        </p:nvSpPr>
        <p:spPr>
          <a:xfrm>
            <a:off x="1490145" y="2376862"/>
            <a:ext cx="2640646" cy="2104273"/>
          </a:xfrm>
          <a:noFill/>
        </p:spPr>
        <p:txBody>
          <a:bodyPr>
            <a:normAutofit/>
          </a:bodyPr>
          <a:lstStyle/>
          <a:p>
            <a:pPr algn="ctr"/>
            <a:r>
              <a:rPr lang="tr-TR" sz="2000" b="1" dirty="0">
                <a:solidFill>
                  <a:srgbClr val="FFFFFF"/>
                </a:solidFill>
              </a:rPr>
              <a:t>HAKKIN KAZANILMASINDA İYİ NİYETİN ROLÜ</a:t>
            </a:r>
            <a:endParaRPr lang="tr-TR" sz="2000" dirty="0">
              <a:solidFill>
                <a:srgbClr val="FFFFFF"/>
              </a:solidFill>
            </a:endParaRPr>
          </a:p>
        </p:txBody>
      </p:sp>
      <p:sp>
        <p:nvSpPr>
          <p:cNvPr id="17" name="Rectangle 16">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9DEB6FC0-1C2A-46E8-A6E6-77EE10C53607}"/>
              </a:ext>
            </a:extLst>
          </p:cNvPr>
          <p:cNvSpPr>
            <a:spLocks noGrp="1"/>
          </p:cNvSpPr>
          <p:nvPr>
            <p:ph idx="1"/>
          </p:nvPr>
        </p:nvSpPr>
        <p:spPr>
          <a:xfrm>
            <a:off x="5617886" y="725394"/>
            <a:ext cx="5247297" cy="5407212"/>
          </a:xfrm>
        </p:spPr>
        <p:txBody>
          <a:bodyPr anchor="ctr">
            <a:normAutofit/>
          </a:bodyPr>
          <a:lstStyle/>
          <a:p>
            <a:pPr marL="0" indent="0" algn="just">
              <a:buNone/>
            </a:pPr>
            <a:r>
              <a:rPr lang="tr-TR" b="1" dirty="0"/>
              <a:t>Subjektif Hüsnüniyetin Mahiyeti:</a:t>
            </a:r>
          </a:p>
          <a:p>
            <a:pPr algn="just"/>
            <a:r>
              <a:rPr lang="tr-TR" dirty="0"/>
              <a:t>Medeni Kanunumuz herkesin subjektif </a:t>
            </a:r>
            <a:r>
              <a:rPr lang="tr-TR" dirty="0" err="1"/>
              <a:t>hüsnüniyetli</a:t>
            </a:r>
            <a:r>
              <a:rPr lang="tr-TR" dirty="0"/>
              <a:t> olduğunu kabul etmiştir.</a:t>
            </a:r>
          </a:p>
          <a:p>
            <a:pPr algn="just"/>
            <a:r>
              <a:rPr lang="tr-TR" dirty="0"/>
              <a:t>Burada </a:t>
            </a:r>
            <a:r>
              <a:rPr lang="tr-TR" dirty="0" err="1"/>
              <a:t>subjektifhüsnüniyet</a:t>
            </a:r>
            <a:r>
              <a:rPr lang="tr-TR" dirty="0"/>
              <a:t> karine özelliği kazanmıştır.</a:t>
            </a:r>
          </a:p>
          <a:p>
            <a:pPr algn="just"/>
            <a:r>
              <a:rPr lang="tr-TR" dirty="0"/>
              <a:t>Karine: Mevcut ve bilinen olgulardan bilinmeyen sonuçlar çıkarmaktır.</a:t>
            </a:r>
          </a:p>
          <a:p>
            <a:pPr algn="just"/>
            <a:r>
              <a:rPr lang="tr-TR" dirty="0"/>
              <a:t>Karinelerin en önemli fonksiyonu iddiasını bir karineye dayandıran kimseyi ispat külfetinden kurtarmasıdır.</a:t>
            </a:r>
          </a:p>
        </p:txBody>
      </p:sp>
      <p:sp>
        <p:nvSpPr>
          <p:cNvPr id="5" name="Alt Bilgi Yer Tutucusu 4">
            <a:extLst>
              <a:ext uri="{FF2B5EF4-FFF2-40B4-BE49-F238E27FC236}">
                <a16:creationId xmlns:a16="http://schemas.microsoft.com/office/drawing/2014/main" id="{50F42986-1079-4E74-9B36-1D0953803E0D}"/>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Öğr. Gör.Av. Emrullah MANAV</a:t>
            </a:r>
            <a:endParaRPr lang="en-US"/>
          </a:p>
        </p:txBody>
      </p:sp>
      <p:sp>
        <p:nvSpPr>
          <p:cNvPr id="4" name="Veri Yer Tutucusu 3">
            <a:extLst>
              <a:ext uri="{FF2B5EF4-FFF2-40B4-BE49-F238E27FC236}">
                <a16:creationId xmlns:a16="http://schemas.microsoft.com/office/drawing/2014/main" id="{C03B4D5D-C97E-4B8A-855B-E8B0D48B55D2}"/>
              </a:ext>
            </a:extLst>
          </p:cNvPr>
          <p:cNvSpPr>
            <a:spLocks noGrp="1"/>
          </p:cNvSpPr>
          <p:nvPr>
            <p:ph type="dt" sz="half" idx="10"/>
          </p:nvPr>
        </p:nvSpPr>
        <p:spPr>
          <a:xfrm>
            <a:off x="7964424" y="6272784"/>
            <a:ext cx="3273552" cy="365125"/>
          </a:xfrm>
        </p:spPr>
        <p:txBody>
          <a:bodyPr>
            <a:normAutofit/>
          </a:bodyPr>
          <a:lstStyle/>
          <a:p>
            <a:pPr>
              <a:spcAft>
                <a:spcPts val="600"/>
              </a:spcAft>
            </a:pPr>
            <a:fld id="{3C2CD5ED-6047-4065-9C36-9012CAD8985D}" type="datetime1">
              <a:rPr lang="tr-TR" smtClean="0"/>
              <a:pPr>
                <a:spcAft>
                  <a:spcPts val="600"/>
                </a:spcAft>
              </a:pPr>
              <a:t>1.05.2020</a:t>
            </a:fld>
            <a:endParaRPr lang="en-US"/>
          </a:p>
        </p:txBody>
      </p:sp>
      <p:sp>
        <p:nvSpPr>
          <p:cNvPr id="6" name="Slayt Numarası Yer Tutucusu 5">
            <a:extLst>
              <a:ext uri="{FF2B5EF4-FFF2-40B4-BE49-F238E27FC236}">
                <a16:creationId xmlns:a16="http://schemas.microsoft.com/office/drawing/2014/main" id="{FBB7EF2E-6776-4006-A6C7-B28E8E56E1FB}"/>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4FAB73BC-B049-4115-A692-8D63A059BFB8}" type="slidenum">
              <a:rPr lang="en-US" sz="1900">
                <a:solidFill>
                  <a:schemeClr val="accent1"/>
                </a:solidFill>
              </a:rPr>
              <a:pPr>
                <a:lnSpc>
                  <a:spcPct val="90000"/>
                </a:lnSpc>
                <a:spcAft>
                  <a:spcPts val="600"/>
                </a:spcAft>
              </a:pPr>
              <a:t>7</a:t>
            </a:fld>
            <a:endParaRPr lang="en-US" sz="1900">
              <a:solidFill>
                <a:schemeClr val="accent1"/>
              </a:solidFill>
            </a:endParaRPr>
          </a:p>
        </p:txBody>
      </p:sp>
    </p:spTree>
    <p:extLst>
      <p:ext uri="{BB962C8B-B14F-4D97-AF65-F5344CB8AC3E}">
        <p14:creationId xmlns:p14="http://schemas.microsoft.com/office/powerpoint/2010/main" val="34984915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4" name="Oval 13">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55149EA0-EA92-4B13-A973-389345E557EE}"/>
              </a:ext>
            </a:extLst>
          </p:cNvPr>
          <p:cNvSpPr>
            <a:spLocks noGrp="1"/>
          </p:cNvSpPr>
          <p:nvPr>
            <p:ph type="title"/>
          </p:nvPr>
        </p:nvSpPr>
        <p:spPr>
          <a:xfrm>
            <a:off x="1490145" y="2376862"/>
            <a:ext cx="2640646" cy="2104273"/>
          </a:xfrm>
          <a:noFill/>
        </p:spPr>
        <p:txBody>
          <a:bodyPr>
            <a:normAutofit/>
          </a:bodyPr>
          <a:lstStyle/>
          <a:p>
            <a:pPr algn="ctr"/>
            <a:r>
              <a:rPr lang="tr-TR" sz="2300" b="1" dirty="0">
                <a:solidFill>
                  <a:srgbClr val="FFFFFF"/>
                </a:solidFill>
              </a:rPr>
              <a:t>HAKKIN KAYBEDİLMESİ</a:t>
            </a:r>
            <a:endParaRPr lang="tr-TR" sz="2300" dirty="0">
              <a:solidFill>
                <a:srgbClr val="FFFFFF"/>
              </a:solidFill>
            </a:endParaRPr>
          </a:p>
        </p:txBody>
      </p:sp>
      <p:sp>
        <p:nvSpPr>
          <p:cNvPr id="17" name="Rectangle 16">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9DEB6FC0-1C2A-46E8-A6E6-77EE10C53607}"/>
              </a:ext>
            </a:extLst>
          </p:cNvPr>
          <p:cNvSpPr>
            <a:spLocks noGrp="1"/>
          </p:cNvSpPr>
          <p:nvPr>
            <p:ph idx="1"/>
          </p:nvPr>
        </p:nvSpPr>
        <p:spPr>
          <a:xfrm>
            <a:off x="5617886" y="725394"/>
            <a:ext cx="5605861" cy="5407212"/>
          </a:xfrm>
        </p:spPr>
        <p:txBody>
          <a:bodyPr anchor="ctr">
            <a:normAutofit/>
          </a:bodyPr>
          <a:lstStyle/>
          <a:p>
            <a:pPr algn="just"/>
            <a:r>
              <a:rPr lang="tr-TR" sz="1900" dirty="0"/>
              <a:t>Bir hakkın sahibinden ayrılması, onun elinden çıkması demektir.</a:t>
            </a:r>
          </a:p>
          <a:p>
            <a:pPr algn="just"/>
            <a:r>
              <a:rPr lang="tr-TR" sz="1900" dirty="0"/>
              <a:t>Hak, ya bir hukuki olay (Örneğin; hak düşürücü süre, ölüm), ya bir hukuki fiil (Örneğin; Terk) ya da bir hukuki muamele (Örneğin; otomobilin satılması yoluyla devir edilmesi) ile kaybedilir.</a:t>
            </a:r>
          </a:p>
          <a:p>
            <a:pPr algn="just"/>
            <a:r>
              <a:rPr lang="tr-TR" sz="1900" b="1" dirty="0"/>
              <a:t>Hukuki Fiiller Sonucu Hakkın Kaybına Örnekler; </a:t>
            </a:r>
          </a:p>
          <a:p>
            <a:pPr algn="just"/>
            <a:r>
              <a:rPr lang="tr-TR" sz="1900" dirty="0"/>
              <a:t>Bir kimse eskimiş olan ayakkabısını çöplüğe atarsa yada bakmaktan usandığı kedisini sokağa bırakırsa üzerindeki mülkiyet hakkını kaybetmiş olur. Buna terk denir.</a:t>
            </a:r>
          </a:p>
          <a:p>
            <a:pPr algn="just"/>
            <a:r>
              <a:rPr lang="tr-TR" sz="1900" dirty="0"/>
              <a:t>Murisini öldüren mirasçı miras alamaz. Buna </a:t>
            </a:r>
            <a:r>
              <a:rPr lang="tr-TR" sz="1900" b="1" dirty="0">
                <a:solidFill>
                  <a:schemeClr val="accent1">
                    <a:lumMod val="75000"/>
                  </a:schemeClr>
                </a:solidFill>
              </a:rPr>
              <a:t>mirastan mahrumiyet </a:t>
            </a:r>
            <a:r>
              <a:rPr lang="tr-TR" sz="1900" dirty="0"/>
              <a:t>denir. </a:t>
            </a:r>
          </a:p>
          <a:p>
            <a:pPr algn="just"/>
            <a:r>
              <a:rPr lang="tr-TR" sz="1900" dirty="0"/>
              <a:t>Eşlerden biri zina yaparsa diğerine boşanma davası açma hakkı vardır. Fakat dava hakkına sahip eş diğerini affederse bu hakkını kaybeder.</a:t>
            </a:r>
          </a:p>
        </p:txBody>
      </p:sp>
      <p:sp>
        <p:nvSpPr>
          <p:cNvPr id="5" name="Alt Bilgi Yer Tutucusu 4">
            <a:extLst>
              <a:ext uri="{FF2B5EF4-FFF2-40B4-BE49-F238E27FC236}">
                <a16:creationId xmlns:a16="http://schemas.microsoft.com/office/drawing/2014/main" id="{50F42986-1079-4E74-9B36-1D0953803E0D}"/>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Öğr. Gör.Av. Emrullah MANAV</a:t>
            </a:r>
            <a:endParaRPr lang="en-US"/>
          </a:p>
        </p:txBody>
      </p:sp>
      <p:sp>
        <p:nvSpPr>
          <p:cNvPr id="4" name="Veri Yer Tutucusu 3">
            <a:extLst>
              <a:ext uri="{FF2B5EF4-FFF2-40B4-BE49-F238E27FC236}">
                <a16:creationId xmlns:a16="http://schemas.microsoft.com/office/drawing/2014/main" id="{C03B4D5D-C97E-4B8A-855B-E8B0D48B55D2}"/>
              </a:ext>
            </a:extLst>
          </p:cNvPr>
          <p:cNvSpPr>
            <a:spLocks noGrp="1"/>
          </p:cNvSpPr>
          <p:nvPr>
            <p:ph type="dt" sz="half" idx="10"/>
          </p:nvPr>
        </p:nvSpPr>
        <p:spPr>
          <a:xfrm>
            <a:off x="7964424" y="6272784"/>
            <a:ext cx="3273552" cy="365125"/>
          </a:xfrm>
        </p:spPr>
        <p:txBody>
          <a:bodyPr>
            <a:normAutofit/>
          </a:bodyPr>
          <a:lstStyle/>
          <a:p>
            <a:pPr>
              <a:spcAft>
                <a:spcPts val="600"/>
              </a:spcAft>
            </a:pPr>
            <a:fld id="{3C2CD5ED-6047-4065-9C36-9012CAD8985D}" type="datetime1">
              <a:rPr lang="tr-TR" smtClean="0"/>
              <a:pPr>
                <a:spcAft>
                  <a:spcPts val="600"/>
                </a:spcAft>
              </a:pPr>
              <a:t>1.05.2020</a:t>
            </a:fld>
            <a:endParaRPr lang="en-US"/>
          </a:p>
        </p:txBody>
      </p:sp>
      <p:sp>
        <p:nvSpPr>
          <p:cNvPr id="6" name="Slayt Numarası Yer Tutucusu 5">
            <a:extLst>
              <a:ext uri="{FF2B5EF4-FFF2-40B4-BE49-F238E27FC236}">
                <a16:creationId xmlns:a16="http://schemas.microsoft.com/office/drawing/2014/main" id="{FBB7EF2E-6776-4006-A6C7-B28E8E56E1FB}"/>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4FAB73BC-B049-4115-A692-8D63A059BFB8}" type="slidenum">
              <a:rPr lang="en-US" sz="1900">
                <a:solidFill>
                  <a:schemeClr val="accent1"/>
                </a:solidFill>
              </a:rPr>
              <a:pPr>
                <a:lnSpc>
                  <a:spcPct val="90000"/>
                </a:lnSpc>
                <a:spcAft>
                  <a:spcPts val="600"/>
                </a:spcAft>
              </a:pPr>
              <a:t>8</a:t>
            </a:fld>
            <a:endParaRPr lang="en-US" sz="1900">
              <a:solidFill>
                <a:schemeClr val="accent1"/>
              </a:solidFill>
            </a:endParaRPr>
          </a:p>
        </p:txBody>
      </p:sp>
    </p:spTree>
    <p:extLst>
      <p:ext uri="{BB962C8B-B14F-4D97-AF65-F5344CB8AC3E}">
        <p14:creationId xmlns:p14="http://schemas.microsoft.com/office/powerpoint/2010/main" val="3052197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3" name="Group 12">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61035" y="1679569"/>
            <a:ext cx="3498864" cy="3498858"/>
            <a:chOff x="1061035" y="1679569"/>
            <a:chExt cx="3498864" cy="3498858"/>
          </a:xfrm>
        </p:grpSpPr>
        <p:sp>
          <p:nvSpPr>
            <p:cNvPr id="14" name="Oval 13">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Başlık 1">
            <a:extLst>
              <a:ext uri="{FF2B5EF4-FFF2-40B4-BE49-F238E27FC236}">
                <a16:creationId xmlns:a16="http://schemas.microsoft.com/office/drawing/2014/main" id="{CCD5CC82-2DFC-4228-A388-4E3826131270}"/>
              </a:ext>
            </a:extLst>
          </p:cNvPr>
          <p:cNvSpPr>
            <a:spLocks noGrp="1"/>
          </p:cNvSpPr>
          <p:nvPr>
            <p:ph type="title"/>
          </p:nvPr>
        </p:nvSpPr>
        <p:spPr>
          <a:xfrm>
            <a:off x="1490145" y="2376862"/>
            <a:ext cx="2756540" cy="2104273"/>
          </a:xfrm>
          <a:noFill/>
        </p:spPr>
        <p:txBody>
          <a:bodyPr>
            <a:normAutofit/>
          </a:bodyPr>
          <a:lstStyle/>
          <a:p>
            <a:pPr algn="ctr"/>
            <a:r>
              <a:rPr lang="tr-TR" sz="2000" b="1" dirty="0">
                <a:solidFill>
                  <a:srgbClr val="FFFFFF"/>
                </a:solidFill>
              </a:rPr>
              <a:t>HAKKIN KULLANILMASINDA İYİ NİYETİN ROLÜ</a:t>
            </a:r>
            <a:endParaRPr lang="tr-TR" sz="2000" dirty="0">
              <a:solidFill>
                <a:srgbClr val="FFFFFF"/>
              </a:solidFill>
            </a:endParaRPr>
          </a:p>
        </p:txBody>
      </p:sp>
      <p:sp>
        <p:nvSpPr>
          <p:cNvPr id="17" name="Rectangle 16">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3" name="İçerik Yer Tutucusu 2">
            <a:extLst>
              <a:ext uri="{FF2B5EF4-FFF2-40B4-BE49-F238E27FC236}">
                <a16:creationId xmlns:a16="http://schemas.microsoft.com/office/drawing/2014/main" id="{61805A4C-E509-4BAB-B84A-E44C7B80F985}"/>
              </a:ext>
            </a:extLst>
          </p:cNvPr>
          <p:cNvSpPr>
            <a:spLocks noGrp="1"/>
          </p:cNvSpPr>
          <p:nvPr>
            <p:ph idx="1"/>
          </p:nvPr>
        </p:nvSpPr>
        <p:spPr>
          <a:xfrm>
            <a:off x="5512777" y="725394"/>
            <a:ext cx="5710970" cy="5407212"/>
          </a:xfrm>
        </p:spPr>
        <p:txBody>
          <a:bodyPr anchor="ctr">
            <a:normAutofit/>
          </a:bodyPr>
          <a:lstStyle/>
          <a:p>
            <a:pPr algn="just"/>
            <a:r>
              <a:rPr lang="tr-TR" dirty="0"/>
              <a:t>Medeni Kanunun 2. maddesi gereği herkes haklarını kullanmakla ve borçlarını ifada iyi niyet kurallarına uymakla yükümlüdür. </a:t>
            </a:r>
          </a:p>
          <a:p>
            <a:pPr algn="just"/>
            <a:r>
              <a:rPr lang="tr-TR" dirty="0"/>
              <a:t>Bu kurala objektif hüsnüniyet=objektif iyi niyet=dürüstlük kuralı denmektedir.</a:t>
            </a:r>
            <a:br>
              <a:rPr lang="tr-TR" dirty="0"/>
            </a:br>
            <a:endParaRPr lang="tr-TR" dirty="0"/>
          </a:p>
          <a:p>
            <a:pPr marL="0" indent="0" algn="just">
              <a:buNone/>
            </a:pPr>
            <a:r>
              <a:rPr lang="tr-TR" b="1" dirty="0" err="1"/>
              <a:t>Emprevizyon</a:t>
            </a:r>
            <a:r>
              <a:rPr lang="tr-TR" b="1" dirty="0"/>
              <a:t> Nazariyesi = </a:t>
            </a:r>
            <a:r>
              <a:rPr lang="tr-TR" b="1" dirty="0" err="1"/>
              <a:t>Öngörülmezlik</a:t>
            </a:r>
            <a:r>
              <a:rPr lang="tr-TR" b="1" dirty="0"/>
              <a:t> Teorisi; </a:t>
            </a:r>
          </a:p>
          <a:p>
            <a:pPr algn="just"/>
            <a:r>
              <a:rPr lang="tr-TR" dirty="0"/>
              <a:t>Bir sözleşme yapılmışsa bu sözleşmenin gerekleri yerine getirilmelidir. Buna ahde vefa = söze bağlılık ilkesi denir. Fakat bazen olağanüstü şartlar ortaya çıkar ve borçlunun edimini yerine getirmesi onun mahvolmasına sebep olur. </a:t>
            </a:r>
          </a:p>
          <a:p>
            <a:pPr algn="just"/>
            <a:r>
              <a:rPr lang="tr-TR" dirty="0"/>
              <a:t>Hakim borçlunun talebiyle sözleşmeyi değiştirebilir yada tamamen feshedebilir. Buna </a:t>
            </a:r>
            <a:r>
              <a:rPr lang="tr-TR" dirty="0" err="1"/>
              <a:t>Emprevizyon</a:t>
            </a:r>
            <a:r>
              <a:rPr lang="tr-TR" dirty="0"/>
              <a:t> Nazariyesi = </a:t>
            </a:r>
            <a:r>
              <a:rPr lang="tr-TR" dirty="0" err="1"/>
              <a:t>Öngörülmezlik</a:t>
            </a:r>
            <a:r>
              <a:rPr lang="tr-TR" dirty="0"/>
              <a:t> Teorisi denir.</a:t>
            </a:r>
          </a:p>
        </p:txBody>
      </p:sp>
      <p:sp>
        <p:nvSpPr>
          <p:cNvPr id="5" name="Alt Bilgi Yer Tutucusu 4">
            <a:extLst>
              <a:ext uri="{FF2B5EF4-FFF2-40B4-BE49-F238E27FC236}">
                <a16:creationId xmlns:a16="http://schemas.microsoft.com/office/drawing/2014/main" id="{6FA2DB54-6121-4D9C-833A-035738715C63}"/>
              </a:ext>
            </a:extLst>
          </p:cNvPr>
          <p:cNvSpPr>
            <a:spLocks noGrp="1"/>
          </p:cNvSpPr>
          <p:nvPr>
            <p:ph type="ftr" sz="quarter" idx="11"/>
          </p:nvPr>
        </p:nvSpPr>
        <p:spPr>
          <a:xfrm>
            <a:off x="1088136" y="6272784"/>
            <a:ext cx="6327648" cy="365125"/>
          </a:xfrm>
        </p:spPr>
        <p:txBody>
          <a:bodyPr>
            <a:normAutofit/>
          </a:bodyPr>
          <a:lstStyle/>
          <a:p>
            <a:pPr>
              <a:spcAft>
                <a:spcPts val="600"/>
              </a:spcAft>
            </a:pPr>
            <a:r>
              <a:rPr lang="sv-SE"/>
              <a:t>Öğr. Gör.Av. Emrullah MANAV</a:t>
            </a:r>
            <a:endParaRPr lang="en-US"/>
          </a:p>
        </p:txBody>
      </p:sp>
      <p:sp>
        <p:nvSpPr>
          <p:cNvPr id="4" name="Veri Yer Tutucusu 3">
            <a:extLst>
              <a:ext uri="{FF2B5EF4-FFF2-40B4-BE49-F238E27FC236}">
                <a16:creationId xmlns:a16="http://schemas.microsoft.com/office/drawing/2014/main" id="{01495E1A-5F9F-4F45-B1D6-9615EE8CBCBA}"/>
              </a:ext>
            </a:extLst>
          </p:cNvPr>
          <p:cNvSpPr>
            <a:spLocks noGrp="1"/>
          </p:cNvSpPr>
          <p:nvPr>
            <p:ph type="dt" sz="half" idx="10"/>
          </p:nvPr>
        </p:nvSpPr>
        <p:spPr>
          <a:xfrm>
            <a:off x="7964424" y="6272784"/>
            <a:ext cx="3273552" cy="365125"/>
          </a:xfrm>
        </p:spPr>
        <p:txBody>
          <a:bodyPr>
            <a:normAutofit/>
          </a:bodyPr>
          <a:lstStyle/>
          <a:p>
            <a:pPr>
              <a:spcAft>
                <a:spcPts val="600"/>
              </a:spcAft>
            </a:pPr>
            <a:fld id="{3C2CD5ED-6047-4065-9C36-9012CAD8985D}" type="datetime1">
              <a:rPr lang="tr-TR" smtClean="0"/>
              <a:pPr>
                <a:spcAft>
                  <a:spcPts val="600"/>
                </a:spcAft>
              </a:pPr>
              <a:t>1.05.2020</a:t>
            </a:fld>
            <a:endParaRPr lang="en-US"/>
          </a:p>
        </p:txBody>
      </p:sp>
      <p:sp>
        <p:nvSpPr>
          <p:cNvPr id="6" name="Slayt Numarası Yer Tutucusu 5">
            <a:extLst>
              <a:ext uri="{FF2B5EF4-FFF2-40B4-BE49-F238E27FC236}">
                <a16:creationId xmlns:a16="http://schemas.microsoft.com/office/drawing/2014/main" id="{AAA2B7FB-A56D-41E8-993A-4CD365A61F0C}"/>
              </a:ext>
            </a:extLst>
          </p:cNvPr>
          <p:cNvSpPr>
            <a:spLocks noGrp="1"/>
          </p:cNvSpPr>
          <p:nvPr>
            <p:ph type="sldNum" sz="quarter" idx="12"/>
          </p:nvPr>
        </p:nvSpPr>
        <p:spPr>
          <a:xfrm>
            <a:off x="11311128" y="6272784"/>
            <a:ext cx="640080" cy="365125"/>
          </a:xfrm>
        </p:spPr>
        <p:txBody>
          <a:bodyPr>
            <a:normAutofit/>
          </a:bodyPr>
          <a:lstStyle/>
          <a:p>
            <a:pPr>
              <a:lnSpc>
                <a:spcPct val="90000"/>
              </a:lnSpc>
              <a:spcAft>
                <a:spcPts val="600"/>
              </a:spcAft>
            </a:pPr>
            <a:fld id="{4FAB73BC-B049-4115-A692-8D63A059BFB8}" type="slidenum">
              <a:rPr lang="en-US" sz="1900">
                <a:solidFill>
                  <a:schemeClr val="accent1"/>
                </a:solidFill>
              </a:rPr>
              <a:pPr>
                <a:lnSpc>
                  <a:spcPct val="90000"/>
                </a:lnSpc>
                <a:spcAft>
                  <a:spcPts val="600"/>
                </a:spcAft>
              </a:pPr>
              <a:t>9</a:t>
            </a:fld>
            <a:endParaRPr lang="en-US" sz="1900">
              <a:solidFill>
                <a:schemeClr val="accent1"/>
              </a:solidFill>
            </a:endParaRPr>
          </a:p>
        </p:txBody>
      </p:sp>
    </p:spTree>
    <p:extLst>
      <p:ext uri="{BB962C8B-B14F-4D97-AF65-F5344CB8AC3E}">
        <p14:creationId xmlns:p14="http://schemas.microsoft.com/office/powerpoint/2010/main" val="17410829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Yeşil Sarı">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Özel 2">
      <a:majorFont>
        <a:latin typeface="Times New Roman"/>
        <a:ea typeface=""/>
        <a:cs typeface=""/>
      </a:majorFont>
      <a:minorFont>
        <a:latin typeface="Times New Roman"/>
        <a:ea typeface=""/>
        <a:cs typeface=""/>
      </a:minorFont>
    </a:fontScheme>
    <a:fmtScheme name="Tahta Yazı">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738</Words>
  <Application>Microsoft Office PowerPoint</Application>
  <PresentationFormat>Geniş ekran</PresentationFormat>
  <Paragraphs>98</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Calibri</vt:lpstr>
      <vt:lpstr>Rockwell Extra Bold</vt:lpstr>
      <vt:lpstr>Times New Roman</vt:lpstr>
      <vt:lpstr>Wingdings</vt:lpstr>
      <vt:lpstr>Tahta Yazı</vt:lpstr>
      <vt:lpstr>TEMEL HUKUK</vt:lpstr>
      <vt:lpstr>HAKKIN KAZANILMASINDA İYİ NİYETİN ROLÜ</vt:lpstr>
      <vt:lpstr>HAKKIN KAZANILMASINDA İYİ NİYETİN ROLÜ</vt:lpstr>
      <vt:lpstr>HAKKIN KAZANILMASINDA İYİ NİYETİN ROLÜ</vt:lpstr>
      <vt:lpstr>HAKKIN KAZANILMASINDA İYİ NİYETİN ROLÜ</vt:lpstr>
      <vt:lpstr>HAKKIN KAZANILMASINDA İYİ NİYETİN ROLÜ</vt:lpstr>
      <vt:lpstr>HAKKIN KAZANILMASINDA İYİ NİYETİN ROLÜ</vt:lpstr>
      <vt:lpstr>HAKKIN KAYBEDİLMESİ</vt:lpstr>
      <vt:lpstr>HAKKIN KULLANILMASINDA İYİ NİYETİN ROLÜ</vt:lpstr>
      <vt:lpstr>HAKKIN KORUNMASI</vt:lpstr>
      <vt:lpstr>HAKKIN KORUNMASI</vt:lpstr>
      <vt:lpstr>HAKKIN KORUNMASI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HUKUK</dc:title>
  <dc:creator>hüseyin k.erdem</dc:creator>
  <cp:lastModifiedBy>hüseyin k.erdem</cp:lastModifiedBy>
  <cp:revision>7</cp:revision>
  <dcterms:created xsi:type="dcterms:W3CDTF">2020-04-30T21:28:47Z</dcterms:created>
  <dcterms:modified xsi:type="dcterms:W3CDTF">2020-04-30T21:39:49Z</dcterms:modified>
</cp:coreProperties>
</file>