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634" r:id="rId2"/>
    <p:sldId id="635" r:id="rId3"/>
    <p:sldId id="636" r:id="rId4"/>
    <p:sldId id="638" r:id="rId5"/>
    <p:sldId id="639" r:id="rId6"/>
    <p:sldId id="640" r:id="rId7"/>
    <p:sldId id="641" r:id="rId8"/>
    <p:sldId id="637" r:id="rId9"/>
    <p:sldId id="642" r:id="rId10"/>
    <p:sldId id="274" r:id="rId11"/>
    <p:sldId id="633" r:id="rId12"/>
    <p:sldId id="276" r:id="rId13"/>
    <p:sldId id="317" r:id="rId14"/>
    <p:sldId id="341" r:id="rId15"/>
    <p:sldId id="316" r:id="rId16"/>
    <p:sldId id="643" r:id="rId17"/>
    <p:sldId id="292" r:id="rId18"/>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4" autoAdjust="0"/>
    <p:restoredTop sz="97949" autoAdjust="0"/>
  </p:normalViewPr>
  <p:slideViewPr>
    <p:cSldViewPr>
      <p:cViewPr varScale="1">
        <p:scale>
          <a:sx n="78" d="100"/>
          <a:sy n="78" d="100"/>
        </p:scale>
        <p:origin x="1579"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5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A78B09EA-1660-4E5C-B90B-AE3BCC2AE616}" type="datetimeFigureOut">
              <a:rPr lang="tr-TR"/>
              <a:pPr>
                <a:defRPr/>
              </a:pPr>
              <a:t>16.09.2021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7DA1E5BF-A6EF-4433-A0BD-26C863B8BB4E}" type="slidenum">
              <a:rPr lang="tr-TR" altLang="tr-TR"/>
              <a:pPr>
                <a:defRPr/>
              </a:pPr>
              <a:t>‹#›</a:t>
            </a:fld>
            <a:endParaRPr lang="tr-TR" altLang="tr-TR"/>
          </a:p>
        </p:txBody>
      </p:sp>
    </p:spTree>
    <p:extLst>
      <p:ext uri="{BB962C8B-B14F-4D97-AF65-F5344CB8AC3E}">
        <p14:creationId xmlns:p14="http://schemas.microsoft.com/office/powerpoint/2010/main" val="33365288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416D8C15-52F8-4D23-8217-07D08285626F}"/>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36470D90-A4C1-4581-B3A7-FAAC52D1F0BC}" type="slidenum">
              <a:rPr lang="tr-TR" altLang="tr-TR"/>
              <a:pPr algn="r" eaLnBrk="1" hangingPunct="1">
                <a:spcBef>
                  <a:spcPct val="0"/>
                </a:spcBef>
              </a:pPr>
              <a:t>5</a:t>
            </a:fld>
            <a:endParaRPr lang="tr-TR" altLang="tr-TR"/>
          </a:p>
        </p:txBody>
      </p:sp>
      <p:sp>
        <p:nvSpPr>
          <p:cNvPr id="13315" name="Rectangle 2">
            <a:extLst>
              <a:ext uri="{FF2B5EF4-FFF2-40B4-BE49-F238E27FC236}">
                <a16:creationId xmlns:a16="http://schemas.microsoft.com/office/drawing/2014/main" id="{3E7A39A4-A6C7-497E-B815-37F5274B605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6" name="Rectangle 3">
            <a:extLst>
              <a:ext uri="{FF2B5EF4-FFF2-40B4-BE49-F238E27FC236}">
                <a16:creationId xmlns:a16="http://schemas.microsoft.com/office/drawing/2014/main" id="{C5CE94BE-113B-4F79-B88A-CD2F42B215B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13B546B9-73C3-45EB-AC00-3E58951F7EFE}"/>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A8A7F10-579F-4198-BFDA-24BFC34848E2}" type="slidenum">
              <a:rPr lang="tr-TR" altLang="tr-TR"/>
              <a:pPr algn="r" eaLnBrk="1" hangingPunct="1">
                <a:spcBef>
                  <a:spcPct val="0"/>
                </a:spcBef>
              </a:pPr>
              <a:t>6</a:t>
            </a:fld>
            <a:endParaRPr lang="tr-TR" altLang="tr-TR"/>
          </a:p>
        </p:txBody>
      </p:sp>
      <p:sp>
        <p:nvSpPr>
          <p:cNvPr id="15363" name="Rectangle 2">
            <a:extLst>
              <a:ext uri="{FF2B5EF4-FFF2-40B4-BE49-F238E27FC236}">
                <a16:creationId xmlns:a16="http://schemas.microsoft.com/office/drawing/2014/main" id="{0DF7D0D9-5D78-4990-B896-F9650941B06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4" name="Rectangle 3">
            <a:extLst>
              <a:ext uri="{FF2B5EF4-FFF2-40B4-BE49-F238E27FC236}">
                <a16:creationId xmlns:a16="http://schemas.microsoft.com/office/drawing/2014/main" id="{207F3A7F-2FD6-4309-88FB-1B5F017408F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B84688D7-54EC-4E35-B2AA-4A92A32F8380}"/>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8920059-6FC2-4B0C-ACD0-03925C720ADE}" type="slidenum">
              <a:rPr lang="tr-TR" altLang="tr-TR"/>
              <a:pPr algn="r" eaLnBrk="1" hangingPunct="1">
                <a:spcBef>
                  <a:spcPct val="0"/>
                </a:spcBef>
              </a:pPr>
              <a:t>7</a:t>
            </a:fld>
            <a:endParaRPr lang="tr-TR" altLang="tr-TR"/>
          </a:p>
        </p:txBody>
      </p:sp>
      <p:sp>
        <p:nvSpPr>
          <p:cNvPr id="17411" name="Rectangle 2">
            <a:extLst>
              <a:ext uri="{FF2B5EF4-FFF2-40B4-BE49-F238E27FC236}">
                <a16:creationId xmlns:a16="http://schemas.microsoft.com/office/drawing/2014/main" id="{2D06B645-7353-49C0-BD0F-B05A32AD777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a:extLst>
              <a:ext uri="{FF2B5EF4-FFF2-40B4-BE49-F238E27FC236}">
                <a16:creationId xmlns:a16="http://schemas.microsoft.com/office/drawing/2014/main" id="{B9C39D8D-1348-48D3-90ED-A12566E46B8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1EC60BDD-4AB7-424E-8D09-545399426492}"/>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2A4CDC4-0DCA-4999-BDAA-56BED44C6915}" type="slidenum">
              <a:rPr lang="tr-TR" altLang="tr-TR"/>
              <a:pPr algn="r" eaLnBrk="1" hangingPunct="1">
                <a:spcBef>
                  <a:spcPct val="0"/>
                </a:spcBef>
              </a:pPr>
              <a:t>8</a:t>
            </a:fld>
            <a:endParaRPr lang="tr-TR" altLang="tr-TR"/>
          </a:p>
        </p:txBody>
      </p:sp>
      <p:sp>
        <p:nvSpPr>
          <p:cNvPr id="19459" name="Rectangle 2">
            <a:extLst>
              <a:ext uri="{FF2B5EF4-FFF2-40B4-BE49-F238E27FC236}">
                <a16:creationId xmlns:a16="http://schemas.microsoft.com/office/drawing/2014/main" id="{F98EE9B1-4806-470C-B002-AC7679EE818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a:extLst>
              <a:ext uri="{FF2B5EF4-FFF2-40B4-BE49-F238E27FC236}">
                <a16:creationId xmlns:a16="http://schemas.microsoft.com/office/drawing/2014/main" id="{05A8C8A4-8705-450E-9161-99D9560F7A0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lvl1pPr>
              <a:defRPr/>
            </a:lvl1pPr>
          </a:lstStyle>
          <a:p>
            <a:pPr>
              <a:defRPr/>
            </a:pPr>
            <a:fld id="{35EDC2D4-37EF-49E5-A33C-6711D75D0EDA}"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3846D3D3-6C91-43BE-BC2A-FCF5CF5E985C}" type="slidenum">
              <a:rPr lang="tr-TR" altLang="tr-TR"/>
              <a:pPr>
                <a:defRPr/>
              </a:pPr>
              <a:t>‹#›</a:t>
            </a:fld>
            <a:endParaRPr lang="tr-TR" altLang="tr-TR"/>
          </a:p>
        </p:txBody>
      </p:sp>
    </p:spTree>
    <p:extLst>
      <p:ext uri="{BB962C8B-B14F-4D97-AF65-F5344CB8AC3E}">
        <p14:creationId xmlns:p14="http://schemas.microsoft.com/office/powerpoint/2010/main" val="1910996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lvl1pPr>
              <a:defRPr/>
            </a:lvl1pPr>
          </a:lstStyle>
          <a:p>
            <a:pPr>
              <a:defRPr/>
            </a:pPr>
            <a:fld id="{6864D3A7-106E-48B3-B22E-B736A041D1FE}"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5D8E6022-77BC-4F89-A45C-0F5E74CC83FB}" type="slidenum">
              <a:rPr lang="tr-TR" altLang="tr-TR"/>
              <a:pPr>
                <a:defRPr/>
              </a:pPr>
              <a:t>‹#›</a:t>
            </a:fld>
            <a:endParaRPr lang="tr-TR" altLang="tr-TR"/>
          </a:p>
        </p:txBody>
      </p:sp>
    </p:spTree>
    <p:extLst>
      <p:ext uri="{BB962C8B-B14F-4D97-AF65-F5344CB8AC3E}">
        <p14:creationId xmlns:p14="http://schemas.microsoft.com/office/powerpoint/2010/main" val="3845574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lvl1pPr>
              <a:defRPr/>
            </a:lvl1pPr>
          </a:lstStyle>
          <a:p>
            <a:pPr>
              <a:defRPr/>
            </a:pPr>
            <a:fld id="{1584D56C-3196-4485-9540-073A1ED83B3A}"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F026F8D-7C5C-477B-B5F9-8AD636AD9920}" type="slidenum">
              <a:rPr lang="tr-TR" altLang="tr-TR"/>
              <a:pPr>
                <a:defRPr/>
              </a:pPr>
              <a:t>‹#›</a:t>
            </a:fld>
            <a:endParaRPr lang="tr-TR" altLang="tr-TR"/>
          </a:p>
        </p:txBody>
      </p:sp>
    </p:spTree>
    <p:extLst>
      <p:ext uri="{BB962C8B-B14F-4D97-AF65-F5344CB8AC3E}">
        <p14:creationId xmlns:p14="http://schemas.microsoft.com/office/powerpoint/2010/main" val="1858198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lvl1pPr>
              <a:defRPr/>
            </a:lvl1pPr>
          </a:lstStyle>
          <a:p>
            <a:pPr>
              <a:defRPr/>
            </a:pPr>
            <a:fld id="{1BA0B8DA-E134-4B0E-94D8-CCD943142794}"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A26C94B9-66C4-4184-BE7A-2CBB66E0D80F}" type="slidenum">
              <a:rPr lang="tr-TR" altLang="tr-TR"/>
              <a:pPr>
                <a:defRPr/>
              </a:pPr>
              <a:t>‹#›</a:t>
            </a:fld>
            <a:endParaRPr lang="tr-TR" altLang="tr-TR"/>
          </a:p>
        </p:txBody>
      </p:sp>
    </p:spTree>
    <p:extLst>
      <p:ext uri="{BB962C8B-B14F-4D97-AF65-F5344CB8AC3E}">
        <p14:creationId xmlns:p14="http://schemas.microsoft.com/office/powerpoint/2010/main" val="2742548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380FC218-A0DD-486C-987E-02B74679130D}"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ED1C9DE-6377-40D7-BFB2-D1CF9504D343}" type="slidenum">
              <a:rPr lang="tr-TR" altLang="tr-TR"/>
              <a:pPr>
                <a:defRPr/>
              </a:pPr>
              <a:t>‹#›</a:t>
            </a:fld>
            <a:endParaRPr lang="tr-TR" altLang="tr-TR"/>
          </a:p>
        </p:txBody>
      </p:sp>
    </p:spTree>
    <p:extLst>
      <p:ext uri="{BB962C8B-B14F-4D97-AF65-F5344CB8AC3E}">
        <p14:creationId xmlns:p14="http://schemas.microsoft.com/office/powerpoint/2010/main" val="1186904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3 Veri Yer Tutucusu"/>
          <p:cNvSpPr>
            <a:spLocks noGrp="1"/>
          </p:cNvSpPr>
          <p:nvPr>
            <p:ph type="dt" sz="half" idx="10"/>
          </p:nvPr>
        </p:nvSpPr>
        <p:spPr/>
        <p:txBody>
          <a:bodyPr/>
          <a:lstStyle>
            <a:lvl1pPr>
              <a:defRPr/>
            </a:lvl1pPr>
          </a:lstStyle>
          <a:p>
            <a:pPr>
              <a:defRPr/>
            </a:pPr>
            <a:fld id="{731DCCCA-6D30-4FAE-AD3A-0D0112703830}" type="datetimeFigureOut">
              <a:rPr lang="tr-TR"/>
              <a:pPr>
                <a:defRPr/>
              </a:pPr>
              <a:t>16.09.2021</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EBA86302-E9E2-4FD4-B53A-D7661FB54E19}" type="slidenum">
              <a:rPr lang="tr-TR" altLang="tr-TR"/>
              <a:pPr>
                <a:defRPr/>
              </a:pPr>
              <a:t>‹#›</a:t>
            </a:fld>
            <a:endParaRPr lang="tr-TR" altLang="tr-TR"/>
          </a:p>
        </p:txBody>
      </p:sp>
    </p:spTree>
    <p:extLst>
      <p:ext uri="{BB962C8B-B14F-4D97-AF65-F5344CB8AC3E}">
        <p14:creationId xmlns:p14="http://schemas.microsoft.com/office/powerpoint/2010/main" val="513817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3 Veri Yer Tutucusu"/>
          <p:cNvSpPr>
            <a:spLocks noGrp="1"/>
          </p:cNvSpPr>
          <p:nvPr>
            <p:ph type="dt" sz="half" idx="10"/>
          </p:nvPr>
        </p:nvSpPr>
        <p:spPr/>
        <p:txBody>
          <a:bodyPr/>
          <a:lstStyle>
            <a:lvl1pPr>
              <a:defRPr/>
            </a:lvl1pPr>
          </a:lstStyle>
          <a:p>
            <a:pPr>
              <a:defRPr/>
            </a:pPr>
            <a:fld id="{121556FE-D3BF-4EC1-BA12-E39B0E8A8C5B}" type="datetimeFigureOut">
              <a:rPr lang="tr-TR"/>
              <a:pPr>
                <a:defRPr/>
              </a:pPr>
              <a:t>16.09.2021</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F9714300-06BB-446E-B069-0017B57BCAF6}" type="slidenum">
              <a:rPr lang="tr-TR" altLang="tr-TR"/>
              <a:pPr>
                <a:defRPr/>
              </a:pPr>
              <a:t>‹#›</a:t>
            </a:fld>
            <a:endParaRPr lang="tr-TR" altLang="tr-TR"/>
          </a:p>
        </p:txBody>
      </p:sp>
    </p:spTree>
    <p:extLst>
      <p:ext uri="{BB962C8B-B14F-4D97-AF65-F5344CB8AC3E}">
        <p14:creationId xmlns:p14="http://schemas.microsoft.com/office/powerpoint/2010/main" val="2380013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3 Veri Yer Tutucusu"/>
          <p:cNvSpPr>
            <a:spLocks noGrp="1"/>
          </p:cNvSpPr>
          <p:nvPr>
            <p:ph type="dt" sz="half" idx="10"/>
          </p:nvPr>
        </p:nvSpPr>
        <p:spPr/>
        <p:txBody>
          <a:bodyPr/>
          <a:lstStyle>
            <a:lvl1pPr>
              <a:defRPr/>
            </a:lvl1pPr>
          </a:lstStyle>
          <a:p>
            <a:pPr>
              <a:defRPr/>
            </a:pPr>
            <a:fld id="{E7B2BEC8-E145-4F7F-8AC4-B5FA5C5688A3}" type="datetimeFigureOut">
              <a:rPr lang="tr-TR"/>
              <a:pPr>
                <a:defRPr/>
              </a:pPr>
              <a:t>16.09.2021</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58D4B9A3-5DDC-4642-8DEE-AD11A6C7EA30}" type="slidenum">
              <a:rPr lang="tr-TR" altLang="tr-TR"/>
              <a:pPr>
                <a:defRPr/>
              </a:pPr>
              <a:t>‹#›</a:t>
            </a:fld>
            <a:endParaRPr lang="tr-TR" altLang="tr-TR"/>
          </a:p>
        </p:txBody>
      </p:sp>
    </p:spTree>
    <p:extLst>
      <p:ext uri="{BB962C8B-B14F-4D97-AF65-F5344CB8AC3E}">
        <p14:creationId xmlns:p14="http://schemas.microsoft.com/office/powerpoint/2010/main" val="218881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A8EEE562-BA5B-41B5-BD37-7AD0172E6DA2}" type="datetimeFigureOut">
              <a:rPr lang="tr-TR"/>
              <a:pPr>
                <a:defRPr/>
              </a:pPr>
              <a:t>16.09.2021</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1FF8E873-0D4A-45DE-8ED9-8ED03F3C998D}" type="slidenum">
              <a:rPr lang="tr-TR" altLang="tr-TR"/>
              <a:pPr>
                <a:defRPr/>
              </a:pPr>
              <a:t>‹#›</a:t>
            </a:fld>
            <a:endParaRPr lang="tr-TR" altLang="tr-TR"/>
          </a:p>
        </p:txBody>
      </p:sp>
    </p:spTree>
    <p:extLst>
      <p:ext uri="{BB962C8B-B14F-4D97-AF65-F5344CB8AC3E}">
        <p14:creationId xmlns:p14="http://schemas.microsoft.com/office/powerpoint/2010/main" val="2709316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967445A8-2E37-4B01-A18D-218080D16897}" type="datetimeFigureOut">
              <a:rPr lang="tr-TR"/>
              <a:pPr>
                <a:defRPr/>
              </a:pPr>
              <a:t>16.09.2021</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F6CC9B76-B749-4EA6-B9FB-45A9339945A3}" type="slidenum">
              <a:rPr lang="tr-TR" altLang="tr-TR"/>
              <a:pPr>
                <a:defRPr/>
              </a:pPr>
              <a:t>‹#›</a:t>
            </a:fld>
            <a:endParaRPr lang="tr-TR" altLang="tr-TR"/>
          </a:p>
        </p:txBody>
      </p:sp>
    </p:spTree>
    <p:extLst>
      <p:ext uri="{BB962C8B-B14F-4D97-AF65-F5344CB8AC3E}">
        <p14:creationId xmlns:p14="http://schemas.microsoft.com/office/powerpoint/2010/main" val="198114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508E3967-1168-43AD-9C06-08F18E76424A}" type="datetimeFigureOut">
              <a:rPr lang="tr-TR"/>
              <a:pPr>
                <a:defRPr/>
              </a:pPr>
              <a:t>16.09.2021</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31968223-49D3-4E68-BE64-1BF49D3A0D7A}" type="slidenum">
              <a:rPr lang="tr-TR" altLang="tr-TR"/>
              <a:pPr>
                <a:defRPr/>
              </a:pPr>
              <a:t>‹#›</a:t>
            </a:fld>
            <a:endParaRPr lang="tr-TR" altLang="tr-TR"/>
          </a:p>
        </p:txBody>
      </p:sp>
    </p:spTree>
    <p:extLst>
      <p:ext uri="{BB962C8B-B14F-4D97-AF65-F5344CB8AC3E}">
        <p14:creationId xmlns:p14="http://schemas.microsoft.com/office/powerpoint/2010/main" val="1759731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FFFF">
            <a:alpha val="18823"/>
          </a:srgbClr>
        </a:soli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7F4634DC-B43B-4DDD-8400-0432DFFCA070}" type="datetimeFigureOut">
              <a:rPr lang="tr-TR"/>
              <a:pPr>
                <a:defRPr/>
              </a:pPr>
              <a:t>16.09.2021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75955C07-89FB-478D-B1CC-CE37FE2DF8CD}"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3B6A0F2B-212E-4336-891B-9606F1A0F0E7}"/>
              </a:ext>
            </a:extLst>
          </p:cNvPr>
          <p:cNvSpPr txBox="1"/>
          <p:nvPr/>
        </p:nvSpPr>
        <p:spPr>
          <a:xfrm>
            <a:off x="107504" y="620688"/>
            <a:ext cx="8712968" cy="498342"/>
          </a:xfrm>
          <a:prstGeom prst="rect">
            <a:avLst/>
          </a:prstGeom>
          <a:noFill/>
        </p:spPr>
        <p:txBody>
          <a:bodyPr wrap="square">
            <a:spAutoFit/>
          </a:bodyPr>
          <a:lstStyle/>
          <a:p>
            <a:pPr marL="342900" indent="-342900" algn="ctr" eaLnBrk="1" hangingPunct="1">
              <a:lnSpc>
                <a:spcPct val="110000"/>
              </a:lnSpc>
              <a:spcBef>
                <a:spcPct val="20000"/>
              </a:spcBef>
              <a:defRPr/>
            </a:pPr>
            <a:r>
              <a:rPr lang="tr-TR" sz="2600" b="1" dirty="0">
                <a:solidFill>
                  <a:srgbClr val="FF0000"/>
                </a:solidFill>
                <a:effectLst>
                  <a:outerShdw blurRad="38100" dist="38100" dir="2700000" algn="tl">
                    <a:srgbClr val="C0C0C0"/>
                  </a:outerShdw>
                </a:effectLst>
                <a:latin typeface="Arial" charset="0"/>
              </a:rPr>
              <a:t>YEMLERDE BİYOGÜVENLİK</a:t>
            </a:r>
          </a:p>
        </p:txBody>
      </p:sp>
      <p:sp>
        <p:nvSpPr>
          <p:cNvPr id="6" name="Dikdörtgen 1">
            <a:extLst>
              <a:ext uri="{FF2B5EF4-FFF2-40B4-BE49-F238E27FC236}">
                <a16:creationId xmlns:a16="http://schemas.microsoft.com/office/drawing/2014/main" id="{EBD05A56-11C1-48BA-9AF4-35A1AD2A9A7F}"/>
              </a:ext>
            </a:extLst>
          </p:cNvPr>
          <p:cNvSpPr>
            <a:spLocks noChangeArrowheads="1"/>
          </p:cNvSpPr>
          <p:nvPr/>
        </p:nvSpPr>
        <p:spPr bwMode="auto">
          <a:xfrm>
            <a:off x="179512" y="1837056"/>
            <a:ext cx="82073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tr-TR" altLang="tr-TR" sz="1800" b="1" dirty="0">
                <a:latin typeface="Arial" panose="020B0604020202020204" pitchFamily="34" charset="0"/>
              </a:rPr>
              <a:t> </a:t>
            </a:r>
            <a:r>
              <a:rPr lang="tr-TR" altLang="tr-TR" sz="2400" b="1" dirty="0">
                <a:solidFill>
                  <a:srgbClr val="FF0000"/>
                </a:solidFill>
                <a:latin typeface="Arial" panose="020B0604020202020204" pitchFamily="34" charset="0"/>
              </a:rPr>
              <a:t>Yem Hijyeni: </a:t>
            </a:r>
            <a:r>
              <a:rPr lang="tr-TR" altLang="tr-TR" sz="2400" b="1" dirty="0">
                <a:latin typeface="Arial" panose="020B0604020202020204" pitchFamily="34" charset="0"/>
              </a:rPr>
              <a:t>Yemin kullanım amacı göz önünde bulundurularak tehlikelerin kontrol altına alınması ve yemin hayvan tüketimine uygunluğunun sağlanması için gerekli önlem ve koşulları ifade eder.</a:t>
            </a:r>
          </a:p>
        </p:txBody>
      </p:sp>
      <p:sp>
        <p:nvSpPr>
          <p:cNvPr id="8" name="Dikdörtgen 3">
            <a:extLst>
              <a:ext uri="{FF2B5EF4-FFF2-40B4-BE49-F238E27FC236}">
                <a16:creationId xmlns:a16="http://schemas.microsoft.com/office/drawing/2014/main" id="{9DA6A79F-6764-46B8-BA64-98437CC0617C}"/>
              </a:ext>
            </a:extLst>
          </p:cNvPr>
          <p:cNvSpPr>
            <a:spLocks noChangeArrowheads="1"/>
          </p:cNvSpPr>
          <p:nvPr/>
        </p:nvSpPr>
        <p:spPr bwMode="auto">
          <a:xfrm>
            <a:off x="107504" y="3933056"/>
            <a:ext cx="86423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tr-TR" altLang="tr-TR" sz="2400" b="1" dirty="0">
                <a:latin typeface="Arial" panose="020B0604020202020204" pitchFamily="34" charset="0"/>
              </a:rPr>
              <a:t>Yemlerle ilgili gıda güvenilirliği tehlikeleri biyolojik, kimyasal veya fiziksel olabilir. Her tehlikenin belirli bir kaynağı, </a:t>
            </a:r>
            <a:r>
              <a:rPr lang="tr-TR" altLang="tr-TR" sz="2400" b="1" dirty="0" err="1">
                <a:latin typeface="Arial" panose="020B0604020202020204" pitchFamily="34" charset="0"/>
              </a:rPr>
              <a:t>kontaminasyon</a:t>
            </a:r>
            <a:r>
              <a:rPr lang="tr-TR" altLang="tr-TR" sz="2400" b="1" dirty="0">
                <a:latin typeface="Arial" panose="020B0604020202020204" pitchFamily="34" charset="0"/>
              </a:rPr>
              <a:t> ve </a:t>
            </a:r>
            <a:r>
              <a:rPr lang="tr-TR" altLang="tr-TR" sz="2400" b="1" dirty="0" err="1">
                <a:latin typeface="Arial" panose="020B0604020202020204" pitchFamily="34" charset="0"/>
              </a:rPr>
              <a:t>maruziyet</a:t>
            </a:r>
            <a:r>
              <a:rPr lang="tr-TR" altLang="tr-TR" sz="2400" b="1" dirty="0">
                <a:latin typeface="Arial" panose="020B0604020202020204" pitchFamily="34" charset="0"/>
              </a:rPr>
              <a:t> şekli vardır. </a:t>
            </a:r>
          </a:p>
        </p:txBody>
      </p:sp>
    </p:spTree>
    <p:extLst>
      <p:ext uri="{BB962C8B-B14F-4D97-AF65-F5344CB8AC3E}">
        <p14:creationId xmlns:p14="http://schemas.microsoft.com/office/powerpoint/2010/main" val="1683254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2">
            <a:extLst>
              <a:ext uri="{FF2B5EF4-FFF2-40B4-BE49-F238E27FC236}">
                <a16:creationId xmlns:a16="http://schemas.microsoft.com/office/drawing/2014/main" id="{A6DF1A88-CEDC-498D-88CA-EA7EB8EC036A}"/>
              </a:ext>
            </a:extLst>
          </p:cNvPr>
          <p:cNvSpPr txBox="1">
            <a:spLocks noGrp="1" noChangeArrowheads="1"/>
          </p:cNvSpPr>
          <p:nvPr/>
        </p:nvSpPr>
        <p:spPr bwMode="auto">
          <a:xfrm>
            <a:off x="70104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7F842D49-B758-4AA0-A1D4-807E8E6F7B24}" type="slidenum">
              <a:rPr lang="tr-TR" altLang="tr-TR" sz="1400"/>
              <a:pPr algn="r" eaLnBrk="1" hangingPunct="1">
                <a:spcBef>
                  <a:spcPct val="0"/>
                </a:spcBef>
                <a:buFontTx/>
                <a:buNone/>
              </a:pPr>
              <a:t>10</a:t>
            </a:fld>
            <a:endParaRPr lang="tr-TR" altLang="tr-TR" sz="1400"/>
          </a:p>
        </p:txBody>
      </p:sp>
      <p:sp>
        <p:nvSpPr>
          <p:cNvPr id="21507" name="Dikdörtgen 1">
            <a:extLst>
              <a:ext uri="{FF2B5EF4-FFF2-40B4-BE49-F238E27FC236}">
                <a16:creationId xmlns:a16="http://schemas.microsoft.com/office/drawing/2014/main" id="{E36F2A9E-B9C8-404A-ADCF-9ED6844FAE5B}"/>
              </a:ext>
            </a:extLst>
          </p:cNvPr>
          <p:cNvSpPr>
            <a:spLocks noChangeArrowheads="1"/>
          </p:cNvSpPr>
          <p:nvPr/>
        </p:nvSpPr>
        <p:spPr bwMode="auto">
          <a:xfrm>
            <a:off x="1668463" y="333375"/>
            <a:ext cx="54149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tr-TR" altLang="tr-TR" sz="1800">
                <a:latin typeface="Arial" panose="020B0604020202020204" pitchFamily="34" charset="0"/>
              </a:rPr>
              <a:t> </a:t>
            </a:r>
            <a:r>
              <a:rPr lang="tr-TR" altLang="tr-TR" sz="2400" b="1">
                <a:solidFill>
                  <a:srgbClr val="FF0000"/>
                </a:solidFill>
                <a:latin typeface="Arial" panose="020B0604020202020204" pitchFamily="34" charset="0"/>
              </a:rPr>
              <a:t>Ağır Metaller ve Kimyasal Maddeler</a:t>
            </a:r>
          </a:p>
        </p:txBody>
      </p:sp>
      <p:sp>
        <p:nvSpPr>
          <p:cNvPr id="4" name="Dikdörtgen 3">
            <a:extLst>
              <a:ext uri="{FF2B5EF4-FFF2-40B4-BE49-F238E27FC236}">
                <a16:creationId xmlns:a16="http://schemas.microsoft.com/office/drawing/2014/main" id="{D62F4BBE-F6C2-429B-8678-0DEECCC92B71}"/>
              </a:ext>
            </a:extLst>
          </p:cNvPr>
          <p:cNvSpPr/>
          <p:nvPr/>
        </p:nvSpPr>
        <p:spPr>
          <a:xfrm>
            <a:off x="179388" y="908050"/>
            <a:ext cx="8640762" cy="3138488"/>
          </a:xfrm>
          <a:prstGeom prst="rect">
            <a:avLst/>
          </a:prstGeom>
        </p:spPr>
        <p:txBody>
          <a:bodyPr>
            <a:spAutoFit/>
          </a:bodyPr>
          <a:lstStyle/>
          <a:p>
            <a:pPr algn="just">
              <a:defRPr/>
            </a:pPr>
            <a:r>
              <a:rPr lang="tr-TR" sz="2200" b="1" dirty="0"/>
              <a:t>Yemlerde hayvan ve insan sağlığı açısından risk oluşturan inorganik maddeler ve azotlu bileşikler</a:t>
            </a:r>
          </a:p>
          <a:p>
            <a:pPr>
              <a:defRPr/>
            </a:pPr>
            <a:endParaRPr lang="tr-TR" sz="2200" b="1" dirty="0"/>
          </a:p>
          <a:p>
            <a:pPr marL="342900" indent="-342900">
              <a:buFont typeface="Arial" panose="020B0604020202020204" pitchFamily="34" charset="0"/>
              <a:buChar char="•"/>
              <a:defRPr/>
            </a:pPr>
            <a:r>
              <a:rPr lang="tr-TR" sz="2200" b="1" dirty="0"/>
              <a:t>Arsenik (As), </a:t>
            </a:r>
          </a:p>
          <a:p>
            <a:pPr marL="342900" indent="-342900">
              <a:buFont typeface="Arial" panose="020B0604020202020204" pitchFamily="34" charset="0"/>
              <a:buChar char="•"/>
              <a:defRPr/>
            </a:pPr>
            <a:r>
              <a:rPr lang="tr-TR" sz="2200" b="1" dirty="0"/>
              <a:t>Kadmiyum (</a:t>
            </a:r>
            <a:r>
              <a:rPr lang="tr-TR" sz="2200" b="1" dirty="0" err="1"/>
              <a:t>Cd</a:t>
            </a:r>
            <a:r>
              <a:rPr lang="tr-TR" sz="2200" b="1" dirty="0"/>
              <a:t>), </a:t>
            </a:r>
          </a:p>
          <a:p>
            <a:pPr marL="342900" indent="-342900">
              <a:buFont typeface="Arial" panose="020B0604020202020204" pitchFamily="34" charset="0"/>
              <a:buChar char="•"/>
              <a:defRPr/>
            </a:pPr>
            <a:r>
              <a:rPr lang="tr-TR" sz="2200" b="1" dirty="0"/>
              <a:t>Kurşun (Pb), </a:t>
            </a:r>
          </a:p>
          <a:p>
            <a:pPr marL="342900" indent="-342900">
              <a:buFont typeface="Arial" panose="020B0604020202020204" pitchFamily="34" charset="0"/>
              <a:buChar char="•"/>
              <a:defRPr/>
            </a:pPr>
            <a:r>
              <a:rPr lang="tr-TR" sz="2200" b="1" dirty="0" err="1"/>
              <a:t>Civa</a:t>
            </a:r>
            <a:r>
              <a:rPr lang="tr-TR" sz="2200" b="1" dirty="0"/>
              <a:t> (Hg), </a:t>
            </a:r>
          </a:p>
          <a:p>
            <a:pPr marL="342900" indent="-342900">
              <a:buFont typeface="Arial" panose="020B0604020202020204" pitchFamily="34" charset="0"/>
              <a:buChar char="•"/>
              <a:defRPr/>
            </a:pPr>
            <a:r>
              <a:rPr lang="tr-TR" sz="2200" b="1" dirty="0"/>
              <a:t>Nitrat ve </a:t>
            </a:r>
            <a:r>
              <a:rPr lang="tr-TR" sz="2200" b="1" dirty="0" err="1"/>
              <a:t>nitritler</a:t>
            </a:r>
            <a:endParaRPr lang="tr-TR" sz="2200" b="1" dirty="0"/>
          </a:p>
          <a:p>
            <a:pPr marL="342900" indent="-342900">
              <a:buFont typeface="Arial" panose="020B0604020202020204" pitchFamily="34" charset="0"/>
              <a:buChar char="•"/>
              <a:defRPr/>
            </a:pPr>
            <a:r>
              <a:rPr lang="tr-TR" sz="2200" b="1" dirty="0" err="1"/>
              <a:t>Melamin</a:t>
            </a:r>
            <a:endParaRPr lang="tr-TR" sz="2200" b="1" dirty="0"/>
          </a:p>
        </p:txBody>
      </p:sp>
      <p:sp>
        <p:nvSpPr>
          <p:cNvPr id="8" name="Metin kutusu 7">
            <a:extLst>
              <a:ext uri="{FF2B5EF4-FFF2-40B4-BE49-F238E27FC236}">
                <a16:creationId xmlns:a16="http://schemas.microsoft.com/office/drawing/2014/main" id="{2541FDC2-EAEA-4702-B47A-74BDB90D14C6}"/>
              </a:ext>
            </a:extLst>
          </p:cNvPr>
          <p:cNvSpPr txBox="1"/>
          <p:nvPr/>
        </p:nvSpPr>
        <p:spPr>
          <a:xfrm>
            <a:off x="251520" y="4503180"/>
            <a:ext cx="8640960" cy="1446550"/>
          </a:xfrm>
          <a:prstGeom prst="rect">
            <a:avLst/>
          </a:prstGeom>
          <a:noFill/>
        </p:spPr>
        <p:txBody>
          <a:bodyPr wrap="square">
            <a:spAutoFit/>
          </a:bodyPr>
          <a:lstStyle/>
          <a:p>
            <a:pPr algn="just"/>
            <a:r>
              <a:rPr lang="tr-TR" sz="2200" b="1" dirty="0"/>
              <a:t>Her ne kadar </a:t>
            </a:r>
            <a:r>
              <a:rPr lang="tr-TR" sz="2200" b="1" dirty="0" err="1"/>
              <a:t>bulaşıklık</a:t>
            </a:r>
            <a:r>
              <a:rPr lang="tr-TR" sz="2200" b="1" dirty="0"/>
              <a:t> olmadığı sürece yemde ağır metallerin </a:t>
            </a:r>
            <a:r>
              <a:rPr lang="tr-TR" sz="2200" b="1" dirty="0" err="1"/>
              <a:t>toksik</a:t>
            </a:r>
            <a:r>
              <a:rPr lang="tr-TR" sz="2200" b="1" dirty="0"/>
              <a:t> seviyeleri ile normalde karşılaşılmasa da, bir su kanatlılarının kurşun, arsenik ve kadmiyuma çok duyarlı oldukları görülmüştür.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3">
            <a:extLst>
              <a:ext uri="{FF2B5EF4-FFF2-40B4-BE49-F238E27FC236}">
                <a16:creationId xmlns:a16="http://schemas.microsoft.com/office/drawing/2014/main" id="{9BB9A968-3871-4186-9DB9-034AF2DC5467}"/>
              </a:ext>
            </a:extLst>
          </p:cNvPr>
          <p:cNvSpPr>
            <a:spLocks noChangeArrowheads="1"/>
          </p:cNvSpPr>
          <p:nvPr/>
        </p:nvSpPr>
        <p:spPr bwMode="auto">
          <a:xfrm>
            <a:off x="2339752" y="446608"/>
            <a:ext cx="29733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400" b="1" dirty="0">
                <a:solidFill>
                  <a:srgbClr val="FF0000"/>
                </a:solidFill>
                <a:latin typeface="Arial" panose="020B0604020202020204" pitchFamily="34" charset="0"/>
              </a:rPr>
              <a:t>Kimyasal Maddeler</a:t>
            </a:r>
            <a:endParaRPr lang="tr-TR" altLang="tr-TR" sz="2400" dirty="0">
              <a:latin typeface="Arial" panose="020B0604020202020204" pitchFamily="34" charset="0"/>
            </a:endParaRPr>
          </a:p>
        </p:txBody>
      </p:sp>
      <p:sp>
        <p:nvSpPr>
          <p:cNvPr id="9" name="Dikdörtgen 4">
            <a:extLst>
              <a:ext uri="{FF2B5EF4-FFF2-40B4-BE49-F238E27FC236}">
                <a16:creationId xmlns:a16="http://schemas.microsoft.com/office/drawing/2014/main" id="{C78ACFC1-6E5C-4441-BEAD-1B18E307DB01}"/>
              </a:ext>
            </a:extLst>
          </p:cNvPr>
          <p:cNvSpPr>
            <a:spLocks noChangeArrowheads="1"/>
          </p:cNvSpPr>
          <p:nvPr/>
        </p:nvSpPr>
        <p:spPr bwMode="auto">
          <a:xfrm>
            <a:off x="403032" y="1268760"/>
            <a:ext cx="8713787"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tr-TR" altLang="tr-TR" sz="2200" b="1" dirty="0">
                <a:latin typeface="Arial" panose="020B0604020202020204" pitchFamily="34" charset="0"/>
              </a:rPr>
              <a:t>Organik Klorlu Pestisit (OKP)’</a:t>
            </a:r>
            <a:r>
              <a:rPr lang="tr-TR" altLang="tr-TR" sz="2200" b="1" dirty="0" err="1">
                <a:latin typeface="Arial" panose="020B0604020202020204" pitchFamily="34" charset="0"/>
              </a:rPr>
              <a:t>ler</a:t>
            </a:r>
            <a:endParaRPr lang="tr-TR" altLang="tr-TR" sz="2200" b="1" dirty="0">
              <a:latin typeface="Arial" panose="020B0604020202020204" pitchFamily="34" charset="0"/>
            </a:endParaRPr>
          </a:p>
          <a:p>
            <a:pPr>
              <a:spcBef>
                <a:spcPct val="0"/>
              </a:spcBef>
            </a:pPr>
            <a:r>
              <a:rPr lang="tr-TR" altLang="tr-TR" sz="2200" b="1" dirty="0" err="1">
                <a:latin typeface="Arial" panose="020B0604020202020204" pitchFamily="34" charset="0"/>
              </a:rPr>
              <a:t>Poliklorlu</a:t>
            </a:r>
            <a:r>
              <a:rPr lang="tr-TR" altLang="tr-TR" sz="2200" b="1" dirty="0">
                <a:latin typeface="Arial" panose="020B0604020202020204" pitchFamily="34" charset="0"/>
              </a:rPr>
              <a:t> </a:t>
            </a:r>
            <a:r>
              <a:rPr lang="tr-TR" altLang="tr-TR" sz="2200" b="1" dirty="0" err="1">
                <a:latin typeface="Arial" panose="020B0604020202020204" pitchFamily="34" charset="0"/>
              </a:rPr>
              <a:t>Bifenil</a:t>
            </a:r>
            <a:r>
              <a:rPr lang="tr-TR" altLang="tr-TR" sz="2200" b="1" dirty="0">
                <a:latin typeface="Arial" panose="020B0604020202020204" pitchFamily="34" charset="0"/>
              </a:rPr>
              <a:t> (PCB)’</a:t>
            </a:r>
            <a:r>
              <a:rPr lang="tr-TR" altLang="tr-TR" sz="2200" b="1" dirty="0" err="1">
                <a:latin typeface="Arial" panose="020B0604020202020204" pitchFamily="34" charset="0"/>
              </a:rPr>
              <a:t>ler</a:t>
            </a:r>
            <a:endParaRPr lang="tr-TR" altLang="tr-TR" sz="2200" b="1" dirty="0">
              <a:latin typeface="Arial" panose="020B0604020202020204" pitchFamily="34" charset="0"/>
            </a:endParaRPr>
          </a:p>
          <a:p>
            <a:pPr>
              <a:spcBef>
                <a:spcPct val="0"/>
              </a:spcBef>
            </a:pPr>
            <a:r>
              <a:rPr lang="tr-TR" altLang="tr-TR" sz="2200" b="1" dirty="0" err="1">
                <a:latin typeface="Arial" panose="020B0604020202020204" pitchFamily="34" charset="0"/>
              </a:rPr>
              <a:t>Dioksin</a:t>
            </a:r>
            <a:r>
              <a:rPr lang="tr-TR" altLang="tr-TR" sz="2200" b="1" dirty="0">
                <a:latin typeface="Arial" panose="020B0604020202020204" pitchFamily="34" charset="0"/>
              </a:rPr>
              <a:t> (PCDD) VE </a:t>
            </a:r>
            <a:r>
              <a:rPr lang="tr-TR" altLang="tr-TR" sz="2200" b="1" dirty="0" err="1">
                <a:latin typeface="Arial" panose="020B0604020202020204" pitchFamily="34" charset="0"/>
              </a:rPr>
              <a:t>Dibenzofuranlar</a:t>
            </a:r>
            <a:r>
              <a:rPr lang="tr-TR" altLang="tr-TR" sz="2200" b="1" dirty="0">
                <a:latin typeface="Arial" panose="020B0604020202020204" pitchFamily="34" charset="0"/>
              </a:rPr>
              <a:t> (PCDF) </a:t>
            </a:r>
          </a:p>
          <a:p>
            <a:pPr>
              <a:spcBef>
                <a:spcPct val="0"/>
              </a:spcBef>
            </a:pPr>
            <a:r>
              <a:rPr lang="tr-TR" altLang="tr-TR" sz="2200" b="1" dirty="0">
                <a:latin typeface="Arial" panose="020B0604020202020204" pitchFamily="34" charset="0"/>
              </a:rPr>
              <a:t>Veteriner İlaçları </a:t>
            </a:r>
          </a:p>
        </p:txBody>
      </p:sp>
    </p:spTree>
    <p:extLst>
      <p:ext uri="{BB962C8B-B14F-4D97-AF65-F5344CB8AC3E}">
        <p14:creationId xmlns:p14="http://schemas.microsoft.com/office/powerpoint/2010/main" val="787104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ikdörtgen 2">
            <a:extLst>
              <a:ext uri="{FF2B5EF4-FFF2-40B4-BE49-F238E27FC236}">
                <a16:creationId xmlns:a16="http://schemas.microsoft.com/office/drawing/2014/main" id="{62F1DE67-3581-4679-B963-8C06D5DC6F39}"/>
              </a:ext>
            </a:extLst>
          </p:cNvPr>
          <p:cNvSpPr>
            <a:spLocks noChangeArrowheads="1"/>
          </p:cNvSpPr>
          <p:nvPr/>
        </p:nvSpPr>
        <p:spPr bwMode="auto">
          <a:xfrm>
            <a:off x="179388" y="620713"/>
            <a:ext cx="8785225"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tr-TR" altLang="tr-TR" sz="2200" b="1" dirty="0">
                <a:solidFill>
                  <a:srgbClr val="FF0000"/>
                </a:solidFill>
              </a:rPr>
              <a:t>YEMLERİN MİKROBİYOLOJİK BOZULMADAN KORUNMASI </a:t>
            </a:r>
          </a:p>
          <a:p>
            <a:pPr algn="ctr">
              <a:defRPr/>
            </a:pPr>
            <a:endParaRPr lang="tr-TR" altLang="tr-TR" sz="2200" b="1" dirty="0">
              <a:solidFill>
                <a:srgbClr val="FF0000"/>
              </a:solidFill>
            </a:endParaRPr>
          </a:p>
          <a:p>
            <a:pPr algn="ctr">
              <a:defRPr/>
            </a:pPr>
            <a:r>
              <a:rPr lang="tr-TR" altLang="tr-TR" sz="2200" b="1" dirty="0">
                <a:solidFill>
                  <a:srgbClr val="FF0000"/>
                </a:solidFill>
              </a:rPr>
              <a:t>ALINMASI GEREKEN ÖNLEMLER: </a:t>
            </a:r>
          </a:p>
          <a:p>
            <a:pPr>
              <a:defRPr/>
            </a:pPr>
            <a:endParaRPr lang="tr-TR" altLang="tr-TR" sz="2200" b="1" dirty="0"/>
          </a:p>
          <a:p>
            <a:pPr>
              <a:defRPr/>
            </a:pPr>
            <a:r>
              <a:rPr lang="tr-TR" altLang="tr-TR" sz="2200" b="1" dirty="0">
                <a:solidFill>
                  <a:srgbClr val="00B050"/>
                </a:solidFill>
              </a:rPr>
              <a:t>Hasat Öncesi Alınması Gereken Önlemler: </a:t>
            </a:r>
          </a:p>
          <a:p>
            <a:pPr>
              <a:defRPr/>
            </a:pPr>
            <a:endParaRPr lang="tr-TR" altLang="tr-TR" sz="2200" b="1" dirty="0"/>
          </a:p>
          <a:p>
            <a:pPr marL="342900" indent="-342900">
              <a:buFontTx/>
              <a:buAutoNum type="arabicPeriod"/>
              <a:defRPr/>
            </a:pPr>
            <a:r>
              <a:rPr lang="tr-TR" altLang="tr-TR" sz="2200" b="1" dirty="0"/>
              <a:t>Bölgeye adapte bitkiler ekmek </a:t>
            </a:r>
          </a:p>
          <a:p>
            <a:pPr marL="342900" indent="-342900">
              <a:buFontTx/>
              <a:buAutoNum type="arabicPeriod"/>
              <a:defRPr/>
            </a:pPr>
            <a:r>
              <a:rPr lang="tr-TR" altLang="tr-TR" sz="2200" b="1" dirty="0"/>
              <a:t>Toprağı iyi işlemek</a:t>
            </a:r>
          </a:p>
          <a:p>
            <a:pPr marL="342900" indent="-342900">
              <a:buFontTx/>
              <a:buAutoNum type="arabicPeriod"/>
              <a:defRPr/>
            </a:pPr>
            <a:r>
              <a:rPr lang="tr-TR" altLang="tr-TR" sz="2200" b="1" dirty="0"/>
              <a:t>Münavebeli ekim yapmak</a:t>
            </a:r>
          </a:p>
          <a:p>
            <a:pPr marL="342900" indent="-342900">
              <a:buFontTx/>
              <a:buAutoNum type="arabicPeriod"/>
              <a:defRPr/>
            </a:pPr>
            <a:r>
              <a:rPr lang="tr-TR" altLang="tr-TR" sz="2200" b="1" dirty="0"/>
              <a:t>Bilinçli gübreleme yapmak</a:t>
            </a:r>
          </a:p>
          <a:p>
            <a:pPr marL="342900" indent="-342900">
              <a:buFontTx/>
              <a:buAutoNum type="arabicPeriod"/>
              <a:defRPr/>
            </a:pPr>
            <a:r>
              <a:rPr lang="tr-TR" altLang="tr-TR" sz="2200" b="1" dirty="0"/>
              <a:t>Sıkışık ekim yapmamak</a:t>
            </a:r>
          </a:p>
          <a:p>
            <a:pPr marL="342900" indent="-342900">
              <a:buFontTx/>
              <a:buAutoNum type="arabicPeriod"/>
              <a:defRPr/>
            </a:pPr>
            <a:r>
              <a:rPr lang="tr-TR" altLang="tr-TR" sz="2200" b="1" dirty="0"/>
              <a:t>Hasat uygun hava şartlarında yapılmalı</a:t>
            </a:r>
          </a:p>
          <a:p>
            <a:pPr marL="342900" indent="-342900">
              <a:buFontTx/>
              <a:buAutoNum type="arabicPeriod"/>
              <a:defRPr/>
            </a:pPr>
            <a:r>
              <a:rPr lang="tr-TR" altLang="tr-TR" sz="2200" b="1" dirty="0"/>
              <a:t>Hasat öncesi </a:t>
            </a:r>
            <a:r>
              <a:rPr lang="tr-TR" altLang="tr-TR" sz="2200" b="1" dirty="0" err="1"/>
              <a:t>insektlerle</a:t>
            </a:r>
            <a:r>
              <a:rPr lang="tr-TR" altLang="tr-TR" sz="2200" b="1" dirty="0"/>
              <a:t> mücadele</a:t>
            </a:r>
          </a:p>
          <a:p>
            <a:pPr marL="342900" indent="-342900">
              <a:buFontTx/>
              <a:buAutoNum type="arabicPeriod"/>
              <a:defRPr/>
            </a:pPr>
            <a:r>
              <a:rPr lang="tr-TR" altLang="tr-TR" sz="2200" b="1" dirty="0"/>
              <a:t>Mantar üremesine dirençli tohumlar ekmek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ikdörtgen 1">
            <a:extLst>
              <a:ext uri="{FF2B5EF4-FFF2-40B4-BE49-F238E27FC236}">
                <a16:creationId xmlns:a16="http://schemas.microsoft.com/office/drawing/2014/main" id="{D71737AC-A743-490B-B143-9111F3CDCE3E}"/>
              </a:ext>
            </a:extLst>
          </p:cNvPr>
          <p:cNvSpPr>
            <a:spLocks noChangeArrowheads="1"/>
          </p:cNvSpPr>
          <p:nvPr/>
        </p:nvSpPr>
        <p:spPr bwMode="auto">
          <a:xfrm>
            <a:off x="179388" y="612775"/>
            <a:ext cx="8785225" cy="578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tr-TR" altLang="tr-TR" sz="2200" b="1" dirty="0">
                <a:solidFill>
                  <a:srgbClr val="00B050"/>
                </a:solidFill>
              </a:rPr>
              <a:t>Hasat Sonrası ve Depolamada Alınması Gereken Önlemler: </a:t>
            </a:r>
          </a:p>
          <a:p>
            <a:pPr>
              <a:defRPr/>
            </a:pPr>
            <a:endParaRPr lang="tr-TR" altLang="tr-TR" dirty="0"/>
          </a:p>
          <a:p>
            <a:pPr marL="342900" indent="-342900" algn="just">
              <a:buFontTx/>
              <a:buAutoNum type="arabicPeriod"/>
              <a:defRPr/>
            </a:pPr>
            <a:r>
              <a:rPr lang="tr-TR" altLang="tr-TR" sz="2200" b="1" dirty="0"/>
              <a:t>Kaba yemler uygun yöntemlerle kurutulmalı </a:t>
            </a:r>
          </a:p>
          <a:p>
            <a:pPr marL="342900" indent="-342900" algn="just">
              <a:buFontTx/>
              <a:buAutoNum type="arabicPeriod"/>
              <a:defRPr/>
            </a:pPr>
            <a:r>
              <a:rPr lang="tr-TR" altLang="tr-TR" sz="2200" b="1" dirty="0"/>
              <a:t>Yemeler ahır içine depolanmamalı</a:t>
            </a:r>
          </a:p>
          <a:p>
            <a:pPr marL="342900" indent="-342900" algn="just">
              <a:buFontTx/>
              <a:buAutoNum type="arabicPeriod"/>
              <a:defRPr/>
            </a:pPr>
            <a:r>
              <a:rPr lang="tr-TR" altLang="tr-TR" sz="2200" b="1" dirty="0"/>
              <a:t>Depoların zemini sert, nemsiz, aydınlık, havalandırılabilir, kapı, pencere, çatısı sağlam olmalı</a:t>
            </a:r>
          </a:p>
          <a:p>
            <a:pPr marL="342900" indent="-342900" algn="just">
              <a:buFontTx/>
              <a:buAutoNum type="arabicPeriod"/>
              <a:defRPr/>
            </a:pPr>
            <a:r>
              <a:rPr lang="tr-TR" altLang="tr-TR" sz="2200" b="1" dirty="0"/>
              <a:t>Yemler öğütülmüş, parçalanmış, kabuk bütünlüğü bozulmuşsa depo süresi kısalacaktır.</a:t>
            </a:r>
          </a:p>
          <a:p>
            <a:pPr marL="342900" indent="-342900" algn="just">
              <a:buFontTx/>
              <a:buAutoNum type="arabicPeriod"/>
              <a:defRPr/>
            </a:pPr>
            <a:r>
              <a:rPr lang="tr-TR" altLang="tr-TR" sz="2200" b="1" dirty="0"/>
              <a:t>Karma yemler 2-3 haftadan fazla depolanmamalı</a:t>
            </a:r>
          </a:p>
          <a:p>
            <a:pPr marL="342900" indent="-342900" algn="just">
              <a:buFontTx/>
              <a:buAutoNum type="arabicPeriod"/>
              <a:defRPr/>
            </a:pPr>
            <a:r>
              <a:rPr lang="tr-TR" altLang="tr-TR" sz="2200" b="1" dirty="0"/>
              <a:t>Yeni yem koyulmadan önce temizlik yapılmalı</a:t>
            </a:r>
          </a:p>
          <a:p>
            <a:pPr marL="342900" indent="-342900" algn="just">
              <a:buFontTx/>
              <a:buAutoNum type="arabicPeriod"/>
              <a:defRPr/>
            </a:pPr>
            <a:r>
              <a:rPr lang="tr-TR" altLang="tr-TR" sz="2200" b="1" dirty="0" err="1"/>
              <a:t>Insektler</a:t>
            </a:r>
            <a:r>
              <a:rPr lang="tr-TR" altLang="tr-TR" sz="2200" b="1" dirty="0"/>
              <a:t> tarafından hasara uğramış yemlerde konservatif maddeler kullanılmalı</a:t>
            </a:r>
          </a:p>
          <a:p>
            <a:pPr marL="342900" indent="-342900" algn="just">
              <a:buFontTx/>
              <a:buAutoNum type="arabicPeriod"/>
              <a:defRPr/>
            </a:pPr>
            <a:r>
              <a:rPr lang="tr-TR" altLang="tr-TR" sz="2200" b="1" dirty="0"/>
              <a:t>Depo ısısı yüksek olmamalı</a:t>
            </a:r>
          </a:p>
          <a:p>
            <a:pPr marL="342900" indent="-342900" algn="just">
              <a:buFontTx/>
              <a:buAutoNum type="arabicPeriod"/>
              <a:defRPr/>
            </a:pPr>
            <a:r>
              <a:rPr lang="tr-TR" altLang="tr-TR" sz="2200" b="1" dirty="0"/>
              <a:t>Depolanacak yemlerin nem miktarı %12’nin altında olmalı</a:t>
            </a:r>
          </a:p>
          <a:p>
            <a:pPr marL="342900" indent="-342900" algn="just">
              <a:buFontTx/>
              <a:buAutoNum type="arabicPeriod"/>
              <a:defRPr/>
            </a:pPr>
            <a:r>
              <a:rPr lang="tr-TR" altLang="tr-TR" sz="2200" b="1" dirty="0"/>
              <a:t>Depolarda uzun süre yem kullanılmayacaksa çuvalların yerleri değiştirilerek havalandırılmalı</a:t>
            </a:r>
          </a:p>
          <a:p>
            <a:pPr marL="342900" indent="-342900" algn="just">
              <a:buFontTx/>
              <a:buAutoNum type="arabicPeriod"/>
              <a:defRPr/>
            </a:pPr>
            <a:r>
              <a:rPr lang="tr-TR" altLang="tr-TR" sz="2200" b="1" dirty="0"/>
              <a:t>Çevre ve depo koşulları kontrol altında tutulmalı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2">
            <a:extLst>
              <a:ext uri="{FF2B5EF4-FFF2-40B4-BE49-F238E27FC236}">
                <a16:creationId xmlns:a16="http://schemas.microsoft.com/office/drawing/2014/main" id="{DED1A773-8752-478A-8826-2C5A404B8C74}"/>
              </a:ext>
            </a:extLst>
          </p:cNvPr>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fld id="{4D1239E3-919B-4FE5-B50E-4CC546F623F2}" type="slidenum">
              <a:rPr lang="tr-TR" altLang="tr-TR" sz="1200">
                <a:solidFill>
                  <a:srgbClr val="898989"/>
                </a:solidFill>
              </a:rPr>
              <a:pPr algn="l">
                <a:spcBef>
                  <a:spcPct val="0"/>
                </a:spcBef>
                <a:buFontTx/>
                <a:buNone/>
              </a:pPr>
              <a:t>14</a:t>
            </a:fld>
            <a:endParaRPr lang="tr-TR" altLang="tr-TR" sz="1200">
              <a:solidFill>
                <a:srgbClr val="898989"/>
              </a:solidFill>
            </a:endParaRPr>
          </a:p>
        </p:txBody>
      </p:sp>
      <p:sp>
        <p:nvSpPr>
          <p:cNvPr id="24579" name="2 Slayt Numarası Yer Tutucusu">
            <a:extLst>
              <a:ext uri="{FF2B5EF4-FFF2-40B4-BE49-F238E27FC236}">
                <a16:creationId xmlns:a16="http://schemas.microsoft.com/office/drawing/2014/main" id="{CDD85924-91C8-4B9D-A40C-F2114E990BB7}"/>
              </a:ext>
            </a:extLst>
          </p:cNvPr>
          <p:cNvSpPr txBox="1">
            <a:spLocks noGrp="1"/>
          </p:cNvSpPr>
          <p:nvPr/>
        </p:nvSpPr>
        <p:spPr bwMode="auto">
          <a:xfrm>
            <a:off x="70104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80A47C0E-9B42-402E-B2A9-F226F15656B8}" type="slidenum">
              <a:rPr lang="tr-TR" altLang="tr-TR" sz="1400"/>
              <a:pPr algn="r" eaLnBrk="1" hangingPunct="1">
                <a:spcBef>
                  <a:spcPct val="0"/>
                </a:spcBef>
                <a:buFontTx/>
                <a:buNone/>
              </a:pPr>
              <a:t>14</a:t>
            </a:fld>
            <a:endParaRPr lang="tr-TR" altLang="tr-TR" sz="1400"/>
          </a:p>
        </p:txBody>
      </p:sp>
      <p:sp>
        <p:nvSpPr>
          <p:cNvPr id="24580" name="Dikdörtgen 2">
            <a:extLst>
              <a:ext uri="{FF2B5EF4-FFF2-40B4-BE49-F238E27FC236}">
                <a16:creationId xmlns:a16="http://schemas.microsoft.com/office/drawing/2014/main" id="{DD33DC51-A805-4843-B445-BFAD30730C75}"/>
              </a:ext>
            </a:extLst>
          </p:cNvPr>
          <p:cNvSpPr>
            <a:spLocks noChangeArrowheads="1"/>
          </p:cNvSpPr>
          <p:nvPr/>
        </p:nvSpPr>
        <p:spPr bwMode="auto">
          <a:xfrm>
            <a:off x="250825" y="549275"/>
            <a:ext cx="8640763"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200" b="1">
                <a:latin typeface="Arial" panose="020B0604020202020204" pitchFamily="34" charset="0"/>
              </a:rPr>
              <a:t>12.  Çuvallar muntazam istiflenmeli.</a:t>
            </a:r>
          </a:p>
          <a:p>
            <a:pPr>
              <a:spcBef>
                <a:spcPct val="0"/>
              </a:spcBef>
              <a:buFontTx/>
              <a:buNone/>
            </a:pPr>
            <a:endParaRPr lang="tr-TR" altLang="tr-TR" sz="2200" b="1">
              <a:latin typeface="Arial" panose="020B0604020202020204" pitchFamily="34" charset="0"/>
            </a:endParaRPr>
          </a:p>
          <a:p>
            <a:pPr algn="just">
              <a:spcBef>
                <a:spcPct val="0"/>
              </a:spcBef>
              <a:buFontTx/>
              <a:buNone/>
            </a:pPr>
            <a:r>
              <a:rPr lang="tr-TR" altLang="tr-TR" sz="2200" b="1">
                <a:latin typeface="Arial" panose="020B0604020202020204" pitchFamily="34" charset="0"/>
              </a:rPr>
              <a:t>• Çuvallarla  tavan ve duvarlar arasında 50 cm boşluk kalmalı</a:t>
            </a:r>
          </a:p>
          <a:p>
            <a:pPr algn="just">
              <a:spcBef>
                <a:spcPct val="0"/>
              </a:spcBef>
              <a:buFontTx/>
              <a:buNone/>
            </a:pPr>
            <a:r>
              <a:rPr lang="tr-TR" altLang="tr-TR" sz="2200" b="1">
                <a:latin typeface="Arial" panose="020B0604020202020204" pitchFamily="34" charset="0"/>
              </a:rPr>
              <a:t>• Zeminden 10-15cm yüksekte olmalı, tahta ızgaralar üzerine dizilmeli </a:t>
            </a:r>
          </a:p>
          <a:p>
            <a:pPr algn="just">
              <a:spcBef>
                <a:spcPct val="0"/>
              </a:spcBef>
              <a:buFontTx/>
              <a:buNone/>
            </a:pPr>
            <a:r>
              <a:rPr lang="tr-TR" altLang="tr-TR" sz="2200" b="1">
                <a:latin typeface="Arial" panose="020B0604020202020204" pitchFamily="34" charset="0"/>
              </a:rPr>
              <a:t>• Bir diziye 6-7 çuvaldan fazla koyulmamalı </a:t>
            </a:r>
          </a:p>
          <a:p>
            <a:pPr algn="just">
              <a:spcBef>
                <a:spcPct val="0"/>
              </a:spcBef>
              <a:buFontTx/>
              <a:buNone/>
            </a:pPr>
            <a:r>
              <a:rPr lang="tr-TR" altLang="tr-TR" sz="2200" b="1">
                <a:latin typeface="Arial" panose="020B0604020202020204" pitchFamily="34" charset="0"/>
              </a:rPr>
              <a:t>• Çuval dizileri arasında 20-30 cm aralık bırakılmalı </a:t>
            </a:r>
          </a:p>
          <a:p>
            <a:pPr>
              <a:spcBef>
                <a:spcPct val="0"/>
              </a:spcBef>
              <a:buFontTx/>
              <a:buNone/>
            </a:pPr>
            <a:endParaRPr lang="tr-TR" altLang="tr-TR" sz="2200" b="1">
              <a:latin typeface="Arial" panose="020B0604020202020204" pitchFamily="34" charset="0"/>
            </a:endParaRPr>
          </a:p>
          <a:p>
            <a:pPr algn="just">
              <a:spcBef>
                <a:spcPct val="0"/>
              </a:spcBef>
              <a:buFontTx/>
              <a:buNone/>
            </a:pPr>
            <a:r>
              <a:rPr lang="tr-TR" altLang="tr-TR" sz="2200" b="1">
                <a:latin typeface="Arial" panose="020B0604020202020204" pitchFamily="34" charset="0"/>
              </a:rPr>
              <a:t>13. Kokulu yemlerin kokusu birbirine geçmesi için önlem alınmalı</a:t>
            </a:r>
          </a:p>
          <a:p>
            <a:pPr>
              <a:spcBef>
                <a:spcPct val="0"/>
              </a:spcBef>
              <a:buFontTx/>
              <a:buNone/>
            </a:pPr>
            <a:endParaRPr lang="tr-TR" altLang="tr-TR" sz="2200" b="1">
              <a:latin typeface="Arial" panose="020B0604020202020204" pitchFamily="34" charset="0"/>
            </a:endParaRPr>
          </a:p>
          <a:p>
            <a:pPr algn="just">
              <a:spcBef>
                <a:spcPct val="0"/>
              </a:spcBef>
              <a:buFontTx/>
              <a:buNone/>
            </a:pPr>
            <a:r>
              <a:rPr lang="tr-TR" altLang="tr-TR" sz="2200" b="1">
                <a:latin typeface="Arial" panose="020B0604020202020204" pitchFamily="34" charset="0"/>
              </a:rPr>
              <a:t>14.Konservatif maddeler kullanılmalı</a:t>
            </a:r>
          </a:p>
          <a:p>
            <a:pPr>
              <a:spcBef>
                <a:spcPct val="0"/>
              </a:spcBef>
              <a:buFontTx/>
              <a:buNone/>
            </a:pPr>
            <a:endParaRPr lang="tr-TR" altLang="tr-TR" sz="2200" b="1">
              <a:latin typeface="Arial" panose="020B0604020202020204" pitchFamily="34" charset="0"/>
            </a:endParaRPr>
          </a:p>
          <a:p>
            <a:pPr>
              <a:spcBef>
                <a:spcPct val="0"/>
              </a:spcBef>
              <a:buFontTx/>
              <a:buNone/>
            </a:pPr>
            <a:r>
              <a:rPr lang="tr-TR" altLang="tr-TR" sz="2200" b="1">
                <a:latin typeface="Arial" panose="020B0604020202020204" pitchFamily="34" charset="0"/>
              </a:rPr>
              <a:t>• Asetik asit </a:t>
            </a:r>
          </a:p>
          <a:p>
            <a:pPr>
              <a:spcBef>
                <a:spcPct val="0"/>
              </a:spcBef>
              <a:buFontTx/>
              <a:buNone/>
            </a:pPr>
            <a:r>
              <a:rPr lang="tr-TR" altLang="tr-TR" sz="2200" b="1">
                <a:latin typeface="Arial" panose="020B0604020202020204" pitchFamily="34" charset="0"/>
              </a:rPr>
              <a:t>• Sorbik asit </a:t>
            </a:r>
          </a:p>
          <a:p>
            <a:pPr>
              <a:spcBef>
                <a:spcPct val="0"/>
              </a:spcBef>
              <a:buFontTx/>
              <a:buNone/>
            </a:pPr>
            <a:r>
              <a:rPr lang="tr-TR" altLang="tr-TR" sz="2200" b="1">
                <a:latin typeface="Arial" panose="020B0604020202020204" pitchFamily="34" charset="0"/>
              </a:rPr>
              <a:t>• Propiyonik asit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ikdörtgen 1">
            <a:extLst>
              <a:ext uri="{FF2B5EF4-FFF2-40B4-BE49-F238E27FC236}">
                <a16:creationId xmlns:a16="http://schemas.microsoft.com/office/drawing/2014/main" id="{9E93AB6C-B5BA-4E18-B0B2-28313A9991E4}"/>
              </a:ext>
            </a:extLst>
          </p:cNvPr>
          <p:cNvSpPr>
            <a:spLocks noChangeArrowheads="1"/>
          </p:cNvSpPr>
          <p:nvPr/>
        </p:nvSpPr>
        <p:spPr bwMode="auto">
          <a:xfrm>
            <a:off x="250825" y="404813"/>
            <a:ext cx="8569325" cy="246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tr-TR" altLang="tr-TR" sz="2200" b="1">
                <a:solidFill>
                  <a:srgbClr val="FF0000"/>
                </a:solidFill>
                <a:latin typeface="Arial" panose="020B0604020202020204" pitchFamily="34" charset="0"/>
              </a:rPr>
              <a:t>YEMLERDEKİ MİKROORGANİZMALARI ZARARSIZ HALE GETİRMEK İÇİN UYGULANAN YÖNTEMLER </a:t>
            </a:r>
          </a:p>
          <a:p>
            <a:pPr>
              <a:spcBef>
                <a:spcPct val="0"/>
              </a:spcBef>
              <a:buFontTx/>
              <a:buNone/>
            </a:pPr>
            <a:endParaRPr lang="tr-TR" altLang="tr-TR" sz="2200" b="1">
              <a:latin typeface="Arial" panose="020B0604020202020204" pitchFamily="34" charset="0"/>
            </a:endParaRPr>
          </a:p>
          <a:p>
            <a:pPr>
              <a:spcBef>
                <a:spcPct val="0"/>
              </a:spcBef>
              <a:buFontTx/>
              <a:buNone/>
            </a:pPr>
            <a:r>
              <a:rPr lang="tr-TR" altLang="tr-TR" sz="2200" b="1">
                <a:latin typeface="Arial" panose="020B0604020202020204" pitchFamily="34" charset="0"/>
              </a:rPr>
              <a:t>• Fiziksel Yöntemler </a:t>
            </a:r>
          </a:p>
          <a:p>
            <a:pPr>
              <a:spcBef>
                <a:spcPct val="0"/>
              </a:spcBef>
              <a:buFontTx/>
              <a:buNone/>
            </a:pPr>
            <a:r>
              <a:rPr lang="tr-TR" altLang="tr-TR" sz="2200" b="1">
                <a:latin typeface="Arial" panose="020B0604020202020204" pitchFamily="34" charset="0"/>
              </a:rPr>
              <a:t>• Kimyasal Yöntemler</a:t>
            </a:r>
          </a:p>
          <a:p>
            <a:pPr>
              <a:spcBef>
                <a:spcPct val="0"/>
              </a:spcBef>
              <a:buFontTx/>
              <a:buNone/>
            </a:pPr>
            <a:r>
              <a:rPr lang="tr-TR" altLang="tr-TR" sz="2200" b="1">
                <a:latin typeface="Arial" panose="020B0604020202020204" pitchFamily="34" charset="0"/>
              </a:rPr>
              <a:t>• Biyolojik Yöntemler</a:t>
            </a:r>
          </a:p>
          <a:p>
            <a:pPr>
              <a:spcBef>
                <a:spcPct val="0"/>
              </a:spcBef>
              <a:buFontTx/>
              <a:buNone/>
            </a:pPr>
            <a:endParaRPr lang="tr-TR" altLang="tr-TR" sz="2200" b="1">
              <a:latin typeface="Arial" panose="020B0604020202020204" pitchFamily="34" charset="0"/>
            </a:endParaRPr>
          </a:p>
        </p:txBody>
      </p:sp>
      <p:sp>
        <p:nvSpPr>
          <p:cNvPr id="3" name="Dikdörtgen 2">
            <a:extLst>
              <a:ext uri="{FF2B5EF4-FFF2-40B4-BE49-F238E27FC236}">
                <a16:creationId xmlns:a16="http://schemas.microsoft.com/office/drawing/2014/main" id="{AAAD4F4E-7353-4AE9-85D4-F2F61978980B}"/>
              </a:ext>
            </a:extLst>
          </p:cNvPr>
          <p:cNvSpPr/>
          <p:nvPr/>
        </p:nvSpPr>
        <p:spPr>
          <a:xfrm>
            <a:off x="250825" y="3444875"/>
            <a:ext cx="8785225" cy="1784350"/>
          </a:xfrm>
          <a:prstGeom prst="rect">
            <a:avLst/>
          </a:prstGeom>
        </p:spPr>
        <p:txBody>
          <a:bodyPr>
            <a:spAutoFit/>
          </a:bodyPr>
          <a:lstStyle/>
          <a:p>
            <a:pPr marL="342900" indent="-342900">
              <a:buFontTx/>
              <a:buAutoNum type="arabicPeriod"/>
              <a:defRPr/>
            </a:pPr>
            <a:r>
              <a:rPr lang="tr-TR" sz="2200" b="1" dirty="0">
                <a:solidFill>
                  <a:srgbClr val="00B050"/>
                </a:solidFill>
              </a:rPr>
              <a:t>Fiziksel yöntemler:</a:t>
            </a:r>
          </a:p>
          <a:p>
            <a:pPr>
              <a:defRPr/>
            </a:pPr>
            <a:endParaRPr lang="tr-TR" sz="2200" b="1" dirty="0"/>
          </a:p>
          <a:p>
            <a:pPr>
              <a:defRPr/>
            </a:pPr>
            <a:r>
              <a:rPr lang="tr-TR" sz="2200" b="1" dirty="0"/>
              <a:t>Temizleme, yıkama, eleme, toksinle bulaşık tohumların veya danelerin ayrılması, ısı veya ışınlama gibi yöntemlerle toksin yemden uzaklaştırılabilmektedir.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ikdörtgen 2">
            <a:extLst>
              <a:ext uri="{FF2B5EF4-FFF2-40B4-BE49-F238E27FC236}">
                <a16:creationId xmlns:a16="http://schemas.microsoft.com/office/drawing/2014/main" id="{BE86C34D-5FA2-4377-A3B0-AE8A6205F286}"/>
              </a:ext>
            </a:extLst>
          </p:cNvPr>
          <p:cNvSpPr>
            <a:spLocks noChangeArrowheads="1"/>
          </p:cNvSpPr>
          <p:nvPr/>
        </p:nvSpPr>
        <p:spPr bwMode="auto">
          <a:xfrm>
            <a:off x="250825" y="333375"/>
            <a:ext cx="8497888"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200" b="1">
                <a:solidFill>
                  <a:srgbClr val="00B050"/>
                </a:solidFill>
                <a:latin typeface="Arial" panose="020B0604020202020204" pitchFamily="34" charset="0"/>
              </a:rPr>
              <a:t>2. Kimyasal yöntemler:</a:t>
            </a:r>
          </a:p>
          <a:p>
            <a:pPr>
              <a:spcBef>
                <a:spcPct val="0"/>
              </a:spcBef>
              <a:buFontTx/>
              <a:buNone/>
            </a:pPr>
            <a:endParaRPr lang="tr-TR" altLang="tr-TR" sz="2200" b="1">
              <a:latin typeface="Arial" panose="020B0604020202020204" pitchFamily="34" charset="0"/>
            </a:endParaRPr>
          </a:p>
          <a:p>
            <a:pPr algn="just">
              <a:spcBef>
                <a:spcPct val="0"/>
              </a:spcBef>
              <a:buFontTx/>
              <a:buNone/>
            </a:pPr>
            <a:r>
              <a:rPr lang="tr-TR" altLang="tr-TR" sz="2200" b="1">
                <a:latin typeface="Arial" panose="020B0604020202020204" pitchFamily="34" charset="0"/>
              </a:rPr>
              <a:t>Yemde bulunan toksinlerin kimyasal yolla detoksifiye edilmesinde kalsiyum hidroksit, sodyum bisülfit, monometilenamin, klorin gazı, amonyak, hidrojen peroksit, amonyum hidroksit, hidroklorik asit ve formaldehit gibi bazı oksitleyici ve hidrolitik ajanlar kullanılmaktadır. </a:t>
            </a:r>
          </a:p>
        </p:txBody>
      </p:sp>
      <p:sp>
        <p:nvSpPr>
          <p:cNvPr id="26627" name="Dikdörtgen 3">
            <a:extLst>
              <a:ext uri="{FF2B5EF4-FFF2-40B4-BE49-F238E27FC236}">
                <a16:creationId xmlns:a16="http://schemas.microsoft.com/office/drawing/2014/main" id="{E673FF78-C533-4EE2-B4AA-5BBDB5063A3F}"/>
              </a:ext>
            </a:extLst>
          </p:cNvPr>
          <p:cNvSpPr>
            <a:spLocks noChangeArrowheads="1"/>
          </p:cNvSpPr>
          <p:nvPr/>
        </p:nvSpPr>
        <p:spPr bwMode="auto">
          <a:xfrm>
            <a:off x="250825" y="2852738"/>
            <a:ext cx="8424863" cy="178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tr-TR" altLang="tr-TR" sz="2200" b="1">
                <a:latin typeface="Arial" panose="020B0604020202020204" pitchFamily="34" charset="0"/>
              </a:rPr>
              <a:t>Son yıllarda yemde bulunan mikotoksinleri adsorbe edebilen spesifik bazı maddelerin kullanımı gündeme gelmiştir. Söz konusu bu maddeler toksinleri bağlayıcı özellikleri sayesinde bileşiklerin oluşmasına neden olarak toksinlerin barsaklardan emilmeden dışarıya atılmasını sağlarlar </a:t>
            </a:r>
          </a:p>
        </p:txBody>
      </p:sp>
      <p:sp>
        <p:nvSpPr>
          <p:cNvPr id="26628" name="Dikdörtgen 4">
            <a:extLst>
              <a:ext uri="{FF2B5EF4-FFF2-40B4-BE49-F238E27FC236}">
                <a16:creationId xmlns:a16="http://schemas.microsoft.com/office/drawing/2014/main" id="{D0D23AC0-FC96-4BC8-9814-F7DF551DFC12}"/>
              </a:ext>
            </a:extLst>
          </p:cNvPr>
          <p:cNvSpPr>
            <a:spLocks noChangeArrowheads="1"/>
          </p:cNvSpPr>
          <p:nvPr/>
        </p:nvSpPr>
        <p:spPr bwMode="auto">
          <a:xfrm>
            <a:off x="179388" y="4832350"/>
            <a:ext cx="8569325"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pPr>
            <a:r>
              <a:rPr lang="tr-TR" altLang="tr-TR" sz="2200" b="1">
                <a:solidFill>
                  <a:srgbClr val="00B0F0"/>
                </a:solidFill>
                <a:latin typeface="Arial" panose="020B0604020202020204" pitchFamily="34" charset="0"/>
              </a:rPr>
              <a:t>Hydrated sodium calcium aluminosilicate (HSCAS), Zeolitler, Bentonitler, Spesifik killer (kaolin, sepiolite ve montmorillonite), Aktif karbonlar, Kolestiralamin Polivinil poli prolidon polimerleri (PVPP)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ikdörtgen 1">
            <a:extLst>
              <a:ext uri="{FF2B5EF4-FFF2-40B4-BE49-F238E27FC236}">
                <a16:creationId xmlns:a16="http://schemas.microsoft.com/office/drawing/2014/main" id="{9E36CD53-99E9-45CC-BA33-A6DE50479EFC}"/>
              </a:ext>
            </a:extLst>
          </p:cNvPr>
          <p:cNvSpPr>
            <a:spLocks noChangeArrowheads="1"/>
          </p:cNvSpPr>
          <p:nvPr/>
        </p:nvSpPr>
        <p:spPr bwMode="auto">
          <a:xfrm>
            <a:off x="468313" y="476250"/>
            <a:ext cx="3224212"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200" b="1">
                <a:solidFill>
                  <a:srgbClr val="00B050"/>
                </a:solidFill>
                <a:latin typeface="Arial" panose="020B0604020202020204" pitchFamily="34" charset="0"/>
              </a:rPr>
              <a:t>3. Biyolojik Yöntemler:</a:t>
            </a:r>
          </a:p>
        </p:txBody>
      </p:sp>
      <p:sp>
        <p:nvSpPr>
          <p:cNvPr id="27651" name="Dikdörtgen 2">
            <a:extLst>
              <a:ext uri="{FF2B5EF4-FFF2-40B4-BE49-F238E27FC236}">
                <a16:creationId xmlns:a16="http://schemas.microsoft.com/office/drawing/2014/main" id="{085C2371-96A3-4D40-91F0-8EE2526E9233}"/>
              </a:ext>
            </a:extLst>
          </p:cNvPr>
          <p:cNvSpPr>
            <a:spLocks noChangeArrowheads="1"/>
          </p:cNvSpPr>
          <p:nvPr/>
        </p:nvSpPr>
        <p:spPr bwMode="auto">
          <a:xfrm>
            <a:off x="287338" y="1341438"/>
            <a:ext cx="8569325" cy="212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tr-TR" altLang="tr-TR" sz="2200" b="1">
                <a:latin typeface="Arial" panose="020B0604020202020204" pitchFamily="34" charset="0"/>
              </a:rPr>
              <a:t>Bazı bakteri türleri (Lactobasiller) ile Saccharomyces cerevisiae türü mayalar bu amaçla denemiş ve olumlu sonuçlar alınmıştır. Söz konusu maya türü doğrudan yeme ilave edilebileceği gibi maya hücre duvarından elde edilen glucomannan veya esterleşmiş şekli mannanoligosakkaritler de kullanılmaktadır.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Dikdörtgen 4">
            <a:extLst>
              <a:ext uri="{FF2B5EF4-FFF2-40B4-BE49-F238E27FC236}">
                <a16:creationId xmlns:a16="http://schemas.microsoft.com/office/drawing/2014/main" id="{7B1B0BC2-96F8-4FAE-96C8-C2A2F0E24802}"/>
              </a:ext>
            </a:extLst>
          </p:cNvPr>
          <p:cNvSpPr>
            <a:spLocks noChangeArrowheads="1"/>
          </p:cNvSpPr>
          <p:nvPr/>
        </p:nvSpPr>
        <p:spPr bwMode="auto">
          <a:xfrm>
            <a:off x="251520" y="908720"/>
            <a:ext cx="8497888" cy="415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400" b="1" dirty="0">
                <a:solidFill>
                  <a:srgbClr val="00B050"/>
                </a:solidFill>
                <a:latin typeface="Arial" panose="020B0604020202020204" pitchFamily="34" charset="0"/>
              </a:rPr>
              <a:t>Yemlere sağlık bozucu etmenlerin bulaşmasını üç başlık altında toplayabiliriz.</a:t>
            </a:r>
          </a:p>
          <a:p>
            <a:pPr>
              <a:spcBef>
                <a:spcPct val="0"/>
              </a:spcBef>
              <a:buFontTx/>
              <a:buNone/>
            </a:pPr>
            <a:endParaRPr lang="tr-TR" altLang="tr-TR" sz="2400" b="1" dirty="0">
              <a:latin typeface="Arial" panose="020B0604020202020204" pitchFamily="34" charset="0"/>
            </a:endParaRPr>
          </a:p>
          <a:p>
            <a:pPr>
              <a:spcBef>
                <a:spcPct val="0"/>
              </a:spcBef>
              <a:buFontTx/>
              <a:buNone/>
            </a:pPr>
            <a:r>
              <a:rPr lang="tr-TR" altLang="tr-TR" sz="2400" b="1" dirty="0">
                <a:solidFill>
                  <a:srgbClr val="FF0000"/>
                </a:solidFill>
                <a:latin typeface="Arial" panose="020B0604020202020204" pitchFamily="34" charset="0"/>
              </a:rPr>
              <a:t>Birincil kaynak; </a:t>
            </a:r>
            <a:r>
              <a:rPr lang="tr-TR" altLang="tr-TR" sz="2400" b="1" dirty="0">
                <a:latin typeface="Arial" panose="020B0604020202020204" pitchFamily="34" charset="0"/>
              </a:rPr>
              <a:t>ham maddelere iç ve dış faktörler tarafından hastalık etmenlerinin bulaşması.</a:t>
            </a:r>
          </a:p>
          <a:p>
            <a:pPr>
              <a:spcBef>
                <a:spcPct val="0"/>
              </a:spcBef>
              <a:buFontTx/>
              <a:buNone/>
            </a:pPr>
            <a:r>
              <a:rPr lang="tr-TR" altLang="tr-TR" sz="2400" b="1" dirty="0">
                <a:latin typeface="Arial" panose="020B0604020202020204" pitchFamily="34" charset="0"/>
              </a:rPr>
              <a:t> </a:t>
            </a:r>
          </a:p>
          <a:p>
            <a:pPr>
              <a:spcBef>
                <a:spcPct val="0"/>
              </a:spcBef>
              <a:buFontTx/>
              <a:buNone/>
            </a:pPr>
            <a:r>
              <a:rPr lang="tr-TR" altLang="tr-TR" sz="2400" b="1" dirty="0">
                <a:solidFill>
                  <a:srgbClr val="FF0000"/>
                </a:solidFill>
                <a:latin typeface="Arial" panose="020B0604020202020204" pitchFamily="34" charset="0"/>
              </a:rPr>
              <a:t>İkincil kaynak; </a:t>
            </a:r>
            <a:r>
              <a:rPr lang="tr-TR" altLang="tr-TR" sz="2400" b="1" dirty="0">
                <a:latin typeface="Arial" panose="020B0604020202020204" pitchFamily="34" charset="0"/>
              </a:rPr>
              <a:t>ham maddenin işlenmesi süreçlerinde hastalık etmenlerinin bulaşması. </a:t>
            </a:r>
          </a:p>
          <a:p>
            <a:pPr>
              <a:spcBef>
                <a:spcPct val="0"/>
              </a:spcBef>
              <a:buFontTx/>
              <a:buNone/>
            </a:pPr>
            <a:endParaRPr lang="tr-TR" altLang="tr-TR" sz="2400" b="1" dirty="0">
              <a:latin typeface="Arial" panose="020B0604020202020204" pitchFamily="34" charset="0"/>
            </a:endParaRPr>
          </a:p>
          <a:p>
            <a:pPr>
              <a:spcBef>
                <a:spcPct val="0"/>
              </a:spcBef>
              <a:buFontTx/>
              <a:buNone/>
            </a:pPr>
            <a:r>
              <a:rPr lang="tr-TR" altLang="tr-TR" sz="2400" b="1" dirty="0">
                <a:solidFill>
                  <a:srgbClr val="FF0000"/>
                </a:solidFill>
                <a:latin typeface="Arial" panose="020B0604020202020204" pitchFamily="34" charset="0"/>
              </a:rPr>
              <a:t>Üçüncül kaynak; </a:t>
            </a:r>
            <a:r>
              <a:rPr lang="tr-TR" altLang="tr-TR" sz="2400" b="1" dirty="0">
                <a:latin typeface="Arial" panose="020B0604020202020204" pitchFamily="34" charset="0"/>
              </a:rPr>
              <a:t>işlenmiş maddenin tüketim süreçlerinde hastalık etmenlerinin bulaşmasıdır.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44E21561-1369-46F5-9EF2-3A7E94EC80C0}"/>
              </a:ext>
            </a:extLst>
          </p:cNvPr>
          <p:cNvSpPr/>
          <p:nvPr/>
        </p:nvSpPr>
        <p:spPr>
          <a:xfrm>
            <a:off x="539750" y="634776"/>
            <a:ext cx="8135938" cy="5170488"/>
          </a:xfrm>
          <a:prstGeom prst="rect">
            <a:avLst/>
          </a:prstGeom>
        </p:spPr>
        <p:txBody>
          <a:bodyPr>
            <a:spAutoFit/>
          </a:bodyPr>
          <a:lstStyle/>
          <a:p>
            <a:pPr algn="just">
              <a:defRPr/>
            </a:pPr>
            <a:r>
              <a:rPr lang="tr-TR" sz="2400" b="1" dirty="0">
                <a:solidFill>
                  <a:srgbClr val="FF0000"/>
                </a:solidFill>
              </a:rPr>
              <a:t>Bulaşmalara kaynaklık eden faktörler</a:t>
            </a:r>
          </a:p>
          <a:p>
            <a:pPr algn="just">
              <a:defRPr/>
            </a:pPr>
            <a:r>
              <a:rPr lang="tr-TR" b="1" dirty="0"/>
              <a:t> </a:t>
            </a:r>
          </a:p>
          <a:p>
            <a:pPr marL="285750" indent="-285750" algn="just">
              <a:buFont typeface="Arial" panose="020B0604020202020204" pitchFamily="34" charset="0"/>
              <a:buChar char="•"/>
              <a:defRPr/>
            </a:pPr>
            <a:r>
              <a:rPr lang="tr-TR" sz="2400" b="1" dirty="0"/>
              <a:t>Toprak, </a:t>
            </a:r>
          </a:p>
          <a:p>
            <a:pPr marL="285750" indent="-285750" algn="just">
              <a:buFont typeface="Arial" panose="020B0604020202020204" pitchFamily="34" charset="0"/>
              <a:buChar char="•"/>
              <a:defRPr/>
            </a:pPr>
            <a:r>
              <a:rPr lang="tr-TR" sz="2400" b="1" dirty="0"/>
              <a:t>Hava, </a:t>
            </a:r>
          </a:p>
          <a:p>
            <a:pPr marL="285750" indent="-285750" algn="just">
              <a:buFont typeface="Arial" panose="020B0604020202020204" pitchFamily="34" charset="0"/>
              <a:buChar char="•"/>
              <a:defRPr/>
            </a:pPr>
            <a:r>
              <a:rPr lang="tr-TR" sz="2400" b="1" dirty="0"/>
              <a:t>Su, </a:t>
            </a:r>
          </a:p>
          <a:p>
            <a:pPr marL="285750" indent="-285750" algn="just">
              <a:buFont typeface="Arial" panose="020B0604020202020204" pitchFamily="34" charset="0"/>
              <a:buChar char="•"/>
              <a:defRPr/>
            </a:pPr>
            <a:r>
              <a:rPr lang="tr-TR" sz="2400" b="1" dirty="0"/>
              <a:t>Böcekler, </a:t>
            </a:r>
          </a:p>
          <a:p>
            <a:pPr marL="285750" indent="-285750" algn="just">
              <a:buFont typeface="Arial" panose="020B0604020202020204" pitchFamily="34" charset="0"/>
              <a:buChar char="•"/>
              <a:defRPr/>
            </a:pPr>
            <a:r>
              <a:rPr lang="tr-TR" sz="2400" b="1" dirty="0"/>
              <a:t>Kemirgenler, </a:t>
            </a:r>
          </a:p>
          <a:p>
            <a:pPr marL="285750" indent="-285750" algn="just">
              <a:buFont typeface="Arial" panose="020B0604020202020204" pitchFamily="34" charset="0"/>
              <a:buChar char="•"/>
              <a:defRPr/>
            </a:pPr>
            <a:r>
              <a:rPr lang="tr-TR" sz="2400" b="1" dirty="0"/>
              <a:t>Kuşlar, </a:t>
            </a:r>
          </a:p>
          <a:p>
            <a:pPr marL="285750" indent="-285750" algn="just">
              <a:buFont typeface="Arial" panose="020B0604020202020204" pitchFamily="34" charset="0"/>
              <a:buChar char="•"/>
              <a:defRPr/>
            </a:pPr>
            <a:r>
              <a:rPr lang="tr-TR" sz="2400" b="1" dirty="0"/>
              <a:t>İnsanlar, </a:t>
            </a:r>
          </a:p>
          <a:p>
            <a:pPr marL="285750" indent="-285750" algn="just">
              <a:buFont typeface="Arial" panose="020B0604020202020204" pitchFamily="34" charset="0"/>
              <a:buChar char="•"/>
              <a:defRPr/>
            </a:pPr>
            <a:r>
              <a:rPr lang="tr-TR" sz="2400" b="1" dirty="0"/>
              <a:t>Mikroorganizmalar, </a:t>
            </a:r>
          </a:p>
          <a:p>
            <a:pPr marL="285750" indent="-285750" algn="just">
              <a:buFont typeface="Arial" panose="020B0604020202020204" pitchFamily="34" charset="0"/>
              <a:buChar char="•"/>
              <a:defRPr/>
            </a:pPr>
            <a:r>
              <a:rPr lang="tr-TR" sz="2400" b="1" dirty="0"/>
              <a:t>Parazitler</a:t>
            </a:r>
          </a:p>
          <a:p>
            <a:pPr marL="285750" indent="-285750" algn="just">
              <a:buFont typeface="Arial" panose="020B0604020202020204" pitchFamily="34" charset="0"/>
              <a:buChar char="•"/>
              <a:defRPr/>
            </a:pPr>
            <a:r>
              <a:rPr lang="tr-TR" sz="2400" b="1" dirty="0"/>
              <a:t>Üretim Teknikleri, </a:t>
            </a:r>
          </a:p>
          <a:p>
            <a:pPr marL="285750" indent="-285750" algn="just">
              <a:buFont typeface="Arial" panose="020B0604020202020204" pitchFamily="34" charset="0"/>
              <a:buChar char="•"/>
              <a:defRPr/>
            </a:pPr>
            <a:r>
              <a:rPr lang="tr-TR" sz="2400" b="1" dirty="0"/>
              <a:t>Üretimde Kullanılan Malzemeler</a:t>
            </a:r>
          </a:p>
          <a:p>
            <a:pPr marL="285750" indent="-285750" algn="just">
              <a:buFont typeface="Arial" panose="020B0604020202020204" pitchFamily="34" charset="0"/>
              <a:buChar char="•"/>
              <a:defRPr/>
            </a:pPr>
            <a:r>
              <a:rPr lang="tr-TR" sz="2400" b="1" dirty="0"/>
              <a:t>Kimyasal Maddeler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ikdörtgen 2">
            <a:extLst>
              <a:ext uri="{FF2B5EF4-FFF2-40B4-BE49-F238E27FC236}">
                <a16:creationId xmlns:a16="http://schemas.microsoft.com/office/drawing/2014/main" id="{6D85E4FA-8C05-4F96-B23C-A88C97F90F73}"/>
              </a:ext>
            </a:extLst>
          </p:cNvPr>
          <p:cNvSpPr>
            <a:spLocks noChangeArrowheads="1"/>
          </p:cNvSpPr>
          <p:nvPr/>
        </p:nvSpPr>
        <p:spPr bwMode="auto">
          <a:xfrm>
            <a:off x="395288" y="333375"/>
            <a:ext cx="7993062"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tr-TR" altLang="tr-TR" sz="2200" b="1">
                <a:solidFill>
                  <a:srgbClr val="FF0000"/>
                </a:solidFill>
                <a:latin typeface="Arial" panose="020B0604020202020204" pitchFamily="34" charset="0"/>
              </a:rPr>
              <a:t>Yem Hammaddelerin Üretim Süreçlerinde Vektör Zararları Ve Bulaştırmaları </a:t>
            </a:r>
          </a:p>
        </p:txBody>
      </p:sp>
      <p:sp>
        <p:nvSpPr>
          <p:cNvPr id="4" name="Dikdörtgen 3">
            <a:extLst>
              <a:ext uri="{FF2B5EF4-FFF2-40B4-BE49-F238E27FC236}">
                <a16:creationId xmlns:a16="http://schemas.microsoft.com/office/drawing/2014/main" id="{C73AE768-EB49-47A5-A253-051322049735}"/>
              </a:ext>
            </a:extLst>
          </p:cNvPr>
          <p:cNvSpPr/>
          <p:nvPr/>
        </p:nvSpPr>
        <p:spPr>
          <a:xfrm>
            <a:off x="323850" y="1147763"/>
            <a:ext cx="8208963" cy="1785937"/>
          </a:xfrm>
          <a:prstGeom prst="rect">
            <a:avLst/>
          </a:prstGeom>
        </p:spPr>
        <p:txBody>
          <a:bodyPr>
            <a:spAutoFit/>
          </a:bodyPr>
          <a:lstStyle/>
          <a:p>
            <a:pPr>
              <a:defRPr/>
            </a:pPr>
            <a:r>
              <a:rPr lang="tr-TR" sz="2200" b="1" dirty="0">
                <a:solidFill>
                  <a:srgbClr val="FF0000"/>
                </a:solidFill>
              </a:rPr>
              <a:t>Böcekler</a:t>
            </a:r>
          </a:p>
          <a:p>
            <a:pPr>
              <a:defRPr/>
            </a:pPr>
            <a:endParaRPr lang="tr-TR" sz="2200" b="1" dirty="0"/>
          </a:p>
          <a:p>
            <a:pPr marL="342900" indent="-342900">
              <a:buFont typeface="Arial" panose="020B0604020202020204" pitchFamily="34" charset="0"/>
              <a:buChar char="•"/>
              <a:defRPr/>
            </a:pPr>
            <a:r>
              <a:rPr lang="tr-TR" sz="2200" b="1" dirty="0"/>
              <a:t>Yeme veya yem hammaddesine geldiğinde mikroorganizma taşımalarının yanında tüketimle yemin miktarında azalmaya neden olurlar.</a:t>
            </a:r>
          </a:p>
        </p:txBody>
      </p:sp>
      <p:sp>
        <p:nvSpPr>
          <p:cNvPr id="5" name="Dikdörtgen 4">
            <a:extLst>
              <a:ext uri="{FF2B5EF4-FFF2-40B4-BE49-F238E27FC236}">
                <a16:creationId xmlns:a16="http://schemas.microsoft.com/office/drawing/2014/main" id="{F569DFC7-2062-4D1D-9B0E-95430D0104CB}"/>
              </a:ext>
            </a:extLst>
          </p:cNvPr>
          <p:cNvSpPr/>
          <p:nvPr/>
        </p:nvSpPr>
        <p:spPr>
          <a:xfrm>
            <a:off x="395288" y="3213100"/>
            <a:ext cx="8208962" cy="3138488"/>
          </a:xfrm>
          <a:prstGeom prst="rect">
            <a:avLst/>
          </a:prstGeom>
        </p:spPr>
        <p:txBody>
          <a:bodyPr>
            <a:spAutoFit/>
          </a:bodyPr>
          <a:lstStyle/>
          <a:p>
            <a:pPr>
              <a:defRPr/>
            </a:pPr>
            <a:r>
              <a:rPr lang="tr-TR" sz="2200" dirty="0"/>
              <a:t> </a:t>
            </a:r>
            <a:r>
              <a:rPr lang="tr-TR" sz="2200" b="1" dirty="0">
                <a:solidFill>
                  <a:srgbClr val="FF0000"/>
                </a:solidFill>
              </a:rPr>
              <a:t>Kemirgenler</a:t>
            </a:r>
          </a:p>
          <a:p>
            <a:pPr>
              <a:defRPr/>
            </a:pPr>
            <a:endParaRPr lang="tr-TR" sz="2200" b="1" dirty="0"/>
          </a:p>
          <a:p>
            <a:pPr marL="342900" indent="-342900">
              <a:buFont typeface="Arial" panose="020B0604020202020204" pitchFamily="34" charset="0"/>
              <a:buChar char="•"/>
              <a:defRPr/>
            </a:pPr>
            <a:r>
              <a:rPr lang="tr-TR" sz="2200" b="1" dirty="0"/>
              <a:t>Önemli miktarda yem tüketirler </a:t>
            </a:r>
          </a:p>
          <a:p>
            <a:pPr marL="342900" indent="-342900">
              <a:buFont typeface="Arial" panose="020B0604020202020204" pitchFamily="34" charset="0"/>
              <a:buChar char="•"/>
              <a:defRPr/>
            </a:pPr>
            <a:r>
              <a:rPr lang="tr-TR" sz="2200" b="1" dirty="0"/>
              <a:t>Yem ham maddelerine ve karma yemlere hastalık mikroplarını taşıyarak onları </a:t>
            </a:r>
            <a:r>
              <a:rPr lang="tr-TR" sz="2200" b="1" dirty="0" err="1"/>
              <a:t>kontamine</a:t>
            </a:r>
            <a:r>
              <a:rPr lang="tr-TR" sz="2200" b="1" dirty="0"/>
              <a:t> ederler. </a:t>
            </a:r>
          </a:p>
          <a:p>
            <a:pPr marL="342900" indent="-342900">
              <a:buFont typeface="Arial" panose="020B0604020202020204" pitchFamily="34" charset="0"/>
              <a:buChar char="•"/>
              <a:defRPr/>
            </a:pPr>
            <a:r>
              <a:rPr lang="tr-TR" sz="2200" b="1" dirty="0"/>
              <a:t>Fabrikadaki ekipman ve ürünlerin koyulduğu torba, çuval </a:t>
            </a:r>
            <a:r>
              <a:rPr lang="tr-TR" sz="2200" b="1" dirty="0" err="1"/>
              <a:t>vs.'ye</a:t>
            </a:r>
            <a:r>
              <a:rPr lang="tr-TR" sz="2200" b="1" dirty="0"/>
              <a:t> zarar verirler. </a:t>
            </a:r>
          </a:p>
          <a:p>
            <a:pPr marL="342900" indent="-342900">
              <a:buFont typeface="Arial" panose="020B0604020202020204" pitchFamily="34" charset="0"/>
              <a:buChar char="•"/>
              <a:defRPr/>
            </a:pPr>
            <a:r>
              <a:rPr lang="tr-TR" sz="2200" b="1" dirty="0"/>
              <a:t>Dışkı ve idrarları hastalık naklinde önemli bir potansiyel oluşturur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2">
            <a:extLst>
              <a:ext uri="{FF2B5EF4-FFF2-40B4-BE49-F238E27FC236}">
                <a16:creationId xmlns:a16="http://schemas.microsoft.com/office/drawing/2014/main" id="{ACE0D6A1-0908-498A-A900-306D6EA9FE45}"/>
              </a:ext>
            </a:extLst>
          </p:cNvPr>
          <p:cNvSpPr txBox="1">
            <a:spLocks noGrp="1" noChangeArrowheads="1"/>
          </p:cNvSpPr>
          <p:nvPr/>
        </p:nvSpPr>
        <p:spPr bwMode="auto">
          <a:xfrm>
            <a:off x="70104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2894A702-CEE1-42D9-8E69-4F4A44EABA66}" type="slidenum">
              <a:rPr lang="tr-TR" altLang="tr-TR" sz="1400"/>
              <a:pPr algn="r" eaLnBrk="1" hangingPunct="1">
                <a:spcBef>
                  <a:spcPct val="0"/>
                </a:spcBef>
                <a:buFontTx/>
                <a:buNone/>
              </a:pPr>
              <a:t>5</a:t>
            </a:fld>
            <a:endParaRPr lang="tr-TR" altLang="tr-TR" sz="1400"/>
          </a:p>
        </p:txBody>
      </p:sp>
      <p:sp>
        <p:nvSpPr>
          <p:cNvPr id="12292" name="Rectangle 6">
            <a:extLst>
              <a:ext uri="{FF2B5EF4-FFF2-40B4-BE49-F238E27FC236}">
                <a16:creationId xmlns:a16="http://schemas.microsoft.com/office/drawing/2014/main" id="{4B01474F-AB66-44DB-B787-7969354C0503}"/>
              </a:ext>
            </a:extLst>
          </p:cNvPr>
          <p:cNvSpPr>
            <a:spLocks noChangeArrowheads="1"/>
          </p:cNvSpPr>
          <p:nvPr/>
        </p:nvSpPr>
        <p:spPr bwMode="auto">
          <a:xfrm>
            <a:off x="1187450" y="4652963"/>
            <a:ext cx="7215188" cy="235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80000"/>
              </a:lnSpc>
              <a:buFontTx/>
              <a:buNone/>
            </a:pPr>
            <a:r>
              <a:rPr lang="tr-TR" altLang="tr-TR" sz="2000">
                <a:latin typeface="Arial" panose="020B0604020202020204" pitchFamily="34" charset="0"/>
              </a:rPr>
              <a:t>		</a:t>
            </a:r>
          </a:p>
        </p:txBody>
      </p:sp>
      <p:sp>
        <p:nvSpPr>
          <p:cNvPr id="2" name="Dikdörtgen 1">
            <a:extLst>
              <a:ext uri="{FF2B5EF4-FFF2-40B4-BE49-F238E27FC236}">
                <a16:creationId xmlns:a16="http://schemas.microsoft.com/office/drawing/2014/main" id="{6C73A99A-B5C5-42E0-BEBC-C6C1440C67A5}"/>
              </a:ext>
            </a:extLst>
          </p:cNvPr>
          <p:cNvSpPr/>
          <p:nvPr/>
        </p:nvSpPr>
        <p:spPr>
          <a:xfrm>
            <a:off x="323850" y="188913"/>
            <a:ext cx="8640763" cy="3478212"/>
          </a:xfrm>
          <a:prstGeom prst="rect">
            <a:avLst/>
          </a:prstGeom>
        </p:spPr>
        <p:txBody>
          <a:bodyPr>
            <a:spAutoFit/>
          </a:bodyPr>
          <a:lstStyle/>
          <a:p>
            <a:pPr>
              <a:defRPr/>
            </a:pPr>
            <a:r>
              <a:rPr lang="tr-TR" sz="2200" b="1" dirty="0">
                <a:solidFill>
                  <a:srgbClr val="FF0000"/>
                </a:solidFill>
              </a:rPr>
              <a:t>Kuşlar</a:t>
            </a:r>
            <a:endParaRPr lang="tr-TR" sz="2200" b="1" dirty="0"/>
          </a:p>
          <a:p>
            <a:pPr marL="342900" indent="-342900">
              <a:buFont typeface="Arial" panose="020B0604020202020204" pitchFamily="34" charset="0"/>
              <a:buChar char="•"/>
              <a:defRPr/>
            </a:pPr>
            <a:r>
              <a:rPr lang="tr-TR" sz="2200" b="1" dirty="0"/>
              <a:t>Önemli miktarda tahıl ve tahıl ürünleri tüketerek ekonomik zararlara yol açarlar.</a:t>
            </a:r>
          </a:p>
          <a:p>
            <a:pPr marL="342900" indent="-342900">
              <a:buFont typeface="Arial" panose="020B0604020202020204" pitchFamily="34" charset="0"/>
              <a:buChar char="•"/>
              <a:defRPr/>
            </a:pPr>
            <a:r>
              <a:rPr lang="tr-TR" sz="2200" b="1" dirty="0"/>
              <a:t>Dışkılarıyla ürünleri </a:t>
            </a:r>
            <a:r>
              <a:rPr lang="tr-TR" sz="2200" b="1" dirty="0" err="1"/>
              <a:t>kontamine</a:t>
            </a:r>
            <a:r>
              <a:rPr lang="tr-TR" sz="2200" b="1" dirty="0"/>
              <a:t> ederler.</a:t>
            </a:r>
          </a:p>
          <a:p>
            <a:pPr marL="342900" indent="-342900">
              <a:buFont typeface="Arial" panose="020B0604020202020204" pitchFamily="34" charset="0"/>
              <a:buChar char="•"/>
              <a:defRPr/>
            </a:pPr>
            <a:r>
              <a:rPr lang="tr-TR" sz="2200" b="1" dirty="0"/>
              <a:t>Fabrikadaki yapısal unsurlar üzerinde yuva yapma veya tüneme eğilimi gösterirler.</a:t>
            </a:r>
          </a:p>
          <a:p>
            <a:pPr marL="342900" indent="-342900">
              <a:buFont typeface="Arial" panose="020B0604020202020204" pitchFamily="34" charset="0"/>
              <a:buChar char="•"/>
              <a:defRPr/>
            </a:pPr>
            <a:r>
              <a:rPr lang="tr-TR" sz="2200" b="1" dirty="0"/>
              <a:t>Kuş pislikleri fabrika dışının manzarasını bozar, ürün torba ve çuvallarının görünüşünü olumsuz yönde etkiler.</a:t>
            </a:r>
          </a:p>
          <a:p>
            <a:pPr marL="342900" indent="-342900">
              <a:buFont typeface="Arial" panose="020B0604020202020204" pitchFamily="34" charset="0"/>
              <a:buChar char="•"/>
              <a:defRPr/>
            </a:pPr>
            <a:r>
              <a:rPr lang="tr-TR" sz="2200" b="1" dirty="0"/>
              <a:t>İnsan ve hayvan hastalıklarının potansiyel bir kaynağını oluşturabilirler. </a:t>
            </a:r>
          </a:p>
        </p:txBody>
      </p:sp>
      <p:sp>
        <p:nvSpPr>
          <p:cNvPr id="3" name="Dikdörtgen 2">
            <a:extLst>
              <a:ext uri="{FF2B5EF4-FFF2-40B4-BE49-F238E27FC236}">
                <a16:creationId xmlns:a16="http://schemas.microsoft.com/office/drawing/2014/main" id="{82D33182-B63A-46D8-9780-C2C568A8D44F}"/>
              </a:ext>
            </a:extLst>
          </p:cNvPr>
          <p:cNvSpPr/>
          <p:nvPr/>
        </p:nvSpPr>
        <p:spPr>
          <a:xfrm>
            <a:off x="468313" y="3789363"/>
            <a:ext cx="8064500" cy="2800350"/>
          </a:xfrm>
          <a:prstGeom prst="rect">
            <a:avLst/>
          </a:prstGeom>
        </p:spPr>
        <p:txBody>
          <a:bodyPr>
            <a:spAutoFit/>
          </a:bodyPr>
          <a:lstStyle/>
          <a:p>
            <a:pPr>
              <a:defRPr/>
            </a:pPr>
            <a:r>
              <a:rPr lang="tr-TR" sz="2200" b="1" dirty="0">
                <a:solidFill>
                  <a:srgbClr val="FF0000"/>
                </a:solidFill>
              </a:rPr>
              <a:t>İnsanlar</a:t>
            </a:r>
          </a:p>
          <a:p>
            <a:pPr marL="285750" indent="-285750">
              <a:buFont typeface="Arial" panose="020B0604020202020204" pitchFamily="34" charset="0"/>
              <a:buChar char="•"/>
              <a:defRPr/>
            </a:pPr>
            <a:r>
              <a:rPr lang="tr-TR" sz="2200" b="1" dirty="0"/>
              <a:t>Bilerek veya bilmeyerek böcekler, kemirgenler, mikroorganizmalar ve kuşlardan daha ciddi sağlık koruma problemleri yaratabilir.</a:t>
            </a:r>
          </a:p>
          <a:p>
            <a:pPr marL="285750" indent="-285750">
              <a:buFont typeface="Arial" panose="020B0604020202020204" pitchFamily="34" charset="0"/>
              <a:buChar char="•"/>
              <a:defRPr/>
            </a:pPr>
            <a:r>
              <a:rPr lang="tr-TR" sz="2200" b="1" dirty="0"/>
              <a:t>İlgili personelin davranış ve performansı, bilgi eksikliği, idari destek eksikliği, denetim eksikliği ve diğer nedenler sonucu hijyen gereği gibi sağlanamazsa, birtakım </a:t>
            </a:r>
            <a:r>
              <a:rPr lang="tr-TR" sz="2200" b="1" dirty="0" err="1"/>
              <a:t>kontaminasyonlar</a:t>
            </a:r>
            <a:r>
              <a:rPr lang="tr-TR" sz="2200" b="1" dirty="0"/>
              <a:t> ortaya çıkabilmektedir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Dikdörtgen 1">
            <a:extLst>
              <a:ext uri="{FF2B5EF4-FFF2-40B4-BE49-F238E27FC236}">
                <a16:creationId xmlns:a16="http://schemas.microsoft.com/office/drawing/2014/main" id="{836C1E8D-A968-456C-AB57-6768C7290069}"/>
              </a:ext>
            </a:extLst>
          </p:cNvPr>
          <p:cNvSpPr>
            <a:spLocks noChangeArrowheads="1"/>
          </p:cNvSpPr>
          <p:nvPr/>
        </p:nvSpPr>
        <p:spPr bwMode="auto">
          <a:xfrm>
            <a:off x="215106" y="764704"/>
            <a:ext cx="8713788"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tr-TR" altLang="tr-TR" sz="2200" b="1" dirty="0">
                <a:solidFill>
                  <a:srgbClr val="FF0000"/>
                </a:solidFill>
                <a:latin typeface="Arial" panose="020B0604020202020204" pitchFamily="34" charset="0"/>
              </a:rPr>
              <a:t>Mikroorganizmalar</a:t>
            </a:r>
          </a:p>
          <a:p>
            <a:pPr>
              <a:spcBef>
                <a:spcPct val="0"/>
              </a:spcBef>
              <a:buFontTx/>
              <a:buNone/>
            </a:pPr>
            <a:endParaRPr lang="tr-TR" altLang="tr-TR" sz="2200" b="1" dirty="0">
              <a:latin typeface="Arial" panose="020B0604020202020204" pitchFamily="34" charset="0"/>
            </a:endParaRPr>
          </a:p>
          <a:p>
            <a:pPr algn="just">
              <a:spcBef>
                <a:spcPct val="0"/>
              </a:spcBef>
              <a:buFontTx/>
              <a:buNone/>
            </a:pPr>
            <a:r>
              <a:rPr lang="tr-TR" altLang="tr-TR" sz="2200" b="1" dirty="0">
                <a:latin typeface="Arial" panose="020B0604020202020204" pitchFamily="34" charset="0"/>
              </a:rPr>
              <a:t>Yemlerdeki mikroorganizmaların en önemli guruplarını </a:t>
            </a:r>
            <a:r>
              <a:rPr lang="tr-TR" altLang="tr-TR" sz="2200" b="1" dirty="0">
                <a:solidFill>
                  <a:srgbClr val="FF0000"/>
                </a:solidFill>
                <a:latin typeface="Arial" panose="020B0604020202020204" pitchFamily="34" charset="0"/>
              </a:rPr>
              <a:t>bakteriler, küf mantarları, mayalar ve virüsler</a:t>
            </a:r>
            <a:r>
              <a:rPr lang="tr-TR" altLang="tr-TR" sz="2200" b="1" dirty="0">
                <a:latin typeface="Arial" panose="020B0604020202020204" pitchFamily="34" charset="0"/>
              </a:rPr>
              <a:t> oluşturur. Mikroorganizmalar doğrudan bulaşma ile insanlarda hastalığa neden olduğu gibi mikroorganizmaların ortama salgıladığı birçok toksinler ile de hayvansal ürün yoluyla insanlarda çeşitli hastalıklara neden olmaktadır.</a:t>
            </a:r>
          </a:p>
        </p:txBody>
      </p:sp>
      <p:sp>
        <p:nvSpPr>
          <p:cNvPr id="4" name="Dikdörtgen 2">
            <a:extLst>
              <a:ext uri="{FF2B5EF4-FFF2-40B4-BE49-F238E27FC236}">
                <a16:creationId xmlns:a16="http://schemas.microsoft.com/office/drawing/2014/main" id="{2CF625CD-A888-4E51-AA29-12919DE08797}"/>
              </a:ext>
            </a:extLst>
          </p:cNvPr>
          <p:cNvSpPr>
            <a:spLocks noChangeArrowheads="1"/>
          </p:cNvSpPr>
          <p:nvPr/>
        </p:nvSpPr>
        <p:spPr bwMode="auto">
          <a:xfrm>
            <a:off x="287337" y="4284808"/>
            <a:ext cx="8569325" cy="178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200" b="1" dirty="0">
                <a:solidFill>
                  <a:srgbClr val="FF0000"/>
                </a:solidFill>
                <a:latin typeface="Arial" panose="020B0604020202020204" pitchFamily="34" charset="0"/>
              </a:rPr>
              <a:t>Mayalar</a:t>
            </a:r>
          </a:p>
          <a:p>
            <a:pPr>
              <a:spcBef>
                <a:spcPct val="0"/>
              </a:spcBef>
              <a:buFontTx/>
              <a:buNone/>
            </a:pPr>
            <a:endParaRPr lang="tr-TR" altLang="tr-TR" sz="2200" b="1" dirty="0">
              <a:latin typeface="Arial" panose="020B0604020202020204" pitchFamily="34" charset="0"/>
            </a:endParaRPr>
          </a:p>
          <a:p>
            <a:pPr algn="just">
              <a:spcBef>
                <a:spcPct val="0"/>
              </a:spcBef>
              <a:buFontTx/>
              <a:buNone/>
            </a:pPr>
            <a:r>
              <a:rPr lang="tr-TR" altLang="tr-TR" sz="2200" b="1" dirty="0">
                <a:latin typeface="Arial" panose="020B0604020202020204" pitchFamily="34" charset="0"/>
              </a:rPr>
              <a:t>•Sistematik yapı bakımından mantarlar </a:t>
            </a:r>
            <a:r>
              <a:rPr lang="tr-TR" altLang="tr-TR" sz="2200" b="1" dirty="0" err="1">
                <a:latin typeface="Arial" panose="020B0604020202020204" pitchFamily="34" charset="0"/>
              </a:rPr>
              <a:t>içersinde</a:t>
            </a:r>
            <a:r>
              <a:rPr lang="tr-TR" altLang="tr-TR" sz="2200" b="1" dirty="0">
                <a:latin typeface="Arial" panose="020B0604020202020204" pitchFamily="34" charset="0"/>
              </a:rPr>
              <a:t> incelenir •Hücre çeperlerinde kitin yerine </a:t>
            </a:r>
            <a:r>
              <a:rPr lang="tr-TR" altLang="tr-TR" sz="2200" b="1" dirty="0" err="1">
                <a:latin typeface="Arial" panose="020B0604020202020204" pitchFamily="34" charset="0"/>
              </a:rPr>
              <a:t>hemiselüloz</a:t>
            </a:r>
            <a:r>
              <a:rPr lang="tr-TR" altLang="tr-TR" sz="2200" b="1" dirty="0">
                <a:latin typeface="Arial" panose="020B0604020202020204" pitchFamily="34" charset="0"/>
              </a:rPr>
              <a:t> içermeleri nedeniyle mantarlardan ayrılırlar.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Slayt Numarası Yer Tutucusu">
            <a:extLst>
              <a:ext uri="{FF2B5EF4-FFF2-40B4-BE49-F238E27FC236}">
                <a16:creationId xmlns:a16="http://schemas.microsoft.com/office/drawing/2014/main" id="{BDF3DFA5-8C80-45F1-B696-0EAB13319AD0}"/>
              </a:ext>
            </a:extLst>
          </p:cNvPr>
          <p:cNvSpPr>
            <a:spLocks noGrp="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spcBef>
                <a:spcPct val="0"/>
              </a:spcBef>
              <a:buFontTx/>
              <a:buNone/>
            </a:pPr>
            <a:fld id="{D86CDB6B-D429-4BEF-947F-73ED9213CEC8}" type="slidenum">
              <a:rPr lang="tr-TR" altLang="tr-TR" sz="1200">
                <a:solidFill>
                  <a:srgbClr val="898989"/>
                </a:solidFill>
              </a:rPr>
              <a:pPr algn="l">
                <a:spcBef>
                  <a:spcPct val="0"/>
                </a:spcBef>
                <a:buFontTx/>
                <a:buNone/>
              </a:pPr>
              <a:t>7</a:t>
            </a:fld>
            <a:endParaRPr lang="tr-TR" altLang="tr-TR" sz="1200">
              <a:solidFill>
                <a:srgbClr val="898989"/>
              </a:solidFill>
            </a:endParaRPr>
          </a:p>
        </p:txBody>
      </p:sp>
      <p:sp>
        <p:nvSpPr>
          <p:cNvPr id="16387" name="3 Slayt Numarası Yer Tutucusu">
            <a:extLst>
              <a:ext uri="{FF2B5EF4-FFF2-40B4-BE49-F238E27FC236}">
                <a16:creationId xmlns:a16="http://schemas.microsoft.com/office/drawing/2014/main" id="{88580C3B-2DB2-404C-A23D-1988DB5A4F9E}"/>
              </a:ext>
            </a:extLst>
          </p:cNvPr>
          <p:cNvSpPr txBox="1">
            <a:spLocks noGrp="1"/>
          </p:cNvSpPr>
          <p:nvPr/>
        </p:nvSpPr>
        <p:spPr bwMode="auto">
          <a:xfrm>
            <a:off x="70104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FA4DA23B-0237-4DDA-BF37-20B657B280A3}" type="slidenum">
              <a:rPr lang="tr-TR" altLang="tr-TR" sz="1400"/>
              <a:pPr algn="r" eaLnBrk="1" hangingPunct="1">
                <a:spcBef>
                  <a:spcPct val="0"/>
                </a:spcBef>
                <a:buFontTx/>
                <a:buNone/>
              </a:pPr>
              <a:t>7</a:t>
            </a:fld>
            <a:endParaRPr lang="tr-TR" altLang="tr-TR" sz="1400"/>
          </a:p>
        </p:txBody>
      </p:sp>
      <p:sp>
        <p:nvSpPr>
          <p:cNvPr id="16388" name="Dikdörtgen 1">
            <a:extLst>
              <a:ext uri="{FF2B5EF4-FFF2-40B4-BE49-F238E27FC236}">
                <a16:creationId xmlns:a16="http://schemas.microsoft.com/office/drawing/2014/main" id="{D770530B-81B0-4B45-92C9-253BC4ADAA10}"/>
              </a:ext>
            </a:extLst>
          </p:cNvPr>
          <p:cNvSpPr>
            <a:spLocks noChangeArrowheads="1"/>
          </p:cNvSpPr>
          <p:nvPr/>
        </p:nvSpPr>
        <p:spPr bwMode="auto">
          <a:xfrm>
            <a:off x="250825" y="2825750"/>
            <a:ext cx="86423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tr-TR" altLang="tr-TR" sz="2200" b="1">
                <a:latin typeface="Arial" panose="020B0604020202020204" pitchFamily="34" charset="0"/>
              </a:rPr>
              <a:t> Yemlerde sıklıkla görülen </a:t>
            </a:r>
            <a:r>
              <a:rPr lang="tr-TR" altLang="tr-TR" sz="2200" b="1">
                <a:solidFill>
                  <a:srgbClr val="FF0000"/>
                </a:solidFill>
                <a:latin typeface="Arial" panose="020B0604020202020204" pitchFamily="34" charset="0"/>
              </a:rPr>
              <a:t>salmonella türü bakteriler </a:t>
            </a:r>
            <a:r>
              <a:rPr lang="tr-TR" altLang="tr-TR" sz="2200" b="1">
                <a:latin typeface="Arial" panose="020B0604020202020204" pitchFamily="34" charset="0"/>
              </a:rPr>
              <a:t>hayvansal protein kaynağı olarak et unu, et kemik unu, balık unu, kanatlı unu ve kanatlı artığı kökenli olmaktadır. </a:t>
            </a:r>
          </a:p>
        </p:txBody>
      </p:sp>
      <p:sp>
        <p:nvSpPr>
          <p:cNvPr id="16389" name="Dikdörtgen 2">
            <a:extLst>
              <a:ext uri="{FF2B5EF4-FFF2-40B4-BE49-F238E27FC236}">
                <a16:creationId xmlns:a16="http://schemas.microsoft.com/office/drawing/2014/main" id="{AD9973AB-6E52-424D-8D23-8BB5BF2A284F}"/>
              </a:ext>
            </a:extLst>
          </p:cNvPr>
          <p:cNvSpPr>
            <a:spLocks noChangeArrowheads="1"/>
          </p:cNvSpPr>
          <p:nvPr/>
        </p:nvSpPr>
        <p:spPr bwMode="auto">
          <a:xfrm>
            <a:off x="1979613" y="4379913"/>
            <a:ext cx="4265612" cy="178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200" b="1">
                <a:latin typeface="Arial" panose="020B0604020202020204" pitchFamily="34" charset="0"/>
              </a:rPr>
              <a:t>Diğer</a:t>
            </a:r>
          </a:p>
          <a:p>
            <a:pPr>
              <a:spcBef>
                <a:spcPct val="0"/>
              </a:spcBef>
              <a:buFontTx/>
              <a:buNone/>
            </a:pPr>
            <a:endParaRPr lang="tr-TR" altLang="tr-TR" sz="2200" b="1">
              <a:latin typeface="Arial" panose="020B0604020202020204" pitchFamily="34" charset="0"/>
            </a:endParaRPr>
          </a:p>
          <a:p>
            <a:pPr>
              <a:spcBef>
                <a:spcPct val="0"/>
              </a:spcBef>
              <a:buFontTx/>
              <a:buNone/>
            </a:pPr>
            <a:r>
              <a:rPr lang="tr-TR" altLang="tr-TR" sz="2200" b="1">
                <a:latin typeface="Arial" panose="020B0604020202020204" pitchFamily="34" charset="0"/>
              </a:rPr>
              <a:t>Bacillus ve Clostridium türleri </a:t>
            </a:r>
          </a:p>
          <a:p>
            <a:pPr>
              <a:spcBef>
                <a:spcPct val="0"/>
              </a:spcBef>
              <a:buFontTx/>
              <a:buNone/>
            </a:pPr>
            <a:r>
              <a:rPr lang="tr-TR" altLang="tr-TR" sz="2200" b="1">
                <a:latin typeface="Arial" panose="020B0604020202020204" pitchFamily="34" charset="0"/>
              </a:rPr>
              <a:t>E. Coli</a:t>
            </a:r>
          </a:p>
          <a:p>
            <a:pPr>
              <a:spcBef>
                <a:spcPct val="0"/>
              </a:spcBef>
              <a:buFontTx/>
              <a:buNone/>
            </a:pPr>
            <a:r>
              <a:rPr lang="tr-TR" altLang="tr-TR" sz="2200" b="1">
                <a:latin typeface="Arial" panose="020B0604020202020204" pitchFamily="34" charset="0"/>
              </a:rPr>
              <a:t>Brucella </a:t>
            </a:r>
          </a:p>
        </p:txBody>
      </p:sp>
      <p:sp>
        <p:nvSpPr>
          <p:cNvPr id="16390" name="Dikdörtgen 9">
            <a:extLst>
              <a:ext uri="{FF2B5EF4-FFF2-40B4-BE49-F238E27FC236}">
                <a16:creationId xmlns:a16="http://schemas.microsoft.com/office/drawing/2014/main" id="{1E2E40B3-C31D-4A1A-AE3E-9A37205BDF12}"/>
              </a:ext>
            </a:extLst>
          </p:cNvPr>
          <p:cNvSpPr>
            <a:spLocks noChangeArrowheads="1"/>
          </p:cNvSpPr>
          <p:nvPr/>
        </p:nvSpPr>
        <p:spPr bwMode="auto">
          <a:xfrm>
            <a:off x="246063" y="376238"/>
            <a:ext cx="8569325" cy="178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200" b="1">
                <a:solidFill>
                  <a:srgbClr val="FF0000"/>
                </a:solidFill>
                <a:latin typeface="Arial" panose="020B0604020202020204" pitchFamily="34" charset="0"/>
              </a:rPr>
              <a:t>Bakteriler</a:t>
            </a:r>
          </a:p>
          <a:p>
            <a:pPr>
              <a:spcBef>
                <a:spcPct val="0"/>
              </a:spcBef>
              <a:buFontTx/>
              <a:buNone/>
            </a:pPr>
            <a:endParaRPr lang="tr-TR" altLang="tr-TR" sz="2200" b="1">
              <a:latin typeface="Arial" panose="020B0604020202020204" pitchFamily="34" charset="0"/>
            </a:endParaRPr>
          </a:p>
          <a:p>
            <a:pPr algn="just">
              <a:spcBef>
                <a:spcPct val="0"/>
              </a:spcBef>
              <a:buFontTx/>
              <a:buNone/>
            </a:pPr>
            <a:r>
              <a:rPr lang="tr-TR" altLang="tr-TR" sz="2200" b="1">
                <a:latin typeface="Arial" panose="020B0604020202020204" pitchFamily="34" charset="0"/>
              </a:rPr>
              <a:t>Tek hücreli ve ilkel çekirdekli mikroorganizmalardır. Bunlar hava, su ve toprakta bulunan bakteriler olup, çeşitli yollarla yem ve yem hammaddelerine bulaşmaktadırlar.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2">
            <a:extLst>
              <a:ext uri="{FF2B5EF4-FFF2-40B4-BE49-F238E27FC236}">
                <a16:creationId xmlns:a16="http://schemas.microsoft.com/office/drawing/2014/main" id="{B6F78D0C-500B-45F9-9EDD-57BBF96F3D1B}"/>
              </a:ext>
            </a:extLst>
          </p:cNvPr>
          <p:cNvSpPr txBox="1">
            <a:spLocks noGrp="1" noChangeArrowheads="1"/>
          </p:cNvSpPr>
          <p:nvPr/>
        </p:nvSpPr>
        <p:spPr bwMode="auto">
          <a:xfrm>
            <a:off x="70104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C7003889-61EE-4058-8EA3-E2372E5D98F4}" type="slidenum">
              <a:rPr lang="tr-TR" altLang="tr-TR" sz="1400"/>
              <a:pPr algn="r" eaLnBrk="1" hangingPunct="1">
                <a:spcBef>
                  <a:spcPct val="0"/>
                </a:spcBef>
                <a:buFontTx/>
                <a:buNone/>
              </a:pPr>
              <a:t>8</a:t>
            </a:fld>
            <a:endParaRPr lang="tr-TR" altLang="tr-TR" sz="1400"/>
          </a:p>
        </p:txBody>
      </p:sp>
      <p:sp>
        <p:nvSpPr>
          <p:cNvPr id="18435" name="3 Slayt Numarası Yer Tutucusu">
            <a:extLst>
              <a:ext uri="{FF2B5EF4-FFF2-40B4-BE49-F238E27FC236}">
                <a16:creationId xmlns:a16="http://schemas.microsoft.com/office/drawing/2014/main" id="{B74A9065-ABDE-46A0-A378-C9428B8975B9}"/>
              </a:ext>
            </a:extLst>
          </p:cNvPr>
          <p:cNvSpPr txBox="1">
            <a:spLocks noGrp="1"/>
          </p:cNvSpPr>
          <p:nvPr/>
        </p:nvSpPr>
        <p:spPr bwMode="auto">
          <a:xfrm>
            <a:off x="70104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83298546-9499-4D44-BBD9-B6404D005998}" type="slidenum">
              <a:rPr lang="tr-TR" altLang="tr-TR" sz="1400"/>
              <a:pPr algn="r" eaLnBrk="1" hangingPunct="1">
                <a:spcBef>
                  <a:spcPct val="0"/>
                </a:spcBef>
                <a:buFontTx/>
                <a:buNone/>
              </a:pPr>
              <a:t>8</a:t>
            </a:fld>
            <a:endParaRPr lang="tr-TR" altLang="tr-TR" sz="1400"/>
          </a:p>
        </p:txBody>
      </p:sp>
      <p:sp>
        <p:nvSpPr>
          <p:cNvPr id="18436" name="Dikdörtgen 1">
            <a:extLst>
              <a:ext uri="{FF2B5EF4-FFF2-40B4-BE49-F238E27FC236}">
                <a16:creationId xmlns:a16="http://schemas.microsoft.com/office/drawing/2014/main" id="{C436DA33-A4F1-4D33-83B7-C3EA610628DB}"/>
              </a:ext>
            </a:extLst>
          </p:cNvPr>
          <p:cNvSpPr>
            <a:spLocks noChangeArrowheads="1"/>
          </p:cNvSpPr>
          <p:nvPr/>
        </p:nvSpPr>
        <p:spPr bwMode="auto">
          <a:xfrm>
            <a:off x="107504" y="404664"/>
            <a:ext cx="8713787"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200" b="1" dirty="0">
                <a:solidFill>
                  <a:srgbClr val="FF0000"/>
                </a:solidFill>
                <a:latin typeface="Arial" panose="020B0604020202020204" pitchFamily="34" charset="0"/>
              </a:rPr>
              <a:t>Mantarlar</a:t>
            </a:r>
          </a:p>
          <a:p>
            <a:pPr>
              <a:spcBef>
                <a:spcPct val="0"/>
              </a:spcBef>
              <a:buFontTx/>
              <a:buNone/>
            </a:pPr>
            <a:endParaRPr lang="tr-TR" altLang="tr-TR" sz="2200" b="1" dirty="0">
              <a:latin typeface="Arial" panose="020B0604020202020204" pitchFamily="34" charset="0"/>
            </a:endParaRPr>
          </a:p>
          <a:p>
            <a:pPr algn="just">
              <a:spcBef>
                <a:spcPct val="0"/>
              </a:spcBef>
              <a:buFontTx/>
              <a:buNone/>
            </a:pPr>
            <a:r>
              <a:rPr lang="tr-TR" altLang="tr-TR" sz="2200" b="1" dirty="0">
                <a:latin typeface="Arial" panose="020B0604020202020204" pitchFamily="34" charset="0"/>
              </a:rPr>
              <a:t>Bazı küf mantarları </a:t>
            </a:r>
            <a:r>
              <a:rPr lang="tr-TR" altLang="tr-TR" sz="2200" b="1" dirty="0" err="1">
                <a:latin typeface="Arial" panose="020B0604020202020204" pitchFamily="34" charset="0"/>
              </a:rPr>
              <a:t>metabolik</a:t>
            </a:r>
            <a:r>
              <a:rPr lang="tr-TR" altLang="tr-TR" sz="2200" b="1" dirty="0">
                <a:latin typeface="Arial" panose="020B0604020202020204" pitchFamily="34" charset="0"/>
              </a:rPr>
              <a:t> olaylar sonunda bulundukları ortama biyolojik olarak çok aktif canlılar için </a:t>
            </a:r>
            <a:r>
              <a:rPr lang="tr-TR" altLang="tr-TR" sz="2200" b="1" dirty="0" err="1">
                <a:latin typeface="Arial" panose="020B0604020202020204" pitchFamily="34" charset="0"/>
              </a:rPr>
              <a:t>toksik</a:t>
            </a:r>
            <a:r>
              <a:rPr lang="tr-TR" altLang="tr-TR" sz="2200" b="1" dirty="0">
                <a:latin typeface="Arial" panose="020B0604020202020204" pitchFamily="34" charset="0"/>
              </a:rPr>
              <a:t> özellikte </a:t>
            </a:r>
            <a:r>
              <a:rPr lang="tr-TR" altLang="tr-TR" sz="2200" b="1" dirty="0" err="1">
                <a:solidFill>
                  <a:srgbClr val="FF0000"/>
                </a:solidFill>
                <a:latin typeface="Arial" panose="020B0604020202020204" pitchFamily="34" charset="0"/>
              </a:rPr>
              <a:t>mikotoksin</a:t>
            </a:r>
            <a:r>
              <a:rPr lang="tr-TR" altLang="tr-TR" sz="2200" b="1" dirty="0">
                <a:latin typeface="Arial" panose="020B0604020202020204" pitchFamily="34" charset="0"/>
              </a:rPr>
              <a:t> adı verilen maddeler salgılamaktadır. </a:t>
            </a:r>
          </a:p>
          <a:p>
            <a:pPr algn="just">
              <a:spcBef>
                <a:spcPct val="0"/>
              </a:spcBef>
              <a:buFontTx/>
              <a:buNone/>
            </a:pPr>
            <a:endParaRPr lang="tr-TR" altLang="tr-TR" sz="2200" b="1" dirty="0">
              <a:latin typeface="Arial" panose="020B0604020202020204" pitchFamily="34" charset="0"/>
            </a:endParaRPr>
          </a:p>
          <a:p>
            <a:pPr algn="just">
              <a:spcBef>
                <a:spcPct val="0"/>
              </a:spcBef>
              <a:buFontTx/>
              <a:buNone/>
            </a:pPr>
            <a:r>
              <a:rPr lang="tr-TR" altLang="tr-TR" sz="2200" b="1" dirty="0">
                <a:latin typeface="Arial" panose="020B0604020202020204" pitchFamily="34" charset="0"/>
              </a:rPr>
              <a:t>Bunlardan en önemlileri: </a:t>
            </a:r>
          </a:p>
          <a:p>
            <a:pPr algn="just">
              <a:spcBef>
                <a:spcPct val="0"/>
              </a:spcBef>
              <a:buFontTx/>
              <a:buNone/>
            </a:pPr>
            <a:r>
              <a:rPr lang="tr-TR" altLang="tr-TR" sz="2200" b="1" dirty="0">
                <a:latin typeface="Arial" panose="020B0604020202020204" pitchFamily="34" charset="0"/>
              </a:rPr>
              <a:t>• </a:t>
            </a:r>
            <a:r>
              <a:rPr lang="tr-TR" altLang="tr-TR" sz="2200" b="1" dirty="0" err="1">
                <a:latin typeface="Arial" panose="020B0604020202020204" pitchFamily="34" charset="0"/>
              </a:rPr>
              <a:t>Aflatoksinler</a:t>
            </a:r>
            <a:r>
              <a:rPr lang="tr-TR" altLang="tr-TR" sz="2200" b="1" dirty="0">
                <a:latin typeface="Arial" panose="020B0604020202020204" pitchFamily="34" charset="0"/>
              </a:rPr>
              <a:t> </a:t>
            </a:r>
          </a:p>
          <a:p>
            <a:pPr algn="just">
              <a:spcBef>
                <a:spcPct val="0"/>
              </a:spcBef>
              <a:buFontTx/>
              <a:buNone/>
            </a:pPr>
            <a:r>
              <a:rPr lang="tr-TR" altLang="tr-TR" sz="2200" b="1" dirty="0">
                <a:latin typeface="Arial" panose="020B0604020202020204" pitchFamily="34" charset="0"/>
              </a:rPr>
              <a:t>• </a:t>
            </a:r>
            <a:r>
              <a:rPr lang="tr-TR" altLang="tr-TR" sz="2200" b="1" dirty="0" err="1">
                <a:latin typeface="Arial" panose="020B0604020202020204" pitchFamily="34" charset="0"/>
              </a:rPr>
              <a:t>Okratoksinler</a:t>
            </a:r>
            <a:r>
              <a:rPr lang="tr-TR" altLang="tr-TR" sz="2200" b="1" dirty="0">
                <a:latin typeface="Arial" panose="020B0604020202020204" pitchFamily="34" charset="0"/>
              </a:rPr>
              <a:t> </a:t>
            </a:r>
          </a:p>
          <a:p>
            <a:pPr algn="just">
              <a:spcBef>
                <a:spcPct val="0"/>
              </a:spcBef>
              <a:buFontTx/>
              <a:buNone/>
            </a:pPr>
            <a:r>
              <a:rPr lang="tr-TR" altLang="tr-TR" sz="2200" b="1" dirty="0">
                <a:latin typeface="Arial" panose="020B0604020202020204" pitchFamily="34" charset="0"/>
              </a:rPr>
              <a:t>• </a:t>
            </a:r>
            <a:r>
              <a:rPr lang="tr-TR" altLang="tr-TR" sz="2200" b="1" dirty="0" err="1">
                <a:latin typeface="Arial" panose="020B0604020202020204" pitchFamily="34" charset="0"/>
              </a:rPr>
              <a:t>Trikotesen</a:t>
            </a:r>
            <a:r>
              <a:rPr lang="tr-TR" altLang="tr-TR" sz="2200" b="1" dirty="0">
                <a:latin typeface="Arial" panose="020B0604020202020204" pitchFamily="34" charset="0"/>
              </a:rPr>
              <a:t> (T-2 Toksin) </a:t>
            </a:r>
          </a:p>
          <a:p>
            <a:pPr algn="just">
              <a:spcBef>
                <a:spcPct val="0"/>
              </a:spcBef>
              <a:buFontTx/>
              <a:buNone/>
            </a:pPr>
            <a:r>
              <a:rPr lang="tr-TR" altLang="tr-TR" sz="2200" b="1" dirty="0">
                <a:latin typeface="Arial" panose="020B0604020202020204" pitchFamily="34" charset="0"/>
              </a:rPr>
              <a:t>• </a:t>
            </a:r>
            <a:r>
              <a:rPr lang="tr-TR" altLang="tr-TR" sz="2200" b="1" dirty="0" err="1">
                <a:latin typeface="Arial" panose="020B0604020202020204" pitchFamily="34" charset="0"/>
              </a:rPr>
              <a:t>Zearalenon</a:t>
            </a:r>
            <a:r>
              <a:rPr lang="tr-TR" altLang="tr-TR" sz="2200" b="1" dirty="0">
                <a:latin typeface="Arial" panose="020B0604020202020204" pitchFamily="34" charset="0"/>
              </a:rPr>
              <a:t> (</a:t>
            </a:r>
            <a:r>
              <a:rPr lang="tr-TR" altLang="tr-TR" sz="2200" b="1" dirty="0" err="1">
                <a:latin typeface="Arial" panose="020B0604020202020204" pitchFamily="34" charset="0"/>
              </a:rPr>
              <a:t>Fusarium</a:t>
            </a:r>
            <a:r>
              <a:rPr lang="tr-TR" altLang="tr-TR" sz="2200" b="1" dirty="0">
                <a:latin typeface="Arial" panose="020B0604020202020204" pitchFamily="34" charset="0"/>
              </a:rPr>
              <a:t>)</a:t>
            </a:r>
          </a:p>
        </p:txBody>
      </p:sp>
      <p:sp>
        <p:nvSpPr>
          <p:cNvPr id="7" name="Metin kutusu 6">
            <a:extLst>
              <a:ext uri="{FF2B5EF4-FFF2-40B4-BE49-F238E27FC236}">
                <a16:creationId xmlns:a16="http://schemas.microsoft.com/office/drawing/2014/main" id="{10932780-10AB-4B38-A8F9-C876B50497BD}"/>
              </a:ext>
            </a:extLst>
          </p:cNvPr>
          <p:cNvSpPr txBox="1"/>
          <p:nvPr/>
        </p:nvSpPr>
        <p:spPr>
          <a:xfrm>
            <a:off x="107505" y="4430722"/>
            <a:ext cx="8713786" cy="1446550"/>
          </a:xfrm>
          <a:prstGeom prst="rect">
            <a:avLst/>
          </a:prstGeom>
          <a:noFill/>
        </p:spPr>
        <p:txBody>
          <a:bodyPr wrap="square">
            <a:spAutoFit/>
          </a:bodyPr>
          <a:lstStyle/>
          <a:p>
            <a:pPr algn="just"/>
            <a:r>
              <a:rPr lang="tr-TR" sz="2200" b="1" dirty="0"/>
              <a:t>Su kanatlıları </a:t>
            </a:r>
            <a:r>
              <a:rPr lang="tr-TR" sz="2200" b="1" dirty="0" err="1"/>
              <a:t>mikotoksinlere</a:t>
            </a:r>
            <a:r>
              <a:rPr lang="tr-TR" sz="2200" b="1" dirty="0"/>
              <a:t> özellikle </a:t>
            </a:r>
            <a:r>
              <a:rPr lang="tr-TR" sz="2200" b="1" dirty="0" err="1"/>
              <a:t>aflatoksine</a:t>
            </a:r>
            <a:r>
              <a:rPr lang="tr-TR" sz="2200" b="1" dirty="0"/>
              <a:t> karşı çok duyarlıdır. 30-40 </a:t>
            </a:r>
            <a:r>
              <a:rPr lang="tr-TR" sz="2200" b="1" dirty="0" err="1"/>
              <a:t>ppb</a:t>
            </a:r>
            <a:r>
              <a:rPr lang="tr-TR" sz="2200" b="1" dirty="0"/>
              <a:t> kadar düşük seviyeleri bile proteinden </a:t>
            </a:r>
            <a:r>
              <a:rPr lang="tr-TR" sz="2200" b="1" dirty="0" err="1"/>
              <a:t>yararlanımı</a:t>
            </a:r>
            <a:r>
              <a:rPr lang="tr-TR" sz="2200" b="1" dirty="0"/>
              <a:t> kötüleştirirken, 60-80 </a:t>
            </a:r>
            <a:r>
              <a:rPr lang="tr-TR" sz="2200" b="1" dirty="0" err="1"/>
              <a:t>ppb</a:t>
            </a:r>
            <a:r>
              <a:rPr lang="tr-TR" sz="2200" b="1" dirty="0"/>
              <a:t> seviyeleri ise büyüme oranında ciddi kayıplara neden olabilmektedir. </a:t>
            </a:r>
            <a:endParaRPr lang="tr-TR"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Slayt Numarası Yer Tutucusu">
            <a:extLst>
              <a:ext uri="{FF2B5EF4-FFF2-40B4-BE49-F238E27FC236}">
                <a16:creationId xmlns:a16="http://schemas.microsoft.com/office/drawing/2014/main" id="{677C2811-4DA4-4434-9764-05C5A16F8C03}"/>
              </a:ext>
            </a:extLst>
          </p:cNvPr>
          <p:cNvSpPr txBox="1">
            <a:spLocks noGrp="1"/>
          </p:cNvSpPr>
          <p:nvPr/>
        </p:nvSpPr>
        <p:spPr bwMode="auto">
          <a:xfrm>
            <a:off x="70104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E782CC6D-DFC7-4047-8D0A-DF4DC9290252}" type="slidenum">
              <a:rPr lang="tr-TR" altLang="tr-TR" sz="1400"/>
              <a:pPr algn="r" eaLnBrk="1" hangingPunct="1">
                <a:spcBef>
                  <a:spcPct val="0"/>
                </a:spcBef>
                <a:buFontTx/>
                <a:buNone/>
              </a:pPr>
              <a:t>9</a:t>
            </a:fld>
            <a:endParaRPr lang="tr-TR" altLang="tr-TR" sz="1400"/>
          </a:p>
        </p:txBody>
      </p:sp>
      <p:sp>
        <p:nvSpPr>
          <p:cNvPr id="20483" name="Dikdörtgen 2">
            <a:extLst>
              <a:ext uri="{FF2B5EF4-FFF2-40B4-BE49-F238E27FC236}">
                <a16:creationId xmlns:a16="http://schemas.microsoft.com/office/drawing/2014/main" id="{47868706-0393-4499-B7C3-FF5FDE677545}"/>
              </a:ext>
            </a:extLst>
          </p:cNvPr>
          <p:cNvSpPr>
            <a:spLocks noChangeArrowheads="1"/>
          </p:cNvSpPr>
          <p:nvPr/>
        </p:nvSpPr>
        <p:spPr bwMode="auto">
          <a:xfrm>
            <a:off x="179388" y="620713"/>
            <a:ext cx="8713787"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2200" b="1">
                <a:solidFill>
                  <a:srgbClr val="FF0000"/>
                </a:solidFill>
                <a:latin typeface="Arial" panose="020B0604020202020204" pitchFamily="34" charset="0"/>
              </a:rPr>
              <a:t>Virüsler</a:t>
            </a:r>
          </a:p>
          <a:p>
            <a:pPr>
              <a:spcBef>
                <a:spcPct val="0"/>
              </a:spcBef>
              <a:buFontTx/>
              <a:buNone/>
            </a:pPr>
            <a:endParaRPr lang="tr-TR" altLang="tr-TR" sz="2200" b="1">
              <a:latin typeface="Arial" panose="020B0604020202020204" pitchFamily="34" charset="0"/>
            </a:endParaRPr>
          </a:p>
          <a:p>
            <a:pPr algn="just">
              <a:spcBef>
                <a:spcPct val="0"/>
              </a:spcBef>
              <a:buFontTx/>
              <a:buNone/>
            </a:pPr>
            <a:r>
              <a:rPr lang="tr-TR" altLang="tr-TR" sz="2200" b="1">
                <a:latin typeface="Arial" panose="020B0604020202020204" pitchFamily="34" charset="0"/>
              </a:rPr>
              <a:t>Virüs; çoğalmak için canlı hücreye ihtiyaç duyan, hücre dışında kristal formda bulunan kapsit adı verilen bir protein kılıf içerisinde nükleik asit ve bir miktar enzim bulunduran varlıklardır. </a:t>
            </a:r>
          </a:p>
        </p:txBody>
      </p:sp>
      <p:sp>
        <p:nvSpPr>
          <p:cNvPr id="20484" name="Dikdörtgen 4">
            <a:extLst>
              <a:ext uri="{FF2B5EF4-FFF2-40B4-BE49-F238E27FC236}">
                <a16:creationId xmlns:a16="http://schemas.microsoft.com/office/drawing/2014/main" id="{D0E0FB88-10F5-4309-9CA4-DF3D41B4ACF2}"/>
              </a:ext>
            </a:extLst>
          </p:cNvPr>
          <p:cNvSpPr>
            <a:spLocks noChangeArrowheads="1"/>
          </p:cNvSpPr>
          <p:nvPr/>
        </p:nvSpPr>
        <p:spPr bwMode="auto">
          <a:xfrm>
            <a:off x="179388" y="3389313"/>
            <a:ext cx="8569325"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tr-TR" altLang="tr-TR" sz="2200" b="1">
                <a:solidFill>
                  <a:srgbClr val="FF0000"/>
                </a:solidFill>
                <a:latin typeface="Arial" panose="020B0604020202020204" pitchFamily="34" charset="0"/>
              </a:rPr>
              <a:t>Endoparazitler </a:t>
            </a:r>
          </a:p>
          <a:p>
            <a:pPr algn="just">
              <a:spcBef>
                <a:spcPct val="0"/>
              </a:spcBef>
              <a:buFontTx/>
              <a:buNone/>
            </a:pPr>
            <a:endParaRPr lang="tr-TR" altLang="tr-TR" sz="2200" b="1">
              <a:latin typeface="Arial" panose="020B0604020202020204" pitchFamily="34" charset="0"/>
            </a:endParaRPr>
          </a:p>
          <a:p>
            <a:pPr algn="just">
              <a:spcBef>
                <a:spcPct val="0"/>
              </a:spcBef>
              <a:buFontTx/>
              <a:buNone/>
            </a:pPr>
            <a:r>
              <a:rPr lang="tr-TR" altLang="tr-TR" sz="2200" b="1">
                <a:latin typeface="Arial" panose="020B0604020202020204" pitchFamily="34" charset="0"/>
              </a:rPr>
              <a:t>Echinococcus, Toxoplasma gondii, Cisticercus ve Trichinella gibi hayvanlarda bulunan bazı endoparazitler insan sağlığı açısından risk teşkil eder. Bu patojenler çiﬅlik hayvanlarında kolonize olup, hayvanı enfekte edebilir ve bulaşıklık içeren ürünler tüketildiğinde insan sağlığı açısından bir tehdit oluşturabilir.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B050"/>
        </a:solidFill>
      </a:spPr>
      <a:bodyPr anchor="ctr"/>
      <a:lstStyle>
        <a:defPPr algn="ctr">
          <a:defRPr dirty="0">
            <a:solidFill>
              <a:srgbClr val="FF0000"/>
            </a:solidFill>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1073</Words>
  <Application>Microsoft Office PowerPoint</Application>
  <PresentationFormat>Ekran Gösterisi (4:3)</PresentationFormat>
  <Paragraphs>159</Paragraphs>
  <Slides>17</Slides>
  <Notes>4</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17</vt:i4>
      </vt:variant>
    </vt:vector>
  </HeadingPairs>
  <TitlesOfParts>
    <vt:vector size="20"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TUBITAK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fipek</dc:creator>
  <cp:lastModifiedBy>USER</cp:lastModifiedBy>
  <cp:revision>963</cp:revision>
  <dcterms:created xsi:type="dcterms:W3CDTF">2009-03-16T08:38:31Z</dcterms:created>
  <dcterms:modified xsi:type="dcterms:W3CDTF">2021-09-16T06:04:41Z</dcterms:modified>
</cp:coreProperties>
</file>