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2"/>
  </p:notesMasterIdLst>
  <p:sldIdLst>
    <p:sldId id="256" r:id="rId2"/>
    <p:sldId id="280" r:id="rId3"/>
    <p:sldId id="278" r:id="rId4"/>
    <p:sldId id="257" r:id="rId5"/>
    <p:sldId id="258" r:id="rId6"/>
    <p:sldId id="277" r:id="rId7"/>
    <p:sldId id="260" r:id="rId8"/>
    <p:sldId id="261" r:id="rId9"/>
    <p:sldId id="262" r:id="rId10"/>
    <p:sldId id="263" r:id="rId11"/>
    <p:sldId id="281" r:id="rId12"/>
    <p:sldId id="264" r:id="rId13"/>
    <p:sldId id="265" r:id="rId14"/>
    <p:sldId id="283" r:id="rId15"/>
    <p:sldId id="285" r:id="rId16"/>
    <p:sldId id="286" r:id="rId17"/>
    <p:sldId id="282" r:id="rId18"/>
    <p:sldId id="284" r:id="rId19"/>
    <p:sldId id="266" r:id="rId20"/>
    <p:sldId id="267" r:id="rId21"/>
    <p:sldId id="268" r:id="rId22"/>
    <p:sldId id="269" r:id="rId23"/>
    <p:sldId id="270" r:id="rId24"/>
    <p:sldId id="271" r:id="rId25"/>
    <p:sldId id="272" r:id="rId26"/>
    <p:sldId id="279" r:id="rId27"/>
    <p:sldId id="273" r:id="rId28"/>
    <p:sldId id="274" r:id="rId29"/>
    <p:sldId id="275" r:id="rId30"/>
    <p:sldId id="27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154"/>
  </p:normalViewPr>
  <p:slideViewPr>
    <p:cSldViewPr snapToGrid="0" snapToObjects="1">
      <p:cViewPr varScale="1">
        <p:scale>
          <a:sx n="93" d="100"/>
          <a:sy n="93" d="100"/>
        </p:scale>
        <p:origin x="132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149BB-89AB-C043-84A7-C0F82BB4FF52}" type="datetimeFigureOut">
              <a:rPr lang="tr-TR" smtClean="0"/>
              <a:t>13.10.2020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9DC59-7D36-F345-BAD4-61AB2B7ADAE0}" type="slidenum">
              <a:rPr lang="tr-TR" smtClean="0"/>
              <a:t>‹#›</a:t>
            </a:fld>
            <a:endParaRPr lang="tr-TR"/>
          </a:p>
        </p:txBody>
      </p:sp>
    </p:spTree>
    <p:extLst>
      <p:ext uri="{BB962C8B-B14F-4D97-AF65-F5344CB8AC3E}">
        <p14:creationId xmlns:p14="http://schemas.microsoft.com/office/powerpoint/2010/main" val="4066492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Bu süreç yalnızca devlet kurumlarında değil, eğitim öğretim veren her kurumda </a:t>
            </a:r>
            <a:r>
              <a:rPr lang="tr-TR" dirty="0" err="1"/>
              <a:t>titzilikle</a:t>
            </a:r>
            <a:r>
              <a:rPr lang="tr-TR" dirty="0"/>
              <a:t> tasarlanmalıdır. </a:t>
            </a:r>
          </a:p>
        </p:txBody>
      </p:sp>
      <p:sp>
        <p:nvSpPr>
          <p:cNvPr id="4" name="Slide Number Placeholder 3"/>
          <p:cNvSpPr>
            <a:spLocks noGrp="1"/>
          </p:cNvSpPr>
          <p:nvPr>
            <p:ph type="sldNum" sz="quarter" idx="5"/>
          </p:nvPr>
        </p:nvSpPr>
        <p:spPr/>
        <p:txBody>
          <a:bodyPr/>
          <a:lstStyle/>
          <a:p>
            <a:fld id="{7BD9DC59-7D36-F345-BAD4-61AB2B7ADAE0}" type="slidenum">
              <a:rPr lang="tr-TR" smtClean="0"/>
              <a:t>4</a:t>
            </a:fld>
            <a:endParaRPr lang="tr-TR"/>
          </a:p>
        </p:txBody>
      </p:sp>
    </p:spTree>
    <p:extLst>
      <p:ext uri="{BB962C8B-B14F-4D97-AF65-F5344CB8AC3E}">
        <p14:creationId xmlns:p14="http://schemas.microsoft.com/office/powerpoint/2010/main" val="191106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İnformal</a:t>
            </a:r>
            <a:r>
              <a:rPr lang="tr-TR" dirty="0"/>
              <a:t>- doğal ortamında kendiliğinden gelişir, planlı ve programlı değildir, öğreticiler profesyonel değildir, olumlu ya da olumsuz yönde </a:t>
            </a:r>
            <a:r>
              <a:rPr lang="tr-TR" dirty="0" err="1"/>
              <a:t>gelişiebilir</a:t>
            </a:r>
            <a:r>
              <a:rPr lang="tr-TR" dirty="0"/>
              <a:t>, yer, mekan ve eğitimin gerçekleştiği ortam önceden belli değildir. </a:t>
            </a:r>
          </a:p>
          <a:p>
            <a:r>
              <a:rPr lang="tr-TR" dirty="0" err="1"/>
              <a:t>Formal</a:t>
            </a:r>
            <a:r>
              <a:rPr lang="tr-TR" dirty="0"/>
              <a:t>- eğitimin kurumsallaştırılmasıdır. Planlı, hedefleri önceden belli olan, profesyonellerce yürütülen, olumlu davranışlar kazandırmayı amaçlayan, araç gereç kullanılan</a:t>
            </a:r>
          </a:p>
          <a:p>
            <a:r>
              <a:rPr lang="tr-TR" dirty="0"/>
              <a:t>Eğitimin </a:t>
            </a:r>
            <a:r>
              <a:rPr lang="tr-TR" dirty="0" err="1"/>
              <a:t>formal</a:t>
            </a:r>
            <a:r>
              <a:rPr lang="tr-TR" dirty="0"/>
              <a:t> olup olmaması, </a:t>
            </a:r>
          </a:p>
          <a:p>
            <a:pPr lvl="1"/>
            <a:r>
              <a:rPr lang="tr-TR" dirty="0"/>
              <a:t>o eğitim için bir plan-program geliştirilip </a:t>
            </a:r>
            <a:r>
              <a:rPr lang="tr-TR" dirty="0" err="1"/>
              <a:t>gelişitirilmemesine</a:t>
            </a:r>
            <a:endParaRPr lang="tr-TR" dirty="0"/>
          </a:p>
          <a:p>
            <a:pPr lvl="1"/>
            <a:r>
              <a:rPr lang="tr-TR" dirty="0"/>
              <a:t>hedeflerin önceden belli olup olmamasına bağlıdır. </a:t>
            </a:r>
          </a:p>
          <a:p>
            <a:endParaRPr lang="tr-TR" dirty="0"/>
          </a:p>
          <a:p>
            <a:endParaRPr lang="tr-TR" dirty="0"/>
          </a:p>
          <a:p>
            <a:r>
              <a:rPr lang="tr-TR" dirty="0"/>
              <a:t>Örgün- birbirini takip eden kesitlerden oluşan, </a:t>
            </a:r>
            <a:r>
              <a:rPr lang="tr-TR" dirty="0" err="1"/>
              <a:t>mebin</a:t>
            </a:r>
            <a:r>
              <a:rPr lang="tr-TR" dirty="0"/>
              <a:t> amaçlarına göre hazırlanmış, sürekli, belli yaş grubuna yönelik, planlı ve düzenli</a:t>
            </a:r>
          </a:p>
          <a:p>
            <a:r>
              <a:rPr lang="tr-TR" dirty="0"/>
              <a:t>Yaygın- süreklilik gerektirmeyen, ilgi, istek, </a:t>
            </a:r>
          </a:p>
          <a:p>
            <a:r>
              <a:rPr lang="tr-TR" dirty="0" err="1"/>
              <a:t>Htiyaca</a:t>
            </a:r>
            <a:r>
              <a:rPr lang="tr-TR" dirty="0"/>
              <a:t> bağlı olan, her yaşa olabilen, kurslar, resmi ve özel kurumların verdiği eğitimler. Yaşam boyu öğrenme</a:t>
            </a:r>
          </a:p>
        </p:txBody>
      </p:sp>
      <p:sp>
        <p:nvSpPr>
          <p:cNvPr id="4" name="Slide Number Placeholder 3"/>
          <p:cNvSpPr>
            <a:spLocks noGrp="1"/>
          </p:cNvSpPr>
          <p:nvPr>
            <p:ph type="sldNum" sz="quarter" idx="5"/>
          </p:nvPr>
        </p:nvSpPr>
        <p:spPr/>
        <p:txBody>
          <a:bodyPr/>
          <a:lstStyle/>
          <a:p>
            <a:fld id="{7BD9DC59-7D36-F345-BAD4-61AB2B7ADAE0}" type="slidenum">
              <a:rPr lang="tr-TR" smtClean="0"/>
              <a:t>5</a:t>
            </a:fld>
            <a:endParaRPr lang="tr-TR"/>
          </a:p>
        </p:txBody>
      </p:sp>
    </p:spTree>
    <p:extLst>
      <p:ext uri="{BB962C8B-B14F-4D97-AF65-F5344CB8AC3E}">
        <p14:creationId xmlns:p14="http://schemas.microsoft.com/office/powerpoint/2010/main" val="241170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İlk program klasik Yunanca medeniyetinin konularını öğretmeye odaklanmıştı. Günümüzde ise okul </a:t>
            </a:r>
            <a:r>
              <a:rPr lang="tr-TR" dirty="0" err="1"/>
              <a:t>dökümanları</a:t>
            </a:r>
            <a:r>
              <a:rPr lang="tr-TR" dirty="0"/>
              <a:t>, makaleler, komisyon raporları, akademik kitaplar vb. ortaya çıkan konular okulların eğitim programının kapsamını oluşturmaktadır. </a:t>
            </a:r>
          </a:p>
        </p:txBody>
      </p:sp>
      <p:sp>
        <p:nvSpPr>
          <p:cNvPr id="4" name="Slide Number Placeholder 3"/>
          <p:cNvSpPr>
            <a:spLocks noGrp="1"/>
          </p:cNvSpPr>
          <p:nvPr>
            <p:ph type="sldNum" sz="quarter" idx="5"/>
          </p:nvPr>
        </p:nvSpPr>
        <p:spPr/>
        <p:txBody>
          <a:bodyPr/>
          <a:lstStyle/>
          <a:p>
            <a:fld id="{7BD9DC59-7D36-F345-BAD4-61AB2B7ADAE0}" type="slidenum">
              <a:rPr lang="tr-TR" smtClean="0"/>
              <a:t>7</a:t>
            </a:fld>
            <a:endParaRPr lang="tr-TR"/>
          </a:p>
        </p:txBody>
      </p:sp>
    </p:spTree>
    <p:extLst>
      <p:ext uri="{BB962C8B-B14F-4D97-AF65-F5344CB8AC3E}">
        <p14:creationId xmlns:p14="http://schemas.microsoft.com/office/powerpoint/2010/main" val="191951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Herhangi bir kurumun sorumluluğunda, önceden belirlenen amaçları gerçekleştirmeye yönelik, okul içi ve okul dışı boyutları da olan, sistemli bir biçimde yapılandırılmış düzenektir. </a:t>
            </a:r>
          </a:p>
        </p:txBody>
      </p:sp>
      <p:sp>
        <p:nvSpPr>
          <p:cNvPr id="4" name="Slide Number Placeholder 3"/>
          <p:cNvSpPr>
            <a:spLocks noGrp="1"/>
          </p:cNvSpPr>
          <p:nvPr>
            <p:ph type="sldNum" sz="quarter" idx="5"/>
          </p:nvPr>
        </p:nvSpPr>
        <p:spPr/>
        <p:txBody>
          <a:bodyPr/>
          <a:lstStyle/>
          <a:p>
            <a:fld id="{7BD9DC59-7D36-F345-BAD4-61AB2B7ADAE0}" type="slidenum">
              <a:rPr lang="tr-TR" smtClean="0"/>
              <a:t>11</a:t>
            </a:fld>
            <a:endParaRPr lang="tr-TR"/>
          </a:p>
        </p:txBody>
      </p:sp>
    </p:spTree>
    <p:extLst>
      <p:ext uri="{BB962C8B-B14F-4D97-AF65-F5344CB8AC3E}">
        <p14:creationId xmlns:p14="http://schemas.microsoft.com/office/powerpoint/2010/main" val="353708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Herhangi bir kurumun sorumluluğunda, önceden belirlenen amaçları gerçekleştirmeye yönelik, okul içi ve okul dışı boyutları da olan, sistemli bir biçimde yapılandırılmış düzenektir. </a:t>
            </a:r>
          </a:p>
        </p:txBody>
      </p:sp>
      <p:sp>
        <p:nvSpPr>
          <p:cNvPr id="4" name="Slide Number Placeholder 3"/>
          <p:cNvSpPr>
            <a:spLocks noGrp="1"/>
          </p:cNvSpPr>
          <p:nvPr>
            <p:ph type="sldNum" sz="quarter" idx="5"/>
          </p:nvPr>
        </p:nvSpPr>
        <p:spPr/>
        <p:txBody>
          <a:bodyPr/>
          <a:lstStyle/>
          <a:p>
            <a:fld id="{7BD9DC59-7D36-F345-BAD4-61AB2B7ADAE0}" type="slidenum">
              <a:rPr lang="tr-TR" smtClean="0"/>
              <a:t>12</a:t>
            </a:fld>
            <a:endParaRPr lang="tr-TR"/>
          </a:p>
        </p:txBody>
      </p:sp>
    </p:spTree>
    <p:extLst>
      <p:ext uri="{BB962C8B-B14F-4D97-AF65-F5344CB8AC3E}">
        <p14:creationId xmlns:p14="http://schemas.microsoft.com/office/powerpoint/2010/main" val="265274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Bunun gelişimi bir süreçtir. Önce program tasarısı yapılmakta, ardından bu tasarı ile oluşturulan bir düzenek olan eğitim programı </a:t>
            </a:r>
            <a:r>
              <a:rPr lang="tr-TR" dirty="0" err="1"/>
              <a:t>uygulanmaktadırç</a:t>
            </a:r>
            <a:r>
              <a:rPr lang="tr-TR" dirty="0"/>
              <a:t> </a:t>
            </a:r>
          </a:p>
        </p:txBody>
      </p:sp>
      <p:sp>
        <p:nvSpPr>
          <p:cNvPr id="4" name="Slide Number Placeholder 3"/>
          <p:cNvSpPr>
            <a:spLocks noGrp="1"/>
          </p:cNvSpPr>
          <p:nvPr>
            <p:ph type="sldNum" sz="quarter" idx="5"/>
          </p:nvPr>
        </p:nvSpPr>
        <p:spPr/>
        <p:txBody>
          <a:bodyPr/>
          <a:lstStyle/>
          <a:p>
            <a:fld id="{7BD9DC59-7D36-F345-BAD4-61AB2B7ADAE0}" type="slidenum">
              <a:rPr lang="tr-TR" smtClean="0"/>
              <a:t>13</a:t>
            </a:fld>
            <a:endParaRPr lang="tr-TR"/>
          </a:p>
        </p:txBody>
      </p:sp>
    </p:spTree>
    <p:extLst>
      <p:ext uri="{BB962C8B-B14F-4D97-AF65-F5344CB8AC3E}">
        <p14:creationId xmlns:p14="http://schemas.microsoft.com/office/powerpoint/2010/main" val="209456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Bunun gelişimi bir süreçtir. Önce program tasarısı yapılmakta, ardından bu tasarı ile oluşturulan bir düzenek olan eğitim programı </a:t>
            </a:r>
            <a:r>
              <a:rPr lang="tr-TR" dirty="0" err="1"/>
              <a:t>uygulanmaktadırç</a:t>
            </a:r>
            <a:r>
              <a:rPr lang="tr-TR" dirty="0"/>
              <a:t> </a:t>
            </a:r>
          </a:p>
        </p:txBody>
      </p:sp>
      <p:sp>
        <p:nvSpPr>
          <p:cNvPr id="4" name="Slide Number Placeholder 3"/>
          <p:cNvSpPr>
            <a:spLocks noGrp="1"/>
          </p:cNvSpPr>
          <p:nvPr>
            <p:ph type="sldNum" sz="quarter" idx="5"/>
          </p:nvPr>
        </p:nvSpPr>
        <p:spPr/>
        <p:txBody>
          <a:bodyPr/>
          <a:lstStyle/>
          <a:p>
            <a:fld id="{7BD9DC59-7D36-F345-BAD4-61AB2B7ADAE0}" type="slidenum">
              <a:rPr lang="tr-TR" smtClean="0"/>
              <a:t>14</a:t>
            </a:fld>
            <a:endParaRPr lang="tr-TR"/>
          </a:p>
        </p:txBody>
      </p:sp>
    </p:spTree>
    <p:extLst>
      <p:ext uri="{BB962C8B-B14F-4D97-AF65-F5344CB8AC3E}">
        <p14:creationId xmlns:p14="http://schemas.microsoft.com/office/powerpoint/2010/main" val="33463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İşlevsel olmalı- konu ve etkinliklerin gerçek yaşamda yeri olmalı, ihtiyaçları karşılamalı, yetenekleri ortaya </a:t>
            </a:r>
            <a:r>
              <a:rPr lang="tr-TR" dirty="0" err="1"/>
              <a:t>çıkarmalıi</a:t>
            </a:r>
            <a:r>
              <a:rPr lang="tr-TR" dirty="0"/>
              <a:t> </a:t>
            </a:r>
            <a:r>
              <a:rPr lang="tr-TR" dirty="0" err="1"/>
              <a:t>foksiyonel</a:t>
            </a:r>
            <a:r>
              <a:rPr lang="tr-TR" dirty="0"/>
              <a:t> olarak işe yaramalı. Gerek yaşama uygulayabilmeli. </a:t>
            </a:r>
          </a:p>
          <a:p>
            <a:r>
              <a:rPr lang="tr-TR" dirty="0"/>
              <a:t>Esnek ve çerçeve- değişmezlik ve genel olma anlamında bir çerçevesi olmalıdır.</a:t>
            </a:r>
          </a:p>
        </p:txBody>
      </p:sp>
      <p:sp>
        <p:nvSpPr>
          <p:cNvPr id="4" name="Slide Number Placeholder 3"/>
          <p:cNvSpPr>
            <a:spLocks noGrp="1"/>
          </p:cNvSpPr>
          <p:nvPr>
            <p:ph type="sldNum" sz="quarter" idx="5"/>
          </p:nvPr>
        </p:nvSpPr>
        <p:spPr/>
        <p:txBody>
          <a:bodyPr/>
          <a:lstStyle/>
          <a:p>
            <a:fld id="{7BD9DC59-7D36-F345-BAD4-61AB2B7ADAE0}" type="slidenum">
              <a:rPr lang="tr-TR" smtClean="0"/>
              <a:t>19</a:t>
            </a:fld>
            <a:endParaRPr lang="tr-TR"/>
          </a:p>
        </p:txBody>
      </p:sp>
    </p:spTree>
    <p:extLst>
      <p:ext uri="{BB962C8B-B14F-4D97-AF65-F5344CB8AC3E}">
        <p14:creationId xmlns:p14="http://schemas.microsoft.com/office/powerpoint/2010/main" val="3006987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D01CCB-D23E-F140-989A-51AED15FC895}" type="datetimeFigureOut">
              <a:rPr lang="tr-TR" smtClean="0"/>
              <a:t>13.10.2020</a:t>
            </a:fld>
            <a:endParaRPr lang="tr-TR"/>
          </a:p>
        </p:txBody>
      </p:sp>
      <p:sp>
        <p:nvSpPr>
          <p:cNvPr id="5" name="Footer Placeholder 4"/>
          <p:cNvSpPr>
            <a:spLocks noGrp="1"/>
          </p:cNvSpPr>
          <p:nvPr>
            <p:ph type="ftr" sz="quarter" idx="11"/>
          </p:nvPr>
        </p:nvSpPr>
        <p:spPr>
          <a:xfrm>
            <a:off x="2493105" y="329307"/>
            <a:ext cx="4897310" cy="309201"/>
          </a:xfrm>
        </p:spPr>
        <p:txBody>
          <a:bodyPr/>
          <a:lstStyle/>
          <a:p>
            <a:endParaRPr lang="tr-TR"/>
          </a:p>
        </p:txBody>
      </p:sp>
      <p:sp>
        <p:nvSpPr>
          <p:cNvPr id="6" name="Slide Number Placeholder 5"/>
          <p:cNvSpPr>
            <a:spLocks noGrp="1"/>
          </p:cNvSpPr>
          <p:nvPr>
            <p:ph type="sldNum" sz="quarter" idx="12"/>
          </p:nvPr>
        </p:nvSpPr>
        <p:spPr>
          <a:xfrm>
            <a:off x="1437664" y="798973"/>
            <a:ext cx="811019" cy="503578"/>
          </a:xfrm>
        </p:spPr>
        <p:txBody>
          <a:bodyPr/>
          <a:lstStyle/>
          <a:p>
            <a:fld id="{936F442B-EC26-D941-9ED4-62300DF33BDA}" type="slidenum">
              <a:rPr lang="tr-TR" smtClean="0"/>
              <a:t>‹#›</a:t>
            </a:fld>
            <a:endParaRPr lang="tr-TR"/>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69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01CCB-D23E-F140-989A-51AED15FC895}" type="datetimeFigureOut">
              <a:rPr lang="tr-TR" smtClean="0"/>
              <a:t>13.10.2020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6F442B-EC26-D941-9ED4-62300DF33BDA}" type="slidenum">
              <a:rPr lang="tr-TR" smtClean="0"/>
              <a:t>‹#›</a:t>
            </a:fld>
            <a:endParaRPr lang="tr-TR"/>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889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01CCB-D23E-F140-989A-51AED15FC895}" type="datetimeFigureOut">
              <a:rPr lang="tr-TR" smtClean="0"/>
              <a:t>13.10.2020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6F442B-EC26-D941-9ED4-62300DF33BDA}" type="slidenum">
              <a:rPr lang="tr-TR" smtClean="0"/>
              <a:t>‹#›</a:t>
            </a:fld>
            <a:endParaRPr lang="tr-TR"/>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432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01CCB-D23E-F140-989A-51AED15FC895}" type="datetimeFigureOut">
              <a:rPr lang="tr-TR" smtClean="0"/>
              <a:t>13.10.2020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6F442B-EC26-D941-9ED4-62300DF33BDA}" type="slidenum">
              <a:rPr lang="tr-TR" smtClean="0"/>
              <a:t>‹#›</a:t>
            </a:fld>
            <a:endParaRPr lang="tr-TR"/>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44394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D01CCB-D23E-F140-989A-51AED15FC895}" type="datetimeFigureOut">
              <a:rPr lang="tr-TR" smtClean="0"/>
              <a:t>13.10.2020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6F442B-EC26-D941-9ED4-62300DF33BDA}" type="slidenum">
              <a:rPr lang="tr-TR" smtClean="0"/>
              <a:t>‹#›</a:t>
            </a:fld>
            <a:endParaRPr lang="tr-TR"/>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9692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D01CCB-D23E-F140-989A-51AED15FC895}" type="datetimeFigureOut">
              <a:rPr lang="tr-TR" smtClean="0"/>
              <a:t>13.10.2020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6F442B-EC26-D941-9ED4-62300DF33BDA}" type="slidenum">
              <a:rPr lang="tr-TR" smtClean="0"/>
              <a:t>‹#›</a:t>
            </a:fld>
            <a:endParaRPr lang="tr-TR"/>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596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D01CCB-D23E-F140-989A-51AED15FC895}" type="datetimeFigureOut">
              <a:rPr lang="tr-TR" smtClean="0"/>
              <a:t>13.10.2020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36F442B-EC26-D941-9ED4-62300DF33BDA}" type="slidenum">
              <a:rPr lang="tr-TR" smtClean="0"/>
              <a:t>‹#›</a:t>
            </a:fld>
            <a:endParaRPr lang="tr-TR"/>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511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D01CCB-D23E-F140-989A-51AED15FC895}" type="datetimeFigureOut">
              <a:rPr lang="tr-TR" smtClean="0"/>
              <a:t>13.10.2020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36F442B-EC26-D941-9ED4-62300DF33BDA}" type="slidenum">
              <a:rPr lang="tr-TR" smtClean="0"/>
              <a:t>‹#›</a:t>
            </a:fld>
            <a:endParaRPr lang="tr-TR"/>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357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01CCB-D23E-F140-989A-51AED15FC895}" type="datetimeFigureOut">
              <a:rPr lang="tr-TR" smtClean="0"/>
              <a:t>13.10.2020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36F442B-EC26-D941-9ED4-62300DF33BDA}" type="slidenum">
              <a:rPr lang="tr-TR" smtClean="0"/>
              <a:t>‹#›</a:t>
            </a:fld>
            <a:endParaRPr lang="tr-TR"/>
          </a:p>
        </p:txBody>
      </p:sp>
    </p:spTree>
    <p:extLst>
      <p:ext uri="{BB962C8B-B14F-4D97-AF65-F5344CB8AC3E}">
        <p14:creationId xmlns:p14="http://schemas.microsoft.com/office/powerpoint/2010/main" val="230202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D01CCB-D23E-F140-989A-51AED15FC895}" type="datetimeFigureOut">
              <a:rPr lang="tr-TR" smtClean="0"/>
              <a:t>13.10.2020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6F442B-EC26-D941-9ED4-62300DF33BDA}" type="slidenum">
              <a:rPr lang="tr-TR" smtClean="0"/>
              <a:t>‹#›</a:t>
            </a:fld>
            <a:endParaRPr lang="tr-TR"/>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8984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33D01CCB-D23E-F140-989A-51AED15FC895}" type="datetimeFigureOut">
              <a:rPr lang="tr-TR" smtClean="0"/>
              <a:t>13.10.2020</a:t>
            </a:fld>
            <a:endParaRPr lang="tr-TR"/>
          </a:p>
        </p:txBody>
      </p:sp>
      <p:sp>
        <p:nvSpPr>
          <p:cNvPr id="6" name="Footer Placeholder 5"/>
          <p:cNvSpPr>
            <a:spLocks noGrp="1"/>
          </p:cNvSpPr>
          <p:nvPr>
            <p:ph type="ftr" sz="quarter" idx="11"/>
          </p:nvPr>
        </p:nvSpPr>
        <p:spPr>
          <a:xfrm>
            <a:off x="1534910" y="318640"/>
            <a:ext cx="5453475" cy="320931"/>
          </a:xfrm>
        </p:spPr>
        <p:txBody>
          <a:bodyPr/>
          <a:lstStyle/>
          <a:p>
            <a:endParaRPr lang="tr-TR"/>
          </a:p>
        </p:txBody>
      </p:sp>
      <p:sp>
        <p:nvSpPr>
          <p:cNvPr id="7" name="Slide Number Placeholder 6"/>
          <p:cNvSpPr>
            <a:spLocks noGrp="1"/>
          </p:cNvSpPr>
          <p:nvPr>
            <p:ph type="sldNum" sz="quarter" idx="12"/>
          </p:nvPr>
        </p:nvSpPr>
        <p:spPr/>
        <p:txBody>
          <a:bodyPr/>
          <a:lstStyle/>
          <a:p>
            <a:fld id="{936F442B-EC26-D941-9ED4-62300DF33BDA}" type="slidenum">
              <a:rPr lang="tr-TR" smtClean="0"/>
              <a:t>‹#›</a:t>
            </a:fld>
            <a:endParaRPr lang="tr-TR"/>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9052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3D01CCB-D23E-F140-989A-51AED15FC895}" type="datetimeFigureOut">
              <a:rPr lang="tr-TR" smtClean="0"/>
              <a:t>13.10.2020</a:t>
            </a:fld>
            <a:endParaRPr lang="tr-TR"/>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36F442B-EC26-D941-9ED4-62300DF33BDA}" type="slidenum">
              <a:rPr lang="tr-TR" smtClean="0"/>
              <a:t>‹#›</a:t>
            </a:fld>
            <a:endParaRPr lang="tr-TR"/>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9303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BDC6-BC52-A543-884C-CBE0DF4388B2}"/>
              </a:ext>
            </a:extLst>
          </p:cNvPr>
          <p:cNvSpPr>
            <a:spLocks noGrp="1"/>
          </p:cNvSpPr>
          <p:nvPr>
            <p:ph type="ctrTitle"/>
          </p:nvPr>
        </p:nvSpPr>
        <p:spPr/>
        <p:txBody>
          <a:bodyPr/>
          <a:lstStyle/>
          <a:p>
            <a:r>
              <a:rPr lang="tr-TR" dirty="0"/>
              <a:t>Bilişim Öğretim Programı</a:t>
            </a:r>
          </a:p>
        </p:txBody>
      </p:sp>
      <p:sp>
        <p:nvSpPr>
          <p:cNvPr id="3" name="Subtitle 2">
            <a:extLst>
              <a:ext uri="{FF2B5EF4-FFF2-40B4-BE49-F238E27FC236}">
                <a16:creationId xmlns:a16="http://schemas.microsoft.com/office/drawing/2014/main" id="{D1DC596A-8699-C14E-B152-661B8C428D54}"/>
              </a:ext>
            </a:extLst>
          </p:cNvPr>
          <p:cNvSpPr>
            <a:spLocks noGrp="1"/>
          </p:cNvSpPr>
          <p:nvPr>
            <p:ph type="subTitle" idx="1"/>
          </p:nvPr>
        </p:nvSpPr>
        <p:spPr/>
        <p:txBody>
          <a:bodyPr/>
          <a:lstStyle/>
          <a:p>
            <a:r>
              <a:rPr lang="tr-TR" b="1" dirty="0"/>
              <a:t>Hafta 1. Temel Kavramlar</a:t>
            </a:r>
          </a:p>
        </p:txBody>
      </p:sp>
      <p:sp>
        <p:nvSpPr>
          <p:cNvPr id="4" name="Subtitle 2">
            <a:extLst>
              <a:ext uri="{FF2B5EF4-FFF2-40B4-BE49-F238E27FC236}">
                <a16:creationId xmlns:a16="http://schemas.microsoft.com/office/drawing/2014/main" id="{57CDA0C2-E965-6F42-AA69-74815EA245D5}"/>
              </a:ext>
            </a:extLst>
          </p:cNvPr>
          <p:cNvSpPr txBox="1">
            <a:spLocks/>
          </p:cNvSpPr>
          <p:nvPr/>
        </p:nvSpPr>
        <p:spPr>
          <a:xfrm>
            <a:off x="2967100" y="4981297"/>
            <a:ext cx="8637072" cy="1071095"/>
          </a:xfrm>
          <a:prstGeom prst="rect">
            <a:avLst/>
          </a:prstGeom>
        </p:spPr>
        <p:txBody>
          <a:bodyPr vert="horz" lIns="91440" tIns="91440" rIns="91440" bIns="91440" rtlCol="0">
            <a:normAutofit fontScale="85000" lnSpcReduction="1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r"/>
            <a:r>
              <a:rPr lang="tr-TR" dirty="0"/>
              <a:t>Arş. Gör. Dr. Deniz ATAL</a:t>
            </a:r>
            <a:br>
              <a:rPr lang="tr-TR" dirty="0"/>
            </a:br>
            <a:r>
              <a:rPr lang="tr-TR" dirty="0"/>
              <a:t>Ankara Üniversitesi, Eğitim Bilimleri Fakültesi,</a:t>
            </a:r>
          </a:p>
          <a:p>
            <a:pPr algn="r"/>
            <a:r>
              <a:rPr lang="tr-TR" dirty="0"/>
              <a:t>Bilgisayar ve Öğretim Teknolojileri Eğitimi Bölümü</a:t>
            </a:r>
          </a:p>
        </p:txBody>
      </p:sp>
    </p:spTree>
    <p:extLst>
      <p:ext uri="{BB962C8B-B14F-4D97-AF65-F5344CB8AC3E}">
        <p14:creationId xmlns:p14="http://schemas.microsoft.com/office/powerpoint/2010/main" val="988739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4C0A-F303-8447-9B10-41960919F6FD}"/>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E9A3D3EF-1E1C-234F-B4D3-0222F70C5753}"/>
              </a:ext>
            </a:extLst>
          </p:cNvPr>
          <p:cNvSpPr>
            <a:spLocks noGrp="1"/>
          </p:cNvSpPr>
          <p:nvPr>
            <p:ph idx="1"/>
          </p:nvPr>
        </p:nvSpPr>
        <p:spPr/>
        <p:txBody>
          <a:bodyPr>
            <a:normAutofit/>
          </a:bodyPr>
          <a:lstStyle/>
          <a:p>
            <a:r>
              <a:rPr lang="tr-TR" dirty="0"/>
              <a:t>Ülkemizde de;</a:t>
            </a:r>
          </a:p>
          <a:p>
            <a:pPr lvl="1"/>
            <a:r>
              <a:rPr lang="tr-TR" dirty="0"/>
              <a:t>Okullarda öğretilen her şey</a:t>
            </a:r>
          </a:p>
          <a:p>
            <a:pPr lvl="1"/>
            <a:r>
              <a:rPr lang="tr-TR" dirty="0"/>
              <a:t>Konular kümesi</a:t>
            </a:r>
          </a:p>
          <a:p>
            <a:pPr lvl="1"/>
            <a:r>
              <a:rPr lang="tr-TR" dirty="0"/>
              <a:t>Öğretilecek içerik</a:t>
            </a:r>
          </a:p>
          <a:p>
            <a:pPr lvl="1"/>
            <a:r>
              <a:rPr lang="tr-TR" dirty="0"/>
              <a:t>Hedef davranış grubu</a:t>
            </a:r>
          </a:p>
          <a:p>
            <a:pPr lvl="1"/>
            <a:r>
              <a:rPr lang="tr-TR" dirty="0"/>
              <a:t>Çalışmaların yönü</a:t>
            </a:r>
          </a:p>
          <a:p>
            <a:pPr lvl="1"/>
            <a:r>
              <a:rPr lang="tr-TR" dirty="0"/>
              <a:t>Öğrenme için plan vb. tanımlar yapılmaktadır. </a:t>
            </a:r>
          </a:p>
        </p:txBody>
      </p:sp>
    </p:spTree>
    <p:extLst>
      <p:ext uri="{BB962C8B-B14F-4D97-AF65-F5344CB8AC3E}">
        <p14:creationId xmlns:p14="http://schemas.microsoft.com/office/powerpoint/2010/main" val="397074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4C0A-F303-8447-9B10-41960919F6FD}"/>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E9A3D3EF-1E1C-234F-B4D3-0222F70C5753}"/>
              </a:ext>
            </a:extLst>
          </p:cNvPr>
          <p:cNvSpPr>
            <a:spLocks noGrp="1"/>
          </p:cNvSpPr>
          <p:nvPr>
            <p:ph idx="1"/>
          </p:nvPr>
        </p:nvSpPr>
        <p:spPr/>
        <p:txBody>
          <a:bodyPr>
            <a:normAutofit fontScale="85000" lnSpcReduction="20000"/>
          </a:bodyPr>
          <a:lstStyle/>
          <a:p>
            <a:r>
              <a:rPr lang="tr-TR" dirty="0"/>
              <a:t>Ertürk (1972) ‘Öğrenme yaşantıları düzeneği’</a:t>
            </a:r>
          </a:p>
          <a:p>
            <a:r>
              <a:rPr lang="tr-TR" dirty="0"/>
              <a:t>Varış (1997) ‘Bir eğitim kurumunun çocuklar, gençler ve yetişkinler için sağladığı, Milli Eğitimin ve kurumun amaçlarının gerçekleşmesine dönük tüm faaliyetler’</a:t>
            </a:r>
          </a:p>
          <a:p>
            <a:pPr lvl="1"/>
            <a:r>
              <a:rPr lang="tr-TR" dirty="0"/>
              <a:t>Öğretimi</a:t>
            </a:r>
          </a:p>
          <a:p>
            <a:pPr lvl="1"/>
            <a:r>
              <a:rPr lang="tr-TR" dirty="0"/>
              <a:t>Sosyal etkinlikleri</a:t>
            </a:r>
          </a:p>
          <a:p>
            <a:pPr lvl="1"/>
            <a:r>
              <a:rPr lang="tr-TR" dirty="0"/>
              <a:t>Öğrenci kulüplerini</a:t>
            </a:r>
          </a:p>
          <a:p>
            <a:pPr lvl="1"/>
            <a:r>
              <a:rPr lang="tr-TR" dirty="0"/>
              <a:t>Ders dışı etkinlikleri</a:t>
            </a:r>
          </a:p>
          <a:p>
            <a:pPr lvl="1"/>
            <a:r>
              <a:rPr lang="tr-TR" dirty="0"/>
              <a:t>Önemli günlerin kutlanmasını</a:t>
            </a:r>
          </a:p>
          <a:p>
            <a:pPr lvl="1"/>
            <a:r>
              <a:rPr lang="tr-TR" dirty="0"/>
              <a:t>Rehberlik etkinliklerini</a:t>
            </a:r>
          </a:p>
          <a:p>
            <a:pPr lvl="1"/>
            <a:r>
              <a:rPr lang="tr-TR" dirty="0"/>
              <a:t>Kursları</a:t>
            </a:r>
          </a:p>
          <a:p>
            <a:pPr lvl="1"/>
            <a:r>
              <a:rPr lang="tr-TR" dirty="0"/>
              <a:t>Gezileri vb. içerir. </a:t>
            </a:r>
          </a:p>
        </p:txBody>
      </p:sp>
    </p:spTree>
    <p:extLst>
      <p:ext uri="{BB962C8B-B14F-4D97-AF65-F5344CB8AC3E}">
        <p14:creationId xmlns:p14="http://schemas.microsoft.com/office/powerpoint/2010/main" val="266992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4C0A-F303-8447-9B10-41960919F6FD}"/>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E9A3D3EF-1E1C-234F-B4D3-0222F70C5753}"/>
              </a:ext>
            </a:extLst>
          </p:cNvPr>
          <p:cNvSpPr>
            <a:spLocks noGrp="1"/>
          </p:cNvSpPr>
          <p:nvPr>
            <p:ph idx="1"/>
          </p:nvPr>
        </p:nvSpPr>
        <p:spPr/>
        <p:txBody>
          <a:bodyPr>
            <a:normAutofit/>
          </a:bodyPr>
          <a:lstStyle/>
          <a:p>
            <a:r>
              <a:rPr lang="tr-TR" dirty="0"/>
              <a:t>Demirel (2008) ‘Öğrenene, okulda ve okul dışında planlanmış etkinlikler yoluyla sağlanan öğrenme yaşantıları düzeneğidir.'</a:t>
            </a:r>
          </a:p>
          <a:p>
            <a:r>
              <a:rPr lang="tr-TR" dirty="0"/>
              <a:t>Saylan (1995) ‘İnsanoğlunu bireysel ya da gruplar halinde mümkün olduğu kadar çabuk, ekonomik ve yeterli biçimde eğitme yollarını belirlemek amacıyla planların seçilmesi, düzenlenmesi ve kanıtlanması ile ilgili bir çalışma alanıdır.’</a:t>
            </a:r>
          </a:p>
          <a:p>
            <a:pPr marL="0" indent="0" algn="ctr">
              <a:buNone/>
            </a:pPr>
            <a:endParaRPr lang="tr-TR" dirty="0"/>
          </a:p>
          <a:p>
            <a:pPr marL="0" indent="0" algn="ctr">
              <a:buNone/>
            </a:pPr>
            <a:r>
              <a:rPr lang="tr-TR" dirty="0"/>
              <a:t>Öğrenmeleri sağlamak üzerine hazırlanan ve gerçekleştirilen taslak. </a:t>
            </a:r>
          </a:p>
        </p:txBody>
      </p:sp>
    </p:spTree>
    <p:extLst>
      <p:ext uri="{BB962C8B-B14F-4D97-AF65-F5344CB8AC3E}">
        <p14:creationId xmlns:p14="http://schemas.microsoft.com/office/powerpoint/2010/main" val="189292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4C0A-F303-8447-9B10-41960919F6FD}"/>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E9A3D3EF-1E1C-234F-B4D3-0222F70C5753}"/>
              </a:ext>
            </a:extLst>
          </p:cNvPr>
          <p:cNvSpPr>
            <a:spLocks noGrp="1"/>
          </p:cNvSpPr>
          <p:nvPr>
            <p:ph idx="1"/>
          </p:nvPr>
        </p:nvSpPr>
        <p:spPr/>
        <p:txBody>
          <a:bodyPr>
            <a:normAutofit/>
          </a:bodyPr>
          <a:lstStyle/>
          <a:p>
            <a:r>
              <a:rPr lang="tr-TR" dirty="0"/>
              <a:t>Bir takım temel öğeleri vardır ve bu öğeler sistemli bir yapı oluşturmaktadır. Bu öğeler ise; </a:t>
            </a:r>
          </a:p>
          <a:p>
            <a:pPr lvl="1"/>
            <a:r>
              <a:rPr lang="tr-TR" dirty="0"/>
              <a:t>hedef (kazanım), </a:t>
            </a:r>
          </a:p>
          <a:p>
            <a:pPr lvl="1"/>
            <a:r>
              <a:rPr lang="tr-TR" dirty="0"/>
              <a:t>içerik (konular), </a:t>
            </a:r>
          </a:p>
          <a:p>
            <a:pPr lvl="1"/>
            <a:r>
              <a:rPr lang="tr-TR" dirty="0"/>
              <a:t>eğitim durumları (öğrenme-öğretme süreçleri)  ve </a:t>
            </a:r>
          </a:p>
          <a:p>
            <a:pPr lvl="1"/>
            <a:r>
              <a:rPr lang="tr-TR" dirty="0"/>
              <a:t>değerlendirme (sınama durumları biçimindedir. </a:t>
            </a:r>
          </a:p>
        </p:txBody>
      </p:sp>
    </p:spTree>
    <p:extLst>
      <p:ext uri="{BB962C8B-B14F-4D97-AF65-F5344CB8AC3E}">
        <p14:creationId xmlns:p14="http://schemas.microsoft.com/office/powerpoint/2010/main" val="253636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4C0A-F303-8447-9B10-41960919F6FD}"/>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E9A3D3EF-1E1C-234F-B4D3-0222F70C5753}"/>
              </a:ext>
            </a:extLst>
          </p:cNvPr>
          <p:cNvSpPr>
            <a:spLocks noGrp="1"/>
          </p:cNvSpPr>
          <p:nvPr>
            <p:ph idx="1"/>
          </p:nvPr>
        </p:nvSpPr>
        <p:spPr/>
        <p:txBody>
          <a:bodyPr>
            <a:normAutofit/>
          </a:bodyPr>
          <a:lstStyle/>
          <a:p>
            <a:r>
              <a:rPr lang="en-US" dirty="0" err="1"/>
              <a:t>Eğitim</a:t>
            </a:r>
            <a:r>
              <a:rPr lang="en-US" dirty="0"/>
              <a:t> </a:t>
            </a:r>
            <a:r>
              <a:rPr lang="en-US" dirty="0" err="1"/>
              <a:t>programı</a:t>
            </a:r>
            <a:r>
              <a:rPr lang="en-US" dirty="0"/>
              <a:t>, </a:t>
            </a:r>
          </a:p>
          <a:p>
            <a:pPr lvl="1"/>
            <a:r>
              <a:rPr lang="en-US" dirty="0" err="1"/>
              <a:t>öğrenciye</a:t>
            </a:r>
            <a:r>
              <a:rPr lang="en-US" dirty="0"/>
              <a:t> </a:t>
            </a:r>
            <a:r>
              <a:rPr lang="en-US" dirty="0" err="1"/>
              <a:t>kazandırmayı</a:t>
            </a:r>
            <a:r>
              <a:rPr lang="en-US" dirty="0"/>
              <a:t> </a:t>
            </a:r>
            <a:r>
              <a:rPr lang="en-US" dirty="0" err="1"/>
              <a:t>düşündüğümüz</a:t>
            </a:r>
            <a:r>
              <a:rPr lang="en-US" dirty="0"/>
              <a:t> </a:t>
            </a:r>
            <a:r>
              <a:rPr lang="en-US" dirty="0" err="1"/>
              <a:t>hedefleri</a:t>
            </a:r>
            <a:r>
              <a:rPr lang="en-US" dirty="0"/>
              <a:t>, </a:t>
            </a:r>
          </a:p>
          <a:p>
            <a:pPr lvl="1"/>
            <a:r>
              <a:rPr lang="en-US" dirty="0" err="1"/>
              <a:t>hedeflere</a:t>
            </a:r>
            <a:r>
              <a:rPr lang="en-US" dirty="0"/>
              <a:t> </a:t>
            </a:r>
            <a:r>
              <a:rPr lang="en-US" dirty="0" err="1"/>
              <a:t>ulaştırıcı</a:t>
            </a:r>
            <a:r>
              <a:rPr lang="en-US" dirty="0"/>
              <a:t> </a:t>
            </a:r>
            <a:r>
              <a:rPr lang="en-US" dirty="0" err="1"/>
              <a:t>eğitim</a:t>
            </a:r>
            <a:r>
              <a:rPr lang="en-US" dirty="0"/>
              <a:t> </a:t>
            </a:r>
            <a:r>
              <a:rPr lang="en-US" dirty="0" err="1"/>
              <a:t>durumlarını</a:t>
            </a:r>
            <a:r>
              <a:rPr lang="en-US" dirty="0"/>
              <a:t>, </a:t>
            </a:r>
          </a:p>
          <a:p>
            <a:pPr lvl="1"/>
            <a:r>
              <a:rPr lang="en-US" dirty="0" err="1"/>
              <a:t>eğitim</a:t>
            </a:r>
            <a:r>
              <a:rPr lang="en-US" dirty="0"/>
              <a:t> </a:t>
            </a:r>
            <a:r>
              <a:rPr lang="en-US" dirty="0" err="1"/>
              <a:t>durumları</a:t>
            </a:r>
            <a:r>
              <a:rPr lang="en-US" dirty="0"/>
              <a:t> </a:t>
            </a:r>
            <a:r>
              <a:rPr lang="en-US" dirty="0" err="1"/>
              <a:t>sonunda</a:t>
            </a:r>
            <a:r>
              <a:rPr lang="en-US" dirty="0"/>
              <a:t> </a:t>
            </a:r>
            <a:r>
              <a:rPr lang="en-US" dirty="0" err="1"/>
              <a:t>hedeflere</a:t>
            </a:r>
            <a:r>
              <a:rPr lang="en-US" dirty="0"/>
              <a:t> ne </a:t>
            </a:r>
            <a:r>
              <a:rPr lang="en-US" dirty="0" err="1"/>
              <a:t>derece</a:t>
            </a:r>
            <a:r>
              <a:rPr lang="en-US" dirty="0"/>
              <a:t> </a:t>
            </a:r>
            <a:r>
              <a:rPr lang="en-US" dirty="0" err="1"/>
              <a:t>ulaşıldığını</a:t>
            </a:r>
            <a:r>
              <a:rPr lang="en-US" dirty="0"/>
              <a:t> </a:t>
            </a:r>
            <a:r>
              <a:rPr lang="en-US" dirty="0" err="1"/>
              <a:t>anlamaya</a:t>
            </a:r>
            <a:r>
              <a:rPr lang="en-US" dirty="0"/>
              <a:t> </a:t>
            </a:r>
            <a:r>
              <a:rPr lang="en-US" dirty="0" err="1"/>
              <a:t>yönelik</a:t>
            </a:r>
            <a:r>
              <a:rPr lang="en-US" dirty="0"/>
              <a:t> (</a:t>
            </a:r>
            <a:r>
              <a:rPr lang="en-US" dirty="0" err="1"/>
              <a:t>anlama</a:t>
            </a:r>
            <a:r>
              <a:rPr lang="en-US" dirty="0"/>
              <a:t> </a:t>
            </a:r>
            <a:r>
              <a:rPr lang="en-US" dirty="0" err="1"/>
              <a:t>etkinliği</a:t>
            </a:r>
            <a:r>
              <a:rPr lang="en-US" dirty="0"/>
              <a:t> </a:t>
            </a:r>
            <a:r>
              <a:rPr lang="en-US" dirty="0" err="1"/>
              <a:t>olan</a:t>
            </a:r>
            <a:r>
              <a:rPr lang="en-US" dirty="0"/>
              <a:t>) </a:t>
            </a:r>
            <a:r>
              <a:rPr lang="en-US" dirty="0" err="1"/>
              <a:t>değerlendirmeye</a:t>
            </a:r>
            <a:r>
              <a:rPr lang="en-US" dirty="0"/>
              <a:t> </a:t>
            </a:r>
            <a:r>
              <a:rPr lang="en-US" dirty="0" err="1"/>
              <a:t>yer</a:t>
            </a:r>
            <a:r>
              <a:rPr lang="en-US" dirty="0"/>
              <a:t> </a:t>
            </a:r>
            <a:r>
              <a:rPr lang="en-US" dirty="0" err="1"/>
              <a:t>veren</a:t>
            </a:r>
            <a:r>
              <a:rPr lang="en-US" dirty="0"/>
              <a:t>, </a:t>
            </a:r>
          </a:p>
          <a:p>
            <a:r>
              <a:rPr lang="en-US" dirty="0" err="1"/>
              <a:t>sürekli</a:t>
            </a:r>
            <a:r>
              <a:rPr lang="en-US" dirty="0"/>
              <a:t> </a:t>
            </a:r>
            <a:r>
              <a:rPr lang="en-US" dirty="0" err="1"/>
              <a:t>değişmeye</a:t>
            </a:r>
            <a:r>
              <a:rPr lang="en-US" dirty="0"/>
              <a:t> </a:t>
            </a:r>
            <a:r>
              <a:rPr lang="en-US" dirty="0" err="1"/>
              <a:t>açık</a:t>
            </a:r>
            <a:r>
              <a:rPr lang="en-US" dirty="0"/>
              <a:t> ana </a:t>
            </a:r>
            <a:r>
              <a:rPr lang="en-US" dirty="0" err="1"/>
              <a:t>plandır</a:t>
            </a:r>
            <a:r>
              <a:rPr lang="en-US" dirty="0"/>
              <a:t>.  </a:t>
            </a:r>
          </a:p>
          <a:p>
            <a:pPr lvl="1"/>
            <a:endParaRPr lang="tr-TR" dirty="0"/>
          </a:p>
        </p:txBody>
      </p:sp>
    </p:spTree>
    <p:extLst>
      <p:ext uri="{BB962C8B-B14F-4D97-AF65-F5344CB8AC3E}">
        <p14:creationId xmlns:p14="http://schemas.microsoft.com/office/powerpoint/2010/main" val="3801536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06F9-C485-9444-B1CD-DF3DD0CE87F8}"/>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9A658C5E-587A-254C-A57A-8BF515D29057}"/>
              </a:ext>
            </a:extLst>
          </p:cNvPr>
          <p:cNvSpPr>
            <a:spLocks noGrp="1"/>
          </p:cNvSpPr>
          <p:nvPr>
            <p:ph idx="1"/>
          </p:nvPr>
        </p:nvSpPr>
        <p:spPr/>
        <p:txBody>
          <a:bodyPr/>
          <a:lstStyle/>
          <a:p>
            <a:endParaRPr lang="tr-TR" dirty="0"/>
          </a:p>
        </p:txBody>
      </p:sp>
      <p:pic>
        <p:nvPicPr>
          <p:cNvPr id="4" name="Picture 3">
            <a:extLst>
              <a:ext uri="{FF2B5EF4-FFF2-40B4-BE49-F238E27FC236}">
                <a16:creationId xmlns:a16="http://schemas.microsoft.com/office/drawing/2014/main" id="{FCA09093-838A-3D42-8EA4-F7268BBA6DB1}"/>
              </a:ext>
            </a:extLst>
          </p:cNvPr>
          <p:cNvPicPr>
            <a:picLocks noChangeAspect="1"/>
          </p:cNvPicPr>
          <p:nvPr/>
        </p:nvPicPr>
        <p:blipFill>
          <a:blip r:embed="rId2"/>
          <a:stretch>
            <a:fillRect/>
          </a:stretch>
        </p:blipFill>
        <p:spPr>
          <a:xfrm>
            <a:off x="4692650" y="2286000"/>
            <a:ext cx="2806700" cy="2286000"/>
          </a:xfrm>
          <a:prstGeom prst="rect">
            <a:avLst/>
          </a:prstGeom>
        </p:spPr>
      </p:pic>
      <p:pic>
        <p:nvPicPr>
          <p:cNvPr id="5" name="Picture 4">
            <a:extLst>
              <a:ext uri="{FF2B5EF4-FFF2-40B4-BE49-F238E27FC236}">
                <a16:creationId xmlns:a16="http://schemas.microsoft.com/office/drawing/2014/main" id="{CAC0CC3D-B0C8-4144-999F-03E2D0C83750}"/>
              </a:ext>
            </a:extLst>
          </p:cNvPr>
          <p:cNvPicPr>
            <a:picLocks noChangeAspect="1"/>
          </p:cNvPicPr>
          <p:nvPr/>
        </p:nvPicPr>
        <p:blipFill>
          <a:blip r:embed="rId3"/>
          <a:stretch>
            <a:fillRect/>
          </a:stretch>
        </p:blipFill>
        <p:spPr>
          <a:xfrm>
            <a:off x="4856020" y="2413575"/>
            <a:ext cx="2590800" cy="1892300"/>
          </a:xfrm>
          <a:prstGeom prst="rect">
            <a:avLst/>
          </a:prstGeom>
        </p:spPr>
      </p:pic>
    </p:spTree>
    <p:extLst>
      <p:ext uri="{BB962C8B-B14F-4D97-AF65-F5344CB8AC3E}">
        <p14:creationId xmlns:p14="http://schemas.microsoft.com/office/powerpoint/2010/main" val="4260193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DF84-6D2B-5F43-AA47-E73B5F08A4A1}"/>
              </a:ext>
            </a:extLst>
          </p:cNvPr>
          <p:cNvSpPr>
            <a:spLocks noGrp="1"/>
          </p:cNvSpPr>
          <p:nvPr>
            <p:ph type="title"/>
          </p:nvPr>
        </p:nvSpPr>
        <p:spPr/>
        <p:txBody>
          <a:bodyPr/>
          <a:lstStyle/>
          <a:p>
            <a:r>
              <a:rPr lang="tr-TR" dirty="0"/>
              <a:t>Bir eğitim programının ögeleri:</a:t>
            </a:r>
            <a:br>
              <a:rPr lang="tr-TR" dirty="0"/>
            </a:br>
            <a:endParaRPr lang="tr-TR" dirty="0"/>
          </a:p>
        </p:txBody>
      </p:sp>
      <p:sp>
        <p:nvSpPr>
          <p:cNvPr id="3" name="Content Placeholder 2">
            <a:extLst>
              <a:ext uri="{FF2B5EF4-FFF2-40B4-BE49-F238E27FC236}">
                <a16:creationId xmlns:a16="http://schemas.microsoft.com/office/drawing/2014/main" id="{4D2323B0-68C8-BB4C-80D9-B007FB287699}"/>
              </a:ext>
            </a:extLst>
          </p:cNvPr>
          <p:cNvSpPr>
            <a:spLocks noGrp="1"/>
          </p:cNvSpPr>
          <p:nvPr>
            <p:ph idx="1"/>
          </p:nvPr>
        </p:nvSpPr>
        <p:spPr/>
        <p:txBody>
          <a:bodyPr/>
          <a:lstStyle/>
          <a:p>
            <a:pPr marL="0" indent="0">
              <a:buNone/>
            </a:pPr>
            <a:endParaRPr lang="tr-TR" dirty="0"/>
          </a:p>
        </p:txBody>
      </p:sp>
      <p:sp>
        <p:nvSpPr>
          <p:cNvPr id="4" name="Rectangle 3">
            <a:extLst>
              <a:ext uri="{FF2B5EF4-FFF2-40B4-BE49-F238E27FC236}">
                <a16:creationId xmlns:a16="http://schemas.microsoft.com/office/drawing/2014/main" id="{12FA1DAF-BF89-9B4B-9C28-69E563DAE0AC}"/>
              </a:ext>
            </a:extLst>
          </p:cNvPr>
          <p:cNvSpPr/>
          <p:nvPr/>
        </p:nvSpPr>
        <p:spPr>
          <a:xfrm>
            <a:off x="1773382" y="2480919"/>
            <a:ext cx="8382000" cy="2308324"/>
          </a:xfrm>
          <a:prstGeom prst="rect">
            <a:avLst/>
          </a:prstGeom>
        </p:spPr>
        <p:txBody>
          <a:bodyPr wrap="square">
            <a:spAutoFit/>
          </a:bodyPr>
          <a:lstStyle/>
          <a:p>
            <a:r>
              <a:rPr lang="tr-TR" dirty="0"/>
              <a:t>1- Hedefler,</a:t>
            </a:r>
          </a:p>
          <a:p>
            <a:r>
              <a:rPr lang="tr-TR" dirty="0"/>
              <a:t>	yani istendik davranışlar,</a:t>
            </a:r>
          </a:p>
          <a:p>
            <a:endParaRPr lang="tr-TR" dirty="0"/>
          </a:p>
          <a:p>
            <a:r>
              <a:rPr lang="tr-TR" dirty="0"/>
              <a:t>2- Eğitim durumları (Öğrenme-öğretme süreçleri),</a:t>
            </a:r>
          </a:p>
          <a:p>
            <a:r>
              <a:rPr lang="tr-TR" dirty="0"/>
              <a:t>	yani eğitsel yaşantıları oluşturan etkinlikler,</a:t>
            </a:r>
          </a:p>
          <a:p>
            <a:endParaRPr lang="tr-TR" dirty="0"/>
          </a:p>
          <a:p>
            <a:r>
              <a:rPr lang="tr-TR" dirty="0"/>
              <a:t>3- Sınama durumları (Değerlendirme),</a:t>
            </a:r>
          </a:p>
          <a:p>
            <a:r>
              <a:rPr lang="tr-TR" dirty="0"/>
              <a:t>	yani istendik davranışların gerçekleşme derecesini saptama etkinlikleri.</a:t>
            </a:r>
          </a:p>
        </p:txBody>
      </p:sp>
    </p:spTree>
    <p:extLst>
      <p:ext uri="{BB962C8B-B14F-4D97-AF65-F5344CB8AC3E}">
        <p14:creationId xmlns:p14="http://schemas.microsoft.com/office/powerpoint/2010/main" val="1571775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CA50-F5A1-E842-8ADF-DCD980997C01}"/>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BE305A2A-19F7-EF43-AAA8-353182F49DEB}"/>
              </a:ext>
            </a:extLst>
          </p:cNvPr>
          <p:cNvSpPr>
            <a:spLocks noGrp="1"/>
          </p:cNvSpPr>
          <p:nvPr>
            <p:ph idx="1"/>
          </p:nvPr>
        </p:nvSpPr>
        <p:spPr/>
        <p:txBody>
          <a:bodyPr/>
          <a:lstStyle/>
          <a:p>
            <a:r>
              <a:rPr lang="tr-TR"/>
              <a:t>Bir eğitim sisteminde ortaya çıkan sorunların çözümü, o sistemdeki eğitim politikalarına yani okuldaki öğrencinin davranışına dönüştürmesi söz konusu olan eğitim programlarının geliştirilmesine bağlıdır.</a:t>
            </a:r>
          </a:p>
          <a:p>
            <a:endParaRPr lang="tr-TR"/>
          </a:p>
        </p:txBody>
      </p:sp>
    </p:spTree>
    <p:extLst>
      <p:ext uri="{BB962C8B-B14F-4D97-AF65-F5344CB8AC3E}">
        <p14:creationId xmlns:p14="http://schemas.microsoft.com/office/powerpoint/2010/main" val="3567954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58AA-3A18-9440-A406-41118BA87D49}"/>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6C60FDD7-2DE5-3445-AC55-D29ACA2E83AD}"/>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id="{FE309B4B-B097-2741-BBC3-825C7155B146}"/>
              </a:ext>
            </a:extLst>
          </p:cNvPr>
          <p:cNvPicPr>
            <a:picLocks noChangeAspect="1"/>
          </p:cNvPicPr>
          <p:nvPr/>
        </p:nvPicPr>
        <p:blipFill>
          <a:blip r:embed="rId2"/>
          <a:stretch>
            <a:fillRect/>
          </a:stretch>
        </p:blipFill>
        <p:spPr>
          <a:xfrm>
            <a:off x="1993900" y="1746250"/>
            <a:ext cx="8204200" cy="3365500"/>
          </a:xfrm>
          <a:prstGeom prst="rect">
            <a:avLst/>
          </a:prstGeom>
        </p:spPr>
      </p:pic>
    </p:spTree>
    <p:extLst>
      <p:ext uri="{BB962C8B-B14F-4D97-AF65-F5344CB8AC3E}">
        <p14:creationId xmlns:p14="http://schemas.microsoft.com/office/powerpoint/2010/main" val="2676460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F3B42-D8F0-4E4A-991F-8D8A1604DFC0}"/>
              </a:ext>
            </a:extLst>
          </p:cNvPr>
          <p:cNvSpPr>
            <a:spLocks noGrp="1"/>
          </p:cNvSpPr>
          <p:nvPr>
            <p:ph type="title"/>
          </p:nvPr>
        </p:nvSpPr>
        <p:spPr/>
        <p:txBody>
          <a:bodyPr/>
          <a:lstStyle/>
          <a:p>
            <a:r>
              <a:rPr lang="tr-TR" dirty="0"/>
              <a:t>Eğitim Programlarının Sahip Olması Gereken Özellikleri</a:t>
            </a:r>
          </a:p>
        </p:txBody>
      </p:sp>
      <p:sp>
        <p:nvSpPr>
          <p:cNvPr id="3" name="Content Placeholder 2">
            <a:extLst>
              <a:ext uri="{FF2B5EF4-FFF2-40B4-BE49-F238E27FC236}">
                <a16:creationId xmlns:a16="http://schemas.microsoft.com/office/drawing/2014/main" id="{34F0DA65-13DF-E042-8B13-4D1BA16586E9}"/>
              </a:ext>
            </a:extLst>
          </p:cNvPr>
          <p:cNvSpPr>
            <a:spLocks noGrp="1"/>
          </p:cNvSpPr>
          <p:nvPr>
            <p:ph idx="1"/>
          </p:nvPr>
        </p:nvSpPr>
        <p:spPr/>
        <p:txBody>
          <a:bodyPr/>
          <a:lstStyle/>
          <a:p>
            <a:r>
              <a:rPr lang="tr-TR" dirty="0"/>
              <a:t>İşlevsel olmalıdır.</a:t>
            </a:r>
          </a:p>
          <a:p>
            <a:r>
              <a:rPr lang="tr-TR" dirty="0"/>
              <a:t>Esnek ve çerçeve olmalıdır.</a:t>
            </a:r>
          </a:p>
          <a:p>
            <a:r>
              <a:rPr lang="tr-TR" dirty="0"/>
              <a:t>Devletin ve toplumun genel görüş ve beklentileri ile uyumlu olmalıdır.</a:t>
            </a:r>
          </a:p>
          <a:p>
            <a:r>
              <a:rPr lang="tr-TR" dirty="0"/>
              <a:t>Uygulanabilir olmalıdır. (bilimsel, ekonomik ve toplumsal gerçeklere uygun olarak hazırlanması)</a:t>
            </a:r>
          </a:p>
          <a:p>
            <a:endParaRPr lang="tr-TR" dirty="0"/>
          </a:p>
        </p:txBody>
      </p:sp>
    </p:spTree>
    <p:extLst>
      <p:ext uri="{BB962C8B-B14F-4D97-AF65-F5344CB8AC3E}">
        <p14:creationId xmlns:p14="http://schemas.microsoft.com/office/powerpoint/2010/main" val="369107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B62CE-1574-744D-8381-0FE16E054369}"/>
              </a:ext>
            </a:extLst>
          </p:cNvPr>
          <p:cNvSpPr>
            <a:spLocks noGrp="1"/>
          </p:cNvSpPr>
          <p:nvPr>
            <p:ph type="title"/>
          </p:nvPr>
        </p:nvSpPr>
        <p:spPr/>
        <p:txBody>
          <a:bodyPr/>
          <a:lstStyle/>
          <a:p>
            <a:r>
              <a:rPr lang="tr-TR" dirty="0"/>
              <a:t>Tanımlar</a:t>
            </a:r>
          </a:p>
        </p:txBody>
      </p:sp>
      <p:sp>
        <p:nvSpPr>
          <p:cNvPr id="3" name="Content Placeholder 2">
            <a:extLst>
              <a:ext uri="{FF2B5EF4-FFF2-40B4-BE49-F238E27FC236}">
                <a16:creationId xmlns:a16="http://schemas.microsoft.com/office/drawing/2014/main" id="{5BD19F8A-A9DE-DD4B-93C5-BAB0141BC159}"/>
              </a:ext>
            </a:extLst>
          </p:cNvPr>
          <p:cNvSpPr>
            <a:spLocks noGrp="1"/>
          </p:cNvSpPr>
          <p:nvPr>
            <p:ph idx="1"/>
          </p:nvPr>
        </p:nvSpPr>
        <p:spPr/>
        <p:txBody>
          <a:bodyPr/>
          <a:lstStyle/>
          <a:p>
            <a:r>
              <a:rPr lang="tr-TR" dirty="0"/>
              <a:t>Haydi tanımları hatırlayalım. </a:t>
            </a:r>
          </a:p>
          <a:p>
            <a:endParaRPr lang="tr-TR" dirty="0"/>
          </a:p>
          <a:p>
            <a:r>
              <a:rPr lang="tr-TR" dirty="0"/>
              <a:t>Eğitim?</a:t>
            </a:r>
          </a:p>
          <a:p>
            <a:r>
              <a:rPr lang="tr-TR" dirty="0"/>
              <a:t>Öğretim?</a:t>
            </a:r>
          </a:p>
          <a:p>
            <a:r>
              <a:rPr lang="tr-TR" dirty="0"/>
              <a:t>Öğrenme?</a:t>
            </a:r>
          </a:p>
          <a:p>
            <a:r>
              <a:rPr lang="tr-TR" dirty="0"/>
              <a:t>Öğretme?</a:t>
            </a:r>
          </a:p>
        </p:txBody>
      </p:sp>
    </p:spTree>
    <p:extLst>
      <p:ext uri="{BB962C8B-B14F-4D97-AF65-F5344CB8AC3E}">
        <p14:creationId xmlns:p14="http://schemas.microsoft.com/office/powerpoint/2010/main" val="91544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29B1-6661-8246-8901-C3B1FFF4D176}"/>
              </a:ext>
            </a:extLst>
          </p:cNvPr>
          <p:cNvSpPr>
            <a:spLocks noGrp="1"/>
          </p:cNvSpPr>
          <p:nvPr>
            <p:ph type="title"/>
          </p:nvPr>
        </p:nvSpPr>
        <p:spPr/>
        <p:txBody>
          <a:bodyPr/>
          <a:lstStyle/>
          <a:p>
            <a:r>
              <a:rPr lang="tr-TR" dirty="0"/>
              <a:t>Eğitim Programlarının Sağladığı Olanaklar</a:t>
            </a:r>
          </a:p>
        </p:txBody>
      </p:sp>
      <p:sp>
        <p:nvSpPr>
          <p:cNvPr id="3" name="Content Placeholder 2">
            <a:extLst>
              <a:ext uri="{FF2B5EF4-FFF2-40B4-BE49-F238E27FC236}">
                <a16:creationId xmlns:a16="http://schemas.microsoft.com/office/drawing/2014/main" id="{C5C60713-7F74-DA40-96BF-76C88A5BF490}"/>
              </a:ext>
            </a:extLst>
          </p:cNvPr>
          <p:cNvSpPr>
            <a:spLocks noGrp="1"/>
          </p:cNvSpPr>
          <p:nvPr>
            <p:ph idx="1"/>
          </p:nvPr>
        </p:nvSpPr>
        <p:spPr/>
        <p:txBody>
          <a:bodyPr>
            <a:normAutofit fontScale="92500" lnSpcReduction="20000"/>
          </a:bodyPr>
          <a:lstStyle/>
          <a:p>
            <a:r>
              <a:rPr lang="tr-TR" dirty="0"/>
              <a:t>Zamandan ve enerjiden tasarruf sağlar.</a:t>
            </a:r>
          </a:p>
          <a:p>
            <a:r>
              <a:rPr lang="tr-TR" dirty="0"/>
              <a:t>Belirlenen hedeflere göre ortam ve zaman önceden belirlendiği için verimlilik artar.</a:t>
            </a:r>
          </a:p>
          <a:p>
            <a:r>
              <a:rPr lang="tr-TR" dirty="0"/>
              <a:t>Belli bir amaca ulaşmak için harcanan çabalar ve yapılan çalışmalar arasında bağlantı, ilişki, uyum ve koordinasyon oluşturarak eş güdümü sağlar.</a:t>
            </a:r>
          </a:p>
          <a:p>
            <a:r>
              <a:rPr lang="tr-TR" dirty="0"/>
              <a:t>Program özellikle yeni öğretmenlere rehberlik eder. Deneyimli öğretmenlerin de bilgideki değişime ve gelişimlerine ayak uydurmasını sağlar.</a:t>
            </a:r>
          </a:p>
          <a:p>
            <a:r>
              <a:rPr lang="tr-TR" dirty="0"/>
              <a:t>Planlanacak olan etkinliklerin nasıl olması gerektiğinin, sınıftaki değişiklikler ve beklenmeyen durumlar karşısında alınacak önlemlerin önceden belirlenmesini sağlar.</a:t>
            </a:r>
          </a:p>
        </p:txBody>
      </p:sp>
    </p:spTree>
    <p:extLst>
      <p:ext uri="{BB962C8B-B14F-4D97-AF65-F5344CB8AC3E}">
        <p14:creationId xmlns:p14="http://schemas.microsoft.com/office/powerpoint/2010/main" val="1937492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52A7-7B3E-BE4D-B539-D1F50B98B150}"/>
              </a:ext>
            </a:extLst>
          </p:cNvPr>
          <p:cNvSpPr>
            <a:spLocks noGrp="1"/>
          </p:cNvSpPr>
          <p:nvPr>
            <p:ph type="title"/>
          </p:nvPr>
        </p:nvSpPr>
        <p:spPr/>
        <p:txBody>
          <a:bodyPr/>
          <a:lstStyle/>
          <a:p>
            <a:r>
              <a:rPr lang="tr-TR" dirty="0"/>
              <a:t>Öğretim Programı</a:t>
            </a:r>
          </a:p>
        </p:txBody>
      </p:sp>
      <p:sp>
        <p:nvSpPr>
          <p:cNvPr id="3" name="Content Placeholder 2">
            <a:extLst>
              <a:ext uri="{FF2B5EF4-FFF2-40B4-BE49-F238E27FC236}">
                <a16:creationId xmlns:a16="http://schemas.microsoft.com/office/drawing/2014/main" id="{DA783E65-E5DE-F444-9086-FCD5A1273780}"/>
              </a:ext>
            </a:extLst>
          </p:cNvPr>
          <p:cNvSpPr>
            <a:spLocks noGrp="1"/>
          </p:cNvSpPr>
          <p:nvPr>
            <p:ph idx="1"/>
          </p:nvPr>
        </p:nvSpPr>
        <p:spPr/>
        <p:txBody>
          <a:bodyPr/>
          <a:lstStyle/>
          <a:p>
            <a:r>
              <a:rPr lang="tr-TR" dirty="0"/>
              <a:t>Eğitim programının amaçları doğrultusunda öğrenciye kazandırılmak istenen bilgi, beceri, tutum ve davranışların ders kümeleri olarak planlı bir biçimde düzenlenmesidir. </a:t>
            </a:r>
          </a:p>
        </p:txBody>
      </p:sp>
    </p:spTree>
    <p:extLst>
      <p:ext uri="{BB962C8B-B14F-4D97-AF65-F5344CB8AC3E}">
        <p14:creationId xmlns:p14="http://schemas.microsoft.com/office/powerpoint/2010/main" val="1899596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CCC0-92F3-EA46-BF7B-347C0248F23D}"/>
              </a:ext>
            </a:extLst>
          </p:cNvPr>
          <p:cNvSpPr>
            <a:spLocks noGrp="1"/>
          </p:cNvSpPr>
          <p:nvPr>
            <p:ph type="title"/>
          </p:nvPr>
        </p:nvSpPr>
        <p:spPr/>
        <p:txBody>
          <a:bodyPr/>
          <a:lstStyle/>
          <a:p>
            <a:r>
              <a:rPr lang="tr-TR" dirty="0"/>
              <a:t>Ders Programı</a:t>
            </a:r>
          </a:p>
        </p:txBody>
      </p:sp>
      <p:sp>
        <p:nvSpPr>
          <p:cNvPr id="3" name="Content Placeholder 2">
            <a:extLst>
              <a:ext uri="{FF2B5EF4-FFF2-40B4-BE49-F238E27FC236}">
                <a16:creationId xmlns:a16="http://schemas.microsoft.com/office/drawing/2014/main" id="{434CA089-84BB-F64F-AB10-4D97C6A4DBD8}"/>
              </a:ext>
            </a:extLst>
          </p:cNvPr>
          <p:cNvSpPr>
            <a:spLocks noGrp="1"/>
          </p:cNvSpPr>
          <p:nvPr>
            <p:ph idx="1"/>
          </p:nvPr>
        </p:nvSpPr>
        <p:spPr/>
        <p:txBody>
          <a:bodyPr/>
          <a:lstStyle/>
          <a:p>
            <a:r>
              <a:rPr lang="tr-TR" dirty="0"/>
              <a:t>Bir dersin (disiplinin) amacı, içeriği, öğretme-öğrenme süreçleri ve değerlendirmesinden oluşan programdır. </a:t>
            </a:r>
          </a:p>
          <a:p>
            <a:r>
              <a:rPr lang="tr-TR" dirty="0"/>
              <a:t>Öğretim programında yer alan bir dersin amaçlarının;</a:t>
            </a:r>
          </a:p>
          <a:p>
            <a:pPr lvl="1"/>
            <a:r>
              <a:rPr lang="tr-TR" dirty="0"/>
              <a:t> öğrenci davranışlarına dönüştürülmesini, </a:t>
            </a:r>
          </a:p>
          <a:p>
            <a:pPr lvl="1"/>
            <a:r>
              <a:rPr lang="tr-TR" dirty="0"/>
              <a:t>bunların gerçekleştirilmesi için içeriğin konulara ve alt konulara ayrılmasını, </a:t>
            </a:r>
          </a:p>
          <a:p>
            <a:pPr lvl="1"/>
            <a:r>
              <a:rPr lang="tr-TR" dirty="0"/>
              <a:t>buna bağlı olarak öğrenme ortamının düzenlenmesini ve</a:t>
            </a:r>
          </a:p>
          <a:p>
            <a:pPr lvl="1"/>
            <a:r>
              <a:rPr lang="tr-TR" dirty="0"/>
              <a:t>değerlendirme araçlarını kapsayan ayrıntılı bir düzenektir. </a:t>
            </a:r>
          </a:p>
        </p:txBody>
      </p:sp>
    </p:spTree>
    <p:extLst>
      <p:ext uri="{BB962C8B-B14F-4D97-AF65-F5344CB8AC3E}">
        <p14:creationId xmlns:p14="http://schemas.microsoft.com/office/powerpoint/2010/main" val="3036345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DD94-9E70-4A4C-88C8-3FAA6929A9AF}"/>
              </a:ext>
            </a:extLst>
          </p:cNvPr>
          <p:cNvSpPr>
            <a:spLocks noGrp="1"/>
          </p:cNvSpPr>
          <p:nvPr>
            <p:ph type="title"/>
          </p:nvPr>
        </p:nvSpPr>
        <p:spPr/>
        <p:txBody>
          <a:bodyPr/>
          <a:lstStyle/>
          <a:p>
            <a:r>
              <a:rPr lang="tr-TR" dirty="0"/>
              <a:t>Örtük Program</a:t>
            </a:r>
          </a:p>
        </p:txBody>
      </p:sp>
      <p:sp>
        <p:nvSpPr>
          <p:cNvPr id="3" name="Content Placeholder 2">
            <a:extLst>
              <a:ext uri="{FF2B5EF4-FFF2-40B4-BE49-F238E27FC236}">
                <a16:creationId xmlns:a16="http://schemas.microsoft.com/office/drawing/2014/main" id="{9B9FE6A0-400F-3041-AB36-3E9DB05CC2E6}"/>
              </a:ext>
            </a:extLst>
          </p:cNvPr>
          <p:cNvSpPr>
            <a:spLocks noGrp="1"/>
          </p:cNvSpPr>
          <p:nvPr>
            <p:ph idx="1"/>
          </p:nvPr>
        </p:nvSpPr>
        <p:spPr/>
        <p:txBody>
          <a:bodyPr/>
          <a:lstStyle/>
          <a:p>
            <a:r>
              <a:rPr lang="tr-TR" dirty="0"/>
              <a:t>Yazılı-çizili olmayan ders dışı etkinlikleri kapsayan bu program türü, eğitim programında yer almayan, fakat öğrencilerin ilgi ve ihtiyaçlarına karşılık verecek, onların gelişimlerine katkı sağlayacak, beklentilerini karşılayacak etkinliklerin planlanmasına olanak tanıyacak programdır. </a:t>
            </a:r>
          </a:p>
          <a:p>
            <a:r>
              <a:rPr lang="tr-TR" dirty="0"/>
              <a:t>Bu program okulun iklimini ve düzenlemelerini, okul-çevre ilişkisini, sınıf iklimini kapsamaktadır. </a:t>
            </a:r>
          </a:p>
        </p:txBody>
      </p:sp>
    </p:spTree>
    <p:extLst>
      <p:ext uri="{BB962C8B-B14F-4D97-AF65-F5344CB8AC3E}">
        <p14:creationId xmlns:p14="http://schemas.microsoft.com/office/powerpoint/2010/main" val="3837301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15DB-9EA0-D140-84EA-78A3398E3966}"/>
              </a:ext>
            </a:extLst>
          </p:cNvPr>
          <p:cNvSpPr>
            <a:spLocks noGrp="1"/>
          </p:cNvSpPr>
          <p:nvPr>
            <p:ph type="title"/>
          </p:nvPr>
        </p:nvSpPr>
        <p:spPr/>
        <p:txBody>
          <a:bodyPr/>
          <a:lstStyle/>
          <a:p>
            <a:r>
              <a:rPr lang="tr-TR" dirty="0" err="1"/>
              <a:t>Ünitelendirilmiş</a:t>
            </a:r>
            <a:r>
              <a:rPr lang="tr-TR" dirty="0"/>
              <a:t> Yıllık Plan</a:t>
            </a:r>
          </a:p>
        </p:txBody>
      </p:sp>
      <p:sp>
        <p:nvSpPr>
          <p:cNvPr id="3" name="Content Placeholder 2">
            <a:extLst>
              <a:ext uri="{FF2B5EF4-FFF2-40B4-BE49-F238E27FC236}">
                <a16:creationId xmlns:a16="http://schemas.microsoft.com/office/drawing/2014/main" id="{C2CC72A0-8839-D44E-8122-1E9873C8A97F}"/>
              </a:ext>
            </a:extLst>
          </p:cNvPr>
          <p:cNvSpPr>
            <a:spLocks noGrp="1"/>
          </p:cNvSpPr>
          <p:nvPr>
            <p:ph idx="1"/>
          </p:nvPr>
        </p:nvSpPr>
        <p:spPr/>
        <p:txBody>
          <a:bodyPr/>
          <a:lstStyle/>
          <a:p>
            <a:r>
              <a:rPr lang="tr-TR" dirty="0"/>
              <a:t>Aylara göre haftalık çalışma sürelerini gösteren eylem taslağıdır. Zümre öğretmenler kurulu tarafından hazırlanır ve yılın başında okul idaresine verilir.</a:t>
            </a:r>
          </a:p>
        </p:txBody>
      </p:sp>
    </p:spTree>
    <p:extLst>
      <p:ext uri="{BB962C8B-B14F-4D97-AF65-F5344CB8AC3E}">
        <p14:creationId xmlns:p14="http://schemas.microsoft.com/office/powerpoint/2010/main" val="1507998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3B5B-4AC3-634F-8CDB-088D46A7DF43}"/>
              </a:ext>
            </a:extLst>
          </p:cNvPr>
          <p:cNvSpPr>
            <a:spLocks noGrp="1"/>
          </p:cNvSpPr>
          <p:nvPr>
            <p:ph type="title"/>
          </p:nvPr>
        </p:nvSpPr>
        <p:spPr/>
        <p:txBody>
          <a:bodyPr/>
          <a:lstStyle/>
          <a:p>
            <a:r>
              <a:rPr lang="tr-TR" dirty="0"/>
              <a:t>Ders Planı</a:t>
            </a:r>
          </a:p>
        </p:txBody>
      </p:sp>
      <p:sp>
        <p:nvSpPr>
          <p:cNvPr id="3" name="Content Placeholder 2">
            <a:extLst>
              <a:ext uri="{FF2B5EF4-FFF2-40B4-BE49-F238E27FC236}">
                <a16:creationId xmlns:a16="http://schemas.microsoft.com/office/drawing/2014/main" id="{A353B5A2-7255-9540-BCEB-45850DA233F5}"/>
              </a:ext>
            </a:extLst>
          </p:cNvPr>
          <p:cNvSpPr>
            <a:spLocks noGrp="1"/>
          </p:cNvSpPr>
          <p:nvPr>
            <p:ph idx="1"/>
          </p:nvPr>
        </p:nvSpPr>
        <p:spPr/>
        <p:txBody>
          <a:bodyPr/>
          <a:lstStyle/>
          <a:p>
            <a:r>
              <a:rPr lang="tr-TR" dirty="0"/>
              <a:t>Öğretmenin bir ya da birkaç ders saatinde yapacaklarını tasarladığı ayrıntılı plan türüdür. </a:t>
            </a:r>
          </a:p>
          <a:p>
            <a:r>
              <a:rPr lang="tr-TR" dirty="0"/>
              <a:t>Bir konunun hedeflenen kazanım ya da davranışları, ayrıntıları, işleniş aşamaları ve değerlendirme soruları bu planda görülür.</a:t>
            </a:r>
          </a:p>
        </p:txBody>
      </p:sp>
    </p:spTree>
    <p:extLst>
      <p:ext uri="{BB962C8B-B14F-4D97-AF65-F5344CB8AC3E}">
        <p14:creationId xmlns:p14="http://schemas.microsoft.com/office/powerpoint/2010/main" val="3498692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8786-186C-5345-AD3B-B6CCA1D06A55}"/>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21E4CF4E-03BE-2E48-BBB9-580BA3770048}"/>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id="{ECB24EBC-F71E-9546-AB70-6024DE449C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4137" y="415636"/>
            <a:ext cx="7779461" cy="5682343"/>
          </a:xfrm>
          <a:prstGeom prst="rect">
            <a:avLst/>
          </a:prstGeom>
        </p:spPr>
      </p:pic>
    </p:spTree>
    <p:extLst>
      <p:ext uri="{BB962C8B-B14F-4D97-AF65-F5344CB8AC3E}">
        <p14:creationId xmlns:p14="http://schemas.microsoft.com/office/powerpoint/2010/main" val="1226433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A5A2-8F89-D048-8B0F-AEFED01104A8}"/>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3DEB793A-6FDE-F749-89A3-C6ED7A2195B6}"/>
              </a:ext>
            </a:extLst>
          </p:cNvPr>
          <p:cNvSpPr>
            <a:spLocks noGrp="1"/>
          </p:cNvSpPr>
          <p:nvPr>
            <p:ph idx="1"/>
          </p:nvPr>
        </p:nvSpPr>
        <p:spPr/>
        <p:txBody>
          <a:bodyPr/>
          <a:lstStyle/>
          <a:p>
            <a:r>
              <a:rPr lang="tr-TR" dirty="0"/>
              <a:t>Program geliştirme</a:t>
            </a:r>
          </a:p>
          <a:p>
            <a:r>
              <a:rPr lang="tr-TR" dirty="0"/>
              <a:t>Öğretim tasarımı</a:t>
            </a:r>
          </a:p>
          <a:p>
            <a:r>
              <a:rPr lang="tr-TR" dirty="0"/>
              <a:t>Sistem Mühendisi</a:t>
            </a:r>
          </a:p>
          <a:p>
            <a:pPr marL="0" indent="0" algn="ctr">
              <a:buNone/>
            </a:pPr>
            <a:r>
              <a:rPr lang="tr-TR" sz="6000" dirty="0"/>
              <a:t>?</a:t>
            </a:r>
          </a:p>
        </p:txBody>
      </p:sp>
    </p:spTree>
    <p:extLst>
      <p:ext uri="{BB962C8B-B14F-4D97-AF65-F5344CB8AC3E}">
        <p14:creationId xmlns:p14="http://schemas.microsoft.com/office/powerpoint/2010/main" val="117132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4AD6-A892-B247-961D-60A468AEE21C}"/>
              </a:ext>
            </a:extLst>
          </p:cNvPr>
          <p:cNvSpPr>
            <a:spLocks noGrp="1"/>
          </p:cNvSpPr>
          <p:nvPr>
            <p:ph type="title"/>
          </p:nvPr>
        </p:nvSpPr>
        <p:spPr/>
        <p:txBody>
          <a:bodyPr/>
          <a:lstStyle/>
          <a:p>
            <a:r>
              <a:rPr lang="tr-TR" dirty="0"/>
              <a:t>Program Geliştirme- Tasarlama, Uygulama ve Değerlendirme</a:t>
            </a:r>
          </a:p>
        </p:txBody>
      </p:sp>
      <p:sp>
        <p:nvSpPr>
          <p:cNvPr id="3" name="Content Placeholder 2">
            <a:extLst>
              <a:ext uri="{FF2B5EF4-FFF2-40B4-BE49-F238E27FC236}">
                <a16:creationId xmlns:a16="http://schemas.microsoft.com/office/drawing/2014/main" id="{233DE904-BAE1-804A-9477-2C1F935E67C5}"/>
              </a:ext>
            </a:extLst>
          </p:cNvPr>
          <p:cNvSpPr>
            <a:spLocks noGrp="1"/>
          </p:cNvSpPr>
          <p:nvPr>
            <p:ph idx="1"/>
          </p:nvPr>
        </p:nvSpPr>
        <p:spPr/>
        <p:txBody>
          <a:bodyPr/>
          <a:lstStyle/>
          <a:p>
            <a:r>
              <a:rPr lang="tr-TR" dirty="0"/>
              <a:t>Programlar tasarlanırken aşağıdaki 4 ilke üzerinde durulur:</a:t>
            </a:r>
          </a:p>
          <a:p>
            <a:pPr marL="0" indent="0">
              <a:buNone/>
            </a:pPr>
            <a:endParaRPr lang="tr-TR" dirty="0"/>
          </a:p>
          <a:p>
            <a:pPr marL="0" indent="0">
              <a:buNone/>
            </a:pPr>
            <a:r>
              <a:rPr lang="tr-TR" dirty="0"/>
              <a:t>1- Amaçları tanımlama</a:t>
            </a:r>
          </a:p>
          <a:p>
            <a:pPr marL="0" indent="0">
              <a:buNone/>
            </a:pPr>
            <a:r>
              <a:rPr lang="tr-TR" dirty="0"/>
              <a:t>2- İlgili öğrenme deneyimlerini oluşturma</a:t>
            </a:r>
          </a:p>
          <a:p>
            <a:pPr marL="0" indent="0">
              <a:buNone/>
            </a:pPr>
            <a:r>
              <a:rPr lang="tr-TR" dirty="0"/>
              <a:t>3- Toplam bir etki için öğrenme deneyimlerini organize etme</a:t>
            </a:r>
          </a:p>
          <a:p>
            <a:pPr marL="0" indent="0">
              <a:buNone/>
            </a:pPr>
            <a:r>
              <a:rPr lang="tr-TR" dirty="0"/>
              <a:t>4- Öğrenme çıktılarını değerlendirme</a:t>
            </a:r>
          </a:p>
        </p:txBody>
      </p:sp>
    </p:spTree>
    <p:extLst>
      <p:ext uri="{BB962C8B-B14F-4D97-AF65-F5344CB8AC3E}">
        <p14:creationId xmlns:p14="http://schemas.microsoft.com/office/powerpoint/2010/main" val="870209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DAB0-5C4D-5A42-9530-E17BEB090715}"/>
              </a:ext>
            </a:extLst>
          </p:cNvPr>
          <p:cNvSpPr>
            <a:spLocks noGrp="1"/>
          </p:cNvSpPr>
          <p:nvPr>
            <p:ph type="title"/>
          </p:nvPr>
        </p:nvSpPr>
        <p:spPr/>
        <p:txBody>
          <a:bodyPr/>
          <a:lstStyle/>
          <a:p>
            <a:r>
              <a:rPr lang="tr-TR" dirty="0"/>
              <a:t>Program Geliştirme- Tasarlama, Uygulama ve Değerlendirme</a:t>
            </a:r>
          </a:p>
        </p:txBody>
      </p:sp>
      <p:sp>
        <p:nvSpPr>
          <p:cNvPr id="3" name="Content Placeholder 2">
            <a:extLst>
              <a:ext uri="{FF2B5EF4-FFF2-40B4-BE49-F238E27FC236}">
                <a16:creationId xmlns:a16="http://schemas.microsoft.com/office/drawing/2014/main" id="{ED607865-9499-034D-98D2-AF7932BCF7BB}"/>
              </a:ext>
            </a:extLst>
          </p:cNvPr>
          <p:cNvSpPr>
            <a:spLocks noGrp="1"/>
          </p:cNvSpPr>
          <p:nvPr>
            <p:ph idx="1"/>
          </p:nvPr>
        </p:nvSpPr>
        <p:spPr/>
        <p:txBody>
          <a:bodyPr/>
          <a:lstStyle/>
          <a:p>
            <a:r>
              <a:rPr lang="tr-TR" dirty="0"/>
              <a:t>Sıralanan bu ilkeler doğrultusunda program tasarısı hazırlama sürecinde üzerinde çalışılması gereken ve eğitim programının temel öğeleri şunlardır:</a:t>
            </a:r>
          </a:p>
          <a:p>
            <a:r>
              <a:rPr lang="tr-TR" dirty="0"/>
              <a:t>1- Amaç/Hedef/Hedeflenen kazanım (Öğrenci kazanımları)</a:t>
            </a:r>
          </a:p>
          <a:p>
            <a:r>
              <a:rPr lang="tr-TR" dirty="0"/>
              <a:t>2- İçerik/konu (Muhteva)</a:t>
            </a:r>
          </a:p>
          <a:p>
            <a:r>
              <a:rPr lang="tr-TR" dirty="0"/>
              <a:t>3- Öğrenme/Öğretme Süreçleri ve Etkinlikleri (Eğitim Durumları)</a:t>
            </a:r>
          </a:p>
          <a:p>
            <a:r>
              <a:rPr lang="tr-TR" dirty="0"/>
              <a:t>4- Değerlendirme (Sınava durumları)</a:t>
            </a:r>
          </a:p>
        </p:txBody>
      </p:sp>
    </p:spTree>
    <p:extLst>
      <p:ext uri="{BB962C8B-B14F-4D97-AF65-F5344CB8AC3E}">
        <p14:creationId xmlns:p14="http://schemas.microsoft.com/office/powerpoint/2010/main" val="2412958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3166-71FF-1845-8ED6-3C7538F3DBE5}"/>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93014D51-DC65-4441-A8B7-0D8F43F8F810}"/>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id="{EE68256A-0E29-DF40-9613-174409DD69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3557"/>
            <a:ext cx="12192000" cy="5690886"/>
          </a:xfrm>
          <a:prstGeom prst="rect">
            <a:avLst/>
          </a:prstGeom>
        </p:spPr>
      </p:pic>
    </p:spTree>
    <p:extLst>
      <p:ext uri="{BB962C8B-B14F-4D97-AF65-F5344CB8AC3E}">
        <p14:creationId xmlns:p14="http://schemas.microsoft.com/office/powerpoint/2010/main" val="3087005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3647-7531-A84D-BDC9-5EDC372C55C5}"/>
              </a:ext>
            </a:extLst>
          </p:cNvPr>
          <p:cNvSpPr>
            <a:spLocks noGrp="1"/>
          </p:cNvSpPr>
          <p:nvPr>
            <p:ph type="title"/>
          </p:nvPr>
        </p:nvSpPr>
        <p:spPr/>
        <p:txBody>
          <a:bodyPr/>
          <a:lstStyle/>
          <a:p>
            <a:r>
              <a:rPr lang="tr-TR" dirty="0"/>
              <a:t>Program Geliştirme- Tasarlama, Uygulama ve Değerlendirme</a:t>
            </a:r>
          </a:p>
        </p:txBody>
      </p:sp>
      <p:sp>
        <p:nvSpPr>
          <p:cNvPr id="3" name="Content Placeholder 2">
            <a:extLst>
              <a:ext uri="{FF2B5EF4-FFF2-40B4-BE49-F238E27FC236}">
                <a16:creationId xmlns:a16="http://schemas.microsoft.com/office/drawing/2014/main" id="{B73477F5-1531-0147-A9D3-0B82F9242D08}"/>
              </a:ext>
            </a:extLst>
          </p:cNvPr>
          <p:cNvSpPr>
            <a:spLocks noGrp="1"/>
          </p:cNvSpPr>
          <p:nvPr>
            <p:ph idx="1"/>
          </p:nvPr>
        </p:nvSpPr>
        <p:spPr/>
        <p:txBody>
          <a:bodyPr>
            <a:normAutofit fontScale="85000" lnSpcReduction="10000"/>
          </a:bodyPr>
          <a:lstStyle/>
          <a:p>
            <a:r>
              <a:rPr lang="tr-TR" dirty="0"/>
              <a:t>Taba (1962) göre bir program 7 aşamada gelişir:</a:t>
            </a:r>
          </a:p>
          <a:p>
            <a:pPr marL="0" indent="0">
              <a:buNone/>
            </a:pPr>
            <a:r>
              <a:rPr lang="tr-TR" dirty="0"/>
              <a:t>Adım 1. İhtiyaçların belirlenmesi</a:t>
            </a:r>
          </a:p>
          <a:p>
            <a:pPr marL="0" indent="0">
              <a:buNone/>
            </a:pPr>
            <a:r>
              <a:rPr lang="tr-TR" dirty="0"/>
              <a:t>Adım 2. Hedeflerin açık hale getirilmesi</a:t>
            </a:r>
          </a:p>
          <a:p>
            <a:pPr marL="0" indent="0">
              <a:buNone/>
            </a:pPr>
            <a:r>
              <a:rPr lang="tr-TR" dirty="0"/>
              <a:t>Adım 3. İçeriğin seçimi</a:t>
            </a:r>
          </a:p>
          <a:p>
            <a:pPr marL="0" indent="0">
              <a:buNone/>
            </a:pPr>
            <a:r>
              <a:rPr lang="tr-TR" dirty="0"/>
              <a:t>Adım 4. İçeriğin düzenlenmesi</a:t>
            </a:r>
          </a:p>
          <a:p>
            <a:pPr marL="0" indent="0">
              <a:buNone/>
            </a:pPr>
            <a:r>
              <a:rPr lang="tr-TR" dirty="0"/>
              <a:t>Adım 5. Öğrenme yaşantılarının seçimi</a:t>
            </a:r>
          </a:p>
          <a:p>
            <a:pPr marL="0" indent="0">
              <a:buNone/>
            </a:pPr>
            <a:r>
              <a:rPr lang="tr-TR" dirty="0"/>
              <a:t>Adım 6. Öğrenme yaşantılarının düzenlenmesi</a:t>
            </a:r>
          </a:p>
          <a:p>
            <a:pPr marL="0" indent="0">
              <a:buNone/>
            </a:pPr>
            <a:r>
              <a:rPr lang="tr-TR" dirty="0"/>
              <a:t>Adım 7. Neyin nasıl değerlendirileceğine ve sonuçların ne anlama geleceğine karar verilmesi</a:t>
            </a:r>
          </a:p>
        </p:txBody>
      </p:sp>
    </p:spTree>
    <p:extLst>
      <p:ext uri="{BB962C8B-B14F-4D97-AF65-F5344CB8AC3E}">
        <p14:creationId xmlns:p14="http://schemas.microsoft.com/office/powerpoint/2010/main" val="2914846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E690F-36A5-1845-AC74-EC44E7C313DE}"/>
              </a:ext>
            </a:extLst>
          </p:cNvPr>
          <p:cNvSpPr>
            <a:spLocks noGrp="1"/>
          </p:cNvSpPr>
          <p:nvPr>
            <p:ph type="title"/>
          </p:nvPr>
        </p:nvSpPr>
        <p:spPr/>
        <p:txBody>
          <a:bodyPr/>
          <a:lstStyle/>
          <a:p>
            <a:r>
              <a:rPr lang="tr-TR" dirty="0"/>
              <a:t>Tanımlar</a:t>
            </a:r>
          </a:p>
        </p:txBody>
      </p:sp>
      <p:sp>
        <p:nvSpPr>
          <p:cNvPr id="3" name="Content Placeholder 2">
            <a:extLst>
              <a:ext uri="{FF2B5EF4-FFF2-40B4-BE49-F238E27FC236}">
                <a16:creationId xmlns:a16="http://schemas.microsoft.com/office/drawing/2014/main" id="{BF7BC99E-D659-094F-9A62-7CD96C919A2E}"/>
              </a:ext>
            </a:extLst>
          </p:cNvPr>
          <p:cNvSpPr>
            <a:spLocks noGrp="1"/>
          </p:cNvSpPr>
          <p:nvPr>
            <p:ph idx="1"/>
          </p:nvPr>
        </p:nvSpPr>
        <p:spPr/>
        <p:txBody>
          <a:bodyPr/>
          <a:lstStyle/>
          <a:p>
            <a:pPr lvl="1"/>
            <a:r>
              <a:rPr lang="tr-TR" dirty="0"/>
              <a:t>Eğitim sürecinde önemli olan öğrencilere kazandırılması amaçlanan </a:t>
            </a:r>
            <a:r>
              <a:rPr lang="tr-TR" b="1" dirty="0" err="1"/>
              <a:t>bilişisel</a:t>
            </a:r>
            <a:r>
              <a:rPr lang="tr-TR" b="1" dirty="0"/>
              <a:t>, </a:t>
            </a:r>
            <a:r>
              <a:rPr lang="tr-TR" b="1" dirty="0" err="1"/>
              <a:t>duyuşsal</a:t>
            </a:r>
            <a:r>
              <a:rPr lang="tr-TR" b="1" dirty="0"/>
              <a:t> ve </a:t>
            </a:r>
            <a:r>
              <a:rPr lang="tr-TR" b="1" dirty="0" err="1"/>
              <a:t>devinimsel</a:t>
            </a:r>
            <a:r>
              <a:rPr lang="tr-TR" b="1" dirty="0"/>
              <a:t> özelliklerin (hedeflenen kazanımların) istenilen niteliklere uygun olarak belirlenmesi, ifade edilmesi ve doğru bir biçimde ölçülmesidir</a:t>
            </a:r>
            <a:r>
              <a:rPr lang="tr-TR" dirty="0"/>
              <a:t>. </a:t>
            </a:r>
          </a:p>
        </p:txBody>
      </p:sp>
    </p:spTree>
    <p:extLst>
      <p:ext uri="{BB962C8B-B14F-4D97-AF65-F5344CB8AC3E}">
        <p14:creationId xmlns:p14="http://schemas.microsoft.com/office/powerpoint/2010/main" val="25180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04EC-C83D-9042-BE2A-F6AA3EDC994F}"/>
              </a:ext>
            </a:extLst>
          </p:cNvPr>
          <p:cNvSpPr>
            <a:spLocks noGrp="1"/>
          </p:cNvSpPr>
          <p:nvPr>
            <p:ph type="title"/>
          </p:nvPr>
        </p:nvSpPr>
        <p:spPr/>
        <p:txBody>
          <a:bodyPr/>
          <a:lstStyle/>
          <a:p>
            <a:r>
              <a:rPr lang="tr-TR" dirty="0"/>
              <a:t>Tanımlar</a:t>
            </a:r>
          </a:p>
        </p:txBody>
      </p:sp>
      <p:sp>
        <p:nvSpPr>
          <p:cNvPr id="3" name="Content Placeholder 2">
            <a:extLst>
              <a:ext uri="{FF2B5EF4-FFF2-40B4-BE49-F238E27FC236}">
                <a16:creationId xmlns:a16="http://schemas.microsoft.com/office/drawing/2014/main" id="{9A67EB48-7488-D04E-BA5A-E1FA344CF3B6}"/>
              </a:ext>
            </a:extLst>
          </p:cNvPr>
          <p:cNvSpPr>
            <a:spLocks noGrp="1"/>
          </p:cNvSpPr>
          <p:nvPr>
            <p:ph idx="1"/>
          </p:nvPr>
        </p:nvSpPr>
        <p:spPr/>
        <p:txBody>
          <a:bodyPr/>
          <a:lstStyle/>
          <a:p>
            <a:r>
              <a:rPr lang="tr-TR" dirty="0" err="1"/>
              <a:t>İnformal</a:t>
            </a:r>
            <a:r>
              <a:rPr lang="tr-TR" dirty="0"/>
              <a:t> eğitim nedir?</a:t>
            </a:r>
          </a:p>
          <a:p>
            <a:r>
              <a:rPr lang="tr-TR" dirty="0" err="1"/>
              <a:t>Formal</a:t>
            </a:r>
            <a:r>
              <a:rPr lang="tr-TR" dirty="0"/>
              <a:t> eğitim nedir?</a:t>
            </a:r>
          </a:p>
          <a:p>
            <a:r>
              <a:rPr lang="tr-TR" dirty="0"/>
              <a:t>Örgün eğitim nedir?</a:t>
            </a:r>
          </a:p>
          <a:p>
            <a:r>
              <a:rPr lang="tr-TR" dirty="0"/>
              <a:t>Yaygın eğitim nedir?</a:t>
            </a:r>
          </a:p>
          <a:p>
            <a:endParaRPr lang="tr-TR" dirty="0"/>
          </a:p>
        </p:txBody>
      </p:sp>
    </p:spTree>
    <p:extLst>
      <p:ext uri="{BB962C8B-B14F-4D97-AF65-F5344CB8AC3E}">
        <p14:creationId xmlns:p14="http://schemas.microsoft.com/office/powerpoint/2010/main" val="216611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C92A-12A4-5744-8661-BBA8149D883F}"/>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D533E510-8DD0-FC4E-A914-73CB3CE5B0D3}"/>
              </a:ext>
            </a:extLst>
          </p:cNvPr>
          <p:cNvSpPr>
            <a:spLocks noGrp="1"/>
          </p:cNvSpPr>
          <p:nvPr>
            <p:ph idx="1"/>
          </p:nvPr>
        </p:nvSpPr>
        <p:spPr/>
        <p:txBody>
          <a:bodyPr/>
          <a:lstStyle/>
          <a:p>
            <a:endParaRPr lang="tr-TR" dirty="0"/>
          </a:p>
        </p:txBody>
      </p:sp>
      <p:pic>
        <p:nvPicPr>
          <p:cNvPr id="4" name="Picture 3">
            <a:extLst>
              <a:ext uri="{FF2B5EF4-FFF2-40B4-BE49-F238E27FC236}">
                <a16:creationId xmlns:a16="http://schemas.microsoft.com/office/drawing/2014/main" id="{6F1393A0-8935-314B-97E0-30554A3125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5081" y="25541"/>
            <a:ext cx="5559084" cy="6786929"/>
          </a:xfrm>
          <a:prstGeom prst="rect">
            <a:avLst/>
          </a:prstGeom>
        </p:spPr>
      </p:pic>
    </p:spTree>
    <p:extLst>
      <p:ext uri="{BB962C8B-B14F-4D97-AF65-F5344CB8AC3E}">
        <p14:creationId xmlns:p14="http://schemas.microsoft.com/office/powerpoint/2010/main" val="23114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320D-41A5-4043-A87F-42E7B8089718}"/>
              </a:ext>
            </a:extLst>
          </p:cNvPr>
          <p:cNvSpPr>
            <a:spLocks noGrp="1"/>
          </p:cNvSpPr>
          <p:nvPr>
            <p:ph type="title"/>
          </p:nvPr>
        </p:nvSpPr>
        <p:spPr/>
        <p:txBody>
          <a:bodyPr/>
          <a:lstStyle/>
          <a:p>
            <a:r>
              <a:rPr lang="tr-TR" dirty="0"/>
              <a:t>Eğitim Programı</a:t>
            </a:r>
          </a:p>
        </p:txBody>
      </p:sp>
      <p:sp>
        <p:nvSpPr>
          <p:cNvPr id="3" name="Content Placeholder 2">
            <a:extLst>
              <a:ext uri="{FF2B5EF4-FFF2-40B4-BE49-F238E27FC236}">
                <a16:creationId xmlns:a16="http://schemas.microsoft.com/office/drawing/2014/main" id="{7FB07DFB-D73D-854D-A0AC-AD00AC27F715}"/>
              </a:ext>
            </a:extLst>
          </p:cNvPr>
          <p:cNvSpPr>
            <a:spLocks noGrp="1"/>
          </p:cNvSpPr>
          <p:nvPr>
            <p:ph idx="1"/>
          </p:nvPr>
        </p:nvSpPr>
        <p:spPr/>
        <p:txBody>
          <a:bodyPr/>
          <a:lstStyle/>
          <a:p>
            <a:r>
              <a:rPr lang="tr-TR" dirty="0"/>
              <a:t>Eğitimi düzenleyen ve yönlendiren sistemdir. </a:t>
            </a:r>
          </a:p>
          <a:p>
            <a:r>
              <a:rPr lang="tr-TR" dirty="0"/>
              <a:t>Latince- </a:t>
            </a:r>
            <a:r>
              <a:rPr lang="tr-TR" dirty="0" err="1"/>
              <a:t>cirriculum</a:t>
            </a:r>
            <a:r>
              <a:rPr lang="tr-TR" dirty="0"/>
              <a:t>- koşu yolu, izlenen yol</a:t>
            </a:r>
          </a:p>
          <a:p>
            <a:endParaRPr lang="tr-TR" dirty="0"/>
          </a:p>
          <a:p>
            <a:r>
              <a:rPr lang="tr-TR" dirty="0"/>
              <a:t>Eğitim programı bir dizi hedefi gerçekleştirmek için ortaya konan bir yapıdan ziyade, aslında gittikçe karmaşıklaşan eğitim anlayışlarını karşılamaya, tasarlamaya ve uygulamaya yönelik bir tepkidir. </a:t>
            </a:r>
          </a:p>
          <a:p>
            <a:endParaRPr lang="tr-TR" dirty="0"/>
          </a:p>
        </p:txBody>
      </p:sp>
    </p:spTree>
    <p:extLst>
      <p:ext uri="{BB962C8B-B14F-4D97-AF65-F5344CB8AC3E}">
        <p14:creationId xmlns:p14="http://schemas.microsoft.com/office/powerpoint/2010/main" val="275593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8300-43F5-5B40-9F7E-1851D9B15EC3}"/>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50A4BDF7-2672-0648-AAB0-DAA0443FFBD2}"/>
              </a:ext>
            </a:extLst>
          </p:cNvPr>
          <p:cNvSpPr>
            <a:spLocks noGrp="1"/>
          </p:cNvSpPr>
          <p:nvPr>
            <p:ph idx="1"/>
          </p:nvPr>
        </p:nvSpPr>
        <p:spPr/>
        <p:txBody>
          <a:bodyPr/>
          <a:lstStyle/>
          <a:p>
            <a:r>
              <a:rPr lang="tr-TR" dirty="0"/>
              <a:t>Bir eğilim, plan ya da tarif</a:t>
            </a:r>
          </a:p>
          <a:p>
            <a:r>
              <a:rPr lang="tr-TR" dirty="0"/>
              <a:t>Eğitim önerisinin formülleştirilmesi ve uygulanması</a:t>
            </a:r>
          </a:p>
          <a:p>
            <a:r>
              <a:rPr lang="tr-TR" dirty="0"/>
              <a:t>Öğretmenlerin öğrencileri için planladıkları olanakların tümü</a:t>
            </a:r>
          </a:p>
          <a:p>
            <a:r>
              <a:rPr lang="tr-TR" dirty="0"/>
              <a:t>Okul tarafından planlanan ve yönlendirilen tüm öğrenmeler</a:t>
            </a:r>
          </a:p>
          <a:p>
            <a:r>
              <a:rPr lang="tr-TR" dirty="0"/>
              <a:t>Bir dizi öğrenme fırsatı sağlama planı</a:t>
            </a:r>
          </a:p>
          <a:p>
            <a:r>
              <a:rPr lang="tr-TR" dirty="0"/>
              <a:t>Çocukların okul içerisinde aktif katılım ile kendini gerçekleştirmeyi başarmalarına yardım eden özel bir çevre</a:t>
            </a:r>
          </a:p>
        </p:txBody>
      </p:sp>
    </p:spTree>
    <p:extLst>
      <p:ext uri="{BB962C8B-B14F-4D97-AF65-F5344CB8AC3E}">
        <p14:creationId xmlns:p14="http://schemas.microsoft.com/office/powerpoint/2010/main" val="197816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629A-0479-1447-993C-FF6BDD63D324}"/>
              </a:ext>
            </a:extLst>
          </p:cNvPr>
          <p:cNvSpPr>
            <a:spLocks noGrp="1"/>
          </p:cNvSpPr>
          <p:nvPr>
            <p:ph type="title"/>
          </p:nvPr>
        </p:nvSpPr>
        <p:spPr/>
        <p:txBody>
          <a:bodyPr/>
          <a:lstStyle/>
          <a:p>
            <a:r>
              <a:rPr lang="tr-TR" dirty="0"/>
              <a:t>Eğitim Programı Nedir?</a:t>
            </a:r>
          </a:p>
        </p:txBody>
      </p:sp>
      <p:sp>
        <p:nvSpPr>
          <p:cNvPr id="3" name="Content Placeholder 2">
            <a:extLst>
              <a:ext uri="{FF2B5EF4-FFF2-40B4-BE49-F238E27FC236}">
                <a16:creationId xmlns:a16="http://schemas.microsoft.com/office/drawing/2014/main" id="{5DF26538-3846-A745-84C7-EC2B0CA10FFA}"/>
              </a:ext>
            </a:extLst>
          </p:cNvPr>
          <p:cNvSpPr>
            <a:spLocks noGrp="1"/>
          </p:cNvSpPr>
          <p:nvPr>
            <p:ph idx="1"/>
          </p:nvPr>
        </p:nvSpPr>
        <p:spPr/>
        <p:txBody>
          <a:bodyPr/>
          <a:lstStyle/>
          <a:p>
            <a:r>
              <a:rPr lang="tr-TR" dirty="0"/>
              <a:t>Eğitim programı ile ilgili tanımların farklı olması kavramın geniş kapsamlı olduğunu gösterir ve kavram hakkında yeni ve farklı görüşler önerilmesini sağlayan yeni yollar sunar.</a:t>
            </a:r>
          </a:p>
          <a:p>
            <a:r>
              <a:rPr lang="tr-TR" dirty="0"/>
              <a:t>Bu farklı tanımlar eğitim programına nasıl bakacağımız, onu nasıl ele alacağımız konusunda bizlere yol gösterir.</a:t>
            </a:r>
          </a:p>
          <a:p>
            <a:r>
              <a:rPr lang="tr-TR" dirty="0"/>
              <a:t>Bu nedenle eğitim programının işlevi; eğitim programının nasıl görüldüğü, anlaşıldığı ve tanımlandığı ile doğrudan ilişkilidir.</a:t>
            </a:r>
          </a:p>
        </p:txBody>
      </p:sp>
    </p:spTree>
    <p:extLst>
      <p:ext uri="{BB962C8B-B14F-4D97-AF65-F5344CB8AC3E}">
        <p14:creationId xmlns:p14="http://schemas.microsoft.com/office/powerpoint/2010/main" val="340773624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{677DCA1F-522A-5741-BF70-45831FB98A6C}tf10001119</Template>
  <TotalTime>367</TotalTime>
  <Words>1343</Words>
  <Application>Microsoft Macintosh PowerPoint</Application>
  <PresentationFormat>Widescreen</PresentationFormat>
  <Paragraphs>161</Paragraphs>
  <Slides>30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Palatino Linotype</vt:lpstr>
      <vt:lpstr>Gallery</vt:lpstr>
      <vt:lpstr>Bilişim Öğretim Programı</vt:lpstr>
      <vt:lpstr>Tanımlar</vt:lpstr>
      <vt:lpstr>PowerPoint Presentation</vt:lpstr>
      <vt:lpstr>Tanımlar</vt:lpstr>
      <vt:lpstr>Tanımlar</vt:lpstr>
      <vt:lpstr>PowerPoint Presentation</vt:lpstr>
      <vt:lpstr>Eğitim Programı</vt:lpstr>
      <vt:lpstr>Eğitim Programı Nedir?</vt:lpstr>
      <vt:lpstr>Eğitim Programı Nedir?</vt:lpstr>
      <vt:lpstr>Eğitim Programı Nedir?</vt:lpstr>
      <vt:lpstr>Eğitim Programı Nedir?</vt:lpstr>
      <vt:lpstr>Eğitim Programı Nedir?</vt:lpstr>
      <vt:lpstr>Eğitim Programı Nedir?</vt:lpstr>
      <vt:lpstr>Eğitim Programı Nedir?</vt:lpstr>
      <vt:lpstr>PowerPoint Presentation</vt:lpstr>
      <vt:lpstr>Bir eğitim programının ögeleri: </vt:lpstr>
      <vt:lpstr>Eğitim Programı Nedir?</vt:lpstr>
      <vt:lpstr>PowerPoint Presentation</vt:lpstr>
      <vt:lpstr>Eğitim Programlarının Sahip Olması Gereken Özellikleri</vt:lpstr>
      <vt:lpstr>Eğitim Programlarının Sağladığı Olanaklar</vt:lpstr>
      <vt:lpstr>Öğretim Programı</vt:lpstr>
      <vt:lpstr>Ders Programı</vt:lpstr>
      <vt:lpstr>Örtük Program</vt:lpstr>
      <vt:lpstr>Ünitelendirilmiş Yıllık Plan</vt:lpstr>
      <vt:lpstr>Ders Planı</vt:lpstr>
      <vt:lpstr>PowerPoint Presentation</vt:lpstr>
      <vt:lpstr>PowerPoint Presentation</vt:lpstr>
      <vt:lpstr>Program Geliştirme- Tasarlama, Uygulama ve Değerlendirme</vt:lpstr>
      <vt:lpstr>Program Geliştirme- Tasarlama, Uygulama ve Değerlendirme</vt:lpstr>
      <vt:lpstr>Program Geliştirme- Tasarlama, Uygulama ve Değerlendirme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Bilişim Öğretim Programı</dc:title>
  <dc:creator>denizatall@hotmail.com</dc:creator>
  <cp:lastModifiedBy>denizatall@hotmail.com</cp:lastModifiedBy>
  <cp:revision>17</cp:revision>
  <dcterms:created xsi:type="dcterms:W3CDTF">2020-10-12T14:46:48Z</dcterms:created>
  <dcterms:modified xsi:type="dcterms:W3CDTF">2020-10-13T18:43:39Z</dcterms:modified>
</cp:coreProperties>
</file>