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75" r:id="rId5"/>
    <p:sldId id="265" r:id="rId6"/>
    <p:sldId id="260" r:id="rId7"/>
    <p:sldId id="261" r:id="rId8"/>
    <p:sldId id="262" r:id="rId9"/>
    <p:sldId id="263" r:id="rId10"/>
    <p:sldId id="264" r:id="rId11"/>
    <p:sldId id="274" r:id="rId12"/>
    <p:sldId id="266" r:id="rId13"/>
    <p:sldId id="267" r:id="rId14"/>
    <p:sldId id="268" r:id="rId15"/>
    <p:sldId id="269" r:id="rId16"/>
    <p:sldId id="270" r:id="rId17"/>
    <p:sldId id="271" r:id="rId18"/>
    <p:sldId id="272" r:id="rId19"/>
  </p:sldIdLst>
  <p:sldSz cx="10691813" cy="7559675"/>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2" d="100"/>
          <a:sy n="102" d="100"/>
        </p:scale>
        <p:origin x="13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smtClean="0"/>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11.09.2017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10427854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11.09.2017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26683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11.09.2017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232774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11.09.2017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34067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smtClean="0"/>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94A3C1-CB02-47BA-87EA-34A1E8863A2F}" type="datetimeFigureOut">
              <a:rPr lang="tr-TR" smtClean="0"/>
              <a:t>11.09.2017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1622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94A3C1-CB02-47BA-87EA-34A1E8863A2F}" type="datetimeFigureOut">
              <a:rPr lang="tr-TR" smtClean="0"/>
              <a:t>11.09.2017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174384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94A3C1-CB02-47BA-87EA-34A1E8863A2F}" type="datetimeFigureOut">
              <a:rPr lang="tr-TR" smtClean="0"/>
              <a:t>11.09.2017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93797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94A3C1-CB02-47BA-87EA-34A1E8863A2F}" type="datetimeFigureOut">
              <a:rPr lang="tr-TR" smtClean="0"/>
              <a:t>11.09.2017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264588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4A3C1-CB02-47BA-87EA-34A1E8863A2F}" type="datetimeFigureOut">
              <a:rPr lang="tr-TR" smtClean="0"/>
              <a:t>11.09.2017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100578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smtClean="0"/>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Edit Master text styles</a:t>
            </a:r>
          </a:p>
        </p:txBody>
      </p:sp>
      <p:sp>
        <p:nvSpPr>
          <p:cNvPr id="5" name="Date Placeholder 4"/>
          <p:cNvSpPr>
            <a:spLocks noGrp="1"/>
          </p:cNvSpPr>
          <p:nvPr>
            <p:ph type="dt" sz="half" idx="10"/>
          </p:nvPr>
        </p:nvSpPr>
        <p:spPr/>
        <p:txBody>
          <a:bodyPr/>
          <a:lstStyle/>
          <a:p>
            <a:fld id="{0294A3C1-CB02-47BA-87EA-34A1E8863A2F}" type="datetimeFigureOut">
              <a:rPr lang="tr-TR" smtClean="0"/>
              <a:t>11.09.2017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226779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smtClean="0"/>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Edit Master text styles</a:t>
            </a:r>
          </a:p>
        </p:txBody>
      </p:sp>
      <p:sp>
        <p:nvSpPr>
          <p:cNvPr id="5" name="Date Placeholder 4"/>
          <p:cNvSpPr>
            <a:spLocks noGrp="1"/>
          </p:cNvSpPr>
          <p:nvPr>
            <p:ph type="dt" sz="half" idx="10"/>
          </p:nvPr>
        </p:nvSpPr>
        <p:spPr/>
        <p:txBody>
          <a:bodyPr/>
          <a:lstStyle/>
          <a:p>
            <a:fld id="{0294A3C1-CB02-47BA-87EA-34A1E8863A2F}" type="datetimeFigureOut">
              <a:rPr lang="tr-TR" smtClean="0"/>
              <a:t>11.09.2017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23883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0294A3C1-CB02-47BA-87EA-34A1E8863A2F}" type="datetimeFigureOut">
              <a:rPr lang="tr-TR" smtClean="0"/>
              <a:t>11.09.2017</a:t>
            </a:fld>
            <a:endParaRPr lang="tr-T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20C745CB-F86D-4FE6-B82D-FD054EA5C783}" type="slidenum">
              <a:rPr lang="tr-TR" smtClean="0"/>
              <a:t>‹#›</a:t>
            </a:fld>
            <a:endParaRPr lang="tr-TR"/>
          </a:p>
        </p:txBody>
      </p:sp>
    </p:spTree>
    <p:extLst>
      <p:ext uri="{BB962C8B-B14F-4D97-AF65-F5344CB8AC3E}">
        <p14:creationId xmlns:p14="http://schemas.microsoft.com/office/powerpoint/2010/main" val="2491498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7"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5400" b="1" dirty="0" smtClean="0">
                <a:solidFill>
                  <a:srgbClr val="C00000"/>
                </a:solidFill>
              </a:rPr>
              <a:t>Qualitative Analysis of Anions</a:t>
            </a:r>
            <a:endParaRPr lang="tr-TR" sz="5400" dirty="0">
              <a:solidFill>
                <a:srgbClr val="C00000"/>
              </a:solidFill>
            </a:endParaRPr>
          </a:p>
        </p:txBody>
      </p:sp>
      <mc:AlternateContent xmlns:mc="http://schemas.openxmlformats.org/markup-compatibility/2006" xmlns:a14="http://schemas.microsoft.com/office/drawing/2010/main">
        <mc:Choice Requires="a14">
          <p:sp>
            <p:nvSpPr>
              <p:cNvPr id="3" name="Alt Başlık 2"/>
              <p:cNvSpPr>
                <a:spLocks noGrp="1"/>
              </p:cNvSpPr>
              <p:nvPr>
                <p:ph type="subTitle" idx="1"/>
              </p:nvPr>
            </p:nvSpPr>
            <p:spPr/>
            <p:txBody>
              <a:bodyPr/>
              <a:lstStyle/>
              <a:p>
                <a14:m>
                  <m:oMath xmlns:m="http://schemas.openxmlformats.org/officeDocument/2006/math">
                    <m:sSup>
                      <m:sSupPr>
                        <m:ctrlPr>
                          <a:rPr lang="en-US" sz="2800" i="1" smtClean="0">
                            <a:latin typeface="Cambria Math" panose="02040503050406030204" pitchFamily="18" charset="0"/>
                          </a:rPr>
                        </m:ctrlPr>
                      </m:sSupPr>
                      <m:e>
                        <m:r>
                          <a:rPr lang="tr-TR" sz="2800" i="1">
                            <a:latin typeface="Cambria Math" panose="02040503050406030204" pitchFamily="18" charset="0"/>
                          </a:rPr>
                          <m:t>𝐶𝑙</m:t>
                        </m:r>
                      </m:e>
                      <m:sup>
                        <m:r>
                          <a:rPr lang="tr-TR" sz="2800" i="1">
                            <a:latin typeface="Cambria Math" panose="02040503050406030204" pitchFamily="18" charset="0"/>
                          </a:rPr>
                          <m:t>−</m:t>
                        </m:r>
                      </m:sup>
                    </m:sSup>
                  </m:oMath>
                </a14:m>
                <a:r>
                  <a:rPr lang="tr-TR" sz="2800" dirty="0"/>
                  <a:t>, </a:t>
                </a:r>
                <a14:m>
                  <m:oMath xmlns:m="http://schemas.openxmlformats.org/officeDocument/2006/math">
                    <m:sSubSup>
                      <m:sSubSupPr>
                        <m:ctrlPr>
                          <a:rPr lang="en-US" sz="2800" i="1">
                            <a:latin typeface="Cambria Math" panose="02040503050406030204" pitchFamily="18" charset="0"/>
                          </a:rPr>
                        </m:ctrlPr>
                      </m:sSubSupPr>
                      <m:e>
                        <m:r>
                          <a:rPr lang="tr-TR" sz="2800" i="1">
                            <a:latin typeface="Cambria Math" panose="02040503050406030204" pitchFamily="18" charset="0"/>
                          </a:rPr>
                          <m:t>𝑆𝑂</m:t>
                        </m:r>
                      </m:e>
                      <m:sub>
                        <m:r>
                          <a:rPr lang="tr-TR" sz="2800" i="1">
                            <a:latin typeface="Cambria Math" panose="02040503050406030204" pitchFamily="18" charset="0"/>
                          </a:rPr>
                          <m:t>4</m:t>
                        </m:r>
                      </m:sub>
                      <m:sup>
                        <m:r>
                          <a:rPr lang="tr-TR" sz="2800" i="1">
                            <a:latin typeface="Cambria Math" panose="02040503050406030204" pitchFamily="18" charset="0"/>
                          </a:rPr>
                          <m:t>−2</m:t>
                        </m:r>
                      </m:sup>
                    </m:sSubSup>
                  </m:oMath>
                </a14:m>
                <a:r>
                  <a:rPr lang="tr-TR" sz="2800" dirty="0"/>
                  <a:t>, </a:t>
                </a:r>
                <a14:m>
                  <m:oMath xmlns:m="http://schemas.openxmlformats.org/officeDocument/2006/math">
                    <m:sSubSup>
                      <m:sSubSupPr>
                        <m:ctrlPr>
                          <a:rPr lang="en-US" sz="2800" i="1">
                            <a:latin typeface="Cambria Math" panose="02040503050406030204" pitchFamily="18" charset="0"/>
                          </a:rPr>
                        </m:ctrlPr>
                      </m:sSubSupPr>
                      <m:e>
                        <m:r>
                          <a:rPr lang="tr-TR" sz="2800" i="1">
                            <a:latin typeface="Cambria Math" panose="02040503050406030204" pitchFamily="18" charset="0"/>
                          </a:rPr>
                          <m:t>𝑁𝑂</m:t>
                        </m:r>
                      </m:e>
                      <m:sub>
                        <m:r>
                          <a:rPr lang="tr-TR" sz="2800" i="1">
                            <a:latin typeface="Cambria Math" panose="02040503050406030204" pitchFamily="18" charset="0"/>
                          </a:rPr>
                          <m:t>3</m:t>
                        </m:r>
                      </m:sub>
                      <m:sup>
                        <m:r>
                          <a:rPr lang="tr-TR" sz="2800" i="1">
                            <a:latin typeface="Cambria Math" panose="02040503050406030204" pitchFamily="18" charset="0"/>
                          </a:rPr>
                          <m:t>−</m:t>
                        </m:r>
                      </m:sup>
                    </m:sSubSup>
                  </m:oMath>
                </a14:m>
                <a:r>
                  <a:rPr lang="tr-TR" sz="2800" dirty="0"/>
                  <a:t>, </a:t>
                </a:r>
                <a14:m>
                  <m:oMath xmlns:m="http://schemas.openxmlformats.org/officeDocument/2006/math">
                    <m:sSubSup>
                      <m:sSubSupPr>
                        <m:ctrlPr>
                          <a:rPr lang="en-US" sz="2800" i="1">
                            <a:latin typeface="Cambria Math" panose="02040503050406030204" pitchFamily="18" charset="0"/>
                          </a:rPr>
                        </m:ctrlPr>
                      </m:sSubSupPr>
                      <m:e>
                        <m:r>
                          <a:rPr lang="tr-TR" sz="2800" i="1">
                            <a:latin typeface="Cambria Math" panose="02040503050406030204" pitchFamily="18" charset="0"/>
                          </a:rPr>
                          <m:t>𝐶𝑂</m:t>
                        </m:r>
                      </m:e>
                      <m:sub>
                        <m:r>
                          <a:rPr lang="tr-TR" sz="2800" i="1">
                            <a:latin typeface="Cambria Math" panose="02040503050406030204" pitchFamily="18" charset="0"/>
                          </a:rPr>
                          <m:t>3</m:t>
                        </m:r>
                      </m:sub>
                      <m:sup>
                        <m:r>
                          <a:rPr lang="tr-TR" sz="2800" i="1">
                            <a:latin typeface="Cambria Math" panose="02040503050406030204" pitchFamily="18" charset="0"/>
                          </a:rPr>
                          <m:t>−2</m:t>
                        </m:r>
                      </m:sup>
                    </m:sSubSup>
                  </m:oMath>
                </a14:m>
                <a:r>
                  <a:rPr lang="tr-TR" sz="2800" dirty="0"/>
                  <a:t>, </a:t>
                </a:r>
                <a14:m>
                  <m:oMath xmlns:m="http://schemas.openxmlformats.org/officeDocument/2006/math">
                    <m:sSubSup>
                      <m:sSubSupPr>
                        <m:ctrlPr>
                          <a:rPr lang="en-US" sz="2800" i="1">
                            <a:latin typeface="Cambria Math" panose="02040503050406030204" pitchFamily="18" charset="0"/>
                          </a:rPr>
                        </m:ctrlPr>
                      </m:sSubSupPr>
                      <m:e>
                        <m:r>
                          <a:rPr lang="tr-TR" sz="2800" b="0" i="1" smtClean="0">
                            <a:latin typeface="Cambria Math" panose="02040503050406030204" pitchFamily="18" charset="0"/>
                          </a:rPr>
                          <m:t>𝐻</m:t>
                        </m:r>
                        <m:r>
                          <a:rPr lang="tr-TR" sz="2800" i="1">
                            <a:latin typeface="Cambria Math" panose="02040503050406030204" pitchFamily="18" charset="0"/>
                          </a:rPr>
                          <m:t>𝑃𝑂</m:t>
                        </m:r>
                      </m:e>
                      <m:sub>
                        <m:r>
                          <a:rPr lang="tr-TR" sz="2800" i="1">
                            <a:latin typeface="Cambria Math" panose="02040503050406030204" pitchFamily="18" charset="0"/>
                          </a:rPr>
                          <m:t>4</m:t>
                        </m:r>
                      </m:sub>
                      <m:sup>
                        <m:r>
                          <a:rPr lang="tr-TR" sz="2800" i="1">
                            <a:latin typeface="Cambria Math" panose="02040503050406030204" pitchFamily="18" charset="0"/>
                          </a:rPr>
                          <m:t>−</m:t>
                        </m:r>
                        <m:r>
                          <a:rPr lang="tr-TR" sz="2800" b="0" i="1" smtClean="0">
                            <a:latin typeface="Cambria Math" panose="02040503050406030204" pitchFamily="18" charset="0"/>
                          </a:rPr>
                          <m:t>2</m:t>
                        </m:r>
                      </m:sup>
                    </m:sSubSup>
                  </m:oMath>
                </a14:m>
                <a:endParaRPr lang="tr-TR" sz="2800" dirty="0"/>
              </a:p>
            </p:txBody>
          </p:sp>
        </mc:Choice>
        <mc:Fallback xmlns="">
          <p:sp>
            <p:nvSpPr>
              <p:cNvPr id="3" name="Alt Başlık 2"/>
              <p:cNvSpPr>
                <a:spLocks noGrp="1" noRot="1" noChangeAspect="1" noMove="1" noResize="1" noEditPoints="1" noAdjustHandles="1" noChangeArrowheads="1" noChangeShapeType="1" noTextEdit="1"/>
              </p:cNvSpPr>
              <p:nvPr>
                <p:ph type="subTitle" idx="1"/>
              </p:nvPr>
            </p:nvSpPr>
            <p:spPr>
              <a:blipFill>
                <a:blip r:embed="rId2"/>
                <a:stretch>
                  <a:fillRect t="-5000"/>
                </a:stretch>
              </a:blipFill>
            </p:spPr>
            <p:txBody>
              <a:bodyPr/>
              <a:lstStyle/>
              <a:p>
                <a:r>
                  <a:rPr lang="en-US">
                    <a:noFill/>
                  </a:rPr>
                  <a:t> </a:t>
                </a:r>
              </a:p>
            </p:txBody>
          </p:sp>
        </mc:Fallback>
      </mc:AlternateContent>
    </p:spTree>
    <p:extLst>
      <p:ext uri="{BB962C8B-B14F-4D97-AF65-F5344CB8AC3E}">
        <p14:creationId xmlns:p14="http://schemas.microsoft.com/office/powerpoint/2010/main" val="2054393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35062" y="1160584"/>
                <a:ext cx="9221689" cy="703087"/>
              </a:xfrm>
            </p:spPr>
            <p:txBody>
              <a:bodyPr>
                <a:normAutofit/>
              </a:bodyPr>
              <a:lstStyle/>
              <a:p>
                <a:r>
                  <a:rPr lang="tr-TR" sz="3600" dirty="0" smtClean="0">
                    <a:solidFill>
                      <a:srgbClr val="C00000"/>
                    </a:solidFill>
                  </a:rPr>
                  <a:t>4</a:t>
                </a:r>
                <a:r>
                  <a:rPr lang="en-US" sz="3600" dirty="0" smtClean="0">
                    <a:solidFill>
                      <a:srgbClr val="C00000"/>
                    </a:solidFill>
                  </a:rPr>
                  <a:t>. </a:t>
                </a:r>
                <a:r>
                  <a:rPr lang="tr-TR" sz="3600" dirty="0">
                    <a:solidFill>
                      <a:srgbClr val="C00000"/>
                    </a:solidFill>
                  </a:rPr>
                  <a:t>Reactions</a:t>
                </a:r>
                <a:r>
                  <a:rPr lang="en-US" sz="3600" dirty="0">
                    <a:solidFill>
                      <a:srgbClr val="C00000"/>
                    </a:solidFill>
                  </a:rPr>
                  <a:t> of </a:t>
                </a:r>
                <a:r>
                  <a:rPr lang="tr-TR" sz="3600" dirty="0" smtClean="0">
                    <a:solidFill>
                      <a:srgbClr val="C00000"/>
                    </a:solidFill>
                  </a:rPr>
                  <a:t>carbonate</a:t>
                </a:r>
                <a:r>
                  <a:rPr lang="en-US" sz="3600" dirty="0" smtClean="0">
                    <a:solidFill>
                      <a:srgbClr val="C00000"/>
                    </a:solidFill>
                  </a:rPr>
                  <a:t> </a:t>
                </a:r>
                <a:r>
                  <a:rPr lang="en-US" sz="3600" dirty="0">
                    <a:solidFill>
                      <a:srgbClr val="C00000"/>
                    </a:solidFill>
                  </a:rPr>
                  <a:t>ion </a:t>
                </a:r>
                <a:r>
                  <a:rPr lang="tr-TR" sz="3600" dirty="0">
                    <a:solidFill>
                      <a:srgbClr val="C00000"/>
                    </a:solidFill>
                  </a:rPr>
                  <a:t>(</a:t>
                </a:r>
                <a14:m>
                  <m:oMath xmlns:m="http://schemas.openxmlformats.org/officeDocument/2006/math">
                    <m:sSubSup>
                      <m:sSubSupPr>
                        <m:ctrlPr>
                          <a:rPr lang="en-US" sz="3600" i="1">
                            <a:solidFill>
                              <a:srgbClr val="C00000"/>
                            </a:solidFill>
                            <a:latin typeface="Cambria Math" panose="02040503050406030204" pitchFamily="18" charset="0"/>
                          </a:rPr>
                        </m:ctrlPr>
                      </m:sSubSupPr>
                      <m:e>
                        <m:r>
                          <m:rPr>
                            <m:sty m:val="p"/>
                          </m:rPr>
                          <a:rPr lang="tr-TR" sz="3600">
                            <a:solidFill>
                              <a:srgbClr val="C00000"/>
                            </a:solidFill>
                            <a:latin typeface="Cambria Math" panose="02040503050406030204" pitchFamily="18" charset="0"/>
                          </a:rPr>
                          <m:t>CO</m:t>
                        </m:r>
                      </m:e>
                      <m:sub>
                        <m:r>
                          <a:rPr lang="tr-TR" sz="3600">
                            <a:solidFill>
                              <a:srgbClr val="C00000"/>
                            </a:solidFill>
                            <a:latin typeface="Cambria Math" panose="02040503050406030204" pitchFamily="18" charset="0"/>
                          </a:rPr>
                          <m:t>3</m:t>
                        </m:r>
                      </m:sub>
                      <m:sup>
                        <m:r>
                          <a:rPr lang="tr-TR" sz="3600">
                            <a:solidFill>
                              <a:srgbClr val="C00000"/>
                            </a:solidFill>
                            <a:latin typeface="Cambria Math" panose="02040503050406030204" pitchFamily="18" charset="0"/>
                          </a:rPr>
                          <m:t>−2</m:t>
                        </m:r>
                      </m:sup>
                    </m:sSubSup>
                  </m:oMath>
                </a14:m>
                <a:r>
                  <a:rPr lang="tr-TR" sz="3600" dirty="0">
                    <a:solidFill>
                      <a:srgbClr val="C00000"/>
                    </a:solidFill>
                  </a:rPr>
                  <a:t>)</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35062" y="1160584"/>
                <a:ext cx="9221689" cy="703087"/>
              </a:xfrm>
              <a:blipFill>
                <a:blip r:embed="rId2"/>
                <a:stretch>
                  <a:fillRect l="-2050" t="-1120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tr-TR" sz="2000" dirty="0" smtClean="0">
                    <a:solidFill>
                      <a:srgbClr val="C00000"/>
                    </a:solidFill>
                  </a:rPr>
                  <a:t>4.1.  With acid (HCl</a:t>
                </a:r>
                <a:r>
                  <a:rPr lang="tr-TR" sz="2000" dirty="0">
                    <a:solidFill>
                      <a:srgbClr val="C00000"/>
                    </a:solidFill>
                  </a:rPr>
                  <a:t>, H</a:t>
                </a:r>
                <a:r>
                  <a:rPr lang="tr-TR" sz="2000" baseline="-25000" dirty="0">
                    <a:solidFill>
                      <a:srgbClr val="C00000"/>
                    </a:solidFill>
                  </a:rPr>
                  <a:t>2</a:t>
                </a:r>
                <a:r>
                  <a:rPr lang="tr-TR" sz="2000" dirty="0">
                    <a:solidFill>
                      <a:srgbClr val="C00000"/>
                    </a:solidFill>
                  </a:rPr>
                  <a:t>SO</a:t>
                </a:r>
                <a:r>
                  <a:rPr lang="tr-TR" sz="2000" baseline="-25000" dirty="0">
                    <a:solidFill>
                      <a:srgbClr val="C00000"/>
                    </a:solidFill>
                  </a:rPr>
                  <a:t>4</a:t>
                </a:r>
                <a:r>
                  <a:rPr lang="tr-TR" sz="2000" dirty="0">
                    <a:solidFill>
                      <a:srgbClr val="C00000"/>
                    </a:solidFill>
                  </a:rPr>
                  <a:t>, CH</a:t>
                </a:r>
                <a:r>
                  <a:rPr lang="tr-TR" sz="2000" baseline="-25000" dirty="0">
                    <a:solidFill>
                      <a:srgbClr val="C00000"/>
                    </a:solidFill>
                  </a:rPr>
                  <a:t>3</a:t>
                </a:r>
                <a:r>
                  <a:rPr lang="tr-TR" sz="2000" dirty="0">
                    <a:solidFill>
                      <a:srgbClr val="C00000"/>
                    </a:solidFill>
                  </a:rPr>
                  <a:t>COOH</a:t>
                </a:r>
                <a:r>
                  <a:rPr lang="tr-TR" sz="2000" dirty="0" smtClean="0">
                    <a:solidFill>
                      <a:srgbClr val="C00000"/>
                    </a:solidFill>
                  </a:rPr>
                  <a:t>) addition</a:t>
                </a:r>
                <a:endParaRPr lang="tr-TR" sz="2000" dirty="0">
                  <a:solidFill>
                    <a:srgbClr val="C00000"/>
                  </a:solidFill>
                </a:endParaRPr>
              </a:p>
              <a:p>
                <a14:m>
                  <m:oMath xmlns:m="http://schemas.openxmlformats.org/officeDocument/2006/math">
                    <m:sSubSup>
                      <m:sSubSupPr>
                        <m:ctrlPr>
                          <a:rPr lang="en-US" sz="2000" i="1" smtClean="0">
                            <a:solidFill>
                              <a:schemeClr val="tx1"/>
                            </a:solidFill>
                            <a:latin typeface="Cambria Math" panose="02040503050406030204" pitchFamily="18" charset="0"/>
                          </a:rPr>
                        </m:ctrlPr>
                      </m:sSubSupPr>
                      <m:e>
                        <m:r>
                          <m:rPr>
                            <m:sty m:val="p"/>
                          </m:rPr>
                          <a:rPr lang="tr-TR" sz="2000">
                            <a:solidFill>
                              <a:schemeClr val="tx1"/>
                            </a:solidFill>
                            <a:latin typeface="Cambria Math" panose="02040503050406030204" pitchFamily="18" charset="0"/>
                          </a:rPr>
                          <m:t>CO</m:t>
                        </m:r>
                      </m:e>
                      <m:sub>
                        <m:r>
                          <a:rPr lang="tr-TR" sz="2000">
                            <a:solidFill>
                              <a:schemeClr val="tx1"/>
                            </a:solidFill>
                            <a:latin typeface="Cambria Math" panose="02040503050406030204" pitchFamily="18" charset="0"/>
                          </a:rPr>
                          <m:t>3</m:t>
                        </m:r>
                      </m:sub>
                      <m:sup>
                        <m:r>
                          <a:rPr lang="tr-TR" sz="2000">
                            <a:solidFill>
                              <a:schemeClr val="tx1"/>
                            </a:solidFill>
                            <a:latin typeface="Cambria Math" panose="02040503050406030204" pitchFamily="18" charset="0"/>
                          </a:rPr>
                          <m:t>−2</m:t>
                        </m:r>
                      </m:sup>
                    </m:sSubSup>
                  </m:oMath>
                </a14:m>
                <a:r>
                  <a:rPr lang="tr-TR" sz="2000" dirty="0" smtClean="0">
                    <a:solidFill>
                      <a:schemeClr val="tx1"/>
                    </a:solidFill>
                  </a:rPr>
                  <a:t> ion </a:t>
                </a:r>
                <a:r>
                  <a:rPr lang="tr-TR" sz="2000" dirty="0" smtClean="0"/>
                  <a:t>reacts with dilute acids to give water, CO</a:t>
                </a:r>
                <a:r>
                  <a:rPr lang="tr-TR" sz="2000" baseline="-25000" dirty="0" smtClean="0"/>
                  <a:t>2</a:t>
                </a:r>
                <a:r>
                  <a:rPr lang="tr-TR" sz="2000" dirty="0" smtClean="0"/>
                  <a:t> and salt (or anion).</a:t>
                </a:r>
              </a:p>
              <a:p>
                <a:pPr marL="0" indent="0" algn="ctr">
                  <a:lnSpc>
                    <a:spcPct val="150000"/>
                  </a:lnSpc>
                  <a:buNone/>
                </a:pPr>
                <a14:m>
                  <m:oMath xmlns:m="http://schemas.openxmlformats.org/officeDocument/2006/math">
                    <m:sSubSup>
                      <m:sSubSupPr>
                        <m:ctrlPr>
                          <a:rPr lang="en-US" sz="2000" i="1">
                            <a:latin typeface="Cambria Math" panose="02040503050406030204" pitchFamily="18" charset="0"/>
                          </a:rPr>
                        </m:ctrlPr>
                      </m:sSubSupPr>
                      <m:e>
                        <m:r>
                          <a:rPr lang="tr-TR" sz="2000" i="1">
                            <a:latin typeface="Cambria Math" panose="02040503050406030204" pitchFamily="18" charset="0"/>
                          </a:rPr>
                          <m:t>𝐶𝑂</m:t>
                        </m:r>
                      </m:e>
                      <m:sub>
                        <m:r>
                          <a:rPr lang="tr-TR" sz="2000" i="1">
                            <a:latin typeface="Cambria Math" panose="02040503050406030204" pitchFamily="18" charset="0"/>
                          </a:rPr>
                          <m:t>3</m:t>
                        </m:r>
                      </m:sub>
                      <m:sup>
                        <m:r>
                          <a:rPr lang="tr-TR" sz="2000" i="1">
                            <a:latin typeface="Cambria Math" panose="02040503050406030204" pitchFamily="18" charset="0"/>
                          </a:rPr>
                          <m:t>−2</m:t>
                        </m:r>
                      </m:sup>
                    </m:sSubSup>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2</m:t>
                        </m:r>
                        <m:r>
                          <a:rPr lang="tr-TR" sz="2000" i="1">
                            <a:latin typeface="Cambria Math" panose="02040503050406030204" pitchFamily="18" charset="0"/>
                          </a:rPr>
                          <m:t>𝐶𝐻</m:t>
                        </m:r>
                      </m:e>
                      <m:sub>
                        <m:r>
                          <a:rPr lang="tr-TR" sz="2000" i="1">
                            <a:latin typeface="Cambria Math" panose="02040503050406030204" pitchFamily="18" charset="0"/>
                          </a:rPr>
                          <m:t>3</m:t>
                        </m:r>
                      </m:sub>
                    </m:sSub>
                    <m:r>
                      <a:rPr lang="tr-TR" sz="2000" i="1">
                        <a:latin typeface="Cambria Math" panose="02040503050406030204" pitchFamily="18" charset="0"/>
                      </a:rPr>
                      <m:t>𝐶𝑂𝑂𝐻</m:t>
                    </m:r>
                    <m:r>
                      <a:rPr lang="tr-TR" sz="2000" i="1">
                        <a:latin typeface="Cambria Math" panose="02040503050406030204" pitchFamily="18" charset="0"/>
                      </a:rPr>
                      <m:t>→</m:t>
                    </m:r>
                    <m:sSup>
                      <m:sSupPr>
                        <m:ctrlPr>
                          <a:rPr lang="tr-TR" sz="2000" i="1">
                            <a:latin typeface="Cambria Math" panose="02040503050406030204" pitchFamily="18" charset="0"/>
                          </a:rPr>
                        </m:ctrlPr>
                      </m:sSupPr>
                      <m:e>
                        <m:sSub>
                          <m:sSubPr>
                            <m:ctrlPr>
                              <a:rPr lang="en-US" sz="2000" i="1">
                                <a:latin typeface="Cambria Math" panose="02040503050406030204" pitchFamily="18" charset="0"/>
                              </a:rPr>
                            </m:ctrlPr>
                          </m:sSubPr>
                          <m:e>
                            <m:r>
                              <a:rPr lang="tr-TR" sz="2000" i="1">
                                <a:latin typeface="Cambria Math" panose="02040503050406030204" pitchFamily="18" charset="0"/>
                              </a:rPr>
                              <m:t>2</m:t>
                            </m:r>
                            <m:r>
                              <a:rPr lang="tr-TR" sz="2000" i="1">
                                <a:latin typeface="Cambria Math" panose="02040503050406030204" pitchFamily="18" charset="0"/>
                              </a:rPr>
                              <m:t>𝐶𝐻</m:t>
                            </m:r>
                          </m:e>
                          <m:sub>
                            <m:r>
                              <a:rPr lang="tr-TR" sz="2000" i="1">
                                <a:latin typeface="Cambria Math" panose="02040503050406030204" pitchFamily="18" charset="0"/>
                              </a:rPr>
                              <m:t>3</m:t>
                            </m:r>
                          </m:sub>
                        </m:sSub>
                        <m:r>
                          <a:rPr lang="tr-TR" sz="2000" i="1">
                            <a:latin typeface="Cambria Math" panose="02040503050406030204" pitchFamily="18" charset="0"/>
                          </a:rPr>
                          <m:t>𝐶𝑂𝑂</m:t>
                        </m:r>
                      </m:e>
                      <m:sup>
                        <m:r>
                          <a:rPr lang="tr-TR" sz="2000" i="1">
                            <a:latin typeface="Cambria Math" panose="02040503050406030204" pitchFamily="18" charset="0"/>
                          </a:rPr>
                          <m:t>−</m:t>
                        </m:r>
                      </m:sup>
                    </m:sSup>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𝐻</m:t>
                        </m:r>
                      </m:e>
                      <m:sub>
                        <m:r>
                          <a:rPr lang="tr-TR" sz="2000" i="1">
                            <a:latin typeface="Cambria Math" panose="02040503050406030204" pitchFamily="18" charset="0"/>
                          </a:rPr>
                          <m:t>2</m:t>
                        </m:r>
                      </m:sub>
                    </m:sSub>
                    <m:r>
                      <a:rPr lang="tr-TR" sz="2000" i="1">
                        <a:latin typeface="Cambria Math" panose="02040503050406030204" pitchFamily="18" charset="0"/>
                      </a:rPr>
                      <m:t>𝑂</m:t>
                    </m:r>
                    <m:r>
                      <a:rPr lang="tr-TR" sz="2000" i="1">
                        <a:latin typeface="Cambria Math" panose="02040503050406030204" pitchFamily="18" charset="0"/>
                      </a:rPr>
                      <m:t>+ </m:t>
                    </m:r>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tr-TR" sz="2000" i="1">
                                <a:latin typeface="Cambria Math" panose="02040503050406030204" pitchFamily="18" charset="0"/>
                              </a:rPr>
                              <m:t>𝐶𝑂</m:t>
                            </m:r>
                          </m:e>
                          <m:sub>
                            <m:r>
                              <a:rPr lang="tr-TR" sz="2000" i="1">
                                <a:latin typeface="Cambria Math" panose="02040503050406030204" pitchFamily="18" charset="0"/>
                              </a:rPr>
                              <m:t>2</m:t>
                            </m:r>
                          </m:sub>
                        </m:sSub>
                      </m:e>
                      <m:sub>
                        <m:r>
                          <a:rPr lang="tr-TR" sz="2000" i="1">
                            <a:latin typeface="Cambria Math" panose="02040503050406030204" pitchFamily="18" charset="0"/>
                          </a:rPr>
                          <m:t>(</m:t>
                        </m:r>
                        <m:r>
                          <a:rPr lang="tr-TR" sz="2000" i="1">
                            <a:latin typeface="Cambria Math" panose="02040503050406030204" pitchFamily="18" charset="0"/>
                          </a:rPr>
                          <m:t>𝑔</m:t>
                        </m:r>
                        <m:r>
                          <a:rPr lang="tr-TR" sz="2000" i="1">
                            <a:latin typeface="Cambria Math" panose="02040503050406030204" pitchFamily="18" charset="0"/>
                          </a:rPr>
                          <m:t>)</m:t>
                        </m:r>
                      </m:sub>
                    </m:sSub>
                  </m:oMath>
                </a14:m>
                <a:r>
                  <a:rPr lang="tr-TR" sz="2000" dirty="0"/>
                  <a:t> </a:t>
                </a:r>
              </a:p>
              <a:p>
                <a:r>
                  <a:rPr lang="tr-TR" sz="2000" dirty="0" smtClean="0"/>
                  <a:t>The releasing gas is introduced to </a:t>
                </a:r>
                <a:r>
                  <a:rPr lang="tr-TR" sz="2000" dirty="0"/>
                  <a:t>Ca(OH)</a:t>
                </a:r>
                <a:r>
                  <a:rPr lang="tr-TR" sz="2000" baseline="-25000" dirty="0"/>
                  <a:t>2</a:t>
                </a:r>
                <a:r>
                  <a:rPr lang="tr-TR" sz="2000" dirty="0"/>
                  <a:t> </a:t>
                </a:r>
                <a:r>
                  <a:rPr lang="tr-TR" sz="2000" dirty="0" smtClean="0"/>
                  <a:t>or </a:t>
                </a:r>
                <a:r>
                  <a:rPr lang="tr-TR" sz="2000" dirty="0"/>
                  <a:t>Ba(OH)</a:t>
                </a:r>
                <a:r>
                  <a:rPr lang="tr-TR" sz="2000" baseline="-25000" dirty="0"/>
                  <a:t>2</a:t>
                </a:r>
                <a:r>
                  <a:rPr lang="tr-TR" sz="2000" dirty="0"/>
                  <a:t> </a:t>
                </a:r>
                <a:r>
                  <a:rPr lang="tr-TR" sz="2000" dirty="0" smtClean="0"/>
                  <a:t>solution. Formation of the cloudy-milky precipitate proves that </a:t>
                </a:r>
                <a:r>
                  <a:rPr lang="tr-TR" sz="2000" dirty="0"/>
                  <a:t>the releasing gas is </a:t>
                </a:r>
                <a:r>
                  <a:rPr lang="tr-TR" sz="2000" dirty="0" smtClean="0"/>
                  <a:t>CO</a:t>
                </a:r>
                <a:r>
                  <a:rPr lang="tr-TR" sz="2000" baseline="-25000" dirty="0" smtClean="0"/>
                  <a:t>2</a:t>
                </a:r>
                <a:r>
                  <a:rPr lang="tr-TR" sz="2000" dirty="0" smtClean="0"/>
                  <a:t>.</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tr-TR" sz="2000" i="1">
                              <a:latin typeface="Cambria Math" panose="02040503050406030204" pitchFamily="18" charset="0"/>
                            </a:rPr>
                            <m:t>𝐶𝑎</m:t>
                          </m:r>
                          <m:r>
                            <a:rPr lang="tr-TR" sz="2000" i="1">
                              <a:latin typeface="Cambria Math" panose="02040503050406030204" pitchFamily="18" charset="0"/>
                            </a:rPr>
                            <m:t>(</m:t>
                          </m:r>
                          <m:r>
                            <a:rPr lang="tr-TR" sz="2000" i="1">
                              <a:latin typeface="Cambria Math" panose="02040503050406030204" pitchFamily="18" charset="0"/>
                            </a:rPr>
                            <m:t>𝑂𝐻</m:t>
                          </m:r>
                          <m:r>
                            <a:rPr lang="tr-TR" sz="2000" i="1">
                              <a:latin typeface="Cambria Math" panose="02040503050406030204" pitchFamily="18" charset="0"/>
                            </a:rPr>
                            <m:t>)</m:t>
                          </m:r>
                        </m:e>
                        <m:sub>
                          <m:r>
                            <a:rPr lang="tr-TR" sz="2000" i="1">
                              <a:latin typeface="Cambria Math" panose="02040503050406030204" pitchFamily="18" charset="0"/>
                            </a:rPr>
                            <m:t>2</m:t>
                          </m:r>
                        </m:sub>
                      </m:sSub>
                      <m:r>
                        <a:rPr lang="tr-TR" sz="2000" i="1">
                          <a:latin typeface="Cambria Math" panose="02040503050406030204" pitchFamily="18" charset="0"/>
                        </a:rPr>
                        <m:t>+</m:t>
                      </m:r>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tr-TR" sz="2000" i="1">
                                  <a:latin typeface="Cambria Math" panose="02040503050406030204" pitchFamily="18" charset="0"/>
                                </a:rPr>
                                <m:t>𝐶𝑂</m:t>
                              </m:r>
                            </m:e>
                            <m:sub>
                              <m:r>
                                <a:rPr lang="tr-TR" sz="2000" i="1">
                                  <a:latin typeface="Cambria Math" panose="02040503050406030204" pitchFamily="18" charset="0"/>
                                </a:rPr>
                                <m:t>2</m:t>
                              </m:r>
                            </m:sub>
                          </m:sSub>
                        </m:e>
                        <m:sub>
                          <m:r>
                            <a:rPr lang="tr-TR" sz="2000" i="1">
                              <a:latin typeface="Cambria Math" panose="02040503050406030204" pitchFamily="18" charset="0"/>
                            </a:rPr>
                            <m:t>(</m:t>
                          </m:r>
                          <m:r>
                            <a:rPr lang="tr-TR" sz="2000" i="1">
                              <a:latin typeface="Cambria Math" panose="02040503050406030204" pitchFamily="18" charset="0"/>
                            </a:rPr>
                            <m:t>𝑔</m:t>
                          </m:r>
                          <m:r>
                            <a:rPr lang="tr-TR" sz="2000" i="1">
                              <a:latin typeface="Cambria Math" panose="02040503050406030204" pitchFamily="18" charset="0"/>
                            </a:rPr>
                            <m:t>)</m:t>
                          </m:r>
                        </m:sub>
                      </m:sSub>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𝐶𝑎</m:t>
                          </m:r>
                          <m:sSub>
                            <m:sSubPr>
                              <m:ctrlPr>
                                <a:rPr lang="en-US" sz="2000" i="1">
                                  <a:latin typeface="Cambria Math" panose="02040503050406030204" pitchFamily="18" charset="0"/>
                                </a:rPr>
                              </m:ctrlPr>
                            </m:sSubPr>
                            <m:e>
                              <m:r>
                                <a:rPr lang="tr-TR" sz="2000" i="1">
                                  <a:latin typeface="Cambria Math" panose="02040503050406030204" pitchFamily="18" charset="0"/>
                                </a:rPr>
                                <m:t>𝐶𝑂</m:t>
                              </m:r>
                            </m:e>
                            <m:sub>
                              <m:r>
                                <a:rPr lang="tr-TR" sz="2000" i="1">
                                  <a:latin typeface="Cambria Math" panose="02040503050406030204" pitchFamily="18" charset="0"/>
                                </a:rPr>
                                <m:t>3</m:t>
                              </m:r>
                            </m:sub>
                          </m:sSub>
                        </m:e>
                        <m:sub>
                          <m:r>
                            <a:rPr lang="tr-TR" sz="2000" i="1">
                              <a:latin typeface="Cambria Math" panose="02040503050406030204" pitchFamily="18" charset="0"/>
                            </a:rPr>
                            <m:t>(</m:t>
                          </m:r>
                          <m:r>
                            <a:rPr lang="tr-TR" sz="2000" i="1">
                              <a:latin typeface="Cambria Math" panose="02040503050406030204" pitchFamily="18" charset="0"/>
                            </a:rPr>
                            <m:t>𝑘</m:t>
                          </m:r>
                          <m:r>
                            <a:rPr lang="tr-TR" sz="2000" i="1">
                              <a:latin typeface="Cambria Math" panose="02040503050406030204" pitchFamily="18" charset="0"/>
                            </a:rPr>
                            <m:t>)</m:t>
                          </m:r>
                        </m:sub>
                      </m:sSub>
                      <m:r>
                        <a:rPr lang="tr-TR" sz="2000" i="1">
                          <a:latin typeface="Cambria Math" panose="02040503050406030204" pitchFamily="18" charset="0"/>
                        </a:rPr>
                        <m:t>+</m:t>
                      </m:r>
                      <m:r>
                        <a:rPr lang="tr-TR" sz="2000">
                          <a:latin typeface="Cambria Math" panose="02040503050406030204" pitchFamily="18" charset="0"/>
                        </a:rPr>
                        <m:t>4</m:t>
                      </m:r>
                      <m:sSub>
                        <m:sSubPr>
                          <m:ctrlPr>
                            <a:rPr lang="en-US" sz="2000" i="1">
                              <a:latin typeface="Cambria Math" panose="02040503050406030204" pitchFamily="18" charset="0"/>
                            </a:rPr>
                          </m:ctrlPr>
                        </m:sSubPr>
                        <m:e>
                          <m:r>
                            <m:rPr>
                              <m:sty m:val="p"/>
                            </m:rPr>
                            <a:rPr lang="tr-TR" sz="2000">
                              <a:latin typeface="Cambria Math" panose="02040503050406030204" pitchFamily="18" charset="0"/>
                            </a:rPr>
                            <m:t>H</m:t>
                          </m:r>
                        </m:e>
                        <m:sub>
                          <m:r>
                            <a:rPr lang="tr-TR" sz="2000">
                              <a:latin typeface="Cambria Math" panose="02040503050406030204" pitchFamily="18" charset="0"/>
                            </a:rPr>
                            <m:t>2</m:t>
                          </m:r>
                        </m:sub>
                      </m:sSub>
                      <m:r>
                        <m:rPr>
                          <m:sty m:val="p"/>
                        </m:rPr>
                        <a:rPr lang="tr-TR" sz="2000">
                          <a:latin typeface="Cambria Math" panose="02040503050406030204" pitchFamily="18" charset="0"/>
                        </a:rPr>
                        <m:t>O</m:t>
                      </m:r>
                    </m:oMath>
                  </m:oMathPara>
                </a14:m>
                <a:endParaRPr lang="tr-TR" sz="2000" dirty="0"/>
              </a:p>
              <a:p>
                <a:r>
                  <a:rPr lang="tr-TR" sz="2000" dirty="0" smtClean="0"/>
                  <a:t>In this laboratory, the formation of colourless gas bubbles is enough for the identification </a:t>
                </a:r>
                <a:r>
                  <a:rPr lang="tr-TR" sz="2000" dirty="0" smtClean="0">
                    <a:solidFill>
                      <a:schemeClr val="tx1"/>
                    </a:solidFill>
                  </a:rPr>
                  <a:t>of </a:t>
                </a:r>
                <a14:m>
                  <m:oMath xmlns:m="http://schemas.openxmlformats.org/officeDocument/2006/math">
                    <m:sSubSup>
                      <m:sSubSupPr>
                        <m:ctrlPr>
                          <a:rPr lang="en-US" sz="2000" i="1">
                            <a:solidFill>
                              <a:schemeClr val="tx1"/>
                            </a:solidFill>
                            <a:latin typeface="Cambria Math" panose="02040503050406030204" pitchFamily="18" charset="0"/>
                          </a:rPr>
                        </m:ctrlPr>
                      </m:sSubSupPr>
                      <m:e>
                        <m:r>
                          <m:rPr>
                            <m:sty m:val="p"/>
                          </m:rPr>
                          <a:rPr lang="tr-TR" sz="2000">
                            <a:solidFill>
                              <a:schemeClr val="tx1"/>
                            </a:solidFill>
                            <a:latin typeface="Cambria Math" panose="02040503050406030204" pitchFamily="18" charset="0"/>
                          </a:rPr>
                          <m:t>CO</m:t>
                        </m:r>
                      </m:e>
                      <m:sub>
                        <m:r>
                          <a:rPr lang="tr-TR" sz="2000">
                            <a:solidFill>
                              <a:schemeClr val="tx1"/>
                            </a:solidFill>
                            <a:latin typeface="Cambria Math" panose="02040503050406030204" pitchFamily="18" charset="0"/>
                          </a:rPr>
                          <m:t>3</m:t>
                        </m:r>
                      </m:sub>
                      <m:sup>
                        <m:r>
                          <a:rPr lang="tr-TR" sz="2000">
                            <a:solidFill>
                              <a:schemeClr val="tx1"/>
                            </a:solidFill>
                            <a:latin typeface="Cambria Math" panose="02040503050406030204" pitchFamily="18" charset="0"/>
                          </a:rPr>
                          <m:t>−2</m:t>
                        </m:r>
                      </m:sup>
                    </m:sSubSup>
                  </m:oMath>
                </a14:m>
                <a:r>
                  <a:rPr lang="tr-TR" sz="20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28" t="-1271"/>
                </a:stretch>
              </a:blipFill>
            </p:spPr>
            <p:txBody>
              <a:bodyPr/>
              <a:lstStyle/>
              <a:p>
                <a:r>
                  <a:rPr lang="en-US">
                    <a:noFill/>
                  </a:rPr>
                  <a:t> </a:t>
                </a:r>
              </a:p>
            </p:txBody>
          </p:sp>
        </mc:Fallback>
      </mc:AlternateContent>
    </p:spTree>
    <p:extLst>
      <p:ext uri="{BB962C8B-B14F-4D97-AF65-F5344CB8AC3E}">
        <p14:creationId xmlns:p14="http://schemas.microsoft.com/office/powerpoint/2010/main" val="308647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C745CB-F86D-4FE6-B82D-FD054EA5C783}" type="slidenum">
              <a:rPr lang="tr-TR" smtClean="0"/>
              <a:t>11</a:t>
            </a:fld>
            <a:endParaRPr lang="tr-TR"/>
          </a:p>
        </p:txBody>
      </p:sp>
      <mc:AlternateContent xmlns:mc="http://schemas.openxmlformats.org/markup-compatibility/2006" xmlns:a14="http://schemas.microsoft.com/office/drawing/2010/main">
        <mc:Choice Requires="a14">
          <p:sp>
            <p:nvSpPr>
              <p:cNvPr id="6" name="Rectangle 5"/>
              <p:cNvSpPr/>
              <p:nvPr/>
            </p:nvSpPr>
            <p:spPr>
              <a:xfrm>
                <a:off x="2664210" y="1764019"/>
                <a:ext cx="5363391" cy="616836"/>
              </a:xfrm>
              <a:prstGeom prst="rect">
                <a:avLst/>
              </a:prstGeom>
            </p:spPr>
            <p:txBody>
              <a:bodyPr wrap="none">
                <a:spAutoFit/>
              </a:bodyPr>
              <a:lstStyle/>
              <a:p>
                <a:pPr algn="ctr">
                  <a:lnSpc>
                    <a:spcPct val="150000"/>
                  </a:lnSpc>
                </a:pPr>
                <a:r>
                  <a:rPr lang="en-US" dirty="0"/>
                  <a:t> </a:t>
                </a:r>
                <a14:m>
                  <m:oMath xmlns:m="http://schemas.openxmlformats.org/officeDocument/2006/math">
                    <m:sSubSup>
                      <m:sSubSupPr>
                        <m:ctrlPr>
                          <a:rPr lang="en-US" i="1">
                            <a:latin typeface="Cambria Math" panose="02040503050406030204" pitchFamily="18" charset="0"/>
                          </a:rPr>
                        </m:ctrlPr>
                      </m:sSubSupPr>
                      <m:e>
                        <m:r>
                          <a:rPr lang="tr-TR" i="1">
                            <a:latin typeface="Cambria Math" panose="02040503050406030204" pitchFamily="18" charset="0"/>
                          </a:rPr>
                          <m:t>𝐶𝑂</m:t>
                        </m:r>
                      </m:e>
                      <m:sub>
                        <m:r>
                          <a:rPr lang="tr-TR" i="1">
                            <a:latin typeface="Cambria Math" panose="02040503050406030204" pitchFamily="18" charset="0"/>
                          </a:rPr>
                          <m:t>3</m:t>
                        </m:r>
                      </m:sub>
                      <m:sup>
                        <m:r>
                          <a:rPr lang="tr-TR" i="1">
                            <a:latin typeface="Cambria Math" panose="02040503050406030204" pitchFamily="18" charset="0"/>
                          </a:rPr>
                          <m:t>−2</m:t>
                        </m:r>
                      </m:sup>
                    </m:sSubSup>
                    <m:r>
                      <a:rPr lang="tr-TR" i="1">
                        <a:latin typeface="Cambria Math" panose="02040503050406030204" pitchFamily="18" charset="0"/>
                      </a:rPr>
                      <m:t>+</m:t>
                    </m:r>
                    <m:sSub>
                      <m:sSubPr>
                        <m:ctrlPr>
                          <a:rPr lang="en-US" i="1">
                            <a:latin typeface="Cambria Math" panose="02040503050406030204" pitchFamily="18" charset="0"/>
                          </a:rPr>
                        </m:ctrlPr>
                      </m:sSubPr>
                      <m:e>
                        <m:r>
                          <a:rPr lang="tr-TR" i="1">
                            <a:latin typeface="Cambria Math" panose="02040503050406030204" pitchFamily="18" charset="0"/>
                          </a:rPr>
                          <m:t>2</m:t>
                        </m:r>
                        <m:r>
                          <a:rPr lang="tr-TR" i="1">
                            <a:latin typeface="Cambria Math" panose="02040503050406030204" pitchFamily="18" charset="0"/>
                          </a:rPr>
                          <m:t>𝐶𝐻</m:t>
                        </m:r>
                      </m:e>
                      <m:sub>
                        <m:r>
                          <a:rPr lang="tr-TR" i="1">
                            <a:latin typeface="Cambria Math" panose="02040503050406030204" pitchFamily="18" charset="0"/>
                          </a:rPr>
                          <m:t>3</m:t>
                        </m:r>
                      </m:sub>
                    </m:sSub>
                    <m:r>
                      <a:rPr lang="tr-TR" i="1">
                        <a:latin typeface="Cambria Math" panose="02040503050406030204" pitchFamily="18" charset="0"/>
                      </a:rPr>
                      <m:t>𝐶𝑂𝑂𝐻</m:t>
                    </m:r>
                    <m:r>
                      <a:rPr lang="tr-TR" i="1">
                        <a:latin typeface="Cambria Math" panose="02040503050406030204" pitchFamily="18" charset="0"/>
                      </a:rPr>
                      <m:t>→</m:t>
                    </m:r>
                    <m:sSup>
                      <m:sSupPr>
                        <m:ctrlPr>
                          <a:rPr lang="tr-TR" i="1">
                            <a:latin typeface="Cambria Math" panose="02040503050406030204" pitchFamily="18" charset="0"/>
                          </a:rPr>
                        </m:ctrlPr>
                      </m:sSupPr>
                      <m:e>
                        <m:sSub>
                          <m:sSubPr>
                            <m:ctrlPr>
                              <a:rPr lang="en-US" i="1">
                                <a:latin typeface="Cambria Math" panose="02040503050406030204" pitchFamily="18" charset="0"/>
                              </a:rPr>
                            </m:ctrlPr>
                          </m:sSubPr>
                          <m:e>
                            <m:r>
                              <a:rPr lang="tr-TR" i="1">
                                <a:latin typeface="Cambria Math" panose="02040503050406030204" pitchFamily="18" charset="0"/>
                              </a:rPr>
                              <m:t>2</m:t>
                            </m:r>
                            <m:r>
                              <a:rPr lang="tr-TR" i="1">
                                <a:latin typeface="Cambria Math" panose="02040503050406030204" pitchFamily="18" charset="0"/>
                              </a:rPr>
                              <m:t>𝐶𝐻</m:t>
                            </m:r>
                          </m:e>
                          <m:sub>
                            <m:r>
                              <a:rPr lang="tr-TR" i="1">
                                <a:latin typeface="Cambria Math" panose="02040503050406030204" pitchFamily="18" charset="0"/>
                              </a:rPr>
                              <m:t>3</m:t>
                            </m:r>
                          </m:sub>
                        </m:sSub>
                        <m:r>
                          <a:rPr lang="tr-TR" i="1">
                            <a:latin typeface="Cambria Math" panose="02040503050406030204" pitchFamily="18" charset="0"/>
                          </a:rPr>
                          <m:t>𝐶𝑂𝑂</m:t>
                        </m:r>
                      </m:e>
                      <m:sup>
                        <m:r>
                          <a:rPr lang="tr-TR" i="1">
                            <a:latin typeface="Cambria Math" panose="02040503050406030204" pitchFamily="18" charset="0"/>
                          </a:rPr>
                          <m:t>−</m:t>
                        </m:r>
                      </m:sup>
                    </m:sSup>
                    <m:r>
                      <a:rPr lang="tr-TR" i="1">
                        <a:latin typeface="Cambria Math" panose="02040503050406030204" pitchFamily="18" charset="0"/>
                      </a:rPr>
                      <m:t>+</m:t>
                    </m:r>
                    <m:sSub>
                      <m:sSubPr>
                        <m:ctrlPr>
                          <a:rPr lang="en-US" i="1">
                            <a:latin typeface="Cambria Math" panose="02040503050406030204" pitchFamily="18" charset="0"/>
                          </a:rPr>
                        </m:ctrlPr>
                      </m:sSubPr>
                      <m:e>
                        <m:r>
                          <a:rPr lang="tr-TR" i="1">
                            <a:latin typeface="Cambria Math" panose="02040503050406030204" pitchFamily="18" charset="0"/>
                          </a:rPr>
                          <m:t>𝐻</m:t>
                        </m:r>
                      </m:e>
                      <m:sub>
                        <m:r>
                          <a:rPr lang="tr-TR" i="1">
                            <a:latin typeface="Cambria Math" panose="02040503050406030204" pitchFamily="18" charset="0"/>
                          </a:rPr>
                          <m:t>2</m:t>
                        </m:r>
                      </m:sub>
                    </m:sSub>
                    <m:r>
                      <a:rPr lang="tr-TR" i="1">
                        <a:latin typeface="Cambria Math" panose="02040503050406030204" pitchFamily="18" charset="0"/>
                      </a:rPr>
                      <m:t>𝑂</m:t>
                    </m:r>
                    <m:r>
                      <a:rPr lang="tr-TR" i="1">
                        <a:latin typeface="Cambria Math" panose="02040503050406030204" pitchFamily="18" charset="0"/>
                      </a:rPr>
                      <m:t>+ </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tr-TR" i="1">
                                <a:latin typeface="Cambria Math" panose="02040503050406030204" pitchFamily="18" charset="0"/>
                              </a:rPr>
                              <m:t>𝐶𝑂</m:t>
                            </m:r>
                          </m:e>
                          <m:sub>
                            <m:r>
                              <a:rPr lang="tr-TR" i="1">
                                <a:latin typeface="Cambria Math" panose="02040503050406030204" pitchFamily="18" charset="0"/>
                              </a:rPr>
                              <m:t>2</m:t>
                            </m:r>
                          </m:sub>
                        </m:sSub>
                      </m:e>
                      <m:sub>
                        <m:r>
                          <a:rPr lang="tr-TR" i="1">
                            <a:latin typeface="Cambria Math" panose="02040503050406030204" pitchFamily="18" charset="0"/>
                          </a:rPr>
                          <m:t>(</m:t>
                        </m:r>
                        <m:r>
                          <a:rPr lang="tr-TR" i="1">
                            <a:latin typeface="Cambria Math" panose="02040503050406030204" pitchFamily="18" charset="0"/>
                          </a:rPr>
                          <m:t>𝑔</m:t>
                        </m:r>
                        <m:r>
                          <a:rPr lang="tr-TR" i="1">
                            <a:latin typeface="Cambria Math" panose="02040503050406030204" pitchFamily="18" charset="0"/>
                          </a:rPr>
                          <m:t>)</m:t>
                        </m:r>
                      </m:sub>
                    </m:sSub>
                  </m:oMath>
                </a14:m>
                <a:r>
                  <a:rPr lang="tr-TR" dirty="0"/>
                  <a:t> </a:t>
                </a:r>
              </a:p>
            </p:txBody>
          </p:sp>
        </mc:Choice>
        <mc:Fallback xmlns="">
          <p:sp>
            <p:nvSpPr>
              <p:cNvPr id="6" name="Rectangle 5"/>
              <p:cNvSpPr>
                <a:spLocks noRot="1" noChangeAspect="1" noMove="1" noResize="1" noEditPoints="1" noAdjustHandles="1" noChangeArrowheads="1" noChangeShapeType="1" noTextEdit="1"/>
              </p:cNvSpPr>
              <p:nvPr/>
            </p:nvSpPr>
            <p:spPr>
              <a:xfrm>
                <a:off x="2664210" y="1764019"/>
                <a:ext cx="5363391" cy="6168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089953" y="2303828"/>
                <a:ext cx="4133246" cy="604140"/>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tr-TR" i="1">
                              <a:latin typeface="Cambria Math" panose="02040503050406030204" pitchFamily="18" charset="0"/>
                            </a:rPr>
                            <m:t>𝐶𝑎</m:t>
                          </m:r>
                          <m:r>
                            <a:rPr lang="tr-TR" i="1">
                              <a:latin typeface="Cambria Math" panose="02040503050406030204" pitchFamily="18" charset="0"/>
                            </a:rPr>
                            <m:t>(</m:t>
                          </m:r>
                          <m:r>
                            <a:rPr lang="tr-TR" i="1">
                              <a:latin typeface="Cambria Math" panose="02040503050406030204" pitchFamily="18" charset="0"/>
                            </a:rPr>
                            <m:t>𝑂𝐻</m:t>
                          </m:r>
                          <m:r>
                            <a:rPr lang="tr-TR" i="1">
                              <a:latin typeface="Cambria Math" panose="02040503050406030204" pitchFamily="18" charset="0"/>
                            </a:rPr>
                            <m:t>)</m:t>
                          </m:r>
                        </m:e>
                        <m:sub>
                          <m:r>
                            <a:rPr lang="tr-TR" i="1">
                              <a:latin typeface="Cambria Math" panose="02040503050406030204" pitchFamily="18" charset="0"/>
                            </a:rPr>
                            <m:t>2</m:t>
                          </m:r>
                        </m:sub>
                      </m:sSub>
                      <m:r>
                        <a:rPr lang="tr-TR" i="1">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tr-TR" i="1">
                                  <a:latin typeface="Cambria Math" panose="02040503050406030204" pitchFamily="18" charset="0"/>
                                </a:rPr>
                                <m:t>𝐶𝑂</m:t>
                              </m:r>
                            </m:e>
                            <m:sub>
                              <m:r>
                                <a:rPr lang="tr-TR" i="1">
                                  <a:latin typeface="Cambria Math" panose="02040503050406030204" pitchFamily="18" charset="0"/>
                                </a:rPr>
                                <m:t>2</m:t>
                              </m:r>
                            </m:sub>
                          </m:sSub>
                        </m:e>
                        <m:sub>
                          <m:r>
                            <a:rPr lang="tr-TR" i="1">
                              <a:latin typeface="Cambria Math" panose="02040503050406030204" pitchFamily="18" charset="0"/>
                            </a:rPr>
                            <m:t>(</m:t>
                          </m:r>
                          <m:r>
                            <a:rPr lang="tr-TR" i="1">
                              <a:latin typeface="Cambria Math" panose="02040503050406030204" pitchFamily="18" charset="0"/>
                            </a:rPr>
                            <m:t>𝑔</m:t>
                          </m:r>
                          <m:r>
                            <a:rPr lang="tr-TR" i="1">
                              <a:latin typeface="Cambria Math" panose="02040503050406030204" pitchFamily="18" charset="0"/>
                            </a:rPr>
                            <m:t>)</m:t>
                          </m:r>
                        </m:sub>
                      </m:sSub>
                      <m:r>
                        <a:rPr lang="tr-TR" i="1">
                          <a:latin typeface="Cambria Math" panose="02040503050406030204" pitchFamily="18" charset="0"/>
                        </a:rPr>
                        <m:t>→</m:t>
                      </m:r>
                      <m:sSub>
                        <m:sSubPr>
                          <m:ctrlPr>
                            <a:rPr lang="en-US" i="1">
                              <a:latin typeface="Cambria Math" panose="02040503050406030204" pitchFamily="18" charset="0"/>
                            </a:rPr>
                          </m:ctrlPr>
                        </m:sSubPr>
                        <m:e>
                          <m:r>
                            <a:rPr lang="tr-TR" i="1">
                              <a:latin typeface="Cambria Math" panose="02040503050406030204" pitchFamily="18" charset="0"/>
                            </a:rPr>
                            <m:t>𝐶𝑎</m:t>
                          </m:r>
                          <m:sSub>
                            <m:sSubPr>
                              <m:ctrlPr>
                                <a:rPr lang="en-US" i="1">
                                  <a:latin typeface="Cambria Math" panose="02040503050406030204" pitchFamily="18" charset="0"/>
                                </a:rPr>
                              </m:ctrlPr>
                            </m:sSubPr>
                            <m:e>
                              <m:r>
                                <a:rPr lang="tr-TR" i="1">
                                  <a:latin typeface="Cambria Math" panose="02040503050406030204" pitchFamily="18" charset="0"/>
                                </a:rPr>
                                <m:t>𝐶𝑂</m:t>
                              </m:r>
                            </m:e>
                            <m:sub>
                              <m:r>
                                <a:rPr lang="tr-TR" i="1">
                                  <a:latin typeface="Cambria Math" panose="02040503050406030204" pitchFamily="18" charset="0"/>
                                </a:rPr>
                                <m:t>3</m:t>
                              </m:r>
                            </m:sub>
                          </m:sSub>
                        </m:e>
                        <m:sub>
                          <m:r>
                            <a:rPr lang="tr-TR" i="1">
                              <a:latin typeface="Cambria Math" panose="02040503050406030204" pitchFamily="18" charset="0"/>
                            </a:rPr>
                            <m:t>(</m:t>
                          </m:r>
                          <m:r>
                            <a:rPr lang="tr-TR" i="1">
                              <a:latin typeface="Cambria Math" panose="02040503050406030204" pitchFamily="18" charset="0"/>
                            </a:rPr>
                            <m:t>𝑘</m:t>
                          </m:r>
                          <m:r>
                            <a:rPr lang="tr-TR" i="1">
                              <a:latin typeface="Cambria Math" panose="02040503050406030204" pitchFamily="18" charset="0"/>
                            </a:rPr>
                            <m:t>)</m:t>
                          </m:r>
                        </m:sub>
                      </m:sSub>
                      <m:r>
                        <a:rPr lang="tr-TR" i="1">
                          <a:latin typeface="Cambria Math" panose="02040503050406030204" pitchFamily="18" charset="0"/>
                        </a:rPr>
                        <m:t>+</m:t>
                      </m:r>
                      <m:r>
                        <a:rPr lang="tr-TR">
                          <a:latin typeface="Cambria Math" panose="02040503050406030204" pitchFamily="18" charset="0"/>
                        </a:rPr>
                        <m:t>4</m:t>
                      </m:r>
                      <m:sSub>
                        <m:sSubPr>
                          <m:ctrlPr>
                            <a:rPr lang="en-US" i="1">
                              <a:latin typeface="Cambria Math" panose="02040503050406030204" pitchFamily="18" charset="0"/>
                            </a:rPr>
                          </m:ctrlPr>
                        </m:sSubPr>
                        <m:e>
                          <m:r>
                            <m:rPr>
                              <m:sty m:val="p"/>
                            </m:rPr>
                            <a:rPr lang="tr-TR">
                              <a:latin typeface="Cambria Math" panose="02040503050406030204" pitchFamily="18" charset="0"/>
                            </a:rPr>
                            <m:t>H</m:t>
                          </m:r>
                        </m:e>
                        <m:sub>
                          <m:r>
                            <a:rPr lang="tr-TR">
                              <a:latin typeface="Cambria Math" panose="02040503050406030204" pitchFamily="18" charset="0"/>
                            </a:rPr>
                            <m:t>2</m:t>
                          </m:r>
                        </m:sub>
                      </m:sSub>
                      <m:r>
                        <m:rPr>
                          <m:sty m:val="p"/>
                        </m:rPr>
                        <a:rPr lang="tr-TR">
                          <a:latin typeface="Cambria Math" panose="02040503050406030204" pitchFamily="18" charset="0"/>
                        </a:rPr>
                        <m:t>O</m:t>
                      </m:r>
                    </m:oMath>
                  </m:oMathPara>
                </a14:m>
                <a:endParaRPr lang="tr-TR" dirty="0"/>
              </a:p>
            </p:txBody>
          </p:sp>
        </mc:Choice>
        <mc:Fallback xmlns="">
          <p:sp>
            <p:nvSpPr>
              <p:cNvPr id="7" name="Rectangle 6"/>
              <p:cNvSpPr>
                <a:spLocks noRot="1" noChangeAspect="1" noMove="1" noResize="1" noEditPoints="1" noAdjustHandles="1" noChangeArrowheads="1" noChangeShapeType="1" noTextEdit="1"/>
              </p:cNvSpPr>
              <p:nvPr/>
            </p:nvSpPr>
            <p:spPr>
              <a:xfrm>
                <a:off x="3089953" y="2303828"/>
                <a:ext cx="4133246" cy="60414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itle 1"/>
              <p:cNvSpPr>
                <a:spLocks noGrp="1"/>
              </p:cNvSpPr>
              <p:nvPr>
                <p:ph type="title"/>
              </p:nvPr>
            </p:nvSpPr>
            <p:spPr>
              <a:xfrm>
                <a:off x="735062" y="1198180"/>
                <a:ext cx="9221689" cy="665492"/>
              </a:xfrm>
            </p:spPr>
            <p:txBody>
              <a:bodyPr>
                <a:normAutofit/>
              </a:bodyPr>
              <a:lstStyle/>
              <a:p>
                <a:r>
                  <a:rPr lang="tr-TR" sz="3600" dirty="0">
                    <a:solidFill>
                      <a:srgbClr val="C00000"/>
                    </a:solidFill>
                  </a:rPr>
                  <a:t>4</a:t>
                </a:r>
                <a:r>
                  <a:rPr lang="en-US" sz="3600" dirty="0">
                    <a:solidFill>
                      <a:srgbClr val="C00000"/>
                    </a:solidFill>
                  </a:rPr>
                  <a:t>. </a:t>
                </a:r>
                <a:r>
                  <a:rPr lang="tr-TR" sz="3600" dirty="0">
                    <a:solidFill>
                      <a:srgbClr val="C00000"/>
                    </a:solidFill>
                  </a:rPr>
                  <a:t>Reactions</a:t>
                </a:r>
                <a:r>
                  <a:rPr lang="en-US" sz="3600" dirty="0">
                    <a:solidFill>
                      <a:srgbClr val="C00000"/>
                    </a:solidFill>
                  </a:rPr>
                  <a:t> of </a:t>
                </a:r>
                <a:r>
                  <a:rPr lang="tr-TR" sz="3600" dirty="0">
                    <a:solidFill>
                      <a:srgbClr val="C00000"/>
                    </a:solidFill>
                  </a:rPr>
                  <a:t>carbonate</a:t>
                </a:r>
                <a:r>
                  <a:rPr lang="en-US" sz="3600" dirty="0">
                    <a:solidFill>
                      <a:srgbClr val="C00000"/>
                    </a:solidFill>
                  </a:rPr>
                  <a:t> ion </a:t>
                </a:r>
                <a:r>
                  <a:rPr lang="tr-TR" sz="3600" dirty="0">
                    <a:solidFill>
                      <a:srgbClr val="C00000"/>
                    </a:solidFill>
                  </a:rPr>
                  <a:t>(</a:t>
                </a:r>
                <a14:m>
                  <m:oMath xmlns:m="http://schemas.openxmlformats.org/officeDocument/2006/math">
                    <m:sSubSup>
                      <m:sSubSupPr>
                        <m:ctrlPr>
                          <a:rPr lang="en-US" sz="3600" i="1">
                            <a:solidFill>
                              <a:srgbClr val="C00000"/>
                            </a:solidFill>
                            <a:latin typeface="Cambria Math" panose="02040503050406030204" pitchFamily="18" charset="0"/>
                          </a:rPr>
                        </m:ctrlPr>
                      </m:sSubSupPr>
                      <m:e>
                        <m:r>
                          <m:rPr>
                            <m:sty m:val="p"/>
                          </m:rPr>
                          <a:rPr lang="tr-TR" sz="3600">
                            <a:solidFill>
                              <a:srgbClr val="C00000"/>
                            </a:solidFill>
                            <a:latin typeface="Cambria Math" panose="02040503050406030204" pitchFamily="18" charset="0"/>
                          </a:rPr>
                          <m:t>CO</m:t>
                        </m:r>
                      </m:e>
                      <m:sub>
                        <m:r>
                          <a:rPr lang="tr-TR" sz="3600">
                            <a:solidFill>
                              <a:srgbClr val="C00000"/>
                            </a:solidFill>
                            <a:latin typeface="Cambria Math" panose="02040503050406030204" pitchFamily="18" charset="0"/>
                          </a:rPr>
                          <m:t>3</m:t>
                        </m:r>
                      </m:sub>
                      <m:sup>
                        <m:r>
                          <a:rPr lang="tr-TR" sz="3600">
                            <a:solidFill>
                              <a:srgbClr val="C00000"/>
                            </a:solidFill>
                            <a:latin typeface="Cambria Math" panose="02040503050406030204" pitchFamily="18" charset="0"/>
                          </a:rPr>
                          <m:t>−2</m:t>
                        </m:r>
                      </m:sup>
                    </m:sSubSup>
                  </m:oMath>
                </a14:m>
                <a:r>
                  <a:rPr lang="tr-TR" sz="3600" dirty="0">
                    <a:solidFill>
                      <a:srgbClr val="C00000"/>
                    </a:solidFill>
                  </a:rPr>
                  <a:t>)</a:t>
                </a:r>
                <a:endParaRPr lang="en-US" sz="3600" dirty="0">
                  <a:solidFill>
                    <a:srgbClr val="C00000"/>
                  </a:solidFill>
                </a:endParaRPr>
              </a:p>
            </p:txBody>
          </p:sp>
        </mc:Choice>
        <mc:Fallback xmlns="">
          <p:sp>
            <p:nvSpPr>
              <p:cNvPr id="8" name="Title 1"/>
              <p:cNvSpPr>
                <a:spLocks noGrp="1" noRot="1" noChangeAspect="1" noMove="1" noResize="1" noEditPoints="1" noAdjustHandles="1" noChangeArrowheads="1" noChangeShapeType="1" noTextEdit="1"/>
              </p:cNvSpPr>
              <p:nvPr>
                <p:ph type="title"/>
              </p:nvPr>
            </p:nvSpPr>
            <p:spPr>
              <a:xfrm>
                <a:off x="735062" y="1198180"/>
                <a:ext cx="9221689" cy="665492"/>
              </a:xfrm>
              <a:blipFill>
                <a:blip r:embed="rId7"/>
                <a:stretch>
                  <a:fillRect l="-2050" t="-15596" b="-29358"/>
                </a:stretch>
              </a:blipFill>
            </p:spPr>
            <p:txBody>
              <a:bodyPr/>
              <a:lstStyle/>
              <a:p>
                <a:r>
                  <a:rPr lang="en-US">
                    <a:noFill/>
                  </a:rPr>
                  <a:t> </a:t>
                </a:r>
              </a:p>
            </p:txBody>
          </p:sp>
        </mc:Fallback>
      </mc:AlternateContent>
    </p:spTree>
    <p:extLst>
      <p:ext uri="{BB962C8B-B14F-4D97-AF65-F5344CB8AC3E}">
        <p14:creationId xmlns:p14="http://schemas.microsoft.com/office/powerpoint/2010/main" val="3297479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35062" y="1160584"/>
                <a:ext cx="9221689" cy="703087"/>
              </a:xfrm>
            </p:spPr>
            <p:txBody>
              <a:bodyPr>
                <a:normAutofit/>
              </a:bodyPr>
              <a:lstStyle/>
              <a:p>
                <a:r>
                  <a:rPr lang="tr-TR" sz="3600" dirty="0">
                    <a:solidFill>
                      <a:srgbClr val="C00000"/>
                    </a:solidFill>
                  </a:rPr>
                  <a:t>4</a:t>
                </a:r>
                <a:r>
                  <a:rPr lang="en-US" sz="3600" dirty="0">
                    <a:solidFill>
                      <a:srgbClr val="C00000"/>
                    </a:solidFill>
                  </a:rPr>
                  <a:t>. </a:t>
                </a:r>
                <a:r>
                  <a:rPr lang="tr-TR" sz="3600" dirty="0">
                    <a:solidFill>
                      <a:srgbClr val="C00000"/>
                    </a:solidFill>
                  </a:rPr>
                  <a:t>Reactions</a:t>
                </a:r>
                <a:r>
                  <a:rPr lang="en-US" sz="3600" dirty="0">
                    <a:solidFill>
                      <a:srgbClr val="C00000"/>
                    </a:solidFill>
                  </a:rPr>
                  <a:t> of </a:t>
                </a:r>
                <a:r>
                  <a:rPr lang="tr-TR" sz="3600" dirty="0">
                    <a:solidFill>
                      <a:srgbClr val="C00000"/>
                    </a:solidFill>
                  </a:rPr>
                  <a:t>carbonate</a:t>
                </a:r>
                <a:r>
                  <a:rPr lang="en-US" sz="3600" dirty="0">
                    <a:solidFill>
                      <a:srgbClr val="C00000"/>
                    </a:solidFill>
                  </a:rPr>
                  <a:t> ion </a:t>
                </a:r>
                <a:r>
                  <a:rPr lang="tr-TR" sz="3600" dirty="0">
                    <a:solidFill>
                      <a:srgbClr val="C00000"/>
                    </a:solidFill>
                  </a:rPr>
                  <a:t>(</a:t>
                </a:r>
                <a14:m>
                  <m:oMath xmlns:m="http://schemas.openxmlformats.org/officeDocument/2006/math">
                    <m:sSubSup>
                      <m:sSubSupPr>
                        <m:ctrlPr>
                          <a:rPr lang="en-US" sz="3600" i="1">
                            <a:solidFill>
                              <a:srgbClr val="C00000"/>
                            </a:solidFill>
                            <a:latin typeface="Cambria Math" panose="02040503050406030204" pitchFamily="18" charset="0"/>
                          </a:rPr>
                        </m:ctrlPr>
                      </m:sSubSupPr>
                      <m:e>
                        <m:r>
                          <m:rPr>
                            <m:sty m:val="p"/>
                          </m:rPr>
                          <a:rPr lang="tr-TR" sz="3600">
                            <a:solidFill>
                              <a:srgbClr val="C00000"/>
                            </a:solidFill>
                            <a:latin typeface="Cambria Math" panose="02040503050406030204" pitchFamily="18" charset="0"/>
                          </a:rPr>
                          <m:t>CO</m:t>
                        </m:r>
                      </m:e>
                      <m:sub>
                        <m:r>
                          <a:rPr lang="tr-TR" sz="3600">
                            <a:solidFill>
                              <a:srgbClr val="C00000"/>
                            </a:solidFill>
                            <a:latin typeface="Cambria Math" panose="02040503050406030204" pitchFamily="18" charset="0"/>
                          </a:rPr>
                          <m:t>3</m:t>
                        </m:r>
                      </m:sub>
                      <m:sup>
                        <m:r>
                          <a:rPr lang="tr-TR" sz="3600">
                            <a:solidFill>
                              <a:srgbClr val="C00000"/>
                            </a:solidFill>
                            <a:latin typeface="Cambria Math" panose="02040503050406030204" pitchFamily="18" charset="0"/>
                          </a:rPr>
                          <m:t>−2</m:t>
                        </m:r>
                      </m:sup>
                    </m:sSubSup>
                  </m:oMath>
                </a14:m>
                <a:r>
                  <a:rPr lang="tr-TR" sz="3600" dirty="0">
                    <a:solidFill>
                      <a:srgbClr val="C00000"/>
                    </a:solidFill>
                  </a:rPr>
                  <a:t>)</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35062" y="1160584"/>
                <a:ext cx="9221689" cy="703087"/>
              </a:xfrm>
              <a:blipFill>
                <a:blip r:embed="rId2"/>
                <a:stretch>
                  <a:fillRect l="-2050" t="-1120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tr-TR" sz="2000" dirty="0" smtClean="0">
                    <a:solidFill>
                      <a:srgbClr val="C00000"/>
                    </a:solidFill>
                  </a:rPr>
                  <a:t>4.2.  With BaCl</a:t>
                </a:r>
                <a:r>
                  <a:rPr lang="tr-TR" sz="2000" baseline="-25000" dirty="0" smtClean="0">
                    <a:solidFill>
                      <a:srgbClr val="C00000"/>
                    </a:solidFill>
                  </a:rPr>
                  <a:t>2</a:t>
                </a:r>
              </a:p>
              <a:p>
                <a:pPr marL="0" indent="0">
                  <a:buNone/>
                </a:pPr>
                <a:endParaRPr lang="tr-TR" sz="2000" dirty="0"/>
              </a:p>
              <a:p>
                <a:pPr>
                  <a:lnSpc>
                    <a:spcPct val="150000"/>
                  </a:lnSpc>
                </a:pPr>
                <a14:m>
                  <m:oMath xmlns:m="http://schemas.openxmlformats.org/officeDocument/2006/math">
                    <m:sSubSup>
                      <m:sSubSupPr>
                        <m:ctrlPr>
                          <a:rPr lang="en-US" sz="2000" i="1">
                            <a:latin typeface="Cambria Math" panose="02040503050406030204" pitchFamily="18" charset="0"/>
                          </a:rPr>
                        </m:ctrlPr>
                      </m:sSubSupPr>
                      <m:e>
                        <m:r>
                          <m:rPr>
                            <m:sty m:val="p"/>
                          </m:rPr>
                          <a:rPr lang="tr-TR" sz="2000" i="0">
                            <a:latin typeface="Cambria Math" panose="02040503050406030204" pitchFamily="18" charset="0"/>
                          </a:rPr>
                          <m:t>CO</m:t>
                        </m:r>
                      </m:e>
                      <m:sub>
                        <m:r>
                          <a:rPr lang="tr-TR" sz="2000" i="0">
                            <a:latin typeface="Cambria Math" panose="02040503050406030204" pitchFamily="18" charset="0"/>
                          </a:rPr>
                          <m:t>3</m:t>
                        </m:r>
                      </m:sub>
                      <m:sup>
                        <m:r>
                          <a:rPr lang="tr-TR" sz="2000" i="0">
                            <a:latin typeface="Cambria Math" panose="02040503050406030204" pitchFamily="18" charset="0"/>
                          </a:rPr>
                          <m:t>−2</m:t>
                        </m:r>
                      </m:sup>
                    </m:sSubSup>
                  </m:oMath>
                </a14:m>
                <a:r>
                  <a:rPr lang="tr-TR" sz="2000" dirty="0"/>
                  <a:t> </a:t>
                </a:r>
                <a:r>
                  <a:rPr lang="tr-TR" sz="2000" dirty="0" smtClean="0"/>
                  <a:t>ion reacts with BaCl</a:t>
                </a:r>
                <a:r>
                  <a:rPr lang="tr-TR" sz="2000" baseline="-25000" dirty="0" smtClean="0"/>
                  <a:t>2</a:t>
                </a:r>
                <a:r>
                  <a:rPr lang="tr-TR" sz="2000" dirty="0" smtClean="0"/>
                  <a:t> to precipitate as white </a:t>
                </a:r>
                <a:r>
                  <a:rPr lang="tr-TR" sz="2000" dirty="0"/>
                  <a:t>BaCO</a:t>
                </a:r>
                <a:r>
                  <a:rPr lang="tr-TR" sz="2000" baseline="-25000" dirty="0"/>
                  <a:t>3</a:t>
                </a:r>
                <a:r>
                  <a:rPr lang="tr-TR" sz="2000" dirty="0"/>
                  <a:t> çöker. </a:t>
                </a:r>
              </a:p>
              <a:p>
                <a:pPr marL="0" indent="0">
                  <a:lnSpc>
                    <a:spcPct val="150000"/>
                  </a:lnSpc>
                  <a:buNone/>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r>
                            <a:rPr lang="tr-TR" sz="2000" i="1">
                              <a:latin typeface="Cambria Math" panose="02040503050406030204" pitchFamily="18" charset="0"/>
                            </a:rPr>
                            <m:t>𝐶𝑂</m:t>
                          </m:r>
                        </m:e>
                        <m:sub>
                          <m:r>
                            <a:rPr lang="tr-TR" sz="2000" i="1">
                              <a:latin typeface="Cambria Math" panose="02040503050406030204" pitchFamily="18" charset="0"/>
                            </a:rPr>
                            <m:t>3</m:t>
                          </m:r>
                        </m:sub>
                        <m:sup>
                          <m:r>
                            <a:rPr lang="tr-TR" sz="2000" i="1">
                              <a:latin typeface="Cambria Math" panose="02040503050406030204" pitchFamily="18" charset="0"/>
                            </a:rPr>
                            <m:t>−2</m:t>
                          </m:r>
                        </m:sup>
                      </m:sSubSup>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𝐵𝑎𝐶𝑙</m:t>
                          </m:r>
                        </m:e>
                        <m:sub>
                          <m:r>
                            <a:rPr lang="tr-TR" sz="2000" i="1">
                              <a:latin typeface="Cambria Math" panose="02040503050406030204" pitchFamily="18" charset="0"/>
                            </a:rPr>
                            <m:t>2</m:t>
                          </m:r>
                        </m:sub>
                      </m:sSub>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𝐵𝑎𝐶𝑂</m:t>
                          </m:r>
                        </m:e>
                        <m:sub>
                          <m:r>
                            <a:rPr lang="tr-TR" sz="2000" i="1">
                              <a:latin typeface="Cambria Math" panose="02040503050406030204" pitchFamily="18" charset="0"/>
                            </a:rPr>
                            <m:t>3 (</m:t>
                          </m:r>
                          <m:r>
                            <a:rPr lang="tr-TR" sz="2000" b="0" i="1" smtClean="0">
                              <a:latin typeface="Cambria Math" panose="02040503050406030204" pitchFamily="18" charset="0"/>
                            </a:rPr>
                            <m:t>𝑠</m:t>
                          </m:r>
                          <m:r>
                            <a:rPr lang="tr-TR" sz="2000" i="1">
                              <a:latin typeface="Cambria Math" panose="02040503050406030204" pitchFamily="18" charset="0"/>
                            </a:rPr>
                            <m:t>)</m:t>
                          </m:r>
                        </m:sub>
                      </m:sSub>
                      <m:r>
                        <a:rPr lang="tr-TR" sz="2000" i="1">
                          <a:latin typeface="Cambria Math" panose="02040503050406030204" pitchFamily="18" charset="0"/>
                        </a:rPr>
                        <m:t>+</m:t>
                      </m:r>
                      <m:sSup>
                        <m:sSupPr>
                          <m:ctrlPr>
                            <a:rPr lang="en-US" sz="2000" i="1">
                              <a:latin typeface="Cambria Math" panose="02040503050406030204" pitchFamily="18" charset="0"/>
                            </a:rPr>
                          </m:ctrlPr>
                        </m:sSupPr>
                        <m:e>
                          <m:r>
                            <a:rPr lang="tr-TR" sz="2000" i="1">
                              <a:latin typeface="Cambria Math" panose="02040503050406030204" pitchFamily="18" charset="0"/>
                            </a:rPr>
                            <m:t>2 </m:t>
                          </m:r>
                          <m:r>
                            <a:rPr lang="tr-TR" sz="2000" i="1">
                              <a:latin typeface="Cambria Math" panose="02040503050406030204" pitchFamily="18" charset="0"/>
                            </a:rPr>
                            <m:t>𝐶𝑙</m:t>
                          </m:r>
                        </m:e>
                        <m:sup>
                          <m:r>
                            <a:rPr lang="tr-TR" sz="2000" i="1">
                              <a:latin typeface="Cambria Math" panose="02040503050406030204" pitchFamily="18" charset="0"/>
                            </a:rPr>
                            <m:t>−</m:t>
                          </m:r>
                        </m:sup>
                      </m:sSup>
                    </m:oMath>
                  </m:oMathPara>
                </a14:m>
                <a:endParaRPr lang="tr-TR" sz="2000" i="1" dirty="0"/>
              </a:p>
              <a:p>
                <a:pPr>
                  <a:lnSpc>
                    <a:spcPct val="150000"/>
                  </a:lnSpc>
                </a:pPr>
                <a:r>
                  <a:rPr lang="tr-TR" sz="2000" dirty="0"/>
                  <a:t>BaCO</a:t>
                </a:r>
                <a:r>
                  <a:rPr lang="tr-TR" sz="2000" baseline="-25000" dirty="0"/>
                  <a:t>3</a:t>
                </a:r>
                <a:r>
                  <a:rPr lang="tr-TR" sz="2000" dirty="0"/>
                  <a:t> </a:t>
                </a:r>
                <a:r>
                  <a:rPr lang="tr-TR" sz="2000" dirty="0" smtClean="0"/>
                  <a:t>dissolves in mineral acids (</a:t>
                </a:r>
                <a:r>
                  <a:rPr lang="tr-TR" sz="2000" dirty="0"/>
                  <a:t>HNO</a:t>
                </a:r>
                <a:r>
                  <a:rPr lang="tr-TR" sz="2000" baseline="-25000" dirty="0"/>
                  <a:t>3</a:t>
                </a:r>
                <a:r>
                  <a:rPr lang="tr-TR" sz="2000" dirty="0"/>
                  <a:t>, HCl) </a:t>
                </a:r>
                <a:r>
                  <a:rPr lang="tr-TR" sz="2000" dirty="0" smtClean="0"/>
                  <a:t>by releasing CO</a:t>
                </a:r>
                <a:r>
                  <a:rPr lang="tr-TR" sz="2000" baseline="-25000" dirty="0" smtClean="0"/>
                  <a:t>2</a:t>
                </a:r>
                <a:r>
                  <a:rPr lang="tr-TR" sz="2000" dirty="0" smtClean="0"/>
                  <a:t>. </a:t>
                </a:r>
                <a:endParaRPr lang="tr-TR" sz="2000" b="1" dirty="0"/>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tr-TR" sz="2000" i="1">
                                  <a:latin typeface="Cambria Math" panose="02040503050406030204" pitchFamily="18" charset="0"/>
                                </a:rPr>
                                <m:t>𝐵𝑎𝐶𝑂</m:t>
                              </m:r>
                            </m:e>
                            <m:sub>
                              <m:r>
                                <a:rPr lang="tr-TR" sz="2000" i="1">
                                  <a:latin typeface="Cambria Math" panose="02040503050406030204" pitchFamily="18" charset="0"/>
                                </a:rPr>
                                <m:t>3</m:t>
                              </m:r>
                            </m:sub>
                          </m:sSub>
                        </m:e>
                        <m:sub>
                          <m:r>
                            <a:rPr lang="tr-TR" sz="2000" i="1">
                              <a:latin typeface="Cambria Math" panose="02040503050406030204" pitchFamily="18" charset="0"/>
                            </a:rPr>
                            <m:t>(</m:t>
                          </m:r>
                          <m:r>
                            <a:rPr lang="tr-TR" sz="2000" b="0" i="1" smtClean="0">
                              <a:latin typeface="Cambria Math" panose="02040503050406030204" pitchFamily="18" charset="0"/>
                            </a:rPr>
                            <m:t>𝑠</m:t>
                          </m:r>
                          <m:r>
                            <a:rPr lang="tr-TR" sz="2000" i="1">
                              <a:latin typeface="Cambria Math" panose="02040503050406030204" pitchFamily="18" charset="0"/>
                            </a:rPr>
                            <m:t>)</m:t>
                          </m:r>
                        </m:sub>
                      </m:sSub>
                      <m:r>
                        <a:rPr lang="tr-TR" sz="2000" i="1">
                          <a:latin typeface="Cambria Math" panose="02040503050406030204" pitchFamily="18" charset="0"/>
                        </a:rPr>
                        <m:t>+ </m:t>
                      </m:r>
                      <m:sSup>
                        <m:sSupPr>
                          <m:ctrlPr>
                            <a:rPr lang="en-US" sz="2000" i="1">
                              <a:latin typeface="Cambria Math" panose="02040503050406030204" pitchFamily="18" charset="0"/>
                            </a:rPr>
                          </m:ctrlPr>
                        </m:sSupPr>
                        <m:e>
                          <m:r>
                            <a:rPr lang="tr-TR" sz="2000" i="1">
                              <a:latin typeface="Cambria Math" panose="02040503050406030204" pitchFamily="18" charset="0"/>
                            </a:rPr>
                            <m:t>2</m:t>
                          </m:r>
                          <m:r>
                            <a:rPr lang="tr-TR" sz="2000" i="1">
                              <a:latin typeface="Cambria Math" panose="02040503050406030204" pitchFamily="18" charset="0"/>
                            </a:rPr>
                            <m:t>𝐻</m:t>
                          </m:r>
                        </m:e>
                        <m:sup>
                          <m:r>
                            <a:rPr lang="tr-TR" sz="2000" i="1">
                              <a:latin typeface="Cambria Math" panose="02040503050406030204" pitchFamily="18" charset="0"/>
                            </a:rPr>
                            <m:t>+</m:t>
                          </m:r>
                        </m:sup>
                      </m:sSup>
                      <m:r>
                        <a:rPr lang="tr-TR" sz="2000" i="1">
                          <a:latin typeface="Cambria Math" panose="02040503050406030204" pitchFamily="18" charset="0"/>
                        </a:rPr>
                        <m:t>→</m:t>
                      </m:r>
                      <m:sSup>
                        <m:sSupPr>
                          <m:ctrlPr>
                            <a:rPr lang="en-US" sz="2000" i="1">
                              <a:latin typeface="Cambria Math" panose="02040503050406030204" pitchFamily="18" charset="0"/>
                            </a:rPr>
                          </m:ctrlPr>
                        </m:sSupPr>
                        <m:e>
                          <m:r>
                            <a:rPr lang="tr-TR" sz="2000" i="1">
                              <a:latin typeface="Cambria Math" panose="02040503050406030204" pitchFamily="18" charset="0"/>
                            </a:rPr>
                            <m:t>𝐵𝑎</m:t>
                          </m:r>
                        </m:e>
                        <m:sup>
                          <m:r>
                            <a:rPr lang="tr-TR" sz="2000" i="1">
                              <a:latin typeface="Cambria Math" panose="02040503050406030204" pitchFamily="18" charset="0"/>
                            </a:rPr>
                            <m:t>+2</m:t>
                          </m:r>
                        </m:sup>
                      </m:sSup>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𝐻</m:t>
                          </m:r>
                        </m:e>
                        <m:sub>
                          <m:r>
                            <a:rPr lang="tr-TR" sz="2000" i="1">
                              <a:latin typeface="Cambria Math" panose="02040503050406030204" pitchFamily="18" charset="0"/>
                            </a:rPr>
                            <m:t>2</m:t>
                          </m:r>
                        </m:sub>
                      </m:sSub>
                      <m:r>
                        <a:rPr lang="tr-TR" sz="2000" i="1">
                          <a:latin typeface="Cambria Math" panose="02040503050406030204" pitchFamily="18" charset="0"/>
                        </a:rPr>
                        <m:t>𝑂</m:t>
                      </m:r>
                      <m:r>
                        <a:rPr lang="tr-TR" sz="2000" i="1">
                          <a:latin typeface="Cambria Math" panose="02040503050406030204" pitchFamily="18" charset="0"/>
                        </a:rPr>
                        <m:t>+ </m:t>
                      </m:r>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tr-TR" sz="2000" i="1">
                                  <a:latin typeface="Cambria Math" panose="02040503050406030204" pitchFamily="18" charset="0"/>
                                </a:rPr>
                                <m:t>𝐶𝑂</m:t>
                              </m:r>
                            </m:e>
                            <m:sub>
                              <m:r>
                                <a:rPr lang="tr-TR" sz="2000" i="1">
                                  <a:latin typeface="Cambria Math" panose="02040503050406030204" pitchFamily="18" charset="0"/>
                                </a:rPr>
                                <m:t>2</m:t>
                              </m:r>
                            </m:sub>
                          </m:sSub>
                        </m:e>
                        <m:sub>
                          <m:r>
                            <a:rPr lang="tr-TR" sz="2000" i="1">
                              <a:latin typeface="Cambria Math" panose="02040503050406030204" pitchFamily="18" charset="0"/>
                            </a:rPr>
                            <m:t>(</m:t>
                          </m:r>
                          <m:r>
                            <a:rPr lang="tr-TR" sz="2000" i="1">
                              <a:latin typeface="Cambria Math" panose="02040503050406030204" pitchFamily="18" charset="0"/>
                            </a:rPr>
                            <m:t>𝑔</m:t>
                          </m:r>
                          <m:r>
                            <a:rPr lang="tr-TR" sz="2000" i="1">
                              <a:latin typeface="Cambria Math" panose="02040503050406030204" pitchFamily="18" charset="0"/>
                            </a:rPr>
                            <m:t>)</m:t>
                          </m:r>
                        </m:sub>
                      </m:sSub>
                    </m:oMath>
                  </m:oMathPara>
                </a14:m>
                <a:endParaRPr lang="tr-TR" sz="2000" i="1" dirty="0" smtClean="0"/>
              </a:p>
              <a:p>
                <a:pPr marL="0" indent="0">
                  <a:lnSpc>
                    <a:spcPct val="150000"/>
                  </a:lnSpc>
                  <a:buNone/>
                </a:pPr>
                <a:endParaRPr lang="tr-TR" sz="2000" dirty="0"/>
              </a:p>
              <a:p>
                <a:pPr marL="0" indent="0">
                  <a:lnSpc>
                    <a:spcPct val="150000"/>
                  </a:lnSpc>
                  <a:buNone/>
                </a:pPr>
                <a:endParaRPr lang="en-US" sz="2000" b="1"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28" t="-1271"/>
                </a:stretch>
              </a:blipFill>
            </p:spPr>
            <p:txBody>
              <a:bodyPr/>
              <a:lstStyle/>
              <a:p>
                <a:r>
                  <a:rPr lang="en-US">
                    <a:noFill/>
                  </a:rPr>
                  <a:t> </a:t>
                </a:r>
              </a:p>
            </p:txBody>
          </p:sp>
        </mc:Fallback>
      </mc:AlternateContent>
    </p:spTree>
    <p:extLst>
      <p:ext uri="{BB962C8B-B14F-4D97-AF65-F5344CB8AC3E}">
        <p14:creationId xmlns:p14="http://schemas.microsoft.com/office/powerpoint/2010/main" val="1778050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35062" y="1160584"/>
                <a:ext cx="9221689" cy="703087"/>
              </a:xfrm>
            </p:spPr>
            <p:txBody>
              <a:bodyPr>
                <a:normAutofit/>
              </a:bodyPr>
              <a:lstStyle/>
              <a:p>
                <a:r>
                  <a:rPr lang="tr-TR" sz="3600" dirty="0">
                    <a:solidFill>
                      <a:srgbClr val="C00000"/>
                    </a:solidFill>
                  </a:rPr>
                  <a:t>4</a:t>
                </a:r>
                <a:r>
                  <a:rPr lang="en-US" sz="3600" dirty="0">
                    <a:solidFill>
                      <a:srgbClr val="C00000"/>
                    </a:solidFill>
                  </a:rPr>
                  <a:t>. </a:t>
                </a:r>
                <a:r>
                  <a:rPr lang="tr-TR" sz="3600" dirty="0">
                    <a:solidFill>
                      <a:srgbClr val="C00000"/>
                    </a:solidFill>
                  </a:rPr>
                  <a:t>Reactions</a:t>
                </a:r>
                <a:r>
                  <a:rPr lang="en-US" sz="3600" dirty="0">
                    <a:solidFill>
                      <a:srgbClr val="C00000"/>
                    </a:solidFill>
                  </a:rPr>
                  <a:t> of </a:t>
                </a:r>
                <a:r>
                  <a:rPr lang="tr-TR" sz="3600" dirty="0">
                    <a:solidFill>
                      <a:srgbClr val="C00000"/>
                    </a:solidFill>
                  </a:rPr>
                  <a:t>carbonate</a:t>
                </a:r>
                <a:r>
                  <a:rPr lang="en-US" sz="3600" dirty="0">
                    <a:solidFill>
                      <a:srgbClr val="C00000"/>
                    </a:solidFill>
                  </a:rPr>
                  <a:t> ion </a:t>
                </a:r>
                <a:r>
                  <a:rPr lang="tr-TR" sz="3600" dirty="0">
                    <a:solidFill>
                      <a:srgbClr val="C00000"/>
                    </a:solidFill>
                  </a:rPr>
                  <a:t>(</a:t>
                </a:r>
                <a14:m>
                  <m:oMath xmlns:m="http://schemas.openxmlformats.org/officeDocument/2006/math">
                    <m:sSubSup>
                      <m:sSubSupPr>
                        <m:ctrlPr>
                          <a:rPr lang="en-US" sz="3600" i="1">
                            <a:solidFill>
                              <a:srgbClr val="C00000"/>
                            </a:solidFill>
                            <a:latin typeface="Cambria Math" panose="02040503050406030204" pitchFamily="18" charset="0"/>
                          </a:rPr>
                        </m:ctrlPr>
                      </m:sSubSupPr>
                      <m:e>
                        <m:r>
                          <m:rPr>
                            <m:sty m:val="p"/>
                          </m:rPr>
                          <a:rPr lang="tr-TR" sz="3600">
                            <a:solidFill>
                              <a:srgbClr val="C00000"/>
                            </a:solidFill>
                            <a:latin typeface="Cambria Math" panose="02040503050406030204" pitchFamily="18" charset="0"/>
                          </a:rPr>
                          <m:t>CO</m:t>
                        </m:r>
                      </m:e>
                      <m:sub>
                        <m:r>
                          <a:rPr lang="tr-TR" sz="3600">
                            <a:solidFill>
                              <a:srgbClr val="C00000"/>
                            </a:solidFill>
                            <a:latin typeface="Cambria Math" panose="02040503050406030204" pitchFamily="18" charset="0"/>
                          </a:rPr>
                          <m:t>3</m:t>
                        </m:r>
                      </m:sub>
                      <m:sup>
                        <m:r>
                          <a:rPr lang="tr-TR" sz="3600">
                            <a:solidFill>
                              <a:srgbClr val="C00000"/>
                            </a:solidFill>
                            <a:latin typeface="Cambria Math" panose="02040503050406030204" pitchFamily="18" charset="0"/>
                          </a:rPr>
                          <m:t>−2</m:t>
                        </m:r>
                      </m:sup>
                    </m:sSubSup>
                  </m:oMath>
                </a14:m>
                <a:r>
                  <a:rPr lang="tr-TR" sz="3600" dirty="0">
                    <a:solidFill>
                      <a:srgbClr val="C00000"/>
                    </a:solidFill>
                  </a:rPr>
                  <a:t>)</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35062" y="1160584"/>
                <a:ext cx="9221689" cy="703087"/>
              </a:xfrm>
              <a:blipFill>
                <a:blip r:embed="rId2"/>
                <a:stretch>
                  <a:fillRect l="-2050" t="-1120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tr-TR" sz="2000" dirty="0" smtClean="0">
                    <a:solidFill>
                      <a:srgbClr val="C00000"/>
                    </a:solidFill>
                  </a:rPr>
                  <a:t>4.3.  </a:t>
                </a:r>
                <a:r>
                  <a:rPr lang="tr-TR" sz="2000" dirty="0">
                    <a:solidFill>
                      <a:srgbClr val="C00000"/>
                    </a:solidFill>
                  </a:rPr>
                  <a:t>With AgNO</a:t>
                </a:r>
                <a:r>
                  <a:rPr lang="tr-TR" sz="2000" baseline="-25000" dirty="0">
                    <a:solidFill>
                      <a:srgbClr val="C00000"/>
                    </a:solidFill>
                  </a:rPr>
                  <a:t>3</a:t>
                </a:r>
                <a:endParaRPr lang="tr-TR" sz="2000" dirty="0"/>
              </a:p>
              <a:p>
                <a:pPr>
                  <a:lnSpc>
                    <a:spcPct val="150000"/>
                  </a:lnSpc>
                </a:pP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CO</m:t>
                        </m:r>
                      </m:e>
                      <m:sub>
                        <m:r>
                          <a:rPr lang="tr-TR" sz="2000">
                            <a:latin typeface="Cambria Math" panose="02040503050406030204" pitchFamily="18" charset="0"/>
                          </a:rPr>
                          <m:t>3</m:t>
                        </m:r>
                      </m:sub>
                      <m:sup>
                        <m:r>
                          <a:rPr lang="tr-TR" sz="2000">
                            <a:latin typeface="Cambria Math" panose="02040503050406030204" pitchFamily="18" charset="0"/>
                          </a:rPr>
                          <m:t>−2</m:t>
                        </m:r>
                      </m:sup>
                    </m:sSubSup>
                  </m:oMath>
                </a14:m>
                <a:r>
                  <a:rPr lang="tr-TR" sz="2000" dirty="0"/>
                  <a:t> ion reacts with AgNO</a:t>
                </a:r>
                <a:r>
                  <a:rPr lang="tr-TR" sz="2000" baseline="-25000" dirty="0"/>
                  <a:t>3</a:t>
                </a:r>
                <a:r>
                  <a:rPr lang="tr-TR" sz="2000" dirty="0"/>
                  <a:t> </a:t>
                </a:r>
                <a:r>
                  <a:rPr lang="tr-TR" sz="2000" dirty="0" smtClean="0"/>
                  <a:t>to </a:t>
                </a:r>
                <a:r>
                  <a:rPr lang="tr-TR" sz="2000" dirty="0"/>
                  <a:t>precipitate as white Ag</a:t>
                </a:r>
                <a:r>
                  <a:rPr lang="tr-TR" sz="2000" baseline="-25000" dirty="0"/>
                  <a:t>2</a:t>
                </a:r>
                <a:r>
                  <a:rPr lang="tr-TR" sz="2000" dirty="0"/>
                  <a:t>CO</a:t>
                </a:r>
                <a:r>
                  <a:rPr lang="tr-TR" sz="2000" baseline="-25000" dirty="0"/>
                  <a:t>3</a:t>
                </a:r>
                <a:r>
                  <a:rPr lang="tr-TR" sz="2000" dirty="0" smtClean="0"/>
                  <a:t> </a:t>
                </a:r>
                <a:r>
                  <a:rPr lang="tr-TR" sz="2000" dirty="0"/>
                  <a:t>çöker. </a:t>
                </a:r>
              </a:p>
              <a:p>
                <a:pPr marL="0" indent="0">
                  <a:lnSpc>
                    <a:spcPct val="150000"/>
                  </a:lnSpc>
                  <a:buNone/>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r>
                            <a:rPr lang="tr-TR" sz="2000" i="1">
                              <a:latin typeface="Cambria Math" panose="02040503050406030204" pitchFamily="18" charset="0"/>
                            </a:rPr>
                            <m:t>𝐶𝑂</m:t>
                          </m:r>
                        </m:e>
                        <m:sub>
                          <m:r>
                            <a:rPr lang="tr-TR" sz="2000" i="1">
                              <a:latin typeface="Cambria Math" panose="02040503050406030204" pitchFamily="18" charset="0"/>
                            </a:rPr>
                            <m:t>3</m:t>
                          </m:r>
                        </m:sub>
                        <m:sup>
                          <m:r>
                            <a:rPr lang="tr-TR" sz="2000" i="1">
                              <a:latin typeface="Cambria Math" panose="02040503050406030204" pitchFamily="18" charset="0"/>
                            </a:rPr>
                            <m:t>−2</m:t>
                          </m:r>
                        </m:sup>
                      </m:sSubSup>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2</m:t>
                          </m:r>
                          <m:r>
                            <a:rPr lang="tr-TR" sz="2000" i="1">
                              <a:latin typeface="Cambria Math" panose="02040503050406030204" pitchFamily="18" charset="0"/>
                            </a:rPr>
                            <m:t>𝐴𝑔𝑁𝑂</m:t>
                          </m:r>
                        </m:e>
                        <m:sub>
                          <m:r>
                            <a:rPr lang="tr-TR" sz="2000" i="1">
                              <a:latin typeface="Cambria Math" panose="02040503050406030204" pitchFamily="18" charset="0"/>
                            </a:rPr>
                            <m:t>3</m:t>
                          </m:r>
                        </m:sub>
                      </m:sSub>
                      <m:r>
                        <a:rPr lang="tr-TR" sz="2000" i="1">
                          <a:latin typeface="Cambria Math" panose="02040503050406030204" pitchFamily="18" charset="0"/>
                        </a:rPr>
                        <m:t>→</m:t>
                      </m:r>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tr-TR" sz="2000" i="1">
                                  <a:latin typeface="Cambria Math" panose="02040503050406030204" pitchFamily="18" charset="0"/>
                                </a:rPr>
                                <m:t>𝐴𝑔</m:t>
                              </m:r>
                            </m:e>
                            <m:sub>
                              <m:r>
                                <a:rPr lang="tr-TR" sz="2000" i="1">
                                  <a:latin typeface="Cambria Math" panose="02040503050406030204" pitchFamily="18" charset="0"/>
                                </a:rPr>
                                <m:t>2</m:t>
                              </m:r>
                            </m:sub>
                          </m:sSub>
                          <m:sSub>
                            <m:sSubPr>
                              <m:ctrlPr>
                                <a:rPr lang="en-US" sz="2000" i="1">
                                  <a:latin typeface="Cambria Math" panose="02040503050406030204" pitchFamily="18" charset="0"/>
                                </a:rPr>
                              </m:ctrlPr>
                            </m:sSubPr>
                            <m:e>
                              <m:r>
                                <a:rPr lang="tr-TR" sz="2000" i="1">
                                  <a:latin typeface="Cambria Math" panose="02040503050406030204" pitchFamily="18" charset="0"/>
                                </a:rPr>
                                <m:t>𝐶𝑂</m:t>
                              </m:r>
                            </m:e>
                            <m:sub>
                              <m:r>
                                <a:rPr lang="tr-TR" sz="2000" i="1">
                                  <a:latin typeface="Cambria Math" panose="02040503050406030204" pitchFamily="18" charset="0"/>
                                </a:rPr>
                                <m:t>3</m:t>
                              </m:r>
                            </m:sub>
                          </m:sSub>
                        </m:e>
                        <m:sub>
                          <m:r>
                            <a:rPr lang="tr-TR" sz="2000" i="1">
                              <a:latin typeface="Cambria Math" panose="02040503050406030204" pitchFamily="18" charset="0"/>
                            </a:rPr>
                            <m:t>(</m:t>
                          </m:r>
                          <m:r>
                            <a:rPr lang="tr-TR" sz="2000" b="0" i="1" smtClean="0">
                              <a:latin typeface="Cambria Math" panose="02040503050406030204" pitchFamily="18" charset="0"/>
                            </a:rPr>
                            <m:t>𝑠</m:t>
                          </m:r>
                          <m:r>
                            <a:rPr lang="tr-TR" sz="2000" i="1">
                              <a:latin typeface="Cambria Math" panose="02040503050406030204" pitchFamily="18" charset="0"/>
                            </a:rPr>
                            <m:t>)</m:t>
                          </m:r>
                        </m:sub>
                      </m:sSub>
                      <m:r>
                        <a:rPr lang="tr-TR" sz="2000" i="1">
                          <a:latin typeface="Cambria Math" panose="02040503050406030204" pitchFamily="18" charset="0"/>
                        </a:rPr>
                        <m:t>+2</m:t>
                      </m:r>
                      <m:sSubSup>
                        <m:sSubSupPr>
                          <m:ctrlPr>
                            <a:rPr lang="en-US" sz="2000" i="1">
                              <a:latin typeface="Cambria Math" panose="02040503050406030204" pitchFamily="18" charset="0"/>
                            </a:rPr>
                          </m:ctrlPr>
                        </m:sSubSupPr>
                        <m:e>
                          <m:r>
                            <a:rPr lang="tr-TR" sz="2000" i="1">
                              <a:latin typeface="Cambria Math" panose="02040503050406030204" pitchFamily="18" charset="0"/>
                            </a:rPr>
                            <m:t>𝑁𝑂</m:t>
                          </m:r>
                        </m:e>
                        <m:sub>
                          <m:r>
                            <a:rPr lang="tr-TR" sz="2000" i="1">
                              <a:latin typeface="Cambria Math" panose="02040503050406030204" pitchFamily="18" charset="0"/>
                            </a:rPr>
                            <m:t>3</m:t>
                          </m:r>
                        </m:sub>
                        <m:sup>
                          <m:r>
                            <a:rPr lang="tr-TR" sz="2000" i="1">
                              <a:latin typeface="Cambria Math" panose="02040503050406030204" pitchFamily="18" charset="0"/>
                            </a:rPr>
                            <m:t>−</m:t>
                          </m:r>
                        </m:sup>
                      </m:sSubSup>
                    </m:oMath>
                  </m:oMathPara>
                </a14:m>
                <a:endParaRPr lang="tr-TR" sz="2000" i="1" dirty="0"/>
              </a:p>
              <a:p>
                <a:pPr>
                  <a:lnSpc>
                    <a:spcPct val="150000"/>
                  </a:lnSpc>
                </a:pPr>
                <a:r>
                  <a:rPr lang="tr-TR" sz="2000" dirty="0"/>
                  <a:t>Ag</a:t>
                </a:r>
                <a:r>
                  <a:rPr lang="tr-TR" sz="2000" baseline="-25000" dirty="0"/>
                  <a:t>2</a:t>
                </a:r>
                <a:r>
                  <a:rPr lang="tr-TR" sz="2000" dirty="0"/>
                  <a:t>CO</a:t>
                </a:r>
                <a:r>
                  <a:rPr lang="tr-TR" sz="2000" baseline="-25000" dirty="0"/>
                  <a:t>3</a:t>
                </a:r>
                <a:r>
                  <a:rPr lang="tr-TR" sz="2000" dirty="0" smtClean="0"/>
                  <a:t> </a:t>
                </a:r>
                <a:r>
                  <a:rPr lang="tr-TR" sz="2000" dirty="0"/>
                  <a:t>dissolves in mineral acids (HNO</a:t>
                </a:r>
                <a:r>
                  <a:rPr lang="tr-TR" sz="2000" baseline="-25000" dirty="0"/>
                  <a:t>3</a:t>
                </a:r>
                <a:r>
                  <a:rPr lang="tr-TR" sz="2000" dirty="0"/>
                  <a:t>, HCl) by releasing CO</a:t>
                </a:r>
                <a:r>
                  <a:rPr lang="tr-TR" sz="2000" baseline="-25000" dirty="0"/>
                  <a:t>2</a:t>
                </a:r>
                <a:r>
                  <a:rPr lang="tr-TR" sz="2000" dirty="0"/>
                  <a:t>. </a:t>
                </a:r>
                <a:endParaRPr lang="tr-TR" sz="2000" b="1" dirty="0"/>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tr-TR" sz="2000" i="1">
                                  <a:latin typeface="Cambria Math" panose="02040503050406030204" pitchFamily="18" charset="0"/>
                                </a:rPr>
                                <m:t>𝐴𝑔</m:t>
                              </m:r>
                            </m:e>
                            <m:sub>
                              <m:r>
                                <a:rPr lang="tr-TR" sz="2000" i="1">
                                  <a:latin typeface="Cambria Math" panose="02040503050406030204" pitchFamily="18" charset="0"/>
                                </a:rPr>
                                <m:t>2</m:t>
                              </m:r>
                            </m:sub>
                          </m:sSub>
                          <m:sSub>
                            <m:sSubPr>
                              <m:ctrlPr>
                                <a:rPr lang="en-US" sz="2000" i="1">
                                  <a:latin typeface="Cambria Math" panose="02040503050406030204" pitchFamily="18" charset="0"/>
                                </a:rPr>
                              </m:ctrlPr>
                            </m:sSubPr>
                            <m:e>
                              <m:r>
                                <a:rPr lang="tr-TR" sz="2000" i="1">
                                  <a:latin typeface="Cambria Math" panose="02040503050406030204" pitchFamily="18" charset="0"/>
                                </a:rPr>
                                <m:t>𝐶𝑂</m:t>
                              </m:r>
                            </m:e>
                            <m:sub>
                              <m:r>
                                <a:rPr lang="tr-TR" sz="2000" i="1">
                                  <a:latin typeface="Cambria Math" panose="02040503050406030204" pitchFamily="18" charset="0"/>
                                </a:rPr>
                                <m:t>3</m:t>
                              </m:r>
                            </m:sub>
                          </m:sSub>
                        </m:e>
                        <m:sub>
                          <m:r>
                            <a:rPr lang="tr-TR" sz="2000" i="1">
                              <a:latin typeface="Cambria Math" panose="02040503050406030204" pitchFamily="18" charset="0"/>
                            </a:rPr>
                            <m:t>(</m:t>
                          </m:r>
                          <m:r>
                            <a:rPr lang="tr-TR" sz="2000" b="0" i="1" smtClean="0">
                              <a:latin typeface="Cambria Math" panose="02040503050406030204" pitchFamily="18" charset="0"/>
                            </a:rPr>
                            <m:t>𝑠</m:t>
                          </m:r>
                          <m:r>
                            <a:rPr lang="tr-TR" sz="2000" i="1">
                              <a:latin typeface="Cambria Math" panose="02040503050406030204" pitchFamily="18" charset="0"/>
                            </a:rPr>
                            <m:t>)</m:t>
                          </m:r>
                        </m:sub>
                      </m:sSub>
                      <m:r>
                        <a:rPr lang="tr-TR" sz="2000" i="1">
                          <a:latin typeface="Cambria Math" panose="02040503050406030204" pitchFamily="18" charset="0"/>
                        </a:rPr>
                        <m:t>+ </m:t>
                      </m:r>
                      <m:sSup>
                        <m:sSupPr>
                          <m:ctrlPr>
                            <a:rPr lang="en-US" sz="2000" i="1">
                              <a:latin typeface="Cambria Math" panose="02040503050406030204" pitchFamily="18" charset="0"/>
                            </a:rPr>
                          </m:ctrlPr>
                        </m:sSupPr>
                        <m:e>
                          <m:r>
                            <a:rPr lang="tr-TR" sz="2000" i="1">
                              <a:latin typeface="Cambria Math" panose="02040503050406030204" pitchFamily="18" charset="0"/>
                            </a:rPr>
                            <m:t>2</m:t>
                          </m:r>
                          <m:r>
                            <a:rPr lang="tr-TR" sz="2000" i="1">
                              <a:latin typeface="Cambria Math" panose="02040503050406030204" pitchFamily="18" charset="0"/>
                            </a:rPr>
                            <m:t>𝐻</m:t>
                          </m:r>
                        </m:e>
                        <m:sup>
                          <m:r>
                            <a:rPr lang="tr-TR" sz="2000" i="1">
                              <a:latin typeface="Cambria Math" panose="02040503050406030204" pitchFamily="18" charset="0"/>
                            </a:rPr>
                            <m:t>+</m:t>
                          </m:r>
                        </m:sup>
                      </m:sSup>
                      <m:r>
                        <a:rPr lang="tr-TR" sz="2000" i="1">
                          <a:latin typeface="Cambria Math" panose="02040503050406030204" pitchFamily="18" charset="0"/>
                        </a:rPr>
                        <m:t>→</m:t>
                      </m:r>
                      <m:sSup>
                        <m:sSupPr>
                          <m:ctrlPr>
                            <a:rPr lang="en-US" sz="2000" i="1">
                              <a:latin typeface="Cambria Math" panose="02040503050406030204" pitchFamily="18" charset="0"/>
                            </a:rPr>
                          </m:ctrlPr>
                        </m:sSupPr>
                        <m:e>
                          <m:r>
                            <a:rPr lang="tr-TR" sz="2000" i="1">
                              <a:latin typeface="Cambria Math" panose="02040503050406030204" pitchFamily="18" charset="0"/>
                            </a:rPr>
                            <m:t>2</m:t>
                          </m:r>
                          <m:r>
                            <a:rPr lang="tr-TR" sz="2000" i="1">
                              <a:latin typeface="Cambria Math" panose="02040503050406030204" pitchFamily="18" charset="0"/>
                            </a:rPr>
                            <m:t>𝐴𝑔</m:t>
                          </m:r>
                        </m:e>
                        <m:sup>
                          <m:r>
                            <a:rPr lang="tr-TR" sz="2000" i="1">
                              <a:latin typeface="Cambria Math" panose="02040503050406030204" pitchFamily="18" charset="0"/>
                            </a:rPr>
                            <m:t>+</m:t>
                          </m:r>
                        </m:sup>
                      </m:sSup>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𝐻</m:t>
                          </m:r>
                        </m:e>
                        <m:sub>
                          <m:r>
                            <a:rPr lang="tr-TR" sz="2000" i="1">
                              <a:latin typeface="Cambria Math" panose="02040503050406030204" pitchFamily="18" charset="0"/>
                            </a:rPr>
                            <m:t>2</m:t>
                          </m:r>
                        </m:sub>
                      </m:sSub>
                      <m:r>
                        <a:rPr lang="tr-TR" sz="2000" i="1">
                          <a:latin typeface="Cambria Math" panose="02040503050406030204" pitchFamily="18" charset="0"/>
                        </a:rPr>
                        <m:t>𝑂</m:t>
                      </m:r>
                      <m:r>
                        <a:rPr lang="tr-TR" sz="2000" i="1">
                          <a:latin typeface="Cambria Math" panose="02040503050406030204" pitchFamily="18" charset="0"/>
                        </a:rPr>
                        <m:t>+ </m:t>
                      </m:r>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tr-TR" sz="2000" i="1">
                                  <a:latin typeface="Cambria Math" panose="02040503050406030204" pitchFamily="18" charset="0"/>
                                </a:rPr>
                                <m:t>𝐶𝑂</m:t>
                              </m:r>
                            </m:e>
                            <m:sub>
                              <m:r>
                                <a:rPr lang="tr-TR" sz="2000" i="1">
                                  <a:latin typeface="Cambria Math" panose="02040503050406030204" pitchFamily="18" charset="0"/>
                                </a:rPr>
                                <m:t>2</m:t>
                              </m:r>
                            </m:sub>
                          </m:sSub>
                        </m:e>
                        <m:sub>
                          <m:r>
                            <a:rPr lang="tr-TR" sz="2000" i="1">
                              <a:latin typeface="Cambria Math" panose="02040503050406030204" pitchFamily="18" charset="0"/>
                            </a:rPr>
                            <m:t>(</m:t>
                          </m:r>
                          <m:r>
                            <a:rPr lang="tr-TR" sz="2000" i="1">
                              <a:latin typeface="Cambria Math" panose="02040503050406030204" pitchFamily="18" charset="0"/>
                            </a:rPr>
                            <m:t>𝑔</m:t>
                          </m:r>
                          <m:r>
                            <a:rPr lang="tr-TR" sz="2000" i="1">
                              <a:latin typeface="Cambria Math" panose="02040503050406030204" pitchFamily="18" charset="0"/>
                            </a:rPr>
                            <m:t>)</m:t>
                          </m:r>
                        </m:sub>
                      </m:sSub>
                    </m:oMath>
                  </m:oMathPara>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28" t="-1271"/>
                </a:stretch>
              </a:blipFill>
            </p:spPr>
            <p:txBody>
              <a:bodyPr/>
              <a:lstStyle/>
              <a:p>
                <a:r>
                  <a:rPr lang="en-US">
                    <a:noFill/>
                  </a:rPr>
                  <a:t> </a:t>
                </a:r>
              </a:p>
            </p:txBody>
          </p:sp>
        </mc:Fallback>
      </mc:AlternateContent>
    </p:spTree>
    <p:extLst>
      <p:ext uri="{BB962C8B-B14F-4D97-AF65-F5344CB8AC3E}">
        <p14:creationId xmlns:p14="http://schemas.microsoft.com/office/powerpoint/2010/main" val="3688968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35062" y="1160584"/>
                <a:ext cx="9221689" cy="703087"/>
              </a:xfrm>
            </p:spPr>
            <p:txBody>
              <a:bodyPr>
                <a:normAutofit/>
              </a:bodyPr>
              <a:lstStyle/>
              <a:p>
                <a:r>
                  <a:rPr lang="tr-TR" sz="3600" dirty="0" smtClean="0">
                    <a:solidFill>
                      <a:srgbClr val="C00000"/>
                    </a:solidFill>
                  </a:rPr>
                  <a:t>5. Phosphate </a:t>
                </a:r>
                <a:r>
                  <a:rPr lang="tr-TR" sz="3600" dirty="0">
                    <a:solidFill>
                      <a:srgbClr val="C00000"/>
                    </a:solidFill>
                  </a:rPr>
                  <a:t>(</a:t>
                </a:r>
                <a14:m>
                  <m:oMath xmlns:m="http://schemas.openxmlformats.org/officeDocument/2006/math">
                    <m:sSubSup>
                      <m:sSubSupPr>
                        <m:ctrlPr>
                          <a:rPr lang="en-US" sz="3600" i="1">
                            <a:solidFill>
                              <a:srgbClr val="C00000"/>
                            </a:solidFill>
                            <a:latin typeface="Cambria Math" panose="02040503050406030204" pitchFamily="18" charset="0"/>
                          </a:rPr>
                        </m:ctrlPr>
                      </m:sSubSupPr>
                      <m:e>
                        <m:r>
                          <m:rPr>
                            <m:sty m:val="p"/>
                          </m:rPr>
                          <a:rPr lang="tr-TR" sz="3600">
                            <a:solidFill>
                              <a:srgbClr val="C00000"/>
                            </a:solidFill>
                            <a:latin typeface="Cambria Math" panose="02040503050406030204" pitchFamily="18" charset="0"/>
                          </a:rPr>
                          <m:t>PO</m:t>
                        </m:r>
                      </m:e>
                      <m:sub>
                        <m:r>
                          <a:rPr lang="tr-TR" sz="3600">
                            <a:solidFill>
                              <a:srgbClr val="C00000"/>
                            </a:solidFill>
                            <a:latin typeface="Cambria Math" panose="02040503050406030204" pitchFamily="18" charset="0"/>
                          </a:rPr>
                          <m:t>4</m:t>
                        </m:r>
                      </m:sub>
                      <m:sup>
                        <m:r>
                          <a:rPr lang="tr-TR" sz="3600">
                            <a:solidFill>
                              <a:srgbClr val="C00000"/>
                            </a:solidFill>
                            <a:latin typeface="Cambria Math" panose="02040503050406030204" pitchFamily="18" charset="0"/>
                          </a:rPr>
                          <m:t>−3</m:t>
                        </m:r>
                      </m:sup>
                    </m:sSubSup>
                  </m:oMath>
                </a14:m>
                <a:r>
                  <a:rPr lang="tr-TR" sz="3600" dirty="0">
                    <a:solidFill>
                      <a:srgbClr val="C00000"/>
                    </a:solidFill>
                  </a:rPr>
                  <a:t>)</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35062" y="1160584"/>
                <a:ext cx="9221689" cy="703087"/>
              </a:xfrm>
              <a:blipFill>
                <a:blip r:embed="rId2"/>
                <a:stretch>
                  <a:fillRect l="-2050" t="-11207" b="-25000"/>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pPr>
              <a:spcAft>
                <a:spcPts val="0"/>
              </a:spcAft>
            </a:pPr>
            <a:r>
              <a:rPr lang="tr-TR" sz="2000" dirty="0" smtClean="0"/>
              <a:t>There are three type of phosporic acids.</a:t>
            </a:r>
            <a:endParaRPr lang="tr-TR" sz="2000" dirty="0"/>
          </a:p>
          <a:p>
            <a:pPr marL="666900" lvl="1" indent="-342900">
              <a:spcAft>
                <a:spcPts val="0"/>
              </a:spcAft>
              <a:buFont typeface="+mj-lt"/>
              <a:buAutoNum type="arabicPeriod"/>
            </a:pPr>
            <a:r>
              <a:rPr lang="tr-TR" sz="2000" b="1" dirty="0"/>
              <a:t>H</a:t>
            </a:r>
            <a:r>
              <a:rPr lang="tr-TR" sz="2000" b="1" baseline="-25000" dirty="0"/>
              <a:t>3</a:t>
            </a:r>
            <a:r>
              <a:rPr lang="tr-TR" sz="2000" b="1" dirty="0"/>
              <a:t>PO</a:t>
            </a:r>
            <a:r>
              <a:rPr lang="tr-TR" sz="2000" b="1" baseline="-25000" dirty="0"/>
              <a:t>4</a:t>
            </a:r>
            <a:r>
              <a:rPr lang="tr-TR" sz="2000" b="1" dirty="0"/>
              <a:t>		</a:t>
            </a:r>
            <a:r>
              <a:rPr lang="tr-TR" sz="2000" b="1" dirty="0" smtClean="0"/>
              <a:t>Orthophosphoric </a:t>
            </a:r>
            <a:r>
              <a:rPr lang="tr-TR" sz="2000" b="1" dirty="0"/>
              <a:t>acid</a:t>
            </a:r>
            <a:endParaRPr lang="tr-TR" sz="2000" b="1" dirty="0" smtClean="0"/>
          </a:p>
          <a:p>
            <a:pPr marL="666900" lvl="1" indent="-342900">
              <a:spcAft>
                <a:spcPts val="0"/>
              </a:spcAft>
              <a:buFont typeface="+mj-lt"/>
              <a:buAutoNum type="arabicPeriod"/>
            </a:pPr>
            <a:r>
              <a:rPr lang="tr-TR" sz="2000" dirty="0" smtClean="0"/>
              <a:t>H</a:t>
            </a:r>
            <a:r>
              <a:rPr lang="tr-TR" sz="2000" baseline="-25000" dirty="0" smtClean="0"/>
              <a:t>4</a:t>
            </a:r>
            <a:r>
              <a:rPr lang="tr-TR" sz="2000" dirty="0" smtClean="0"/>
              <a:t>P</a:t>
            </a:r>
            <a:r>
              <a:rPr lang="tr-TR" sz="2000" baseline="-25000" dirty="0" smtClean="0"/>
              <a:t>2</a:t>
            </a:r>
            <a:r>
              <a:rPr lang="tr-TR" sz="2000" dirty="0" smtClean="0"/>
              <a:t>O</a:t>
            </a:r>
            <a:r>
              <a:rPr lang="tr-TR" sz="2000" baseline="-25000" dirty="0" smtClean="0"/>
              <a:t>7</a:t>
            </a:r>
            <a:r>
              <a:rPr lang="tr-TR" sz="2000" dirty="0"/>
              <a:t>		</a:t>
            </a:r>
            <a:r>
              <a:rPr lang="tr-TR" sz="2000" dirty="0" smtClean="0"/>
              <a:t>Pyrophosphoric </a:t>
            </a:r>
            <a:r>
              <a:rPr lang="tr-TR" sz="2000" dirty="0"/>
              <a:t>acid </a:t>
            </a:r>
            <a:endParaRPr lang="tr-TR" sz="2000" dirty="0" smtClean="0"/>
          </a:p>
          <a:p>
            <a:pPr marL="666900" lvl="1" indent="-342900">
              <a:spcAft>
                <a:spcPts val="0"/>
              </a:spcAft>
              <a:buFont typeface="+mj-lt"/>
              <a:buAutoNum type="arabicPeriod"/>
            </a:pPr>
            <a:r>
              <a:rPr lang="tr-TR" sz="2000" dirty="0" smtClean="0"/>
              <a:t>HPO</a:t>
            </a:r>
            <a:r>
              <a:rPr lang="tr-TR" sz="2000" baseline="-25000" dirty="0" smtClean="0"/>
              <a:t>3</a:t>
            </a:r>
            <a:r>
              <a:rPr lang="tr-TR" sz="2000" dirty="0" smtClean="0"/>
              <a:t>		Metaphosphoric </a:t>
            </a:r>
            <a:r>
              <a:rPr lang="tr-TR" sz="2000" dirty="0"/>
              <a:t>acid</a:t>
            </a:r>
            <a:endParaRPr lang="tr-TR" sz="2000" dirty="0" smtClean="0"/>
          </a:p>
          <a:p>
            <a:pPr marL="666900" lvl="1" indent="-342900">
              <a:spcAft>
                <a:spcPts val="0"/>
              </a:spcAft>
              <a:buFont typeface="+mj-lt"/>
              <a:buAutoNum type="arabicPeriod"/>
            </a:pPr>
            <a:endParaRPr lang="tr-TR" sz="2000" dirty="0"/>
          </a:p>
          <a:p>
            <a:pPr marL="324000" lvl="1" indent="0">
              <a:spcAft>
                <a:spcPts val="0"/>
              </a:spcAft>
              <a:buNone/>
            </a:pPr>
            <a:endParaRPr lang="tr-TR" sz="2000" dirty="0"/>
          </a:p>
          <a:p>
            <a:pPr>
              <a:spcBef>
                <a:spcPts val="600"/>
              </a:spcBef>
            </a:pPr>
            <a:r>
              <a:rPr lang="tr-TR" sz="2000" dirty="0"/>
              <a:t>H</a:t>
            </a:r>
            <a:r>
              <a:rPr lang="tr-TR" sz="2000" baseline="-25000" dirty="0"/>
              <a:t>3</a:t>
            </a:r>
            <a:r>
              <a:rPr lang="tr-TR" sz="2000" dirty="0"/>
              <a:t>PO</a:t>
            </a:r>
            <a:r>
              <a:rPr lang="tr-TR" sz="2000" baseline="-25000" dirty="0"/>
              <a:t>4 </a:t>
            </a:r>
            <a:r>
              <a:rPr lang="tr-TR" sz="2000" dirty="0"/>
              <a:t> </a:t>
            </a:r>
            <a:r>
              <a:rPr lang="tr-TR" sz="2000" dirty="0" smtClean="0"/>
              <a:t>is a tribasic acid and can produce 3 different salts with NaOH.</a:t>
            </a:r>
            <a:endParaRPr lang="tr-TR" sz="2000" dirty="0"/>
          </a:p>
          <a:p>
            <a:pPr marL="724050" lvl="1" indent="-400050">
              <a:spcBef>
                <a:spcPts val="200"/>
              </a:spcBef>
              <a:spcAft>
                <a:spcPts val="0"/>
              </a:spcAft>
              <a:buFont typeface="+mj-lt"/>
              <a:buAutoNum type="romanUcPeriod"/>
            </a:pPr>
            <a:r>
              <a:rPr lang="tr-TR" sz="2000" dirty="0"/>
              <a:t>NaH</a:t>
            </a:r>
            <a:r>
              <a:rPr lang="tr-TR" sz="2000" baseline="-25000" dirty="0"/>
              <a:t>2</a:t>
            </a:r>
            <a:r>
              <a:rPr lang="tr-TR" sz="2000" dirty="0"/>
              <a:t>PO</a:t>
            </a:r>
            <a:r>
              <a:rPr lang="tr-TR" sz="2000" baseline="-25000" dirty="0"/>
              <a:t>4</a:t>
            </a:r>
            <a:r>
              <a:rPr lang="tr-TR" sz="2000" dirty="0"/>
              <a:t>		</a:t>
            </a:r>
            <a:r>
              <a:rPr lang="tr-TR" sz="2000" dirty="0" smtClean="0"/>
              <a:t>Primary orthophosphate</a:t>
            </a:r>
          </a:p>
          <a:p>
            <a:pPr marL="724050" lvl="1" indent="-400050">
              <a:spcBef>
                <a:spcPts val="200"/>
              </a:spcBef>
              <a:spcAft>
                <a:spcPts val="0"/>
              </a:spcAft>
              <a:buFont typeface="+mj-lt"/>
              <a:buAutoNum type="romanUcPeriod"/>
            </a:pPr>
            <a:r>
              <a:rPr lang="tr-TR" sz="2000" dirty="0" smtClean="0"/>
              <a:t>Na</a:t>
            </a:r>
            <a:r>
              <a:rPr lang="tr-TR" sz="2000" baseline="-25000" dirty="0" smtClean="0"/>
              <a:t>2</a:t>
            </a:r>
            <a:r>
              <a:rPr lang="tr-TR" sz="2000" dirty="0" smtClean="0"/>
              <a:t>HPO</a:t>
            </a:r>
            <a:r>
              <a:rPr lang="tr-TR" sz="2000" baseline="-25000" dirty="0" smtClean="0"/>
              <a:t>4</a:t>
            </a:r>
            <a:r>
              <a:rPr lang="tr-TR" sz="2000" dirty="0"/>
              <a:t>		</a:t>
            </a:r>
            <a:r>
              <a:rPr lang="tr-TR" sz="2000" dirty="0" smtClean="0"/>
              <a:t>Secondary </a:t>
            </a:r>
            <a:r>
              <a:rPr lang="tr-TR" sz="2000" dirty="0"/>
              <a:t>orthophosphate </a:t>
            </a:r>
            <a:r>
              <a:rPr lang="tr-TR" sz="2000" b="1" dirty="0"/>
              <a:t>(orthophosphate)</a:t>
            </a:r>
            <a:endParaRPr lang="tr-TR" sz="2000" b="1" dirty="0" smtClean="0"/>
          </a:p>
          <a:p>
            <a:pPr marL="724050" lvl="1" indent="-400050">
              <a:spcBef>
                <a:spcPts val="200"/>
              </a:spcBef>
              <a:spcAft>
                <a:spcPts val="0"/>
              </a:spcAft>
              <a:buFont typeface="+mj-lt"/>
              <a:buAutoNum type="romanUcPeriod"/>
            </a:pPr>
            <a:r>
              <a:rPr lang="tr-TR" sz="2000" dirty="0" smtClean="0"/>
              <a:t>Na</a:t>
            </a:r>
            <a:r>
              <a:rPr lang="tr-TR" sz="2000" baseline="-25000" dirty="0" smtClean="0"/>
              <a:t>3</a:t>
            </a:r>
            <a:r>
              <a:rPr lang="tr-TR" sz="2000" dirty="0" smtClean="0"/>
              <a:t>PO</a:t>
            </a:r>
            <a:r>
              <a:rPr lang="tr-TR" sz="2000" baseline="-25000" dirty="0" smtClean="0"/>
              <a:t>4</a:t>
            </a:r>
            <a:r>
              <a:rPr lang="tr-TR" sz="2000" dirty="0"/>
              <a:t>		</a:t>
            </a:r>
            <a:r>
              <a:rPr lang="tr-TR" sz="2000" dirty="0" smtClean="0"/>
              <a:t>Tertiary </a:t>
            </a:r>
            <a:r>
              <a:rPr lang="tr-TR" sz="2000" dirty="0"/>
              <a:t>orthophosphate</a:t>
            </a:r>
            <a:endParaRPr lang="en-US" dirty="0"/>
          </a:p>
        </p:txBody>
      </p:sp>
    </p:spTree>
    <p:extLst>
      <p:ext uri="{BB962C8B-B14F-4D97-AF65-F5344CB8AC3E}">
        <p14:creationId xmlns:p14="http://schemas.microsoft.com/office/powerpoint/2010/main" val="1725562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35062" y="1160584"/>
                <a:ext cx="9221689" cy="703087"/>
              </a:xfrm>
            </p:spPr>
            <p:txBody>
              <a:bodyPr>
                <a:normAutofit/>
              </a:bodyPr>
              <a:lstStyle/>
              <a:p>
                <a:r>
                  <a:rPr lang="tr-TR" sz="3600" dirty="0" smtClean="0">
                    <a:solidFill>
                      <a:srgbClr val="C00000"/>
                    </a:solidFill>
                  </a:rPr>
                  <a:t>5</a:t>
                </a:r>
                <a:r>
                  <a:rPr lang="en-US" sz="3600" dirty="0" smtClean="0">
                    <a:solidFill>
                      <a:srgbClr val="C00000"/>
                    </a:solidFill>
                  </a:rPr>
                  <a:t>. </a:t>
                </a:r>
                <a:r>
                  <a:rPr lang="tr-TR" sz="3600" dirty="0">
                    <a:solidFill>
                      <a:srgbClr val="C00000"/>
                    </a:solidFill>
                  </a:rPr>
                  <a:t>Reactions</a:t>
                </a:r>
                <a:r>
                  <a:rPr lang="en-US" sz="3600" dirty="0">
                    <a:solidFill>
                      <a:srgbClr val="C00000"/>
                    </a:solidFill>
                  </a:rPr>
                  <a:t> of </a:t>
                </a:r>
                <a:r>
                  <a:rPr lang="tr-TR" sz="3600" dirty="0" smtClean="0">
                    <a:solidFill>
                      <a:srgbClr val="C00000"/>
                    </a:solidFill>
                  </a:rPr>
                  <a:t>orthophosphate</a:t>
                </a:r>
                <a:r>
                  <a:rPr lang="en-US" sz="3600" dirty="0" smtClean="0">
                    <a:solidFill>
                      <a:srgbClr val="C00000"/>
                    </a:solidFill>
                  </a:rPr>
                  <a:t> </a:t>
                </a:r>
                <a:r>
                  <a:rPr lang="en-US" sz="3600" dirty="0">
                    <a:solidFill>
                      <a:srgbClr val="C00000"/>
                    </a:solidFill>
                  </a:rPr>
                  <a:t>ion </a:t>
                </a:r>
                <a:r>
                  <a:rPr lang="tr-TR" sz="3600" dirty="0">
                    <a:solidFill>
                      <a:srgbClr val="C00000"/>
                    </a:solidFill>
                  </a:rPr>
                  <a:t>(</a:t>
                </a:r>
                <a14:m>
                  <m:oMath xmlns:m="http://schemas.openxmlformats.org/officeDocument/2006/math">
                    <m:sSubSup>
                      <m:sSubSupPr>
                        <m:ctrlPr>
                          <a:rPr lang="en-US" sz="3600" i="1">
                            <a:solidFill>
                              <a:srgbClr val="C00000"/>
                            </a:solidFill>
                            <a:latin typeface="Cambria Math" panose="02040503050406030204" pitchFamily="18" charset="0"/>
                          </a:rPr>
                        </m:ctrlPr>
                      </m:sSubSupPr>
                      <m:e>
                        <m:r>
                          <m:rPr>
                            <m:sty m:val="p"/>
                          </m:rPr>
                          <a:rPr lang="tr-TR" sz="3600" b="0" i="0" smtClean="0">
                            <a:solidFill>
                              <a:srgbClr val="C00000"/>
                            </a:solidFill>
                            <a:latin typeface="Cambria Math" panose="02040503050406030204" pitchFamily="18" charset="0"/>
                          </a:rPr>
                          <m:t>H</m:t>
                        </m:r>
                        <m:r>
                          <m:rPr>
                            <m:sty m:val="p"/>
                          </m:rPr>
                          <a:rPr lang="tr-TR" sz="3600">
                            <a:solidFill>
                              <a:srgbClr val="C00000"/>
                            </a:solidFill>
                            <a:latin typeface="Cambria Math" panose="02040503050406030204" pitchFamily="18" charset="0"/>
                          </a:rPr>
                          <m:t>PO</m:t>
                        </m:r>
                      </m:e>
                      <m:sub>
                        <m:r>
                          <a:rPr lang="tr-TR" sz="3600">
                            <a:solidFill>
                              <a:srgbClr val="C00000"/>
                            </a:solidFill>
                            <a:latin typeface="Cambria Math" panose="02040503050406030204" pitchFamily="18" charset="0"/>
                          </a:rPr>
                          <m:t>4</m:t>
                        </m:r>
                      </m:sub>
                      <m:sup>
                        <m:r>
                          <a:rPr lang="tr-TR" sz="3600">
                            <a:solidFill>
                              <a:srgbClr val="C00000"/>
                            </a:solidFill>
                            <a:latin typeface="Cambria Math" panose="02040503050406030204" pitchFamily="18" charset="0"/>
                          </a:rPr>
                          <m:t>−</m:t>
                        </m:r>
                        <m:r>
                          <a:rPr lang="tr-TR" sz="3600" b="0" i="0" smtClean="0">
                            <a:solidFill>
                              <a:srgbClr val="C00000"/>
                            </a:solidFill>
                            <a:latin typeface="Cambria Math" panose="02040503050406030204" pitchFamily="18" charset="0"/>
                          </a:rPr>
                          <m:t>2</m:t>
                        </m:r>
                      </m:sup>
                    </m:sSubSup>
                  </m:oMath>
                </a14:m>
                <a:r>
                  <a:rPr lang="tr-TR" sz="3600" dirty="0">
                    <a:solidFill>
                      <a:srgbClr val="C00000"/>
                    </a:solidFill>
                  </a:rPr>
                  <a:t>)</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35062" y="1160584"/>
                <a:ext cx="9221689" cy="703087"/>
              </a:xfrm>
              <a:blipFill>
                <a:blip r:embed="rId2"/>
                <a:stretch>
                  <a:fillRect l="-2050" t="-11207" b="-25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tr-TR" sz="2000" dirty="0" smtClean="0">
                    <a:solidFill>
                      <a:srgbClr val="C00000"/>
                    </a:solidFill>
                  </a:rPr>
                  <a:t>5.1. With ammonium molybdate (molybdate ion): </a:t>
                </a:r>
                <a:endParaRPr lang="tr-TR" sz="2000" dirty="0">
                  <a:solidFill>
                    <a:srgbClr val="C00000"/>
                  </a:solidFill>
                </a:endParaRPr>
              </a:p>
              <a:p>
                <a14:m>
                  <m:oMath xmlns:m="http://schemas.openxmlformats.org/officeDocument/2006/math">
                    <m:sSubSup>
                      <m:sSubSupPr>
                        <m:ctrlPr>
                          <a:rPr lang="en-US" sz="2000" i="1" smtClean="0">
                            <a:solidFill>
                              <a:schemeClr val="tx1"/>
                            </a:solidFill>
                            <a:latin typeface="Cambria Math" panose="02040503050406030204" pitchFamily="18" charset="0"/>
                          </a:rPr>
                        </m:ctrlPr>
                      </m:sSubSupPr>
                      <m:e>
                        <m:r>
                          <m:rPr>
                            <m:sty m:val="p"/>
                          </m:rPr>
                          <a:rPr lang="tr-TR" sz="2000" b="0" i="0" smtClean="0">
                            <a:solidFill>
                              <a:schemeClr val="tx1"/>
                            </a:solidFill>
                            <a:latin typeface="Cambria Math" panose="02040503050406030204" pitchFamily="18" charset="0"/>
                          </a:rPr>
                          <m:t>H</m:t>
                        </m:r>
                        <m:r>
                          <m:rPr>
                            <m:sty m:val="p"/>
                          </m:rPr>
                          <a:rPr lang="tr-TR" sz="2000">
                            <a:solidFill>
                              <a:schemeClr val="tx1"/>
                            </a:solidFill>
                            <a:latin typeface="Cambria Math" panose="02040503050406030204" pitchFamily="18" charset="0"/>
                          </a:rPr>
                          <m:t>PO</m:t>
                        </m:r>
                      </m:e>
                      <m:sub>
                        <m:r>
                          <a:rPr lang="tr-TR" sz="2000">
                            <a:solidFill>
                              <a:schemeClr val="tx1"/>
                            </a:solidFill>
                            <a:latin typeface="Cambria Math" panose="02040503050406030204" pitchFamily="18" charset="0"/>
                          </a:rPr>
                          <m:t>4</m:t>
                        </m:r>
                      </m:sub>
                      <m:sup>
                        <m:r>
                          <a:rPr lang="tr-TR" sz="2000">
                            <a:solidFill>
                              <a:schemeClr val="tx1"/>
                            </a:solidFill>
                            <a:latin typeface="Cambria Math" panose="02040503050406030204" pitchFamily="18" charset="0"/>
                          </a:rPr>
                          <m:t>−</m:t>
                        </m:r>
                        <m:r>
                          <a:rPr lang="tr-TR" sz="2000" b="0" i="0" smtClean="0">
                            <a:solidFill>
                              <a:schemeClr val="tx1"/>
                            </a:solidFill>
                            <a:latin typeface="Cambria Math" panose="02040503050406030204" pitchFamily="18" charset="0"/>
                          </a:rPr>
                          <m:t>2</m:t>
                        </m:r>
                      </m:sup>
                    </m:sSubSup>
                  </m:oMath>
                </a14:m>
                <a:r>
                  <a:rPr lang="tr-TR" sz="2000" dirty="0">
                    <a:solidFill>
                      <a:schemeClr val="tx1"/>
                    </a:solidFill>
                  </a:rPr>
                  <a:t>ion reacts with </a:t>
                </a:r>
                <a:r>
                  <a:rPr lang="tr-TR" sz="2000" dirty="0" smtClean="0">
                    <a:solidFill>
                      <a:schemeClr val="tx1"/>
                    </a:solidFill>
                  </a:rPr>
                  <a:t>molybdate to </a:t>
                </a:r>
                <a:r>
                  <a:rPr lang="tr-TR" sz="2000" dirty="0"/>
                  <a:t>precipitate as yellow ammonium </a:t>
                </a:r>
                <a:r>
                  <a:rPr lang="tr-TR" sz="2000" dirty="0" smtClean="0"/>
                  <a:t>phosphomolybdate in precence of HNO</a:t>
                </a:r>
                <a:r>
                  <a:rPr lang="tr-TR" sz="2000" baseline="-25000" dirty="0" smtClean="0"/>
                  <a:t>3</a:t>
                </a:r>
                <a:r>
                  <a:rPr lang="tr-TR" sz="2000" dirty="0" smtClean="0"/>
                  <a:t>. </a:t>
                </a:r>
              </a:p>
              <a:p>
                <a:pPr marL="0" indent="0">
                  <a:buNone/>
                </a:pPr>
                <a:endParaRPr lang="tr-TR" sz="1700" dirty="0"/>
              </a:p>
              <a:p>
                <a:pPr marL="0" indent="0">
                  <a:buNone/>
                </a:pPr>
                <a14:m>
                  <m:oMathPara xmlns:m="http://schemas.openxmlformats.org/officeDocument/2006/math">
                    <m:oMathParaPr>
                      <m:jc m:val="centerGroup"/>
                    </m:oMathParaPr>
                    <m:oMath xmlns:m="http://schemas.openxmlformats.org/officeDocument/2006/math">
                      <m:sSubSup>
                        <m:sSubSupPr>
                          <m:ctrlPr>
                            <a:rPr lang="en-US" sz="1700" i="1">
                              <a:latin typeface="Cambria Math" panose="02040503050406030204" pitchFamily="18" charset="0"/>
                            </a:rPr>
                          </m:ctrlPr>
                        </m:sSubSupPr>
                        <m:e>
                          <m:r>
                            <a:rPr lang="tr-TR" sz="1700" i="1">
                              <a:latin typeface="Cambria Math" panose="02040503050406030204" pitchFamily="18" charset="0"/>
                            </a:rPr>
                            <m:t>𝐻𝑃𝑂</m:t>
                          </m:r>
                        </m:e>
                        <m:sub>
                          <m:r>
                            <a:rPr lang="tr-TR" sz="1700" i="1">
                              <a:latin typeface="Cambria Math" panose="02040503050406030204" pitchFamily="18" charset="0"/>
                            </a:rPr>
                            <m:t>4</m:t>
                          </m:r>
                        </m:sub>
                        <m:sup>
                          <m:r>
                            <a:rPr lang="tr-TR" sz="1700" i="1">
                              <a:latin typeface="Cambria Math" panose="02040503050406030204" pitchFamily="18" charset="0"/>
                            </a:rPr>
                            <m:t>−2</m:t>
                          </m:r>
                        </m:sup>
                      </m:sSubSup>
                      <m:r>
                        <a:rPr lang="tr-TR" sz="1700" i="1">
                          <a:latin typeface="Cambria Math" panose="02040503050406030204" pitchFamily="18" charset="0"/>
                        </a:rPr>
                        <m:t>+</m:t>
                      </m:r>
                      <m:sSub>
                        <m:sSubPr>
                          <m:ctrlPr>
                            <a:rPr lang="en-US" sz="1700" i="1">
                              <a:latin typeface="Cambria Math" panose="02040503050406030204" pitchFamily="18" charset="0"/>
                            </a:rPr>
                          </m:ctrlPr>
                        </m:sSubPr>
                        <m:e>
                          <m:r>
                            <a:rPr lang="tr-TR" sz="1700" i="1">
                              <a:latin typeface="Cambria Math" panose="02040503050406030204" pitchFamily="18" charset="0"/>
                            </a:rPr>
                            <m:t>12(</m:t>
                          </m:r>
                          <m:sSub>
                            <m:sSubPr>
                              <m:ctrlPr>
                                <a:rPr lang="en-US" sz="1700" i="1">
                                  <a:latin typeface="Cambria Math" panose="02040503050406030204" pitchFamily="18" charset="0"/>
                                </a:rPr>
                              </m:ctrlPr>
                            </m:sSubPr>
                            <m:e>
                              <m:r>
                                <a:rPr lang="tr-TR" sz="1700" i="1">
                                  <a:latin typeface="Cambria Math" panose="02040503050406030204" pitchFamily="18" charset="0"/>
                                </a:rPr>
                                <m:t>𝑁𝐻</m:t>
                              </m:r>
                            </m:e>
                            <m:sub>
                              <m:r>
                                <a:rPr lang="tr-TR" sz="1700" i="1">
                                  <a:latin typeface="Cambria Math" panose="02040503050406030204" pitchFamily="18" charset="0"/>
                                </a:rPr>
                                <m:t>4</m:t>
                              </m:r>
                            </m:sub>
                          </m:sSub>
                          <m:r>
                            <a:rPr lang="tr-TR" sz="1700" i="1">
                              <a:latin typeface="Cambria Math" panose="02040503050406030204" pitchFamily="18" charset="0"/>
                            </a:rPr>
                            <m:t>)</m:t>
                          </m:r>
                        </m:e>
                        <m:sub>
                          <m:r>
                            <a:rPr lang="tr-TR" sz="1700" i="1">
                              <a:latin typeface="Cambria Math" panose="02040503050406030204" pitchFamily="18" charset="0"/>
                            </a:rPr>
                            <m:t>2</m:t>
                          </m:r>
                        </m:sub>
                      </m:sSub>
                      <m:sSub>
                        <m:sSubPr>
                          <m:ctrlPr>
                            <a:rPr lang="en-US" sz="1700" i="1">
                              <a:latin typeface="Cambria Math" panose="02040503050406030204" pitchFamily="18" charset="0"/>
                            </a:rPr>
                          </m:ctrlPr>
                        </m:sSubPr>
                        <m:e>
                          <m:r>
                            <a:rPr lang="tr-TR" sz="1700" i="1">
                              <a:latin typeface="Cambria Math" panose="02040503050406030204" pitchFamily="18" charset="0"/>
                            </a:rPr>
                            <m:t>𝑀𝑜𝑂</m:t>
                          </m:r>
                        </m:e>
                        <m:sub>
                          <m:r>
                            <a:rPr lang="tr-TR" sz="1700" i="1">
                              <a:latin typeface="Cambria Math" panose="02040503050406030204" pitchFamily="18" charset="0"/>
                            </a:rPr>
                            <m:t>4</m:t>
                          </m:r>
                        </m:sub>
                      </m:sSub>
                      <m:r>
                        <a:rPr lang="tr-TR" sz="1700" i="1">
                          <a:latin typeface="Cambria Math" panose="02040503050406030204" pitchFamily="18" charset="0"/>
                        </a:rPr>
                        <m:t>+23</m:t>
                      </m:r>
                      <m:sSub>
                        <m:sSubPr>
                          <m:ctrlPr>
                            <a:rPr lang="en-US" sz="1700" i="1">
                              <a:latin typeface="Cambria Math" panose="02040503050406030204" pitchFamily="18" charset="0"/>
                            </a:rPr>
                          </m:ctrlPr>
                        </m:sSubPr>
                        <m:e>
                          <m:r>
                            <a:rPr lang="tr-TR" sz="1700" i="1">
                              <a:latin typeface="Cambria Math" panose="02040503050406030204" pitchFamily="18" charset="0"/>
                            </a:rPr>
                            <m:t>𝐻𝑁𝑂</m:t>
                          </m:r>
                        </m:e>
                        <m:sub>
                          <m:r>
                            <a:rPr lang="tr-TR" sz="1700" i="1">
                              <a:latin typeface="Cambria Math" panose="02040503050406030204" pitchFamily="18" charset="0"/>
                            </a:rPr>
                            <m:t>3</m:t>
                          </m:r>
                        </m:sub>
                      </m:sSub>
                      <m:r>
                        <a:rPr lang="tr-TR" sz="1700" i="1">
                          <a:latin typeface="Cambria Math" panose="02040503050406030204" pitchFamily="18" charset="0"/>
                        </a:rPr>
                        <m:t>→</m:t>
                      </m:r>
                      <m:sSub>
                        <m:sSubPr>
                          <m:ctrlPr>
                            <a:rPr lang="en-US" sz="1700" i="1">
                              <a:latin typeface="Cambria Math" panose="02040503050406030204" pitchFamily="18" charset="0"/>
                            </a:rPr>
                          </m:ctrlPr>
                        </m:sSubPr>
                        <m:e>
                          <m:sSub>
                            <m:sSubPr>
                              <m:ctrlPr>
                                <a:rPr lang="en-US" sz="1700" i="1">
                                  <a:latin typeface="Cambria Math" panose="02040503050406030204" pitchFamily="18" charset="0"/>
                                </a:rPr>
                              </m:ctrlPr>
                            </m:sSubPr>
                            <m:e>
                              <m:r>
                                <a:rPr lang="tr-TR" sz="1700" i="1">
                                  <a:latin typeface="Cambria Math" panose="02040503050406030204" pitchFamily="18" charset="0"/>
                                </a:rPr>
                                <m:t>(</m:t>
                              </m:r>
                              <m:sSub>
                                <m:sSubPr>
                                  <m:ctrlPr>
                                    <a:rPr lang="en-US" sz="1700" i="1">
                                      <a:latin typeface="Cambria Math" panose="02040503050406030204" pitchFamily="18" charset="0"/>
                                    </a:rPr>
                                  </m:ctrlPr>
                                </m:sSubPr>
                                <m:e>
                                  <m:r>
                                    <a:rPr lang="tr-TR" sz="1700" i="1">
                                      <a:latin typeface="Cambria Math" panose="02040503050406030204" pitchFamily="18" charset="0"/>
                                    </a:rPr>
                                    <m:t>𝑁𝐻</m:t>
                                  </m:r>
                                </m:e>
                                <m:sub>
                                  <m:r>
                                    <a:rPr lang="tr-TR" sz="1700" i="1">
                                      <a:latin typeface="Cambria Math" panose="02040503050406030204" pitchFamily="18" charset="0"/>
                                    </a:rPr>
                                    <m:t>4</m:t>
                                  </m:r>
                                </m:sub>
                              </m:sSub>
                              <m:r>
                                <a:rPr lang="tr-TR" sz="1700" i="1">
                                  <a:latin typeface="Cambria Math" panose="02040503050406030204" pitchFamily="18" charset="0"/>
                                </a:rPr>
                                <m:t>)</m:t>
                              </m:r>
                            </m:e>
                            <m:sub>
                              <m:r>
                                <a:rPr lang="tr-TR" sz="1700" i="1">
                                  <a:latin typeface="Cambria Math" panose="02040503050406030204" pitchFamily="18" charset="0"/>
                                </a:rPr>
                                <m:t>3</m:t>
                              </m:r>
                            </m:sub>
                          </m:sSub>
                          <m:sSub>
                            <m:sSubPr>
                              <m:ctrlPr>
                                <a:rPr lang="en-US" sz="1700" i="1">
                                  <a:latin typeface="Cambria Math" panose="02040503050406030204" pitchFamily="18" charset="0"/>
                                </a:rPr>
                              </m:ctrlPr>
                            </m:sSubPr>
                            <m:e>
                              <m:r>
                                <a:rPr lang="tr-TR" sz="1700" i="1">
                                  <a:latin typeface="Cambria Math" panose="02040503050406030204" pitchFamily="18" charset="0"/>
                                </a:rPr>
                                <m:t>(</m:t>
                              </m:r>
                              <m:sSub>
                                <m:sSubPr>
                                  <m:ctrlPr>
                                    <a:rPr lang="en-US" sz="1700" i="1">
                                      <a:latin typeface="Cambria Math" panose="02040503050406030204" pitchFamily="18" charset="0"/>
                                    </a:rPr>
                                  </m:ctrlPr>
                                </m:sSubPr>
                                <m:e>
                                  <m:r>
                                    <a:rPr lang="tr-TR" sz="1700" i="1">
                                      <a:latin typeface="Cambria Math" panose="02040503050406030204" pitchFamily="18" charset="0"/>
                                    </a:rPr>
                                    <m:t>𝑀𝑜𝑂</m:t>
                                  </m:r>
                                </m:e>
                                <m:sub>
                                  <m:r>
                                    <a:rPr lang="tr-TR" sz="1700" i="1">
                                      <a:latin typeface="Cambria Math" panose="02040503050406030204" pitchFamily="18" charset="0"/>
                                    </a:rPr>
                                    <m:t>3</m:t>
                                  </m:r>
                                </m:sub>
                              </m:sSub>
                              <m:r>
                                <a:rPr lang="tr-TR" sz="1700" i="1">
                                  <a:latin typeface="Cambria Math" panose="02040503050406030204" pitchFamily="18" charset="0"/>
                                </a:rPr>
                                <m:t>)</m:t>
                              </m:r>
                            </m:e>
                            <m:sub>
                              <m:r>
                                <a:rPr lang="tr-TR" sz="1700" i="1">
                                  <a:latin typeface="Cambria Math" panose="02040503050406030204" pitchFamily="18" charset="0"/>
                                </a:rPr>
                                <m:t>12</m:t>
                              </m:r>
                            </m:sub>
                          </m:sSub>
                          <m:sSub>
                            <m:sSubPr>
                              <m:ctrlPr>
                                <a:rPr lang="en-US" sz="1700" i="1">
                                  <a:latin typeface="Cambria Math" panose="02040503050406030204" pitchFamily="18" charset="0"/>
                                </a:rPr>
                              </m:ctrlPr>
                            </m:sSubPr>
                            <m:e>
                              <m:r>
                                <a:rPr lang="tr-TR" sz="1700" i="1">
                                  <a:latin typeface="Cambria Math" panose="02040503050406030204" pitchFamily="18" charset="0"/>
                                </a:rPr>
                                <m:t>𝑃𝑂</m:t>
                              </m:r>
                            </m:e>
                            <m:sub>
                              <m:r>
                                <a:rPr lang="tr-TR" sz="1700" i="1">
                                  <a:latin typeface="Cambria Math" panose="02040503050406030204" pitchFamily="18" charset="0"/>
                                </a:rPr>
                                <m:t>4</m:t>
                              </m:r>
                            </m:sub>
                          </m:sSub>
                        </m:e>
                        <m:sub>
                          <m:r>
                            <a:rPr lang="tr-TR" sz="1700" i="1">
                              <a:latin typeface="Cambria Math" panose="02040503050406030204" pitchFamily="18" charset="0"/>
                            </a:rPr>
                            <m:t>(</m:t>
                          </m:r>
                          <m:r>
                            <a:rPr lang="tr-TR" sz="1700" b="0" i="1" smtClean="0">
                              <a:latin typeface="Cambria Math" panose="02040503050406030204" pitchFamily="18" charset="0"/>
                            </a:rPr>
                            <m:t>𝑠</m:t>
                          </m:r>
                          <m:r>
                            <a:rPr lang="tr-TR" sz="1700" i="1">
                              <a:latin typeface="Cambria Math" panose="02040503050406030204" pitchFamily="18" charset="0"/>
                            </a:rPr>
                            <m:t>)</m:t>
                          </m:r>
                        </m:sub>
                      </m:sSub>
                      <m:r>
                        <a:rPr lang="tr-TR" sz="1700" i="1">
                          <a:latin typeface="Cambria Math" panose="02040503050406030204" pitchFamily="18" charset="0"/>
                        </a:rPr>
                        <m:t>+</m:t>
                      </m:r>
                      <m:sSubSup>
                        <m:sSubSupPr>
                          <m:ctrlPr>
                            <a:rPr lang="en-US" sz="1700" i="1">
                              <a:latin typeface="Cambria Math" panose="02040503050406030204" pitchFamily="18" charset="0"/>
                            </a:rPr>
                          </m:ctrlPr>
                        </m:sSubSupPr>
                        <m:e>
                          <m:r>
                            <a:rPr lang="tr-TR" sz="1700" i="1">
                              <a:latin typeface="Cambria Math" panose="02040503050406030204" pitchFamily="18" charset="0"/>
                            </a:rPr>
                            <m:t>21</m:t>
                          </m:r>
                          <m:r>
                            <a:rPr lang="tr-TR" sz="1700" i="1">
                              <a:latin typeface="Cambria Math" panose="02040503050406030204" pitchFamily="18" charset="0"/>
                            </a:rPr>
                            <m:t>𝑁𝐻</m:t>
                          </m:r>
                        </m:e>
                        <m:sub>
                          <m:r>
                            <a:rPr lang="tr-TR" sz="1700" i="1">
                              <a:latin typeface="Cambria Math" panose="02040503050406030204" pitchFamily="18" charset="0"/>
                            </a:rPr>
                            <m:t>4</m:t>
                          </m:r>
                        </m:sub>
                        <m:sup>
                          <m:r>
                            <a:rPr lang="tr-TR" sz="1700" i="1">
                              <a:latin typeface="Cambria Math" panose="02040503050406030204" pitchFamily="18" charset="0"/>
                            </a:rPr>
                            <m:t>+</m:t>
                          </m:r>
                        </m:sup>
                      </m:sSubSup>
                      <m:r>
                        <a:rPr lang="tr-TR" sz="1700" i="1">
                          <a:latin typeface="Cambria Math" panose="02040503050406030204" pitchFamily="18" charset="0"/>
                        </a:rPr>
                        <m:t>+23</m:t>
                      </m:r>
                      <m:sSubSup>
                        <m:sSubSupPr>
                          <m:ctrlPr>
                            <a:rPr lang="en-US" sz="1700" i="1">
                              <a:latin typeface="Cambria Math" panose="02040503050406030204" pitchFamily="18" charset="0"/>
                            </a:rPr>
                          </m:ctrlPr>
                        </m:sSubSupPr>
                        <m:e>
                          <m:r>
                            <a:rPr lang="tr-TR" sz="1700" i="1">
                              <a:latin typeface="Cambria Math" panose="02040503050406030204" pitchFamily="18" charset="0"/>
                            </a:rPr>
                            <m:t>𝑁𝑂</m:t>
                          </m:r>
                        </m:e>
                        <m:sub>
                          <m:r>
                            <a:rPr lang="tr-TR" sz="1700" i="1">
                              <a:latin typeface="Cambria Math" panose="02040503050406030204" pitchFamily="18" charset="0"/>
                            </a:rPr>
                            <m:t>3</m:t>
                          </m:r>
                        </m:sub>
                        <m:sup>
                          <m:r>
                            <a:rPr lang="tr-TR" sz="1700" i="1">
                              <a:latin typeface="Cambria Math" panose="02040503050406030204" pitchFamily="18" charset="0"/>
                            </a:rPr>
                            <m:t>−</m:t>
                          </m:r>
                        </m:sup>
                      </m:sSubSup>
                      <m:r>
                        <a:rPr lang="tr-TR" sz="1700" i="1">
                          <a:latin typeface="Cambria Math" panose="02040503050406030204" pitchFamily="18" charset="0"/>
                        </a:rPr>
                        <m:t>+</m:t>
                      </m:r>
                      <m:sSub>
                        <m:sSubPr>
                          <m:ctrlPr>
                            <a:rPr lang="en-US" sz="1700" i="1">
                              <a:latin typeface="Cambria Math" panose="02040503050406030204" pitchFamily="18" charset="0"/>
                            </a:rPr>
                          </m:ctrlPr>
                        </m:sSubPr>
                        <m:e>
                          <m:r>
                            <a:rPr lang="tr-TR" sz="1700" i="1">
                              <a:latin typeface="Cambria Math" panose="02040503050406030204" pitchFamily="18" charset="0"/>
                            </a:rPr>
                            <m:t>12</m:t>
                          </m:r>
                          <m:r>
                            <a:rPr lang="tr-TR" sz="1700" i="1">
                              <a:latin typeface="Cambria Math" panose="02040503050406030204" pitchFamily="18" charset="0"/>
                            </a:rPr>
                            <m:t>𝐻</m:t>
                          </m:r>
                        </m:e>
                        <m:sub>
                          <m:r>
                            <a:rPr lang="tr-TR" sz="1700" i="1">
                              <a:latin typeface="Cambria Math" panose="02040503050406030204" pitchFamily="18" charset="0"/>
                            </a:rPr>
                            <m:t>2</m:t>
                          </m:r>
                        </m:sub>
                      </m:sSub>
                      <m:r>
                        <a:rPr lang="tr-TR" sz="1700" i="1">
                          <a:latin typeface="Cambria Math" panose="02040503050406030204" pitchFamily="18" charset="0"/>
                        </a:rPr>
                        <m:t>𝑂</m:t>
                      </m:r>
                    </m:oMath>
                  </m:oMathPara>
                </a14:m>
                <a:endParaRPr lang="tr-TR" sz="1700" dirty="0"/>
              </a:p>
              <a:p>
                <a:r>
                  <a:rPr lang="tr-TR" sz="2000" dirty="0" smtClean="0"/>
                  <a:t>In order to speed up the formation of </a:t>
                </a:r>
                <a:r>
                  <a:rPr lang="tr-TR" sz="2000" dirty="0"/>
                  <a:t>ammonium </a:t>
                </a:r>
                <a:r>
                  <a:rPr lang="tr-TR" sz="2000" dirty="0" smtClean="0"/>
                  <a:t>phosphomolybdate precipitate the solution may be heated to </a:t>
                </a:r>
                <a:r>
                  <a:rPr lang="en-US" sz="2000" dirty="0"/>
                  <a:t>40 °C in water </a:t>
                </a:r>
                <a:r>
                  <a:rPr lang="en-US" sz="2000" dirty="0" smtClean="0"/>
                  <a:t>bath</a:t>
                </a:r>
                <a:r>
                  <a:rPr lang="tr-TR" sz="2000" dirty="0"/>
                  <a:t> </a:t>
                </a:r>
                <a:r>
                  <a:rPr lang="tr-TR" sz="2000" dirty="0" smtClean="0"/>
                  <a:t>, or ammonium nitrate may be added to the test tube. </a:t>
                </a:r>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28" t="-1271" r="-860"/>
                </a:stretch>
              </a:blipFill>
            </p:spPr>
            <p:txBody>
              <a:bodyPr/>
              <a:lstStyle/>
              <a:p>
                <a:r>
                  <a:rPr lang="en-US">
                    <a:noFill/>
                  </a:rPr>
                  <a:t> </a:t>
                </a:r>
              </a:p>
            </p:txBody>
          </p:sp>
        </mc:Fallback>
      </mc:AlternateContent>
    </p:spTree>
    <p:extLst>
      <p:ext uri="{BB962C8B-B14F-4D97-AF65-F5344CB8AC3E}">
        <p14:creationId xmlns:p14="http://schemas.microsoft.com/office/powerpoint/2010/main" val="3891022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35062" y="1160584"/>
                <a:ext cx="9221689" cy="703087"/>
              </a:xfrm>
            </p:spPr>
            <p:txBody>
              <a:bodyPr>
                <a:normAutofit/>
              </a:bodyPr>
              <a:lstStyle/>
              <a:p>
                <a:r>
                  <a:rPr lang="tr-TR" sz="3600" dirty="0">
                    <a:solidFill>
                      <a:srgbClr val="C00000"/>
                    </a:solidFill>
                  </a:rPr>
                  <a:t>5</a:t>
                </a:r>
                <a:r>
                  <a:rPr lang="en-US" sz="3600" dirty="0">
                    <a:solidFill>
                      <a:srgbClr val="C00000"/>
                    </a:solidFill>
                  </a:rPr>
                  <a:t>. </a:t>
                </a:r>
                <a:r>
                  <a:rPr lang="tr-TR" sz="3600" dirty="0">
                    <a:solidFill>
                      <a:srgbClr val="C00000"/>
                    </a:solidFill>
                  </a:rPr>
                  <a:t>Reactions</a:t>
                </a:r>
                <a:r>
                  <a:rPr lang="en-US" sz="3600" dirty="0">
                    <a:solidFill>
                      <a:srgbClr val="C00000"/>
                    </a:solidFill>
                  </a:rPr>
                  <a:t> of </a:t>
                </a:r>
                <a:r>
                  <a:rPr lang="tr-TR" sz="3600" dirty="0">
                    <a:solidFill>
                      <a:srgbClr val="C00000"/>
                    </a:solidFill>
                  </a:rPr>
                  <a:t>orthophosphate</a:t>
                </a:r>
                <a:r>
                  <a:rPr lang="en-US" sz="3600" dirty="0">
                    <a:solidFill>
                      <a:srgbClr val="C00000"/>
                    </a:solidFill>
                  </a:rPr>
                  <a:t> ion </a:t>
                </a:r>
                <a:r>
                  <a:rPr lang="tr-TR" sz="3600" dirty="0">
                    <a:solidFill>
                      <a:srgbClr val="C00000"/>
                    </a:solidFill>
                  </a:rPr>
                  <a:t>(</a:t>
                </a:r>
                <a14:m>
                  <m:oMath xmlns:m="http://schemas.openxmlformats.org/officeDocument/2006/math">
                    <m:sSubSup>
                      <m:sSubSupPr>
                        <m:ctrlPr>
                          <a:rPr lang="en-US" sz="3600" i="1">
                            <a:solidFill>
                              <a:srgbClr val="C00000"/>
                            </a:solidFill>
                            <a:latin typeface="Cambria Math" panose="02040503050406030204" pitchFamily="18" charset="0"/>
                          </a:rPr>
                        </m:ctrlPr>
                      </m:sSubSupPr>
                      <m:e>
                        <m:r>
                          <m:rPr>
                            <m:sty m:val="p"/>
                          </m:rPr>
                          <a:rPr lang="tr-TR" sz="3600">
                            <a:solidFill>
                              <a:srgbClr val="C00000"/>
                            </a:solidFill>
                            <a:latin typeface="Cambria Math" panose="02040503050406030204" pitchFamily="18" charset="0"/>
                          </a:rPr>
                          <m:t>HPO</m:t>
                        </m:r>
                      </m:e>
                      <m:sub>
                        <m:r>
                          <a:rPr lang="tr-TR" sz="3600">
                            <a:solidFill>
                              <a:srgbClr val="C00000"/>
                            </a:solidFill>
                            <a:latin typeface="Cambria Math" panose="02040503050406030204" pitchFamily="18" charset="0"/>
                          </a:rPr>
                          <m:t>4</m:t>
                        </m:r>
                      </m:sub>
                      <m:sup>
                        <m:r>
                          <a:rPr lang="tr-TR" sz="3600">
                            <a:solidFill>
                              <a:srgbClr val="C00000"/>
                            </a:solidFill>
                            <a:latin typeface="Cambria Math" panose="02040503050406030204" pitchFamily="18" charset="0"/>
                          </a:rPr>
                          <m:t>−2</m:t>
                        </m:r>
                      </m:sup>
                    </m:sSubSup>
                  </m:oMath>
                </a14:m>
                <a:r>
                  <a:rPr lang="tr-TR" sz="3600" dirty="0">
                    <a:solidFill>
                      <a:srgbClr val="C00000"/>
                    </a:solidFill>
                  </a:rPr>
                  <a:t>)</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35062" y="1160584"/>
                <a:ext cx="9221689" cy="703087"/>
              </a:xfrm>
              <a:blipFill>
                <a:blip r:embed="rId2"/>
                <a:stretch>
                  <a:fillRect l="-2050" t="-11207" b="-25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tr-TR" sz="2000" dirty="0" smtClean="0">
                    <a:solidFill>
                      <a:srgbClr val="C00000"/>
                    </a:solidFill>
                  </a:rPr>
                  <a:t>5.2.  With AgNO</a:t>
                </a:r>
                <a:r>
                  <a:rPr lang="tr-TR" sz="2000" baseline="-25000" dirty="0" smtClean="0">
                    <a:solidFill>
                      <a:srgbClr val="C00000"/>
                    </a:solidFill>
                  </a:rPr>
                  <a:t>3</a:t>
                </a:r>
                <a:endParaRPr lang="tr-TR" sz="2000" dirty="0">
                  <a:solidFill>
                    <a:srgbClr val="C00000"/>
                  </a:solidFill>
                </a:endParaRPr>
              </a:p>
              <a:p>
                <a:r>
                  <a:rPr lang="tr-TR" sz="2000" dirty="0" smtClean="0"/>
                  <a:t>Orthophosphate ion </a:t>
                </a:r>
                <a:r>
                  <a:rPr lang="tr-TR" sz="2000" dirty="0"/>
                  <a:t>reacts </a:t>
                </a:r>
                <a:r>
                  <a:rPr lang="tr-TR" sz="2000" dirty="0" smtClean="0"/>
                  <a:t>with </a:t>
                </a:r>
                <a:r>
                  <a:rPr lang="tr-TR" sz="2000" dirty="0"/>
                  <a:t>AgNO</a:t>
                </a:r>
                <a:r>
                  <a:rPr lang="tr-TR" sz="2000" baseline="-25000" dirty="0"/>
                  <a:t>3</a:t>
                </a:r>
                <a:r>
                  <a:rPr lang="tr-TR" sz="2000" dirty="0" smtClean="0"/>
                  <a:t> to </a:t>
                </a:r>
                <a:r>
                  <a:rPr lang="tr-TR" sz="2000" dirty="0"/>
                  <a:t>precipitate as yellow </a:t>
                </a:r>
                <a14:m>
                  <m:oMath xmlns:m="http://schemas.openxmlformats.org/officeDocument/2006/math">
                    <m:sSub>
                      <m:sSubPr>
                        <m:ctrlPr>
                          <a:rPr lang="en-US" sz="2000" i="1">
                            <a:latin typeface="Cambria Math" panose="02040503050406030204" pitchFamily="18" charset="0"/>
                          </a:rPr>
                        </m:ctrlPr>
                      </m:sSubPr>
                      <m:e>
                        <m:r>
                          <m:rPr>
                            <m:sty m:val="p"/>
                          </m:rPr>
                          <a:rPr lang="tr-TR" sz="2000">
                            <a:latin typeface="Cambria Math" panose="02040503050406030204" pitchFamily="18" charset="0"/>
                          </a:rPr>
                          <m:t>Ag</m:t>
                        </m:r>
                      </m:e>
                      <m:sub>
                        <m:r>
                          <a:rPr lang="tr-TR" sz="2000">
                            <a:latin typeface="Cambria Math" panose="02040503050406030204" pitchFamily="18" charset="0"/>
                          </a:rPr>
                          <m:t>3</m:t>
                        </m:r>
                      </m:sub>
                    </m:sSub>
                    <m:sSub>
                      <m:sSubPr>
                        <m:ctrlPr>
                          <a:rPr lang="en-US" sz="2000" i="1">
                            <a:latin typeface="Cambria Math" panose="02040503050406030204" pitchFamily="18" charset="0"/>
                          </a:rPr>
                        </m:ctrlPr>
                      </m:sSubPr>
                      <m:e>
                        <m:r>
                          <m:rPr>
                            <m:sty m:val="p"/>
                          </m:rPr>
                          <a:rPr lang="tr-TR" sz="2000">
                            <a:latin typeface="Cambria Math" panose="02040503050406030204" pitchFamily="18" charset="0"/>
                          </a:rPr>
                          <m:t>PO</m:t>
                        </m:r>
                      </m:e>
                      <m:sub>
                        <m:r>
                          <a:rPr lang="tr-TR" sz="2000">
                            <a:latin typeface="Cambria Math" panose="02040503050406030204" pitchFamily="18" charset="0"/>
                          </a:rPr>
                          <m:t>4</m:t>
                        </m:r>
                      </m:sub>
                    </m:sSub>
                  </m:oMath>
                </a14:m>
                <a:r>
                  <a:rPr lang="tr-TR" sz="2000" dirty="0" smtClean="0"/>
                  <a:t>.</a:t>
                </a:r>
              </a:p>
              <a:p>
                <a:pPr marL="0" indent="0">
                  <a:lnSpc>
                    <a:spcPct val="150000"/>
                  </a:lnSpc>
                  <a:buNone/>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r>
                            <a:rPr lang="tr-TR" sz="2000" i="1">
                              <a:latin typeface="Cambria Math" panose="02040503050406030204" pitchFamily="18" charset="0"/>
                            </a:rPr>
                            <m:t>𝐻𝑃𝑂</m:t>
                          </m:r>
                        </m:e>
                        <m:sub>
                          <m:r>
                            <a:rPr lang="tr-TR" sz="2000" i="1">
                              <a:latin typeface="Cambria Math" panose="02040503050406030204" pitchFamily="18" charset="0"/>
                            </a:rPr>
                            <m:t>4</m:t>
                          </m:r>
                        </m:sub>
                        <m:sup>
                          <m:r>
                            <a:rPr lang="tr-TR" sz="2000" i="1">
                              <a:latin typeface="Cambria Math" panose="02040503050406030204" pitchFamily="18" charset="0"/>
                            </a:rPr>
                            <m:t>−2</m:t>
                          </m:r>
                        </m:sup>
                      </m:sSubSup>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3</m:t>
                          </m:r>
                          <m:r>
                            <a:rPr lang="tr-TR" sz="2000" i="1">
                              <a:latin typeface="Cambria Math" panose="02040503050406030204" pitchFamily="18" charset="0"/>
                            </a:rPr>
                            <m:t>𝐴𝑔𝑁𝑂</m:t>
                          </m:r>
                        </m:e>
                        <m:sub>
                          <m:r>
                            <a:rPr lang="tr-TR" sz="2000" i="1">
                              <a:latin typeface="Cambria Math" panose="02040503050406030204" pitchFamily="18" charset="0"/>
                            </a:rPr>
                            <m:t>3</m:t>
                          </m:r>
                        </m:sub>
                      </m:sSub>
                      <m:r>
                        <a:rPr lang="tr-TR" sz="2000" i="1">
                          <a:latin typeface="Cambria Math" panose="02040503050406030204" pitchFamily="18" charset="0"/>
                        </a:rPr>
                        <m:t>→</m:t>
                      </m:r>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tr-TR" sz="2000" i="1">
                                  <a:latin typeface="Cambria Math" panose="02040503050406030204" pitchFamily="18" charset="0"/>
                                </a:rPr>
                                <m:t>𝐴𝑔</m:t>
                              </m:r>
                            </m:e>
                            <m:sub>
                              <m:r>
                                <a:rPr lang="tr-TR" sz="2000" i="1">
                                  <a:latin typeface="Cambria Math" panose="02040503050406030204" pitchFamily="18" charset="0"/>
                                </a:rPr>
                                <m:t>3</m:t>
                              </m:r>
                            </m:sub>
                          </m:sSub>
                          <m:sSub>
                            <m:sSubPr>
                              <m:ctrlPr>
                                <a:rPr lang="en-US" sz="2000" i="1">
                                  <a:latin typeface="Cambria Math" panose="02040503050406030204" pitchFamily="18" charset="0"/>
                                </a:rPr>
                              </m:ctrlPr>
                            </m:sSubPr>
                            <m:e>
                              <m:r>
                                <a:rPr lang="tr-TR" sz="2000" i="1">
                                  <a:latin typeface="Cambria Math" panose="02040503050406030204" pitchFamily="18" charset="0"/>
                                </a:rPr>
                                <m:t>𝑃𝑂</m:t>
                              </m:r>
                            </m:e>
                            <m:sub>
                              <m:r>
                                <a:rPr lang="tr-TR" sz="2000" i="1">
                                  <a:latin typeface="Cambria Math" panose="02040503050406030204" pitchFamily="18" charset="0"/>
                                </a:rPr>
                                <m:t>4</m:t>
                              </m:r>
                            </m:sub>
                          </m:sSub>
                        </m:e>
                        <m:sub>
                          <m:r>
                            <a:rPr lang="tr-TR" sz="2000" i="1">
                              <a:latin typeface="Cambria Math" panose="02040503050406030204" pitchFamily="18" charset="0"/>
                            </a:rPr>
                            <m:t>(</m:t>
                          </m:r>
                          <m:r>
                            <a:rPr lang="tr-TR" sz="2000" i="1">
                              <a:latin typeface="Cambria Math" panose="02040503050406030204" pitchFamily="18" charset="0"/>
                            </a:rPr>
                            <m:t>𝑘</m:t>
                          </m:r>
                          <m:r>
                            <a:rPr lang="tr-TR" sz="2000" i="1">
                              <a:latin typeface="Cambria Math" panose="02040503050406030204" pitchFamily="18" charset="0"/>
                            </a:rPr>
                            <m:t>)</m:t>
                          </m:r>
                        </m:sub>
                      </m:sSub>
                      <m:r>
                        <a:rPr lang="tr-TR" sz="2000" i="1">
                          <a:latin typeface="Cambria Math" panose="02040503050406030204" pitchFamily="18" charset="0"/>
                        </a:rPr>
                        <m:t>+2</m:t>
                      </m:r>
                      <m:sSubSup>
                        <m:sSubSupPr>
                          <m:ctrlPr>
                            <a:rPr lang="en-US" sz="2000" i="1">
                              <a:latin typeface="Cambria Math" panose="02040503050406030204" pitchFamily="18" charset="0"/>
                            </a:rPr>
                          </m:ctrlPr>
                        </m:sSubSupPr>
                        <m:e>
                          <m:r>
                            <a:rPr lang="tr-TR" sz="2000" i="1">
                              <a:latin typeface="Cambria Math" panose="02040503050406030204" pitchFamily="18" charset="0"/>
                            </a:rPr>
                            <m:t>𝑁𝑂</m:t>
                          </m:r>
                        </m:e>
                        <m:sub>
                          <m:r>
                            <a:rPr lang="tr-TR" sz="2000" i="1">
                              <a:latin typeface="Cambria Math" panose="02040503050406030204" pitchFamily="18" charset="0"/>
                            </a:rPr>
                            <m:t>3</m:t>
                          </m:r>
                        </m:sub>
                        <m:sup>
                          <m:r>
                            <a:rPr lang="tr-TR" sz="2000" i="1">
                              <a:latin typeface="Cambria Math" panose="02040503050406030204" pitchFamily="18" charset="0"/>
                            </a:rPr>
                            <m:t>−</m:t>
                          </m:r>
                        </m:sup>
                      </m:sSubSup>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𝐻𝑁𝑂</m:t>
                          </m:r>
                        </m:e>
                        <m:sub>
                          <m:r>
                            <a:rPr lang="tr-TR" sz="2000" i="1">
                              <a:latin typeface="Cambria Math" panose="02040503050406030204" pitchFamily="18" charset="0"/>
                            </a:rPr>
                            <m:t>3</m:t>
                          </m:r>
                        </m:sub>
                      </m:sSub>
                    </m:oMath>
                  </m:oMathPara>
                </a14:m>
                <a:endParaRPr lang="en-US" sz="2000" dirty="0"/>
              </a:p>
              <a:p>
                <a14:m>
                  <m:oMath xmlns:m="http://schemas.openxmlformats.org/officeDocument/2006/math">
                    <m:sSub>
                      <m:sSubPr>
                        <m:ctrlPr>
                          <a:rPr lang="en-US" sz="2000" i="1">
                            <a:latin typeface="Cambria Math" panose="02040503050406030204" pitchFamily="18" charset="0"/>
                          </a:rPr>
                        </m:ctrlPr>
                      </m:sSubPr>
                      <m:e>
                        <m:r>
                          <m:rPr>
                            <m:sty m:val="p"/>
                          </m:rPr>
                          <a:rPr lang="tr-TR" sz="2000">
                            <a:latin typeface="Cambria Math" panose="02040503050406030204" pitchFamily="18" charset="0"/>
                          </a:rPr>
                          <m:t>Ag</m:t>
                        </m:r>
                      </m:e>
                      <m:sub>
                        <m:r>
                          <a:rPr lang="tr-TR" sz="2000">
                            <a:latin typeface="Cambria Math" panose="02040503050406030204" pitchFamily="18" charset="0"/>
                          </a:rPr>
                          <m:t>3</m:t>
                        </m:r>
                      </m:sub>
                    </m:sSub>
                    <m:sSub>
                      <m:sSubPr>
                        <m:ctrlPr>
                          <a:rPr lang="en-US" sz="2000" i="1">
                            <a:latin typeface="Cambria Math" panose="02040503050406030204" pitchFamily="18" charset="0"/>
                          </a:rPr>
                        </m:ctrlPr>
                      </m:sSubPr>
                      <m:e>
                        <m:r>
                          <m:rPr>
                            <m:sty m:val="p"/>
                          </m:rPr>
                          <a:rPr lang="tr-TR" sz="2000">
                            <a:latin typeface="Cambria Math" panose="02040503050406030204" pitchFamily="18" charset="0"/>
                          </a:rPr>
                          <m:t>PO</m:t>
                        </m:r>
                      </m:e>
                      <m:sub>
                        <m:r>
                          <a:rPr lang="tr-TR" sz="2000">
                            <a:latin typeface="Cambria Math" panose="02040503050406030204" pitchFamily="18" charset="0"/>
                          </a:rPr>
                          <m:t>4</m:t>
                        </m:r>
                      </m:sub>
                    </m:sSub>
                  </m:oMath>
                </a14:m>
                <a:r>
                  <a:rPr lang="tr-TR" sz="2000" dirty="0" smtClean="0"/>
                  <a:t> dissolves with the addition of NH</a:t>
                </a:r>
                <a:r>
                  <a:rPr lang="tr-TR" sz="2000" baseline="-25000" dirty="0" smtClean="0"/>
                  <a:t>3</a:t>
                </a:r>
                <a:r>
                  <a:rPr lang="tr-TR" sz="2000" dirty="0" smtClean="0"/>
                  <a:t> or HNO</a:t>
                </a:r>
                <a:r>
                  <a:rPr lang="tr-TR" sz="2000" baseline="-25000" dirty="0" smtClean="0"/>
                  <a:t>3</a:t>
                </a:r>
                <a:r>
                  <a:rPr lang="tr-TR" sz="2000" dirty="0" smtClean="0"/>
                  <a:t>.</a:t>
                </a:r>
                <a:endParaRPr lang="tr-TR" sz="2000" i="1" dirty="0"/>
              </a:p>
              <a:p>
                <a:pPr marL="0" indent="0">
                  <a:lnSpc>
                    <a:spcPct val="200000"/>
                  </a:lnSpc>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tr-TR" sz="2000" i="1">
                                  <a:latin typeface="Cambria Math" panose="02040503050406030204" pitchFamily="18" charset="0"/>
                                </a:rPr>
                                <m:t>𝐴𝑔</m:t>
                              </m:r>
                            </m:e>
                            <m:sub>
                              <m:r>
                                <a:rPr lang="tr-TR" sz="2000" i="1">
                                  <a:latin typeface="Cambria Math" panose="02040503050406030204" pitchFamily="18" charset="0"/>
                                </a:rPr>
                                <m:t>3</m:t>
                              </m:r>
                            </m:sub>
                          </m:sSub>
                          <m:sSub>
                            <m:sSubPr>
                              <m:ctrlPr>
                                <a:rPr lang="en-US" sz="2000" i="1">
                                  <a:latin typeface="Cambria Math" panose="02040503050406030204" pitchFamily="18" charset="0"/>
                                </a:rPr>
                              </m:ctrlPr>
                            </m:sSubPr>
                            <m:e>
                              <m:r>
                                <a:rPr lang="tr-TR" sz="2000" i="1">
                                  <a:latin typeface="Cambria Math" panose="02040503050406030204" pitchFamily="18" charset="0"/>
                                </a:rPr>
                                <m:t>𝑃𝑂</m:t>
                              </m:r>
                            </m:e>
                            <m:sub>
                              <m:r>
                                <a:rPr lang="tr-TR" sz="2000" i="1">
                                  <a:latin typeface="Cambria Math" panose="02040503050406030204" pitchFamily="18" charset="0"/>
                                </a:rPr>
                                <m:t>4</m:t>
                              </m:r>
                            </m:sub>
                          </m:sSub>
                        </m:e>
                        <m:sub>
                          <m:r>
                            <a:rPr lang="tr-TR" sz="2000" i="1">
                              <a:latin typeface="Cambria Math" panose="02040503050406030204" pitchFamily="18" charset="0"/>
                            </a:rPr>
                            <m:t>(</m:t>
                          </m:r>
                          <m:r>
                            <a:rPr lang="tr-TR" sz="2000" b="0" i="1" smtClean="0">
                              <a:latin typeface="Cambria Math" panose="02040503050406030204" pitchFamily="18" charset="0"/>
                            </a:rPr>
                            <m:t>𝑠</m:t>
                          </m:r>
                          <m:r>
                            <a:rPr lang="tr-TR" sz="2000" i="1">
                              <a:latin typeface="Cambria Math" panose="02040503050406030204" pitchFamily="18" charset="0"/>
                            </a:rPr>
                            <m:t>)</m:t>
                          </m:r>
                        </m:sub>
                      </m:sSub>
                      <m:r>
                        <a:rPr lang="tr-TR" sz="2000" i="1">
                          <a:latin typeface="Cambria Math" panose="02040503050406030204" pitchFamily="18" charset="0"/>
                        </a:rPr>
                        <m:t>+ </m:t>
                      </m:r>
                      <m:sSup>
                        <m:sSupPr>
                          <m:ctrlPr>
                            <a:rPr lang="en-US" sz="2000" i="1">
                              <a:latin typeface="Cambria Math" panose="02040503050406030204" pitchFamily="18" charset="0"/>
                            </a:rPr>
                          </m:ctrlPr>
                        </m:sSupPr>
                        <m:e>
                          <m:r>
                            <a:rPr lang="tr-TR" sz="2000" i="1">
                              <a:latin typeface="Cambria Math" panose="02040503050406030204" pitchFamily="18" charset="0"/>
                            </a:rPr>
                            <m:t>3</m:t>
                          </m:r>
                          <m:r>
                            <a:rPr lang="tr-TR" sz="2000" i="1">
                              <a:latin typeface="Cambria Math" panose="02040503050406030204" pitchFamily="18" charset="0"/>
                            </a:rPr>
                            <m:t>𝐻</m:t>
                          </m:r>
                        </m:e>
                        <m:sup>
                          <m:r>
                            <a:rPr lang="tr-TR" sz="2000" i="1">
                              <a:latin typeface="Cambria Math" panose="02040503050406030204" pitchFamily="18" charset="0"/>
                            </a:rPr>
                            <m:t>+</m:t>
                          </m:r>
                        </m:sup>
                      </m:sSup>
                      <m:r>
                        <a:rPr lang="tr-TR" sz="2000" i="1">
                          <a:latin typeface="Cambria Math" panose="02040503050406030204" pitchFamily="18" charset="0"/>
                        </a:rPr>
                        <m:t>→</m:t>
                      </m:r>
                      <m:sSup>
                        <m:sSupPr>
                          <m:ctrlPr>
                            <a:rPr lang="en-US" sz="2000" i="1">
                              <a:latin typeface="Cambria Math" panose="02040503050406030204" pitchFamily="18" charset="0"/>
                            </a:rPr>
                          </m:ctrlPr>
                        </m:sSupPr>
                        <m:e>
                          <m:r>
                            <a:rPr lang="tr-TR" sz="2000" i="1">
                              <a:latin typeface="Cambria Math" panose="02040503050406030204" pitchFamily="18" charset="0"/>
                            </a:rPr>
                            <m:t>3</m:t>
                          </m:r>
                          <m:r>
                            <a:rPr lang="tr-TR" sz="2000" i="1">
                              <a:latin typeface="Cambria Math" panose="02040503050406030204" pitchFamily="18" charset="0"/>
                            </a:rPr>
                            <m:t>𝐴𝑔</m:t>
                          </m:r>
                        </m:e>
                        <m:sup>
                          <m:r>
                            <a:rPr lang="tr-TR" sz="2000" i="1">
                              <a:latin typeface="Cambria Math" panose="02040503050406030204" pitchFamily="18" charset="0"/>
                            </a:rPr>
                            <m:t>+</m:t>
                          </m:r>
                        </m:sup>
                      </m:sSup>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𝐻</m:t>
                          </m:r>
                        </m:e>
                        <m:sub>
                          <m:r>
                            <a:rPr lang="tr-TR" sz="2000" i="1">
                              <a:latin typeface="Cambria Math" panose="02040503050406030204" pitchFamily="18" charset="0"/>
                            </a:rPr>
                            <m:t>3</m:t>
                          </m:r>
                        </m:sub>
                      </m:sSub>
                      <m:sSub>
                        <m:sSubPr>
                          <m:ctrlPr>
                            <a:rPr lang="en-US" sz="2000" i="1">
                              <a:latin typeface="Cambria Math" panose="02040503050406030204" pitchFamily="18" charset="0"/>
                            </a:rPr>
                          </m:ctrlPr>
                        </m:sSubPr>
                        <m:e>
                          <m:r>
                            <a:rPr lang="tr-TR" sz="2000" i="1">
                              <a:latin typeface="Cambria Math" panose="02040503050406030204" pitchFamily="18" charset="0"/>
                            </a:rPr>
                            <m:t>𝑃𝑂</m:t>
                          </m:r>
                        </m:e>
                        <m:sub>
                          <m:r>
                            <a:rPr lang="tr-TR" sz="2000" i="1">
                              <a:latin typeface="Cambria Math" panose="02040503050406030204" pitchFamily="18" charset="0"/>
                            </a:rPr>
                            <m:t>4</m:t>
                          </m:r>
                        </m:sub>
                      </m:sSub>
                    </m:oMath>
                  </m:oMathPara>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28" t="-1271"/>
                </a:stretch>
              </a:blipFill>
            </p:spPr>
            <p:txBody>
              <a:bodyPr/>
              <a:lstStyle/>
              <a:p>
                <a:r>
                  <a:rPr lang="en-US">
                    <a:noFill/>
                  </a:rPr>
                  <a:t> </a:t>
                </a:r>
              </a:p>
            </p:txBody>
          </p:sp>
        </mc:Fallback>
      </mc:AlternateContent>
    </p:spTree>
    <p:extLst>
      <p:ext uri="{BB962C8B-B14F-4D97-AF65-F5344CB8AC3E}">
        <p14:creationId xmlns:p14="http://schemas.microsoft.com/office/powerpoint/2010/main" val="26144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35062" y="1160584"/>
                <a:ext cx="9221689" cy="703087"/>
              </a:xfrm>
            </p:spPr>
            <p:txBody>
              <a:bodyPr>
                <a:normAutofit/>
              </a:bodyPr>
              <a:lstStyle/>
              <a:p>
                <a:r>
                  <a:rPr lang="tr-TR" sz="3600" dirty="0">
                    <a:solidFill>
                      <a:srgbClr val="C00000"/>
                    </a:solidFill>
                  </a:rPr>
                  <a:t>5</a:t>
                </a:r>
                <a:r>
                  <a:rPr lang="en-US" sz="3600" dirty="0">
                    <a:solidFill>
                      <a:srgbClr val="C00000"/>
                    </a:solidFill>
                  </a:rPr>
                  <a:t>. </a:t>
                </a:r>
                <a:r>
                  <a:rPr lang="tr-TR" sz="3600" dirty="0">
                    <a:solidFill>
                      <a:srgbClr val="C00000"/>
                    </a:solidFill>
                  </a:rPr>
                  <a:t>Reactions</a:t>
                </a:r>
                <a:r>
                  <a:rPr lang="en-US" sz="3600" dirty="0">
                    <a:solidFill>
                      <a:srgbClr val="C00000"/>
                    </a:solidFill>
                  </a:rPr>
                  <a:t> of </a:t>
                </a:r>
                <a:r>
                  <a:rPr lang="tr-TR" sz="3600" dirty="0">
                    <a:solidFill>
                      <a:srgbClr val="C00000"/>
                    </a:solidFill>
                  </a:rPr>
                  <a:t>orthophosphate</a:t>
                </a:r>
                <a:r>
                  <a:rPr lang="en-US" sz="3600" dirty="0">
                    <a:solidFill>
                      <a:srgbClr val="C00000"/>
                    </a:solidFill>
                  </a:rPr>
                  <a:t> ion </a:t>
                </a:r>
                <a:r>
                  <a:rPr lang="tr-TR" sz="3600" dirty="0">
                    <a:solidFill>
                      <a:srgbClr val="C00000"/>
                    </a:solidFill>
                  </a:rPr>
                  <a:t>(</a:t>
                </a:r>
                <a14:m>
                  <m:oMath xmlns:m="http://schemas.openxmlformats.org/officeDocument/2006/math">
                    <m:sSubSup>
                      <m:sSubSupPr>
                        <m:ctrlPr>
                          <a:rPr lang="en-US" sz="3600" i="1">
                            <a:solidFill>
                              <a:srgbClr val="C00000"/>
                            </a:solidFill>
                            <a:latin typeface="Cambria Math" panose="02040503050406030204" pitchFamily="18" charset="0"/>
                          </a:rPr>
                        </m:ctrlPr>
                      </m:sSubSupPr>
                      <m:e>
                        <m:r>
                          <m:rPr>
                            <m:sty m:val="p"/>
                          </m:rPr>
                          <a:rPr lang="tr-TR" sz="3600">
                            <a:solidFill>
                              <a:srgbClr val="C00000"/>
                            </a:solidFill>
                            <a:latin typeface="Cambria Math" panose="02040503050406030204" pitchFamily="18" charset="0"/>
                          </a:rPr>
                          <m:t>HPO</m:t>
                        </m:r>
                      </m:e>
                      <m:sub>
                        <m:r>
                          <a:rPr lang="tr-TR" sz="3600">
                            <a:solidFill>
                              <a:srgbClr val="C00000"/>
                            </a:solidFill>
                            <a:latin typeface="Cambria Math" panose="02040503050406030204" pitchFamily="18" charset="0"/>
                          </a:rPr>
                          <m:t>4</m:t>
                        </m:r>
                      </m:sub>
                      <m:sup>
                        <m:r>
                          <a:rPr lang="tr-TR" sz="3600">
                            <a:solidFill>
                              <a:srgbClr val="C00000"/>
                            </a:solidFill>
                            <a:latin typeface="Cambria Math" panose="02040503050406030204" pitchFamily="18" charset="0"/>
                          </a:rPr>
                          <m:t>−2</m:t>
                        </m:r>
                      </m:sup>
                    </m:sSubSup>
                  </m:oMath>
                </a14:m>
                <a:r>
                  <a:rPr lang="tr-TR" sz="3600" dirty="0">
                    <a:solidFill>
                      <a:srgbClr val="C00000"/>
                    </a:solidFill>
                  </a:rPr>
                  <a:t>)</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35062" y="1160584"/>
                <a:ext cx="9221689" cy="703087"/>
              </a:xfrm>
              <a:blipFill>
                <a:blip r:embed="rId2"/>
                <a:stretch>
                  <a:fillRect l="-2050" t="-11207" b="-25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tr-TR" sz="2000" dirty="0" smtClean="0">
                    <a:solidFill>
                      <a:srgbClr val="C00000"/>
                    </a:solidFill>
                  </a:rPr>
                  <a:t>5.3.  With BaCl</a:t>
                </a:r>
                <a:r>
                  <a:rPr lang="tr-TR" sz="2000" baseline="-25000" dirty="0" smtClean="0">
                    <a:solidFill>
                      <a:srgbClr val="C00000"/>
                    </a:solidFill>
                  </a:rPr>
                  <a:t>2</a:t>
                </a:r>
                <a:r>
                  <a:rPr lang="tr-TR" sz="2000" dirty="0" smtClean="0">
                    <a:solidFill>
                      <a:srgbClr val="C00000"/>
                    </a:solidFill>
                  </a:rPr>
                  <a:t> </a:t>
                </a:r>
              </a:p>
              <a:p>
                <a:pPr>
                  <a:lnSpc>
                    <a:spcPct val="200000"/>
                  </a:lnSpc>
                </a:pPr>
                <a:r>
                  <a:rPr lang="tr-TR" sz="2000" dirty="0"/>
                  <a:t>Orthophosphate ion reacts with BaCl</a:t>
                </a:r>
                <a:r>
                  <a:rPr lang="tr-TR" sz="2000" baseline="-25000" dirty="0"/>
                  <a:t>2</a:t>
                </a:r>
                <a:r>
                  <a:rPr lang="tr-TR" sz="2000" dirty="0" smtClean="0"/>
                  <a:t> </a:t>
                </a:r>
                <a:r>
                  <a:rPr lang="tr-TR" sz="2000" dirty="0"/>
                  <a:t>to precipitate as white </a:t>
                </a:r>
                <a:r>
                  <a:rPr lang="tr-TR" sz="2000" dirty="0" smtClean="0"/>
                  <a:t>amorphous BaHPO</a:t>
                </a:r>
                <a:r>
                  <a:rPr lang="tr-TR" sz="2000" baseline="-25000" dirty="0" smtClean="0"/>
                  <a:t>4</a:t>
                </a:r>
                <a:r>
                  <a:rPr lang="tr-TR" sz="2000" dirty="0" smtClean="0"/>
                  <a:t>. </a:t>
                </a:r>
                <a:endParaRPr lang="tr-TR" sz="2000" i="1" dirty="0">
                  <a:latin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r>
                            <a:rPr lang="tr-TR" sz="2000" i="1">
                              <a:latin typeface="Cambria Math" panose="02040503050406030204" pitchFamily="18" charset="0"/>
                            </a:rPr>
                            <m:t>𝐻𝑃𝑂</m:t>
                          </m:r>
                        </m:e>
                        <m:sub>
                          <m:r>
                            <a:rPr lang="tr-TR" sz="2000" i="1">
                              <a:latin typeface="Cambria Math" panose="02040503050406030204" pitchFamily="18" charset="0"/>
                            </a:rPr>
                            <m:t>4</m:t>
                          </m:r>
                        </m:sub>
                        <m:sup>
                          <m:r>
                            <a:rPr lang="tr-TR" sz="2000" i="1">
                              <a:latin typeface="Cambria Math" panose="02040503050406030204" pitchFamily="18" charset="0"/>
                            </a:rPr>
                            <m:t>−2</m:t>
                          </m:r>
                        </m:sup>
                      </m:sSubSup>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𝐵𝑎𝐶𝑙</m:t>
                          </m:r>
                        </m:e>
                        <m:sub>
                          <m:r>
                            <a:rPr lang="tr-TR" sz="2000" i="1">
                              <a:latin typeface="Cambria Math" panose="02040503050406030204" pitchFamily="18" charset="0"/>
                            </a:rPr>
                            <m:t>2</m:t>
                          </m:r>
                        </m:sub>
                      </m:sSub>
                      <m:r>
                        <a:rPr lang="tr-TR" sz="2000" i="1">
                          <a:latin typeface="Cambria Math" panose="02040503050406030204" pitchFamily="18" charset="0"/>
                        </a:rPr>
                        <m:t>→</m:t>
                      </m:r>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tr-TR" sz="2000" i="1">
                                  <a:latin typeface="Cambria Math" panose="02040503050406030204" pitchFamily="18" charset="0"/>
                                </a:rPr>
                                <m:t>𝐵𝑎𝐻𝑃𝑂</m:t>
                              </m:r>
                            </m:e>
                            <m:sub>
                              <m:r>
                                <a:rPr lang="tr-TR" sz="2000" i="1">
                                  <a:latin typeface="Cambria Math" panose="02040503050406030204" pitchFamily="18" charset="0"/>
                                </a:rPr>
                                <m:t>4</m:t>
                              </m:r>
                            </m:sub>
                          </m:sSub>
                        </m:e>
                        <m:sub>
                          <m:r>
                            <a:rPr lang="tr-TR" sz="2000" i="1">
                              <a:latin typeface="Cambria Math" panose="02040503050406030204" pitchFamily="18" charset="0"/>
                            </a:rPr>
                            <m:t>(</m:t>
                          </m:r>
                          <m:r>
                            <a:rPr lang="tr-TR" sz="2000" b="0" i="1" smtClean="0">
                              <a:latin typeface="Cambria Math" panose="02040503050406030204" pitchFamily="18" charset="0"/>
                            </a:rPr>
                            <m:t>𝑠</m:t>
                          </m:r>
                          <m:r>
                            <a:rPr lang="tr-TR" sz="2000" i="1">
                              <a:latin typeface="Cambria Math" panose="02040503050406030204" pitchFamily="18" charset="0"/>
                            </a:rPr>
                            <m:t>)</m:t>
                          </m:r>
                        </m:sub>
                      </m:sSub>
                      <m:r>
                        <a:rPr lang="tr-TR" sz="2000" i="1">
                          <a:latin typeface="Cambria Math" panose="02040503050406030204" pitchFamily="18" charset="0"/>
                        </a:rPr>
                        <m:t>+</m:t>
                      </m:r>
                      <m:sSup>
                        <m:sSupPr>
                          <m:ctrlPr>
                            <a:rPr lang="en-US" sz="2000" i="1">
                              <a:latin typeface="Cambria Math" panose="02040503050406030204" pitchFamily="18" charset="0"/>
                            </a:rPr>
                          </m:ctrlPr>
                        </m:sSupPr>
                        <m:e>
                          <m:r>
                            <a:rPr lang="tr-TR" sz="2000" i="1">
                              <a:latin typeface="Cambria Math" panose="02040503050406030204" pitchFamily="18" charset="0"/>
                            </a:rPr>
                            <m:t>2 </m:t>
                          </m:r>
                          <m:r>
                            <a:rPr lang="tr-TR" sz="2000" i="1">
                              <a:latin typeface="Cambria Math" panose="02040503050406030204" pitchFamily="18" charset="0"/>
                            </a:rPr>
                            <m:t>𝐶𝑙</m:t>
                          </m:r>
                        </m:e>
                        <m:sup>
                          <m:r>
                            <a:rPr lang="tr-TR" sz="2000" i="1">
                              <a:latin typeface="Cambria Math" panose="02040503050406030204" pitchFamily="18" charset="0"/>
                            </a:rPr>
                            <m:t>−</m:t>
                          </m:r>
                        </m:sup>
                      </m:sSup>
                    </m:oMath>
                  </m:oMathPara>
                </a14:m>
                <a:endParaRPr lang="en-US" sz="2000" dirty="0"/>
              </a:p>
              <a:p>
                <a:r>
                  <a:rPr lang="tr-TR" sz="2000" dirty="0" smtClean="0"/>
                  <a:t>BaHPO</a:t>
                </a:r>
                <a:r>
                  <a:rPr lang="tr-TR" sz="2000" baseline="-25000" dirty="0" smtClean="0"/>
                  <a:t>4</a:t>
                </a:r>
                <a:r>
                  <a:rPr lang="tr-TR" sz="2000" dirty="0" smtClean="0"/>
                  <a:t> dissolves with the addition of acetic acid and mineral acids. </a:t>
                </a:r>
              </a:p>
              <a:p>
                <a:pPr marL="0" indent="0">
                  <a:lnSpc>
                    <a:spcPct val="200000"/>
                  </a:lnSpc>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tr-TR" sz="2000" i="1">
                                  <a:latin typeface="Cambria Math" panose="02040503050406030204" pitchFamily="18" charset="0"/>
                                </a:rPr>
                                <m:t>𝐵𝑎𝐻𝑃𝑂</m:t>
                              </m:r>
                            </m:e>
                            <m:sub>
                              <m:r>
                                <a:rPr lang="tr-TR" sz="2000" i="1">
                                  <a:latin typeface="Cambria Math" panose="02040503050406030204" pitchFamily="18" charset="0"/>
                                </a:rPr>
                                <m:t>4</m:t>
                              </m:r>
                            </m:sub>
                          </m:sSub>
                        </m:e>
                        <m:sub>
                          <m:r>
                            <a:rPr lang="tr-TR" sz="2000" i="1">
                              <a:latin typeface="Cambria Math" panose="02040503050406030204" pitchFamily="18" charset="0"/>
                            </a:rPr>
                            <m:t>(</m:t>
                          </m:r>
                          <m:r>
                            <a:rPr lang="tr-TR" sz="2000" b="0" i="1" smtClean="0">
                              <a:latin typeface="Cambria Math" panose="02040503050406030204" pitchFamily="18" charset="0"/>
                            </a:rPr>
                            <m:t>𝑠</m:t>
                          </m:r>
                          <m:r>
                            <a:rPr lang="tr-TR" sz="2000" i="1">
                              <a:latin typeface="Cambria Math" panose="02040503050406030204" pitchFamily="18" charset="0"/>
                            </a:rPr>
                            <m:t>)</m:t>
                          </m:r>
                        </m:sub>
                      </m:sSub>
                      <m:r>
                        <a:rPr lang="tr-TR" sz="2000" i="1">
                          <a:latin typeface="Cambria Math" panose="02040503050406030204" pitchFamily="18" charset="0"/>
                        </a:rPr>
                        <m:t>+ </m:t>
                      </m:r>
                      <m:sSup>
                        <m:sSupPr>
                          <m:ctrlPr>
                            <a:rPr lang="en-US" sz="2000" i="1">
                              <a:latin typeface="Cambria Math" panose="02040503050406030204" pitchFamily="18" charset="0"/>
                            </a:rPr>
                          </m:ctrlPr>
                        </m:sSupPr>
                        <m:e>
                          <m:r>
                            <a:rPr lang="tr-TR" sz="2000" i="1">
                              <a:latin typeface="Cambria Math" panose="02040503050406030204" pitchFamily="18" charset="0"/>
                            </a:rPr>
                            <m:t>2</m:t>
                          </m:r>
                          <m:r>
                            <a:rPr lang="tr-TR" sz="2000" i="1">
                              <a:latin typeface="Cambria Math" panose="02040503050406030204" pitchFamily="18" charset="0"/>
                            </a:rPr>
                            <m:t>𝐻</m:t>
                          </m:r>
                        </m:e>
                        <m:sup>
                          <m:r>
                            <a:rPr lang="tr-TR" sz="2000" i="1">
                              <a:latin typeface="Cambria Math" panose="02040503050406030204" pitchFamily="18" charset="0"/>
                            </a:rPr>
                            <m:t>+</m:t>
                          </m:r>
                        </m:sup>
                      </m:sSup>
                      <m:r>
                        <a:rPr lang="tr-TR" sz="2000" i="1">
                          <a:latin typeface="Cambria Math" panose="02040503050406030204" pitchFamily="18" charset="0"/>
                        </a:rPr>
                        <m:t>→</m:t>
                      </m:r>
                      <m:sSup>
                        <m:sSupPr>
                          <m:ctrlPr>
                            <a:rPr lang="en-US" sz="2000" i="1">
                              <a:latin typeface="Cambria Math" panose="02040503050406030204" pitchFamily="18" charset="0"/>
                            </a:rPr>
                          </m:ctrlPr>
                        </m:sSupPr>
                        <m:e>
                          <m:r>
                            <a:rPr lang="tr-TR" sz="2000" i="1">
                              <a:latin typeface="Cambria Math" panose="02040503050406030204" pitchFamily="18" charset="0"/>
                            </a:rPr>
                            <m:t>𝐵𝑎</m:t>
                          </m:r>
                        </m:e>
                        <m:sup>
                          <m:r>
                            <a:rPr lang="tr-TR" sz="2000" i="1">
                              <a:latin typeface="Cambria Math" panose="02040503050406030204" pitchFamily="18" charset="0"/>
                            </a:rPr>
                            <m:t>+2</m:t>
                          </m:r>
                        </m:sup>
                      </m:sSup>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𝐻</m:t>
                          </m:r>
                        </m:e>
                        <m:sub>
                          <m:r>
                            <a:rPr lang="tr-TR" sz="2000" i="1">
                              <a:latin typeface="Cambria Math" panose="02040503050406030204" pitchFamily="18" charset="0"/>
                            </a:rPr>
                            <m:t>3</m:t>
                          </m:r>
                        </m:sub>
                      </m:sSub>
                      <m:sSub>
                        <m:sSubPr>
                          <m:ctrlPr>
                            <a:rPr lang="en-US" sz="2000" i="1">
                              <a:latin typeface="Cambria Math" panose="02040503050406030204" pitchFamily="18" charset="0"/>
                            </a:rPr>
                          </m:ctrlPr>
                        </m:sSubPr>
                        <m:e>
                          <m:r>
                            <a:rPr lang="tr-TR" sz="2000" i="1">
                              <a:latin typeface="Cambria Math" panose="02040503050406030204" pitchFamily="18" charset="0"/>
                            </a:rPr>
                            <m:t>𝑃𝑂</m:t>
                          </m:r>
                        </m:e>
                        <m:sub>
                          <m:r>
                            <a:rPr lang="tr-TR" sz="2000" i="1">
                              <a:latin typeface="Cambria Math" panose="02040503050406030204" pitchFamily="18" charset="0"/>
                            </a:rPr>
                            <m:t>4</m:t>
                          </m:r>
                        </m:sub>
                      </m:sSub>
                    </m:oMath>
                  </m:oMathPara>
                </a14:m>
                <a:endParaRPr lang="tr-TR" sz="2000" dirty="0"/>
              </a:p>
              <a:p>
                <a:r>
                  <a:rPr lang="tr-TR" sz="2000" dirty="0" smtClean="0"/>
                  <a:t>If H</a:t>
                </a:r>
                <a:r>
                  <a:rPr lang="tr-TR" sz="2000" baseline="-25000" dirty="0" smtClean="0"/>
                  <a:t>2</a:t>
                </a:r>
                <a:r>
                  <a:rPr lang="tr-TR" sz="2000" dirty="0" smtClean="0"/>
                  <a:t>SO</a:t>
                </a:r>
                <a:r>
                  <a:rPr lang="tr-TR" sz="2000" baseline="-25000" dirty="0" smtClean="0"/>
                  <a:t>4 </a:t>
                </a:r>
                <a:r>
                  <a:rPr lang="tr-TR" sz="2000" dirty="0" smtClean="0"/>
                  <a:t>is used for the acidification, the sulphate in the acid reacts with barium to precipitate as </a:t>
                </a:r>
                <a:r>
                  <a:rPr lang="tr-TR" sz="2000" dirty="0"/>
                  <a:t>BaSO</a:t>
                </a:r>
                <a:r>
                  <a:rPr lang="tr-TR" sz="2000" baseline="-25000" dirty="0"/>
                  <a:t>4</a:t>
                </a:r>
                <a:r>
                  <a:rPr lang="tr-TR" sz="2000" dirty="0"/>
                  <a:t> </a:t>
                </a:r>
                <a:r>
                  <a:rPr lang="tr-TR" sz="2000" dirty="0" smtClean="0"/>
                  <a:t>. Because both </a:t>
                </a:r>
                <a:r>
                  <a:rPr lang="tr-TR" sz="2000" dirty="0"/>
                  <a:t>BaSO</a:t>
                </a:r>
                <a:r>
                  <a:rPr lang="tr-TR" sz="2000" baseline="-25000" dirty="0"/>
                  <a:t>4</a:t>
                </a:r>
                <a:r>
                  <a:rPr lang="tr-TR" sz="2000" dirty="0"/>
                  <a:t> </a:t>
                </a:r>
                <a:r>
                  <a:rPr lang="tr-TR" sz="2000" dirty="0" smtClean="0"/>
                  <a:t>and BaHPO</a:t>
                </a:r>
                <a:r>
                  <a:rPr lang="tr-TR" sz="2000" baseline="-25000" dirty="0" smtClean="0"/>
                  <a:t>4</a:t>
                </a:r>
                <a:r>
                  <a:rPr lang="tr-TR" sz="2000" dirty="0" smtClean="0"/>
                  <a:t> are white precipitates, the identification of orthophospate cannot be performed correctly.</a:t>
                </a:r>
                <a:endParaRPr lang="tr-TR" sz="2000" i="1" dirty="0">
                  <a:latin typeface="Cambria Math" panose="02040503050406030204" pitchFamily="18" charset="0"/>
                </a:endParaRPr>
              </a:p>
              <a:p>
                <a:endParaRPr lang="tr-TR" sz="2000" dirty="0" smtClean="0"/>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28" t="-1271"/>
                </a:stretch>
              </a:blipFill>
            </p:spPr>
            <p:txBody>
              <a:bodyPr/>
              <a:lstStyle/>
              <a:p>
                <a:r>
                  <a:rPr lang="en-US">
                    <a:noFill/>
                  </a:rPr>
                  <a:t> </a:t>
                </a:r>
              </a:p>
            </p:txBody>
          </p:sp>
        </mc:Fallback>
      </mc:AlternateContent>
    </p:spTree>
    <p:extLst>
      <p:ext uri="{BB962C8B-B14F-4D97-AF65-F5344CB8AC3E}">
        <p14:creationId xmlns:p14="http://schemas.microsoft.com/office/powerpoint/2010/main" val="3686117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62" y="1160584"/>
            <a:ext cx="9221689" cy="703087"/>
          </a:xfrm>
        </p:spPr>
        <p:txBody>
          <a:bodyPr>
            <a:normAutofit/>
          </a:bodyPr>
          <a:lstStyle/>
          <a:p>
            <a:r>
              <a:rPr lang="tr-TR" sz="3600" dirty="0" smtClean="0">
                <a:solidFill>
                  <a:srgbClr val="C00000"/>
                </a:solidFill>
              </a:rPr>
              <a:t>References</a:t>
            </a:r>
            <a:endParaRPr lang="en-US" sz="3600" dirty="0"/>
          </a:p>
        </p:txBody>
      </p:sp>
      <p:sp>
        <p:nvSpPr>
          <p:cNvPr id="3" name="Content Placeholder 2"/>
          <p:cNvSpPr>
            <a:spLocks noGrp="1"/>
          </p:cNvSpPr>
          <p:nvPr>
            <p:ph idx="1"/>
          </p:nvPr>
        </p:nvSpPr>
        <p:spPr/>
        <p:txBody>
          <a:bodyPr>
            <a:normAutofit/>
          </a:bodyPr>
          <a:lstStyle/>
          <a:p>
            <a:r>
              <a:rPr lang="en-US" sz="2000" dirty="0"/>
              <a:t>Analitik Kimya </a:t>
            </a:r>
            <a:r>
              <a:rPr lang="en-US" sz="2000" dirty="0" err="1"/>
              <a:t>Pratikleri</a:t>
            </a:r>
            <a:r>
              <a:rPr lang="en-US" sz="2000" dirty="0"/>
              <a:t> </a:t>
            </a:r>
            <a:r>
              <a:rPr lang="en-US" sz="2000" dirty="0" err="1"/>
              <a:t>Kalitatif</a:t>
            </a:r>
            <a:r>
              <a:rPr lang="en-US" sz="2000" dirty="0"/>
              <a:t> </a:t>
            </a:r>
            <a:r>
              <a:rPr lang="en-US" sz="2000" dirty="0" err="1"/>
              <a:t>Analiz</a:t>
            </a:r>
            <a:r>
              <a:rPr lang="en-US" sz="2000" dirty="0"/>
              <a:t>, F. Onur (Ed.), A.Ü. </a:t>
            </a:r>
            <a:r>
              <a:rPr lang="en-US" sz="2000" dirty="0" err="1"/>
              <a:t>Eczacılık</a:t>
            </a:r>
            <a:r>
              <a:rPr lang="en-US" sz="2000" dirty="0"/>
              <a:t> Fakültesi Yayınları No. 103, 2012.</a:t>
            </a:r>
          </a:p>
          <a:p>
            <a:endParaRPr lang="en-US" sz="2000" dirty="0"/>
          </a:p>
        </p:txBody>
      </p:sp>
    </p:spTree>
    <p:extLst>
      <p:ext uri="{BB962C8B-B14F-4D97-AF65-F5344CB8AC3E}">
        <p14:creationId xmlns:p14="http://schemas.microsoft.com/office/powerpoint/2010/main" val="125290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62" y="1160584"/>
            <a:ext cx="9221689" cy="703087"/>
          </a:xfrm>
        </p:spPr>
        <p:txBody>
          <a:bodyPr>
            <a:normAutofit/>
          </a:bodyPr>
          <a:lstStyle/>
          <a:p>
            <a:r>
              <a:rPr lang="tr-TR" sz="3600" dirty="0">
                <a:solidFill>
                  <a:srgbClr val="C00000"/>
                </a:solidFill>
              </a:rPr>
              <a:t>Qualitative </a:t>
            </a:r>
            <a:r>
              <a:rPr lang="tr-TR" sz="3600" dirty="0" smtClean="0">
                <a:solidFill>
                  <a:srgbClr val="C00000"/>
                </a:solidFill>
              </a:rPr>
              <a:t>analysis </a:t>
            </a:r>
            <a:r>
              <a:rPr lang="tr-TR" sz="3600" dirty="0">
                <a:solidFill>
                  <a:srgbClr val="C00000"/>
                </a:solidFill>
              </a:rPr>
              <a:t>of </a:t>
            </a:r>
            <a:r>
              <a:rPr lang="tr-TR" sz="3600" dirty="0" smtClean="0">
                <a:solidFill>
                  <a:srgbClr val="C00000"/>
                </a:solidFill>
              </a:rPr>
              <a:t>anions</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tr-TR" sz="2000" dirty="0" smtClean="0"/>
                  <a:t>Anions are negatively charged ions. When only one anion is present in sample, it can be identified with a chemical test .</a:t>
                </a:r>
              </a:p>
              <a:p>
                <a:r>
                  <a:rPr lang="tr-TR" sz="2000" dirty="0" smtClean="0"/>
                  <a:t>When they are present in a mixture, first, they are separated into groups by their precipitating agents, and then the qualitative analyses are performed. The main principle of the anion groups is the difference between their solubility products, just like the cation groups.</a:t>
                </a:r>
              </a:p>
              <a:p>
                <a:r>
                  <a:rPr lang="tr-TR" sz="2000" dirty="0" smtClean="0"/>
                  <a:t>Hovewer, the differences between the solubility products of the anion groups are low. So they cannot be separated easily, hence the systematic analysis of anions is difficult to perform. Also, the anions are much more active than the cations. </a:t>
                </a:r>
              </a:p>
              <a:p>
                <a:r>
                  <a:rPr lang="tr-TR" sz="2000" dirty="0" smtClean="0"/>
                  <a:t>The most abundant anions, which are </a:t>
                </a:r>
                <a14:m>
                  <m:oMath xmlns:m="http://schemas.openxmlformats.org/officeDocument/2006/math">
                    <m:sSup>
                      <m:sSupPr>
                        <m:ctrlPr>
                          <a:rPr lang="en-US" sz="2000" i="1">
                            <a:latin typeface="Cambria Math" panose="02040503050406030204" pitchFamily="18" charset="0"/>
                          </a:rPr>
                        </m:ctrlPr>
                      </m:sSupPr>
                      <m:e>
                        <m:r>
                          <m:rPr>
                            <m:sty m:val="p"/>
                          </m:rPr>
                          <a:rPr lang="tr-TR" sz="2000">
                            <a:latin typeface="Cambria Math" panose="02040503050406030204" pitchFamily="18" charset="0"/>
                          </a:rPr>
                          <m:t>Cl</m:t>
                        </m:r>
                      </m:e>
                      <m:sup>
                        <m:r>
                          <a:rPr lang="tr-TR" sz="2000">
                            <a:latin typeface="Cambria Math" panose="02040503050406030204" pitchFamily="18" charset="0"/>
                          </a:rPr>
                          <m:t>−</m:t>
                        </m:r>
                      </m:sup>
                    </m:sSup>
                  </m:oMath>
                </a14:m>
                <a:r>
                  <a:rPr lang="tr-TR" sz="2000" dirty="0"/>
                  <a:t>, </a:t>
                </a: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SO</m:t>
                        </m:r>
                      </m:e>
                      <m:sub>
                        <m:r>
                          <a:rPr lang="tr-TR" sz="2000">
                            <a:latin typeface="Cambria Math" panose="02040503050406030204" pitchFamily="18" charset="0"/>
                          </a:rPr>
                          <m:t>4</m:t>
                        </m:r>
                      </m:sub>
                      <m:sup>
                        <m:r>
                          <a:rPr lang="tr-TR" sz="2000">
                            <a:latin typeface="Cambria Math" panose="02040503050406030204" pitchFamily="18" charset="0"/>
                          </a:rPr>
                          <m:t>−2</m:t>
                        </m:r>
                      </m:sup>
                    </m:sSubSup>
                  </m:oMath>
                </a14:m>
                <a:r>
                  <a:rPr lang="tr-TR" sz="2000" dirty="0"/>
                  <a:t>, </a:t>
                </a: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NO</m:t>
                        </m:r>
                      </m:e>
                      <m:sub>
                        <m:r>
                          <a:rPr lang="tr-TR" sz="2000">
                            <a:latin typeface="Cambria Math" panose="02040503050406030204" pitchFamily="18" charset="0"/>
                          </a:rPr>
                          <m:t>3</m:t>
                        </m:r>
                      </m:sub>
                      <m:sup>
                        <m:r>
                          <a:rPr lang="tr-TR" sz="2000">
                            <a:latin typeface="Cambria Math" panose="02040503050406030204" pitchFamily="18" charset="0"/>
                          </a:rPr>
                          <m:t>−</m:t>
                        </m:r>
                      </m:sup>
                    </m:sSubSup>
                  </m:oMath>
                </a14:m>
                <a:r>
                  <a:rPr lang="tr-TR" sz="2000" dirty="0"/>
                  <a:t>, </a:t>
                </a: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CO</m:t>
                        </m:r>
                      </m:e>
                      <m:sub>
                        <m:r>
                          <a:rPr lang="tr-TR" sz="2000">
                            <a:latin typeface="Cambria Math" panose="02040503050406030204" pitchFamily="18" charset="0"/>
                          </a:rPr>
                          <m:t>3</m:t>
                        </m:r>
                      </m:sub>
                      <m:sup>
                        <m:r>
                          <a:rPr lang="tr-TR" sz="2000">
                            <a:latin typeface="Cambria Math" panose="02040503050406030204" pitchFamily="18" charset="0"/>
                          </a:rPr>
                          <m:t>−2</m:t>
                        </m:r>
                      </m:sup>
                    </m:sSubSup>
                  </m:oMath>
                </a14:m>
                <a:r>
                  <a:rPr lang="tr-TR" sz="2000" dirty="0"/>
                  <a:t> </a:t>
                </a:r>
                <a:r>
                  <a:rPr lang="tr-TR" sz="2000" dirty="0" smtClean="0"/>
                  <a:t>and </a:t>
                </a: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PO</m:t>
                        </m:r>
                      </m:e>
                      <m:sub>
                        <m:r>
                          <a:rPr lang="tr-TR" sz="2000">
                            <a:latin typeface="Cambria Math" panose="02040503050406030204" pitchFamily="18" charset="0"/>
                          </a:rPr>
                          <m:t>4</m:t>
                        </m:r>
                      </m:sub>
                      <m:sup>
                        <m:r>
                          <a:rPr lang="tr-TR" sz="2000">
                            <a:latin typeface="Cambria Math" panose="02040503050406030204" pitchFamily="18" charset="0"/>
                          </a:rPr>
                          <m:t>−3</m:t>
                        </m:r>
                      </m:sup>
                    </m:sSubSup>
                  </m:oMath>
                </a14:m>
                <a:r>
                  <a:rPr lang="tr-TR" sz="2000" dirty="0" smtClean="0"/>
                  <a:t>, </a:t>
                </a:r>
                <a:r>
                  <a:rPr lang="tr-TR" sz="2000" dirty="0"/>
                  <a:t>can be identified in precence of each </a:t>
                </a:r>
                <a:r>
                  <a:rPr lang="tr-TR" sz="2000" dirty="0" smtClean="0"/>
                  <a:t>other because they have specific reactions.</a:t>
                </a:r>
              </a:p>
              <a:p>
                <a:r>
                  <a:rPr lang="tr-TR" sz="2000" dirty="0" smtClean="0"/>
                  <a:t>Since they have specific reactions, the identification tests of </a:t>
                </a:r>
                <a14:m>
                  <m:oMath xmlns:m="http://schemas.openxmlformats.org/officeDocument/2006/math">
                    <m:sSup>
                      <m:sSupPr>
                        <m:ctrlPr>
                          <a:rPr lang="en-US" sz="2000" i="1">
                            <a:latin typeface="Cambria Math" panose="02040503050406030204" pitchFamily="18" charset="0"/>
                          </a:rPr>
                        </m:ctrlPr>
                      </m:sSupPr>
                      <m:e>
                        <m:r>
                          <m:rPr>
                            <m:sty m:val="p"/>
                          </m:rPr>
                          <a:rPr lang="tr-TR" sz="2000">
                            <a:latin typeface="Cambria Math" panose="02040503050406030204" pitchFamily="18" charset="0"/>
                          </a:rPr>
                          <m:t>Cl</m:t>
                        </m:r>
                      </m:e>
                      <m:sup>
                        <m:r>
                          <a:rPr lang="tr-TR" sz="2000">
                            <a:latin typeface="Cambria Math" panose="02040503050406030204" pitchFamily="18" charset="0"/>
                          </a:rPr>
                          <m:t>−</m:t>
                        </m:r>
                      </m:sup>
                    </m:sSup>
                  </m:oMath>
                </a14:m>
                <a:r>
                  <a:rPr lang="tr-TR" sz="2000" dirty="0"/>
                  <a:t>, </a:t>
                </a: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SO</m:t>
                        </m:r>
                      </m:e>
                      <m:sub>
                        <m:r>
                          <a:rPr lang="tr-TR" sz="2000">
                            <a:latin typeface="Cambria Math" panose="02040503050406030204" pitchFamily="18" charset="0"/>
                          </a:rPr>
                          <m:t>4</m:t>
                        </m:r>
                      </m:sub>
                      <m:sup>
                        <m:r>
                          <a:rPr lang="tr-TR" sz="2000">
                            <a:latin typeface="Cambria Math" panose="02040503050406030204" pitchFamily="18" charset="0"/>
                          </a:rPr>
                          <m:t>−2</m:t>
                        </m:r>
                      </m:sup>
                    </m:sSubSup>
                  </m:oMath>
                </a14:m>
                <a:r>
                  <a:rPr lang="tr-TR" sz="2000" dirty="0"/>
                  <a:t>, </a:t>
                </a: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NO</m:t>
                        </m:r>
                      </m:e>
                      <m:sub>
                        <m:r>
                          <a:rPr lang="tr-TR" sz="2000">
                            <a:latin typeface="Cambria Math" panose="02040503050406030204" pitchFamily="18" charset="0"/>
                          </a:rPr>
                          <m:t>3</m:t>
                        </m:r>
                      </m:sub>
                      <m:sup>
                        <m:r>
                          <a:rPr lang="tr-TR" sz="2000">
                            <a:latin typeface="Cambria Math" panose="02040503050406030204" pitchFamily="18" charset="0"/>
                          </a:rPr>
                          <m:t>−</m:t>
                        </m:r>
                      </m:sup>
                    </m:sSubSup>
                  </m:oMath>
                </a14:m>
                <a:r>
                  <a:rPr lang="tr-TR" sz="2000" dirty="0"/>
                  <a:t>, </a:t>
                </a: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CO</m:t>
                        </m:r>
                      </m:e>
                      <m:sub>
                        <m:r>
                          <a:rPr lang="tr-TR" sz="2000">
                            <a:latin typeface="Cambria Math" panose="02040503050406030204" pitchFamily="18" charset="0"/>
                          </a:rPr>
                          <m:t>3</m:t>
                        </m:r>
                      </m:sub>
                      <m:sup>
                        <m:r>
                          <a:rPr lang="tr-TR" sz="2000">
                            <a:latin typeface="Cambria Math" panose="02040503050406030204" pitchFamily="18" charset="0"/>
                          </a:rPr>
                          <m:t>−2</m:t>
                        </m:r>
                      </m:sup>
                    </m:sSubSup>
                  </m:oMath>
                </a14:m>
                <a:r>
                  <a:rPr lang="tr-TR" sz="2000" dirty="0"/>
                  <a:t> and </a:t>
                </a: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PO</m:t>
                        </m:r>
                      </m:e>
                      <m:sub>
                        <m:r>
                          <a:rPr lang="tr-TR" sz="2000">
                            <a:latin typeface="Cambria Math" panose="02040503050406030204" pitchFamily="18" charset="0"/>
                          </a:rPr>
                          <m:t>4</m:t>
                        </m:r>
                      </m:sub>
                      <m:sup>
                        <m:r>
                          <a:rPr lang="tr-TR" sz="2000">
                            <a:latin typeface="Cambria Math" panose="02040503050406030204" pitchFamily="18" charset="0"/>
                          </a:rPr>
                          <m:t>−3</m:t>
                        </m:r>
                      </m:sup>
                    </m:sSubSup>
                  </m:oMath>
                </a14:m>
                <a:r>
                  <a:rPr lang="tr-TR" sz="2000" dirty="0" smtClean="0"/>
                  <a:t> can be performed without separation or systematic analysis. </a:t>
                </a:r>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95" t="-1271" r="-331"/>
                </a:stretch>
              </a:blipFill>
            </p:spPr>
            <p:txBody>
              <a:bodyPr/>
              <a:lstStyle/>
              <a:p>
                <a:r>
                  <a:rPr lang="en-US">
                    <a:noFill/>
                  </a:rPr>
                  <a:t> </a:t>
                </a:r>
              </a:p>
            </p:txBody>
          </p:sp>
        </mc:Fallback>
      </mc:AlternateContent>
    </p:spTree>
    <p:extLst>
      <p:ext uri="{BB962C8B-B14F-4D97-AF65-F5344CB8AC3E}">
        <p14:creationId xmlns:p14="http://schemas.microsoft.com/office/powerpoint/2010/main" val="3155745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35062" y="1160584"/>
                <a:ext cx="9221689" cy="703087"/>
              </a:xfrm>
            </p:spPr>
            <p:txBody>
              <a:bodyPr>
                <a:normAutofit/>
              </a:bodyPr>
              <a:lstStyle/>
              <a:p>
                <a:r>
                  <a:rPr lang="en-US" sz="3600" dirty="0">
                    <a:solidFill>
                      <a:srgbClr val="C00000"/>
                    </a:solidFill>
                  </a:rPr>
                  <a:t>1. </a:t>
                </a:r>
                <a:r>
                  <a:rPr lang="tr-TR" sz="3600" dirty="0">
                    <a:solidFill>
                      <a:srgbClr val="C00000"/>
                    </a:solidFill>
                  </a:rPr>
                  <a:t>Reactions</a:t>
                </a:r>
                <a:r>
                  <a:rPr lang="en-US" sz="3600" dirty="0">
                    <a:solidFill>
                      <a:srgbClr val="C00000"/>
                    </a:solidFill>
                  </a:rPr>
                  <a:t> of chloride ion </a:t>
                </a:r>
                <a:r>
                  <a:rPr lang="tr-TR" sz="3600" dirty="0">
                    <a:solidFill>
                      <a:srgbClr val="C00000"/>
                    </a:solidFill>
                  </a:rPr>
                  <a:t>(</a:t>
                </a:r>
                <a14:m>
                  <m:oMath xmlns:m="http://schemas.openxmlformats.org/officeDocument/2006/math">
                    <m:sSup>
                      <m:sSupPr>
                        <m:ctrlPr>
                          <a:rPr lang="en-US" sz="3600" i="1">
                            <a:solidFill>
                              <a:srgbClr val="C00000"/>
                            </a:solidFill>
                            <a:latin typeface="Cambria Math" panose="02040503050406030204" pitchFamily="18" charset="0"/>
                          </a:rPr>
                        </m:ctrlPr>
                      </m:sSupPr>
                      <m:e>
                        <m:r>
                          <m:rPr>
                            <m:sty m:val="p"/>
                          </m:rPr>
                          <a:rPr lang="tr-TR" sz="3600">
                            <a:solidFill>
                              <a:srgbClr val="C00000"/>
                            </a:solidFill>
                            <a:latin typeface="Cambria Math" panose="02040503050406030204" pitchFamily="18" charset="0"/>
                          </a:rPr>
                          <m:t>Cl</m:t>
                        </m:r>
                      </m:e>
                      <m:sup>
                        <m:r>
                          <a:rPr lang="tr-TR" sz="3600">
                            <a:solidFill>
                              <a:srgbClr val="C00000"/>
                            </a:solidFill>
                            <a:latin typeface="Cambria Math" panose="02040503050406030204" pitchFamily="18" charset="0"/>
                          </a:rPr>
                          <m:t>−</m:t>
                        </m:r>
                      </m:sup>
                    </m:sSup>
                  </m:oMath>
                </a14:m>
                <a:r>
                  <a:rPr lang="tr-TR" sz="3600" dirty="0">
                    <a:solidFill>
                      <a:srgbClr val="C00000"/>
                    </a:solidFill>
                  </a:rPr>
                  <a:t>) </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35062" y="1160584"/>
                <a:ext cx="9221689" cy="703087"/>
              </a:xfrm>
              <a:blipFill>
                <a:blip r:embed="rId2"/>
                <a:stretch>
                  <a:fillRect l="-2050" t="-12069"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tr-TR" sz="2000" dirty="0" smtClean="0">
                    <a:solidFill>
                      <a:srgbClr val="C00000"/>
                    </a:solidFill>
                  </a:rPr>
                  <a:t>1.1. With </a:t>
                </a:r>
                <a:r>
                  <a:rPr lang="tr-TR" sz="2000" dirty="0">
                    <a:solidFill>
                      <a:srgbClr val="C00000"/>
                    </a:solidFill>
                  </a:rPr>
                  <a:t>AgNO</a:t>
                </a:r>
                <a:r>
                  <a:rPr lang="tr-TR" sz="2000" baseline="-25000" dirty="0">
                    <a:solidFill>
                      <a:srgbClr val="C00000"/>
                    </a:solidFill>
                  </a:rPr>
                  <a:t>3</a:t>
                </a:r>
                <a:r>
                  <a:rPr lang="tr-TR" sz="2000" dirty="0">
                    <a:solidFill>
                      <a:srgbClr val="C00000"/>
                    </a:solidFill>
                  </a:rPr>
                  <a:t> ile</a:t>
                </a:r>
              </a:p>
              <a:p>
                <a14:m>
                  <m:oMath xmlns:m="http://schemas.openxmlformats.org/officeDocument/2006/math">
                    <m:sSup>
                      <m:sSupPr>
                        <m:ctrlPr>
                          <a:rPr lang="en-US" sz="2000" i="1">
                            <a:latin typeface="Cambria Math" panose="02040503050406030204" pitchFamily="18" charset="0"/>
                          </a:rPr>
                        </m:ctrlPr>
                      </m:sSupPr>
                      <m:e>
                        <m:r>
                          <m:rPr>
                            <m:sty m:val="p"/>
                          </m:rPr>
                          <a:rPr lang="tr-TR" sz="2000">
                            <a:latin typeface="Cambria Math" panose="02040503050406030204" pitchFamily="18" charset="0"/>
                          </a:rPr>
                          <m:t>Cl</m:t>
                        </m:r>
                      </m:e>
                      <m:sup>
                        <m:r>
                          <a:rPr lang="tr-TR" sz="2000">
                            <a:latin typeface="Cambria Math" panose="02040503050406030204" pitchFamily="18" charset="0"/>
                          </a:rPr>
                          <m:t>−</m:t>
                        </m:r>
                      </m:sup>
                    </m:sSup>
                  </m:oMath>
                </a14:m>
                <a:r>
                  <a:rPr lang="tr-TR" sz="2000" dirty="0"/>
                  <a:t> </a:t>
                </a:r>
                <a:r>
                  <a:rPr lang="tr-TR" sz="2000" dirty="0" smtClean="0"/>
                  <a:t>ion reacts with AgNO</a:t>
                </a:r>
                <a:r>
                  <a:rPr lang="tr-TR" sz="2000" baseline="-25000" dirty="0" smtClean="0"/>
                  <a:t>3 </a:t>
                </a:r>
                <a:r>
                  <a:rPr lang="tr-TR" sz="2000" dirty="0" smtClean="0"/>
                  <a:t>to precipitate as white AgCl. AgCl does not dissolve when HNO</a:t>
                </a:r>
                <a:r>
                  <a:rPr lang="tr-TR" sz="2000" baseline="-25000" dirty="0" smtClean="0"/>
                  <a:t>3</a:t>
                </a:r>
                <a:r>
                  <a:rPr lang="tr-TR" sz="2000" dirty="0" smtClean="0"/>
                  <a:t> is added to the medium. </a:t>
                </a:r>
              </a:p>
              <a:p>
                <a:pPr marL="0" indent="0">
                  <a:lnSpc>
                    <a:spcPct val="150000"/>
                  </a:lnSpc>
                  <a:buNone/>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tr-TR" sz="2000" i="1">
                              <a:latin typeface="Cambria Math" panose="02040503050406030204" pitchFamily="18" charset="0"/>
                            </a:rPr>
                            <m:t>𝐶𝑙</m:t>
                          </m:r>
                        </m:e>
                        <m:sup>
                          <m:r>
                            <a:rPr lang="tr-TR" sz="2000" i="1">
                              <a:latin typeface="Cambria Math" panose="02040503050406030204" pitchFamily="18" charset="0"/>
                            </a:rPr>
                            <m:t>−</m:t>
                          </m:r>
                        </m:sup>
                      </m:sSup>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𝐴𝑔𝑁𝑂</m:t>
                          </m:r>
                        </m:e>
                        <m:sub>
                          <m:r>
                            <a:rPr lang="tr-TR" sz="2000" i="1">
                              <a:latin typeface="Cambria Math" panose="02040503050406030204" pitchFamily="18" charset="0"/>
                            </a:rPr>
                            <m:t>3</m:t>
                          </m:r>
                        </m:sub>
                      </m:sSub>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𝐴𝑔𝐶𝑙</m:t>
                          </m:r>
                        </m:e>
                        <m:sub>
                          <m:r>
                            <a:rPr lang="tr-TR" sz="2000" i="1">
                              <a:latin typeface="Cambria Math" panose="02040503050406030204" pitchFamily="18" charset="0"/>
                            </a:rPr>
                            <m:t>(</m:t>
                          </m:r>
                          <m:r>
                            <a:rPr lang="tr-TR" sz="2000" b="0" i="1" smtClean="0">
                              <a:latin typeface="Cambria Math" panose="02040503050406030204" pitchFamily="18" charset="0"/>
                            </a:rPr>
                            <m:t>𝑠</m:t>
                          </m:r>
                          <m:r>
                            <a:rPr lang="tr-TR" sz="2000" i="1">
                              <a:latin typeface="Cambria Math" panose="02040503050406030204" pitchFamily="18" charset="0"/>
                            </a:rPr>
                            <m:t>)</m:t>
                          </m:r>
                        </m:sub>
                      </m:sSub>
                      <m:r>
                        <a:rPr lang="tr-TR" sz="2000" i="1">
                          <a:latin typeface="Cambria Math" panose="02040503050406030204" pitchFamily="18" charset="0"/>
                        </a:rPr>
                        <m:t>+</m:t>
                      </m:r>
                      <m:sSubSup>
                        <m:sSubSupPr>
                          <m:ctrlPr>
                            <a:rPr lang="en-US" sz="2000" i="1">
                              <a:latin typeface="Cambria Math" panose="02040503050406030204" pitchFamily="18" charset="0"/>
                            </a:rPr>
                          </m:ctrlPr>
                        </m:sSubSupPr>
                        <m:e>
                          <m:r>
                            <a:rPr lang="tr-TR" sz="2000" i="1">
                              <a:latin typeface="Cambria Math" panose="02040503050406030204" pitchFamily="18" charset="0"/>
                            </a:rPr>
                            <m:t>𝑁𝑂</m:t>
                          </m:r>
                        </m:e>
                        <m:sub>
                          <m:r>
                            <a:rPr lang="tr-TR" sz="2000" i="1">
                              <a:latin typeface="Cambria Math" panose="02040503050406030204" pitchFamily="18" charset="0"/>
                            </a:rPr>
                            <m:t>3</m:t>
                          </m:r>
                        </m:sub>
                        <m:sup>
                          <m:r>
                            <a:rPr lang="tr-TR" sz="2000" i="1">
                              <a:latin typeface="Cambria Math" panose="02040503050406030204" pitchFamily="18" charset="0"/>
                            </a:rPr>
                            <m:t>−</m:t>
                          </m:r>
                        </m:sup>
                      </m:sSubSup>
                    </m:oMath>
                  </m:oMathPara>
                </a14:m>
                <a:endParaRPr lang="tr-TR" sz="2000" dirty="0"/>
              </a:p>
              <a:p>
                <a:r>
                  <a:rPr lang="tr-TR" sz="2000" dirty="0" smtClean="0"/>
                  <a:t>In neutral solutions, </a:t>
                </a:r>
                <a14:m>
                  <m:oMath xmlns:m="http://schemas.openxmlformats.org/officeDocument/2006/math">
                    <m:sSup>
                      <m:sSupPr>
                        <m:ctrlPr>
                          <a:rPr lang="en-US" sz="2000" i="1">
                            <a:latin typeface="Cambria Math" panose="02040503050406030204" pitchFamily="18" charset="0"/>
                          </a:rPr>
                        </m:ctrlPr>
                      </m:sSupPr>
                      <m:e>
                        <m:r>
                          <m:rPr>
                            <m:sty m:val="p"/>
                          </m:rPr>
                          <a:rPr lang="tr-TR" sz="2000">
                            <a:latin typeface="Cambria Math" panose="02040503050406030204" pitchFamily="18" charset="0"/>
                          </a:rPr>
                          <m:t>Cl</m:t>
                        </m:r>
                      </m:e>
                      <m:sup>
                        <m:r>
                          <a:rPr lang="tr-TR" sz="2000">
                            <a:latin typeface="Cambria Math" panose="02040503050406030204" pitchFamily="18" charset="0"/>
                          </a:rPr>
                          <m:t>−</m:t>
                        </m:r>
                      </m:sup>
                    </m:sSup>
                    <m:r>
                      <a:rPr lang="tr-TR" sz="2000">
                        <a:latin typeface="Cambria Math" panose="02040503050406030204" pitchFamily="18" charset="0"/>
                      </a:rPr>
                      <m:t>, </m:t>
                    </m:r>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SO</m:t>
                        </m:r>
                      </m:e>
                      <m:sub>
                        <m:r>
                          <a:rPr lang="tr-TR" sz="2000">
                            <a:latin typeface="Cambria Math" panose="02040503050406030204" pitchFamily="18" charset="0"/>
                          </a:rPr>
                          <m:t>4</m:t>
                        </m:r>
                      </m:sub>
                      <m:sup>
                        <m:r>
                          <a:rPr lang="tr-TR" sz="2000">
                            <a:latin typeface="Cambria Math" panose="02040503050406030204" pitchFamily="18" charset="0"/>
                          </a:rPr>
                          <m:t>−2</m:t>
                        </m:r>
                      </m:sup>
                    </m:sSubSup>
                  </m:oMath>
                </a14:m>
                <a:r>
                  <a:rPr lang="tr-TR" sz="2000" dirty="0"/>
                  <a:t>, </a:t>
                </a: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CO</m:t>
                        </m:r>
                      </m:e>
                      <m:sub>
                        <m:r>
                          <a:rPr lang="tr-TR" sz="2000">
                            <a:latin typeface="Cambria Math" panose="02040503050406030204" pitchFamily="18" charset="0"/>
                          </a:rPr>
                          <m:t>3</m:t>
                        </m:r>
                      </m:sub>
                      <m:sup>
                        <m:r>
                          <a:rPr lang="tr-TR" sz="2000">
                            <a:latin typeface="Cambria Math" panose="02040503050406030204" pitchFamily="18" charset="0"/>
                          </a:rPr>
                          <m:t>−2</m:t>
                        </m:r>
                      </m:sup>
                    </m:sSubSup>
                  </m:oMath>
                </a14:m>
                <a:r>
                  <a:rPr lang="tr-TR" sz="2000" dirty="0"/>
                  <a:t> </a:t>
                </a:r>
                <a:r>
                  <a:rPr lang="tr-TR" sz="2000" dirty="0" smtClean="0"/>
                  <a:t>and </a:t>
                </a: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PO</m:t>
                        </m:r>
                      </m:e>
                      <m:sub>
                        <m:r>
                          <a:rPr lang="tr-TR" sz="2000">
                            <a:latin typeface="Cambria Math" panose="02040503050406030204" pitchFamily="18" charset="0"/>
                          </a:rPr>
                          <m:t>4</m:t>
                        </m:r>
                      </m:sub>
                      <m:sup>
                        <m:r>
                          <a:rPr lang="tr-TR" sz="2000">
                            <a:latin typeface="Cambria Math" panose="02040503050406030204" pitchFamily="18" charset="0"/>
                          </a:rPr>
                          <m:t>−3</m:t>
                        </m:r>
                      </m:sup>
                    </m:sSubSup>
                  </m:oMath>
                </a14:m>
                <a:r>
                  <a:rPr lang="tr-TR" sz="2000" dirty="0"/>
                  <a:t> </a:t>
                </a:r>
                <a:r>
                  <a:rPr lang="tr-TR" sz="2000" dirty="0" smtClean="0"/>
                  <a:t>all react with AgNO</a:t>
                </a:r>
                <a:r>
                  <a:rPr lang="tr-TR" sz="2000" baseline="-25000" dirty="0" smtClean="0"/>
                  <a:t>3</a:t>
                </a:r>
                <a:r>
                  <a:rPr lang="tr-TR" sz="2000" dirty="0" smtClean="0"/>
                  <a:t> to precipitate as silver salts. </a:t>
                </a:r>
                <a:r>
                  <a:rPr lang="tr-TR" sz="2000" dirty="0"/>
                  <a:t>(AgCl,  Ag</a:t>
                </a:r>
                <a:r>
                  <a:rPr lang="tr-TR" sz="2000" baseline="-25000" dirty="0"/>
                  <a:t>2</a:t>
                </a:r>
                <a:r>
                  <a:rPr lang="tr-TR" sz="2000" dirty="0"/>
                  <a:t>CO</a:t>
                </a:r>
                <a:r>
                  <a:rPr lang="tr-TR" sz="2000" baseline="-25000" dirty="0"/>
                  <a:t>3</a:t>
                </a:r>
                <a:r>
                  <a:rPr lang="tr-TR" sz="2000" dirty="0"/>
                  <a:t>, Ag</a:t>
                </a:r>
                <a:r>
                  <a:rPr lang="tr-TR" sz="2000" baseline="-25000" dirty="0"/>
                  <a:t>3</a:t>
                </a:r>
                <a:r>
                  <a:rPr lang="tr-TR" sz="2000" dirty="0"/>
                  <a:t>PO</a:t>
                </a:r>
                <a:r>
                  <a:rPr lang="tr-TR" sz="2000" baseline="-25000" dirty="0"/>
                  <a:t>4</a:t>
                </a:r>
                <a:r>
                  <a:rPr lang="tr-TR" sz="2000" dirty="0"/>
                  <a:t>, Ag</a:t>
                </a:r>
                <a:r>
                  <a:rPr lang="tr-TR" sz="2000" baseline="-25000" dirty="0"/>
                  <a:t>2</a:t>
                </a:r>
                <a:r>
                  <a:rPr lang="tr-TR" sz="2000" dirty="0"/>
                  <a:t>SO</a:t>
                </a:r>
                <a:r>
                  <a:rPr lang="tr-TR" sz="2000" baseline="-25000" dirty="0"/>
                  <a:t>4</a:t>
                </a:r>
                <a:r>
                  <a:rPr lang="tr-TR" sz="2000" dirty="0"/>
                  <a:t>)</a:t>
                </a:r>
              </a:p>
              <a:p>
                <a:r>
                  <a:rPr lang="tr-TR" sz="2000" dirty="0"/>
                  <a:t>When HNO</a:t>
                </a:r>
                <a:r>
                  <a:rPr lang="tr-TR" sz="2000" baseline="-25000" dirty="0"/>
                  <a:t>3</a:t>
                </a:r>
                <a:r>
                  <a:rPr lang="tr-TR" sz="2000" dirty="0"/>
                  <a:t> is added to </a:t>
                </a:r>
                <a:r>
                  <a:rPr lang="tr-TR" sz="2000" dirty="0" smtClean="0"/>
                  <a:t>them, </a:t>
                </a:r>
                <a:r>
                  <a:rPr lang="tr-TR" sz="2000" dirty="0"/>
                  <a:t>all these silver salts except for AgCl dissolves</a:t>
                </a:r>
                <a:r>
                  <a:rPr lang="tr-TR" sz="2000" dirty="0" smtClean="0"/>
                  <a:t>. Which means AgCl is the only silver salt which does not dissolve with HNO</a:t>
                </a:r>
                <a:r>
                  <a:rPr lang="tr-TR" sz="2000" baseline="-25000" dirty="0" smtClean="0"/>
                  <a:t>3</a:t>
                </a:r>
                <a:r>
                  <a:rPr lang="tr-TR" sz="2000" dirty="0" smtClean="0"/>
                  <a:t>.</a:t>
                </a:r>
              </a:p>
              <a:p>
                <a:r>
                  <a:rPr lang="tr-TR" sz="2000" dirty="0" smtClean="0"/>
                  <a:t>That is why, </a:t>
                </a:r>
                <a:r>
                  <a:rPr lang="tr-TR" sz="2000" dirty="0"/>
                  <a:t>HNO</a:t>
                </a:r>
                <a:r>
                  <a:rPr lang="tr-TR" sz="2000" baseline="-25000" dirty="0"/>
                  <a:t>3</a:t>
                </a:r>
                <a:r>
                  <a:rPr lang="tr-TR" sz="2000" dirty="0"/>
                  <a:t> </a:t>
                </a:r>
                <a:r>
                  <a:rPr lang="tr-TR" sz="2000" dirty="0" smtClean="0"/>
                  <a:t>is added to the test tube for </a:t>
                </a:r>
                <a14:m>
                  <m:oMath xmlns:m="http://schemas.openxmlformats.org/officeDocument/2006/math">
                    <m:sSup>
                      <m:sSupPr>
                        <m:ctrlPr>
                          <a:rPr lang="en-US" sz="2000" i="1">
                            <a:latin typeface="Cambria Math" panose="02040503050406030204" pitchFamily="18" charset="0"/>
                          </a:rPr>
                        </m:ctrlPr>
                      </m:sSupPr>
                      <m:e>
                        <m:r>
                          <m:rPr>
                            <m:sty m:val="p"/>
                          </m:rPr>
                          <a:rPr lang="tr-TR" sz="2000">
                            <a:latin typeface="Cambria Math" panose="02040503050406030204" pitchFamily="18" charset="0"/>
                          </a:rPr>
                          <m:t>Cl</m:t>
                        </m:r>
                      </m:e>
                      <m:sup>
                        <m:r>
                          <a:rPr lang="tr-TR" sz="2000">
                            <a:latin typeface="Cambria Math" panose="02040503050406030204" pitchFamily="18" charset="0"/>
                          </a:rPr>
                          <m:t>−</m:t>
                        </m:r>
                      </m:sup>
                    </m:sSup>
                  </m:oMath>
                </a14:m>
                <a:r>
                  <a:rPr lang="tr-TR" sz="2000" dirty="0"/>
                  <a:t> </a:t>
                </a:r>
                <a:r>
                  <a:rPr lang="tr-TR" sz="2000" dirty="0" smtClean="0"/>
                  <a:t>identification test. If present, the other anions cannot be precipitated as silver salts when </a:t>
                </a:r>
                <a:r>
                  <a:rPr lang="tr-TR" sz="2000" dirty="0"/>
                  <a:t>HNO</a:t>
                </a:r>
                <a:r>
                  <a:rPr lang="tr-TR" sz="2000" baseline="-25000" dirty="0"/>
                  <a:t>3</a:t>
                </a:r>
                <a:r>
                  <a:rPr lang="tr-TR" sz="2000" dirty="0"/>
                  <a:t> is </a:t>
                </a:r>
                <a:r>
                  <a:rPr lang="tr-TR" sz="2000" dirty="0" smtClean="0"/>
                  <a:t>added.</a:t>
                </a:r>
              </a:p>
              <a:p>
                <a:r>
                  <a:rPr lang="tr-TR" sz="2000" dirty="0" smtClean="0"/>
                  <a:t>If the acidification is performed by adding HCl, the chloride anion in HCl precipitates with AgNO</a:t>
                </a:r>
                <a:r>
                  <a:rPr lang="tr-TR" sz="2000" baseline="-25000" dirty="0" smtClean="0"/>
                  <a:t>3</a:t>
                </a:r>
                <a:r>
                  <a:rPr lang="tr-TR" sz="2000" dirty="0" smtClean="0"/>
                  <a:t> even though the sample does not contain chloride. So the selection of the acidifying agent is important.  </a:t>
                </a:r>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28" t="-1271" r="-728"/>
                </a:stretch>
              </a:blipFill>
            </p:spPr>
            <p:txBody>
              <a:bodyPr/>
              <a:lstStyle/>
              <a:p>
                <a:r>
                  <a:rPr lang="en-US">
                    <a:noFill/>
                  </a:rPr>
                  <a:t> </a:t>
                </a:r>
              </a:p>
            </p:txBody>
          </p:sp>
        </mc:Fallback>
      </mc:AlternateContent>
    </p:spTree>
    <p:extLst>
      <p:ext uri="{BB962C8B-B14F-4D97-AF65-F5344CB8AC3E}">
        <p14:creationId xmlns:p14="http://schemas.microsoft.com/office/powerpoint/2010/main" val="374714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xfrm>
            <a:off x="7551093" y="7006700"/>
            <a:ext cx="2405658" cy="402483"/>
          </a:xfrm>
        </p:spPr>
        <p:txBody>
          <a:bodyPr/>
          <a:lstStyle/>
          <a:p>
            <a:fld id="{20C745CB-F86D-4FE6-B82D-FD054EA5C783}" type="slidenum">
              <a:rPr lang="tr-TR" smtClean="0"/>
              <a:t>4</a:t>
            </a:fld>
            <a:endParaRPr lang="tr-TR"/>
          </a:p>
        </p:txBody>
      </p:sp>
      <mc:AlternateContent xmlns:mc="http://schemas.openxmlformats.org/markup-compatibility/2006" xmlns:a14="http://schemas.microsoft.com/office/drawing/2010/main">
        <mc:Choice Requires="a14">
          <p:sp>
            <p:nvSpPr>
              <p:cNvPr id="12" name="Rectangle 11"/>
              <p:cNvSpPr/>
              <p:nvPr/>
            </p:nvSpPr>
            <p:spPr>
              <a:xfrm>
                <a:off x="3654032" y="2031930"/>
                <a:ext cx="3383747" cy="3960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tr-TR" i="1">
                              <a:latin typeface="Cambria Math" panose="02040503050406030204" pitchFamily="18" charset="0"/>
                            </a:rPr>
                            <m:t>𝐶𝑙</m:t>
                          </m:r>
                        </m:e>
                        <m:sup>
                          <m:r>
                            <a:rPr lang="tr-TR" i="1">
                              <a:latin typeface="Cambria Math" panose="02040503050406030204" pitchFamily="18" charset="0"/>
                            </a:rPr>
                            <m:t>−</m:t>
                          </m:r>
                        </m:sup>
                      </m:sSup>
                      <m:r>
                        <a:rPr lang="tr-TR" i="1">
                          <a:latin typeface="Cambria Math" panose="02040503050406030204" pitchFamily="18" charset="0"/>
                        </a:rPr>
                        <m:t>+</m:t>
                      </m:r>
                      <m:sSub>
                        <m:sSubPr>
                          <m:ctrlPr>
                            <a:rPr lang="en-US" i="1">
                              <a:latin typeface="Cambria Math" panose="02040503050406030204" pitchFamily="18" charset="0"/>
                            </a:rPr>
                          </m:ctrlPr>
                        </m:sSubPr>
                        <m:e>
                          <m:r>
                            <a:rPr lang="tr-TR" i="1">
                              <a:latin typeface="Cambria Math" panose="02040503050406030204" pitchFamily="18" charset="0"/>
                            </a:rPr>
                            <m:t>𝐴𝑔𝑁𝑂</m:t>
                          </m:r>
                        </m:e>
                        <m:sub>
                          <m:r>
                            <a:rPr lang="tr-TR" i="1">
                              <a:latin typeface="Cambria Math" panose="02040503050406030204" pitchFamily="18" charset="0"/>
                            </a:rPr>
                            <m:t>3</m:t>
                          </m:r>
                        </m:sub>
                      </m:sSub>
                      <m:r>
                        <a:rPr lang="tr-TR" i="1">
                          <a:latin typeface="Cambria Math" panose="02040503050406030204" pitchFamily="18" charset="0"/>
                        </a:rPr>
                        <m:t>→</m:t>
                      </m:r>
                      <m:sSub>
                        <m:sSubPr>
                          <m:ctrlPr>
                            <a:rPr lang="en-US" i="1">
                              <a:latin typeface="Cambria Math" panose="02040503050406030204" pitchFamily="18" charset="0"/>
                            </a:rPr>
                          </m:ctrlPr>
                        </m:sSubPr>
                        <m:e>
                          <m:r>
                            <a:rPr lang="tr-TR" i="1">
                              <a:latin typeface="Cambria Math" panose="02040503050406030204" pitchFamily="18" charset="0"/>
                            </a:rPr>
                            <m:t>𝐴𝑔𝐶𝑙</m:t>
                          </m:r>
                        </m:e>
                        <m:sub>
                          <m:r>
                            <a:rPr lang="tr-TR" i="1">
                              <a:latin typeface="Cambria Math" panose="02040503050406030204" pitchFamily="18" charset="0"/>
                            </a:rPr>
                            <m:t>(</m:t>
                          </m:r>
                          <m:r>
                            <a:rPr lang="tr-TR" b="0" i="1" smtClean="0">
                              <a:latin typeface="Cambria Math" panose="02040503050406030204" pitchFamily="18" charset="0"/>
                            </a:rPr>
                            <m:t>𝑠</m:t>
                          </m:r>
                          <m:r>
                            <a:rPr lang="tr-TR" i="1">
                              <a:latin typeface="Cambria Math" panose="02040503050406030204" pitchFamily="18" charset="0"/>
                            </a:rPr>
                            <m:t>)</m:t>
                          </m:r>
                        </m:sub>
                      </m:sSub>
                      <m:r>
                        <a:rPr lang="tr-TR" i="1">
                          <a:latin typeface="Cambria Math" panose="02040503050406030204" pitchFamily="18" charset="0"/>
                        </a:rPr>
                        <m:t>+</m:t>
                      </m:r>
                      <m:sSubSup>
                        <m:sSubSupPr>
                          <m:ctrlPr>
                            <a:rPr lang="en-US" i="1">
                              <a:latin typeface="Cambria Math" panose="02040503050406030204" pitchFamily="18" charset="0"/>
                            </a:rPr>
                          </m:ctrlPr>
                        </m:sSubSupPr>
                        <m:e>
                          <m:r>
                            <a:rPr lang="tr-TR" i="1">
                              <a:latin typeface="Cambria Math" panose="02040503050406030204" pitchFamily="18" charset="0"/>
                            </a:rPr>
                            <m:t>𝑁𝑂</m:t>
                          </m:r>
                        </m:e>
                        <m:sub>
                          <m:r>
                            <a:rPr lang="tr-TR" i="1">
                              <a:latin typeface="Cambria Math" panose="02040503050406030204" pitchFamily="18" charset="0"/>
                            </a:rPr>
                            <m:t>3</m:t>
                          </m:r>
                        </m:sub>
                        <m:sup>
                          <m:r>
                            <a:rPr lang="tr-TR" i="1">
                              <a:latin typeface="Cambria Math" panose="02040503050406030204" pitchFamily="18" charset="0"/>
                            </a:rPr>
                            <m:t>−</m:t>
                          </m:r>
                        </m:sup>
                      </m:sSubSup>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654032" y="2031930"/>
                <a:ext cx="3383747" cy="396006"/>
              </a:xfrm>
              <a:prstGeom prst="rect">
                <a:avLst/>
              </a:prstGeom>
              <a:blipFill>
                <a:blip r:embed="rId5"/>
                <a:stretch>
                  <a:fillRect b="-9231"/>
                </a:stretch>
              </a:blipFill>
            </p:spPr>
            <p:txBody>
              <a:bodyPr/>
              <a:lstStyle/>
              <a:p>
                <a:r>
                  <a:rPr lang="en-US">
                    <a:noFill/>
                  </a:rPr>
                  <a:t> </a:t>
                </a:r>
              </a:p>
            </p:txBody>
          </p:sp>
        </mc:Fallback>
      </mc:AlternateContent>
      <p:sp>
        <p:nvSpPr>
          <p:cNvPr id="13" name="Rectangle 12"/>
          <p:cNvSpPr/>
          <p:nvPr/>
        </p:nvSpPr>
        <p:spPr>
          <a:xfrm>
            <a:off x="735062" y="1863671"/>
            <a:ext cx="2191626" cy="400110"/>
          </a:xfrm>
          <a:prstGeom prst="rect">
            <a:avLst/>
          </a:prstGeom>
        </p:spPr>
        <p:txBody>
          <a:bodyPr wrap="none">
            <a:spAutoFit/>
          </a:bodyPr>
          <a:lstStyle/>
          <a:p>
            <a:r>
              <a:rPr lang="tr-TR" sz="2000" dirty="0">
                <a:solidFill>
                  <a:srgbClr val="C00000"/>
                </a:solidFill>
              </a:rPr>
              <a:t>1.1. With AgNO</a:t>
            </a:r>
            <a:r>
              <a:rPr lang="tr-TR" sz="2000" baseline="-25000" dirty="0">
                <a:solidFill>
                  <a:srgbClr val="C00000"/>
                </a:solidFill>
              </a:rPr>
              <a:t>3</a:t>
            </a:r>
            <a:r>
              <a:rPr lang="tr-TR" sz="2000" dirty="0">
                <a:solidFill>
                  <a:srgbClr val="C00000"/>
                </a:solidFill>
              </a:rPr>
              <a:t> ile</a:t>
            </a:r>
          </a:p>
        </p:txBody>
      </p:sp>
      <mc:AlternateContent xmlns:mc="http://schemas.openxmlformats.org/markup-compatibility/2006" xmlns:a14="http://schemas.microsoft.com/office/drawing/2010/main">
        <mc:Choice Requires="a14">
          <p:sp>
            <p:nvSpPr>
              <p:cNvPr id="17" name="Title 1"/>
              <p:cNvSpPr txBox="1">
                <a:spLocks/>
              </p:cNvSpPr>
              <p:nvPr/>
            </p:nvSpPr>
            <p:spPr>
              <a:xfrm>
                <a:off x="735062" y="1160584"/>
                <a:ext cx="9221689" cy="703087"/>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n-US" sz="3600" dirty="0" smtClean="0">
                    <a:solidFill>
                      <a:srgbClr val="C00000"/>
                    </a:solidFill>
                  </a:rPr>
                  <a:t>1. </a:t>
                </a:r>
                <a:r>
                  <a:rPr lang="tr-TR" sz="3600" dirty="0">
                    <a:solidFill>
                      <a:srgbClr val="C00000"/>
                    </a:solidFill>
                  </a:rPr>
                  <a:t>Reactions</a:t>
                </a:r>
                <a:r>
                  <a:rPr lang="en-US" sz="3600" dirty="0">
                    <a:solidFill>
                      <a:srgbClr val="C00000"/>
                    </a:solidFill>
                  </a:rPr>
                  <a:t> of chloride ion </a:t>
                </a:r>
                <a:r>
                  <a:rPr lang="tr-TR" sz="3600" dirty="0">
                    <a:solidFill>
                      <a:srgbClr val="C00000"/>
                    </a:solidFill>
                  </a:rPr>
                  <a:t>(</a:t>
                </a:r>
                <a14:m>
                  <m:oMath xmlns:m="http://schemas.openxmlformats.org/officeDocument/2006/math">
                    <m:sSup>
                      <m:sSupPr>
                        <m:ctrlPr>
                          <a:rPr lang="en-US" sz="3600" i="1">
                            <a:solidFill>
                              <a:srgbClr val="C00000"/>
                            </a:solidFill>
                            <a:latin typeface="Cambria Math" panose="02040503050406030204" pitchFamily="18" charset="0"/>
                          </a:rPr>
                        </m:ctrlPr>
                      </m:sSupPr>
                      <m:e>
                        <m:r>
                          <m:rPr>
                            <m:sty m:val="p"/>
                          </m:rPr>
                          <a:rPr lang="tr-TR" sz="3600">
                            <a:solidFill>
                              <a:srgbClr val="C00000"/>
                            </a:solidFill>
                            <a:latin typeface="Cambria Math" panose="02040503050406030204" pitchFamily="18" charset="0"/>
                          </a:rPr>
                          <m:t>Cl</m:t>
                        </m:r>
                      </m:e>
                      <m:sup>
                        <m:r>
                          <a:rPr lang="tr-TR" sz="3600">
                            <a:solidFill>
                              <a:srgbClr val="C00000"/>
                            </a:solidFill>
                            <a:latin typeface="Cambria Math" panose="02040503050406030204" pitchFamily="18" charset="0"/>
                          </a:rPr>
                          <m:t>−</m:t>
                        </m:r>
                      </m:sup>
                    </m:sSup>
                  </m:oMath>
                </a14:m>
                <a:r>
                  <a:rPr lang="tr-TR" sz="3600" dirty="0">
                    <a:solidFill>
                      <a:srgbClr val="C00000"/>
                    </a:solidFill>
                  </a:rPr>
                  <a:t>) </a:t>
                </a:r>
                <a:endParaRPr lang="en-US" sz="3600" dirty="0"/>
              </a:p>
            </p:txBody>
          </p:sp>
        </mc:Choice>
        <mc:Fallback xmlns="">
          <p:sp>
            <p:nvSpPr>
              <p:cNvPr id="17" name="Title 1"/>
              <p:cNvSpPr txBox="1">
                <a:spLocks noRot="1" noChangeAspect="1" noMove="1" noResize="1" noEditPoints="1" noAdjustHandles="1" noChangeArrowheads="1" noChangeShapeType="1" noTextEdit="1"/>
              </p:cNvSpPr>
              <p:nvPr/>
            </p:nvSpPr>
            <p:spPr>
              <a:xfrm>
                <a:off x="735062" y="1160584"/>
                <a:ext cx="9221689" cy="703087"/>
              </a:xfrm>
              <a:prstGeom prst="rect">
                <a:avLst/>
              </a:prstGeom>
              <a:blipFill>
                <a:blip r:embed="rId6"/>
                <a:stretch>
                  <a:fillRect l="-2050" t="-12069" b="-24138"/>
                </a:stretch>
              </a:blipFill>
            </p:spPr>
            <p:txBody>
              <a:bodyPr/>
              <a:lstStyle/>
              <a:p>
                <a:r>
                  <a:rPr lang="en-US">
                    <a:noFill/>
                  </a:rPr>
                  <a:t> </a:t>
                </a:r>
              </a:p>
            </p:txBody>
          </p:sp>
        </mc:Fallback>
      </mc:AlternateContent>
    </p:spTree>
    <p:extLst>
      <p:ext uri="{BB962C8B-B14F-4D97-AF65-F5344CB8AC3E}">
        <p14:creationId xmlns:p14="http://schemas.microsoft.com/office/powerpoint/2010/main" val="63287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35062" y="1160584"/>
                <a:ext cx="9221689" cy="703087"/>
              </a:xfrm>
            </p:spPr>
            <p:txBody>
              <a:bodyPr>
                <a:normAutofit/>
              </a:bodyPr>
              <a:lstStyle/>
              <a:p>
                <a:r>
                  <a:rPr lang="en-US" sz="3600" dirty="0">
                    <a:solidFill>
                      <a:srgbClr val="C00000"/>
                    </a:solidFill>
                  </a:rPr>
                  <a:t>1. </a:t>
                </a:r>
                <a:r>
                  <a:rPr lang="tr-TR" sz="3600" dirty="0" smtClean="0">
                    <a:solidFill>
                      <a:srgbClr val="C00000"/>
                    </a:solidFill>
                  </a:rPr>
                  <a:t>Reactions</a:t>
                </a:r>
                <a:r>
                  <a:rPr lang="en-US" sz="3600" dirty="0" smtClean="0">
                    <a:solidFill>
                      <a:srgbClr val="C00000"/>
                    </a:solidFill>
                  </a:rPr>
                  <a:t> </a:t>
                </a:r>
                <a:r>
                  <a:rPr lang="en-US" sz="3600" dirty="0">
                    <a:solidFill>
                      <a:srgbClr val="C00000"/>
                    </a:solidFill>
                  </a:rPr>
                  <a:t>of chloride ion </a:t>
                </a:r>
                <a:r>
                  <a:rPr lang="tr-TR" sz="3600" dirty="0">
                    <a:solidFill>
                      <a:srgbClr val="C00000"/>
                    </a:solidFill>
                  </a:rPr>
                  <a:t>(</a:t>
                </a:r>
                <a14:m>
                  <m:oMath xmlns:m="http://schemas.openxmlformats.org/officeDocument/2006/math">
                    <m:sSup>
                      <m:sSupPr>
                        <m:ctrlPr>
                          <a:rPr lang="en-US" sz="3600" i="1">
                            <a:solidFill>
                              <a:srgbClr val="C00000"/>
                            </a:solidFill>
                            <a:latin typeface="Cambria Math" panose="02040503050406030204" pitchFamily="18" charset="0"/>
                          </a:rPr>
                        </m:ctrlPr>
                      </m:sSupPr>
                      <m:e>
                        <m:r>
                          <m:rPr>
                            <m:sty m:val="p"/>
                          </m:rPr>
                          <a:rPr lang="tr-TR" sz="3600">
                            <a:solidFill>
                              <a:srgbClr val="C00000"/>
                            </a:solidFill>
                            <a:latin typeface="Cambria Math" panose="02040503050406030204" pitchFamily="18" charset="0"/>
                          </a:rPr>
                          <m:t>Cl</m:t>
                        </m:r>
                      </m:e>
                      <m:sup>
                        <m:r>
                          <a:rPr lang="tr-TR" sz="3600">
                            <a:solidFill>
                              <a:srgbClr val="C00000"/>
                            </a:solidFill>
                            <a:latin typeface="Cambria Math" panose="02040503050406030204" pitchFamily="18" charset="0"/>
                          </a:rPr>
                          <m:t>−</m:t>
                        </m:r>
                      </m:sup>
                    </m:sSup>
                  </m:oMath>
                </a14:m>
                <a:r>
                  <a:rPr lang="tr-TR" sz="3600" dirty="0">
                    <a:solidFill>
                      <a:srgbClr val="C00000"/>
                    </a:solidFill>
                  </a:rPr>
                  <a:t>) </a:t>
                </a:r>
                <a:r>
                  <a:rPr lang="tr-TR" sz="1600" dirty="0" smtClean="0">
                    <a:solidFill>
                      <a:srgbClr val="C00000"/>
                    </a:solidFill>
                  </a:rPr>
                  <a:t>(continued)</a:t>
                </a:r>
                <a:endParaRPr lang="en-US" sz="1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35062" y="1160584"/>
                <a:ext cx="9221689" cy="703087"/>
              </a:xfrm>
              <a:blipFill>
                <a:blip r:embed="rId2"/>
                <a:stretch>
                  <a:fillRect l="-2050" t="-12069"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tr-TR" sz="2000" dirty="0" smtClean="0"/>
                  <a:t>AgCl is dissolved by forming a complex with NH</a:t>
                </a:r>
                <a:r>
                  <a:rPr lang="tr-TR" sz="2000" baseline="-25000" dirty="0" smtClean="0"/>
                  <a:t>3</a:t>
                </a:r>
                <a:r>
                  <a:rPr lang="tr-TR" sz="2000" dirty="0"/>
                  <a:t>, </a:t>
                </a:r>
                <a:r>
                  <a:rPr lang="tr-TR" sz="2000" dirty="0" smtClean="0"/>
                  <a:t>cyanide </a:t>
                </a:r>
                <a:r>
                  <a:rPr lang="tr-TR" sz="2000" dirty="0"/>
                  <a:t>and thiosulfate </a:t>
                </a:r>
                <a:r>
                  <a:rPr lang="tr-TR" sz="2000" dirty="0" smtClean="0"/>
                  <a:t>ions.</a:t>
                </a:r>
                <a:endParaRPr lang="tr-TR" sz="2000" dirty="0"/>
              </a:p>
              <a:p>
                <a:pPr marL="0" indent="0" algn="ctr">
                  <a:lnSpc>
                    <a:spcPct val="150000"/>
                  </a:lnSpc>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tr-TR" sz="2000" i="1">
                              <a:latin typeface="Cambria Math" panose="02040503050406030204" pitchFamily="18" charset="0"/>
                            </a:rPr>
                            <m:t>𝐴𝑔𝐶𝑙</m:t>
                          </m:r>
                        </m:e>
                        <m:sub>
                          <m:r>
                            <a:rPr lang="tr-TR" sz="2000" i="1">
                              <a:latin typeface="Cambria Math" panose="02040503050406030204" pitchFamily="18" charset="0"/>
                            </a:rPr>
                            <m:t>(</m:t>
                          </m:r>
                          <m:r>
                            <a:rPr lang="tr-TR" sz="2000" b="0" i="1" smtClean="0">
                              <a:latin typeface="Cambria Math" panose="02040503050406030204" pitchFamily="18" charset="0"/>
                            </a:rPr>
                            <m:t>𝑠</m:t>
                          </m:r>
                          <m:r>
                            <a:rPr lang="tr-TR" sz="2000" i="1">
                              <a:latin typeface="Cambria Math" panose="02040503050406030204" pitchFamily="18" charset="0"/>
                            </a:rPr>
                            <m:t>)</m:t>
                          </m:r>
                        </m:sub>
                      </m:sSub>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2</m:t>
                          </m:r>
                          <m:r>
                            <a:rPr lang="tr-TR" sz="2000" i="1">
                              <a:latin typeface="Cambria Math" panose="02040503050406030204" pitchFamily="18" charset="0"/>
                            </a:rPr>
                            <m:t>𝑁𝐻</m:t>
                          </m:r>
                        </m:e>
                        <m:sub>
                          <m:r>
                            <a:rPr lang="tr-TR" sz="2000" i="1">
                              <a:latin typeface="Cambria Math" panose="02040503050406030204" pitchFamily="18" charset="0"/>
                            </a:rPr>
                            <m:t>3</m:t>
                          </m:r>
                        </m:sub>
                      </m:sSub>
                      <m:r>
                        <a:rPr lang="tr-TR" sz="2000" i="1">
                          <a:latin typeface="Cambria Math" panose="02040503050406030204" pitchFamily="18" charset="0"/>
                        </a:rPr>
                        <m:t>→ </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tr-TR" sz="2000" i="1">
                                          <a:latin typeface="Cambria Math" panose="02040503050406030204" pitchFamily="18" charset="0"/>
                                        </a:rPr>
                                        <m:t>𝐴𝑔</m:t>
                                      </m:r>
                                      <m:r>
                                        <a:rPr lang="tr-TR" sz="2000" i="1">
                                          <a:latin typeface="Cambria Math" panose="02040503050406030204" pitchFamily="18" charset="0"/>
                                        </a:rPr>
                                        <m:t>(</m:t>
                                      </m:r>
                                      <m:r>
                                        <a:rPr lang="tr-TR" sz="2000" i="1">
                                          <a:latin typeface="Cambria Math" panose="02040503050406030204" pitchFamily="18" charset="0"/>
                                        </a:rPr>
                                        <m:t>𝑁𝐻</m:t>
                                      </m:r>
                                    </m:e>
                                    <m:sub>
                                      <m:r>
                                        <a:rPr lang="tr-TR" sz="2000" i="1">
                                          <a:latin typeface="Cambria Math" panose="02040503050406030204" pitchFamily="18" charset="0"/>
                                        </a:rPr>
                                        <m:t>3</m:t>
                                      </m:r>
                                    </m:sub>
                                  </m:sSub>
                                  <m:r>
                                    <a:rPr lang="tr-TR" sz="2000" i="1">
                                      <a:latin typeface="Cambria Math" panose="02040503050406030204" pitchFamily="18" charset="0"/>
                                    </a:rPr>
                                    <m:t>)</m:t>
                                  </m:r>
                                </m:e>
                                <m:sub>
                                  <m:r>
                                    <a:rPr lang="tr-TR" sz="2000" i="1">
                                      <a:latin typeface="Cambria Math" panose="02040503050406030204" pitchFamily="18" charset="0"/>
                                    </a:rPr>
                                    <m:t>2</m:t>
                                  </m:r>
                                </m:sub>
                              </m:sSub>
                            </m:e>
                          </m:d>
                        </m:e>
                        <m:sup>
                          <m:r>
                            <a:rPr lang="tr-TR" sz="2000" i="1">
                              <a:latin typeface="Cambria Math" panose="02040503050406030204" pitchFamily="18" charset="0"/>
                            </a:rPr>
                            <m:t>+</m:t>
                          </m:r>
                        </m:sup>
                      </m:sSup>
                      <m:r>
                        <a:rPr lang="tr-TR" sz="2000" i="1">
                          <a:latin typeface="Cambria Math" panose="02040503050406030204" pitchFamily="18" charset="0"/>
                        </a:rPr>
                        <m:t>+</m:t>
                      </m:r>
                      <m:sSup>
                        <m:sSupPr>
                          <m:ctrlPr>
                            <a:rPr lang="en-US" sz="2000" i="1">
                              <a:latin typeface="Cambria Math" panose="02040503050406030204" pitchFamily="18" charset="0"/>
                            </a:rPr>
                          </m:ctrlPr>
                        </m:sSupPr>
                        <m:e>
                          <m:r>
                            <a:rPr lang="tr-TR" sz="2000" i="1">
                              <a:latin typeface="Cambria Math" panose="02040503050406030204" pitchFamily="18" charset="0"/>
                            </a:rPr>
                            <m:t>𝐶𝑙</m:t>
                          </m:r>
                        </m:e>
                        <m:sup>
                          <m:r>
                            <a:rPr lang="tr-TR" sz="2000" i="1">
                              <a:latin typeface="Cambria Math" panose="02040503050406030204" pitchFamily="18" charset="0"/>
                            </a:rPr>
                            <m:t>−</m:t>
                          </m:r>
                        </m:sup>
                      </m:sSup>
                      <m:r>
                        <a:rPr lang="tr-TR" sz="2000" i="1">
                          <a:latin typeface="Cambria Math" panose="02040503050406030204" pitchFamily="18" charset="0"/>
                        </a:rPr>
                        <m:t> </m:t>
                      </m:r>
                    </m:oMath>
                  </m:oMathPara>
                </a14:m>
                <a:endParaRPr lang="tr-TR" sz="2000" dirty="0"/>
              </a:p>
              <a:p>
                <a:pPr marL="0" indent="0" algn="ctr">
                  <a:lnSpc>
                    <a:spcPct val="150000"/>
                  </a:lnSpc>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tr-TR" sz="2000" i="1">
                              <a:latin typeface="Cambria Math" panose="02040503050406030204" pitchFamily="18" charset="0"/>
                            </a:rPr>
                            <m:t>𝐴𝑔𝐶𝑙</m:t>
                          </m:r>
                        </m:e>
                        <m:sub>
                          <m:r>
                            <a:rPr lang="tr-TR" sz="2000" i="1">
                              <a:latin typeface="Cambria Math" panose="02040503050406030204" pitchFamily="18" charset="0"/>
                            </a:rPr>
                            <m:t>(</m:t>
                          </m:r>
                          <m:r>
                            <a:rPr lang="tr-TR" sz="2000" b="0" i="1" smtClean="0">
                              <a:latin typeface="Cambria Math" panose="02040503050406030204" pitchFamily="18" charset="0"/>
                            </a:rPr>
                            <m:t>𝑠</m:t>
                          </m:r>
                          <m:r>
                            <a:rPr lang="tr-TR" sz="2000" i="1">
                              <a:latin typeface="Cambria Math" panose="02040503050406030204" pitchFamily="18" charset="0"/>
                            </a:rPr>
                            <m:t>)</m:t>
                          </m:r>
                        </m:sub>
                      </m:sSub>
                      <m:r>
                        <a:rPr lang="tr-TR" sz="2000" i="1">
                          <a:latin typeface="Cambria Math" panose="02040503050406030204" pitchFamily="18" charset="0"/>
                        </a:rPr>
                        <m:t>+2</m:t>
                      </m:r>
                      <m:r>
                        <a:rPr lang="tr-TR" sz="2000" i="1">
                          <a:latin typeface="Cambria Math" panose="02040503050406030204" pitchFamily="18" charset="0"/>
                        </a:rPr>
                        <m:t>𝐾𝐶𝑁</m:t>
                      </m:r>
                      <m:r>
                        <a:rPr lang="tr-TR" sz="2000" i="1">
                          <a:latin typeface="Cambria Math" panose="02040503050406030204" pitchFamily="18" charset="0"/>
                        </a:rPr>
                        <m:t> →</m:t>
                      </m:r>
                      <m:sSup>
                        <m:sSupPr>
                          <m:ctrlPr>
                            <a:rPr lang="en-US" sz="2000" i="1">
                              <a:latin typeface="Cambria Math" panose="02040503050406030204" pitchFamily="18" charset="0"/>
                            </a:rPr>
                          </m:ctrlPr>
                        </m:sSupPr>
                        <m:e>
                          <m:r>
                            <a:rPr lang="tr-TR" sz="2000" i="1">
                              <a:latin typeface="Cambria Math" panose="02040503050406030204" pitchFamily="18" charset="0"/>
                            </a:rPr>
                            <m:t>2</m:t>
                          </m:r>
                          <m:r>
                            <a:rPr lang="tr-TR" sz="2000" i="1">
                              <a:latin typeface="Cambria Math" panose="02040503050406030204" pitchFamily="18" charset="0"/>
                            </a:rPr>
                            <m:t>𝐾</m:t>
                          </m:r>
                        </m:e>
                        <m:sup>
                          <m:r>
                            <a:rPr lang="tr-TR" sz="2000" i="1">
                              <a:latin typeface="Cambria Math" panose="02040503050406030204" pitchFamily="18" charset="0"/>
                            </a:rPr>
                            <m:t>+</m:t>
                          </m:r>
                        </m:sup>
                      </m:sSup>
                      <m:r>
                        <a:rPr lang="tr-TR"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tr-TR" sz="2000" i="1">
                                      <a:latin typeface="Cambria Math" panose="02040503050406030204" pitchFamily="18" charset="0"/>
                                    </a:rPr>
                                    <m:t>𝐴𝑔</m:t>
                                  </m:r>
                                  <m:r>
                                    <a:rPr lang="tr-TR" sz="2000" i="1">
                                      <a:latin typeface="Cambria Math" panose="02040503050406030204" pitchFamily="18" charset="0"/>
                                    </a:rPr>
                                    <m:t>(</m:t>
                                  </m:r>
                                  <m:r>
                                    <a:rPr lang="tr-TR" sz="2000" i="1">
                                      <a:latin typeface="Cambria Math" panose="02040503050406030204" pitchFamily="18" charset="0"/>
                                    </a:rPr>
                                    <m:t>𝐶𝑁</m:t>
                                  </m:r>
                                  <m:r>
                                    <a:rPr lang="tr-TR" sz="2000" i="1">
                                      <a:latin typeface="Cambria Math" panose="02040503050406030204" pitchFamily="18" charset="0"/>
                                    </a:rPr>
                                    <m:t>)</m:t>
                                  </m:r>
                                </m:e>
                                <m:sub>
                                  <m:r>
                                    <a:rPr lang="tr-TR" sz="2000" i="1">
                                      <a:latin typeface="Cambria Math" panose="02040503050406030204" pitchFamily="18" charset="0"/>
                                    </a:rPr>
                                    <m:t>2</m:t>
                                  </m:r>
                                </m:sub>
                              </m:sSub>
                            </m:e>
                          </m:d>
                        </m:e>
                        <m:sup>
                          <m:r>
                            <a:rPr lang="tr-TR" sz="2000" i="1">
                              <a:latin typeface="Cambria Math" panose="02040503050406030204" pitchFamily="18" charset="0"/>
                            </a:rPr>
                            <m:t>−</m:t>
                          </m:r>
                        </m:sup>
                      </m:sSup>
                      <m:r>
                        <a:rPr lang="tr-TR" sz="2000" i="1">
                          <a:latin typeface="Cambria Math" panose="02040503050406030204" pitchFamily="18" charset="0"/>
                        </a:rPr>
                        <m:t>+</m:t>
                      </m:r>
                      <m:sSup>
                        <m:sSupPr>
                          <m:ctrlPr>
                            <a:rPr lang="en-US" sz="2000" i="1">
                              <a:latin typeface="Cambria Math" panose="02040503050406030204" pitchFamily="18" charset="0"/>
                            </a:rPr>
                          </m:ctrlPr>
                        </m:sSupPr>
                        <m:e>
                          <m:r>
                            <a:rPr lang="tr-TR" sz="2000" i="1">
                              <a:latin typeface="Cambria Math" panose="02040503050406030204" pitchFamily="18" charset="0"/>
                            </a:rPr>
                            <m:t>𝐶𝑙</m:t>
                          </m:r>
                        </m:e>
                        <m:sup>
                          <m:r>
                            <a:rPr lang="tr-TR" sz="2000" i="1">
                              <a:latin typeface="Cambria Math" panose="02040503050406030204" pitchFamily="18" charset="0"/>
                            </a:rPr>
                            <m:t>−</m:t>
                          </m:r>
                        </m:sup>
                      </m:sSup>
                      <m:r>
                        <a:rPr lang="tr-TR" sz="2000" i="1">
                          <a:latin typeface="Cambria Math" panose="02040503050406030204" pitchFamily="18" charset="0"/>
                        </a:rPr>
                        <m:t> </m:t>
                      </m:r>
                    </m:oMath>
                  </m:oMathPara>
                </a14:m>
                <a:endParaRPr lang="en-US" sz="2000" dirty="0"/>
              </a:p>
              <a:p>
                <a:pPr marL="0" indent="0" algn="ctr">
                  <a:lnSpc>
                    <a:spcPct val="150000"/>
                  </a:lnSpc>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tr-TR" sz="2000" i="1">
                              <a:latin typeface="Cambria Math" panose="02040503050406030204" pitchFamily="18" charset="0"/>
                            </a:rPr>
                            <m:t>𝐴𝑔𝐶𝑙</m:t>
                          </m:r>
                        </m:e>
                        <m:sub>
                          <m:r>
                            <a:rPr lang="tr-TR" sz="2000" i="1">
                              <a:latin typeface="Cambria Math" panose="02040503050406030204" pitchFamily="18" charset="0"/>
                            </a:rPr>
                            <m:t>(</m:t>
                          </m:r>
                          <m:r>
                            <a:rPr lang="tr-TR" sz="2000" b="0" i="1" smtClean="0">
                              <a:latin typeface="Cambria Math" panose="02040503050406030204" pitchFamily="18" charset="0"/>
                            </a:rPr>
                            <m:t>𝑠</m:t>
                          </m:r>
                          <m:r>
                            <a:rPr lang="tr-TR" sz="2000" i="1">
                              <a:latin typeface="Cambria Math" panose="02040503050406030204" pitchFamily="18" charset="0"/>
                            </a:rPr>
                            <m:t>)</m:t>
                          </m:r>
                        </m:sub>
                      </m:sSub>
                      <m:r>
                        <a:rPr lang="tr-TR" sz="2000" i="1">
                          <a:latin typeface="Cambria Math" panose="02040503050406030204" pitchFamily="18" charset="0"/>
                        </a:rPr>
                        <m:t>+2</m:t>
                      </m:r>
                      <m:sSub>
                        <m:sSubPr>
                          <m:ctrlPr>
                            <a:rPr lang="tr-TR" sz="2000" i="1">
                              <a:latin typeface="Cambria Math" panose="02040503050406030204" pitchFamily="18" charset="0"/>
                            </a:rPr>
                          </m:ctrlPr>
                        </m:sSubPr>
                        <m:e>
                          <m:r>
                            <a:rPr lang="tr-TR" sz="2000" i="1">
                              <a:latin typeface="Cambria Math" panose="02040503050406030204" pitchFamily="18" charset="0"/>
                            </a:rPr>
                            <m:t>𝑁𝑎</m:t>
                          </m:r>
                        </m:e>
                        <m:sub>
                          <m:r>
                            <a:rPr lang="tr-TR" sz="2000" i="1">
                              <a:latin typeface="Cambria Math" panose="02040503050406030204" pitchFamily="18" charset="0"/>
                            </a:rPr>
                            <m:t>2</m:t>
                          </m:r>
                        </m:sub>
                      </m:sSub>
                      <m:sSub>
                        <m:sSubPr>
                          <m:ctrlPr>
                            <a:rPr lang="tr-TR" sz="2000" i="1">
                              <a:latin typeface="Cambria Math" panose="02040503050406030204" pitchFamily="18" charset="0"/>
                            </a:rPr>
                          </m:ctrlPr>
                        </m:sSubPr>
                        <m:e>
                          <m:r>
                            <a:rPr lang="tr-TR" sz="2000" i="1">
                              <a:latin typeface="Cambria Math" panose="02040503050406030204" pitchFamily="18" charset="0"/>
                            </a:rPr>
                            <m:t>𝑆</m:t>
                          </m:r>
                        </m:e>
                        <m:sub>
                          <m:r>
                            <a:rPr lang="tr-TR" sz="2000" i="1">
                              <a:latin typeface="Cambria Math" panose="02040503050406030204" pitchFamily="18" charset="0"/>
                            </a:rPr>
                            <m:t>2</m:t>
                          </m:r>
                        </m:sub>
                      </m:sSub>
                      <m:sSub>
                        <m:sSubPr>
                          <m:ctrlPr>
                            <a:rPr lang="tr-TR" sz="2000" i="1">
                              <a:latin typeface="Cambria Math" panose="02040503050406030204" pitchFamily="18" charset="0"/>
                            </a:rPr>
                          </m:ctrlPr>
                        </m:sSubPr>
                        <m:e>
                          <m:r>
                            <a:rPr lang="tr-TR" sz="2000" i="1">
                              <a:latin typeface="Cambria Math" panose="02040503050406030204" pitchFamily="18" charset="0"/>
                            </a:rPr>
                            <m:t>𝑂</m:t>
                          </m:r>
                        </m:e>
                        <m:sub>
                          <m:r>
                            <a:rPr lang="tr-TR" sz="2000" i="1">
                              <a:latin typeface="Cambria Math" panose="02040503050406030204" pitchFamily="18" charset="0"/>
                            </a:rPr>
                            <m:t>3</m:t>
                          </m:r>
                        </m:sub>
                      </m:sSub>
                      <m:r>
                        <a:rPr lang="tr-TR" sz="2000" i="1">
                          <a:latin typeface="Cambria Math" panose="02040503050406030204" pitchFamily="18" charset="0"/>
                        </a:rPr>
                        <m:t>→</m:t>
                      </m:r>
                      <m:sSup>
                        <m:sSupPr>
                          <m:ctrlPr>
                            <a:rPr lang="en-US" sz="2000" i="1">
                              <a:latin typeface="Cambria Math" panose="02040503050406030204" pitchFamily="18" charset="0"/>
                            </a:rPr>
                          </m:ctrlPr>
                        </m:sSupPr>
                        <m:e>
                          <m:r>
                            <a:rPr lang="tr-TR" sz="2000" i="1">
                              <a:latin typeface="Cambria Math" panose="02040503050406030204" pitchFamily="18" charset="0"/>
                            </a:rPr>
                            <m:t>4</m:t>
                          </m:r>
                          <m:r>
                            <a:rPr lang="tr-TR" sz="2000" i="1">
                              <a:latin typeface="Cambria Math" panose="02040503050406030204" pitchFamily="18" charset="0"/>
                            </a:rPr>
                            <m:t>𝑁𝑎</m:t>
                          </m:r>
                        </m:e>
                        <m:sup>
                          <m:r>
                            <a:rPr lang="tr-TR" sz="2000" i="1">
                              <a:latin typeface="Cambria Math" panose="02040503050406030204" pitchFamily="18" charset="0"/>
                            </a:rPr>
                            <m:t>+</m:t>
                          </m:r>
                        </m:sup>
                      </m:sSup>
                      <m:r>
                        <a:rPr lang="tr-TR"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tr-TR" sz="2000" i="1">
                                      <a:latin typeface="Cambria Math" panose="02040503050406030204" pitchFamily="18" charset="0"/>
                                    </a:rPr>
                                    <m:t>𝐴𝑔</m:t>
                                  </m:r>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𝑆</m:t>
                                      </m:r>
                                    </m:e>
                                    <m:sub>
                                      <m:r>
                                        <a:rPr lang="tr-TR" sz="2000" i="1">
                                          <a:latin typeface="Cambria Math" panose="02040503050406030204" pitchFamily="18" charset="0"/>
                                        </a:rPr>
                                        <m:t>2</m:t>
                                      </m:r>
                                    </m:sub>
                                  </m:sSub>
                                  <m:sSub>
                                    <m:sSubPr>
                                      <m:ctrlPr>
                                        <a:rPr lang="tr-TR" sz="2000" i="1">
                                          <a:latin typeface="Cambria Math" panose="02040503050406030204" pitchFamily="18" charset="0"/>
                                        </a:rPr>
                                      </m:ctrlPr>
                                    </m:sSubPr>
                                    <m:e>
                                      <m:r>
                                        <a:rPr lang="tr-TR" sz="2000" i="1">
                                          <a:latin typeface="Cambria Math" panose="02040503050406030204" pitchFamily="18" charset="0"/>
                                        </a:rPr>
                                        <m:t>𝑂</m:t>
                                      </m:r>
                                    </m:e>
                                    <m:sub>
                                      <m:r>
                                        <a:rPr lang="tr-TR" sz="2000" i="1">
                                          <a:latin typeface="Cambria Math" panose="02040503050406030204" pitchFamily="18" charset="0"/>
                                        </a:rPr>
                                        <m:t>3</m:t>
                                      </m:r>
                                    </m:sub>
                                  </m:sSub>
                                  <m:r>
                                    <a:rPr lang="tr-TR" sz="2000" i="1">
                                      <a:latin typeface="Cambria Math" panose="02040503050406030204" pitchFamily="18" charset="0"/>
                                    </a:rPr>
                                    <m:t>)</m:t>
                                  </m:r>
                                </m:e>
                                <m:sub>
                                  <m:r>
                                    <a:rPr lang="tr-TR" sz="2000" i="1">
                                      <a:latin typeface="Cambria Math" panose="02040503050406030204" pitchFamily="18" charset="0"/>
                                    </a:rPr>
                                    <m:t>2</m:t>
                                  </m:r>
                                </m:sub>
                              </m:sSub>
                            </m:e>
                          </m:d>
                        </m:e>
                        <m:sup>
                          <m:r>
                            <a:rPr lang="tr-TR" sz="2000" i="1">
                              <a:latin typeface="Cambria Math" panose="02040503050406030204" pitchFamily="18" charset="0"/>
                            </a:rPr>
                            <m:t>−3</m:t>
                          </m:r>
                        </m:sup>
                      </m:sSup>
                      <m:r>
                        <a:rPr lang="tr-TR" sz="2000" i="1">
                          <a:latin typeface="Cambria Math" panose="02040503050406030204" pitchFamily="18" charset="0"/>
                        </a:rPr>
                        <m:t>+</m:t>
                      </m:r>
                      <m:sSup>
                        <m:sSupPr>
                          <m:ctrlPr>
                            <a:rPr lang="en-US" sz="2000" i="1">
                              <a:latin typeface="Cambria Math" panose="02040503050406030204" pitchFamily="18" charset="0"/>
                            </a:rPr>
                          </m:ctrlPr>
                        </m:sSupPr>
                        <m:e>
                          <m:r>
                            <a:rPr lang="tr-TR" sz="2000" i="1">
                              <a:latin typeface="Cambria Math" panose="02040503050406030204" pitchFamily="18" charset="0"/>
                            </a:rPr>
                            <m:t>𝐶𝑙</m:t>
                          </m:r>
                        </m:e>
                        <m:sup>
                          <m:r>
                            <a:rPr lang="tr-TR" sz="2000" i="1">
                              <a:latin typeface="Cambria Math" panose="02040503050406030204" pitchFamily="18" charset="0"/>
                            </a:rPr>
                            <m:t>−</m:t>
                          </m:r>
                        </m:sup>
                      </m:sSup>
                      <m:r>
                        <a:rPr lang="tr-TR" sz="2000" i="1">
                          <a:latin typeface="Cambria Math" panose="02040503050406030204" pitchFamily="18" charset="0"/>
                        </a:rPr>
                        <m:t> </m:t>
                      </m:r>
                    </m:oMath>
                  </m:oMathPara>
                </a14:m>
                <a:endParaRPr lang="tr-TR" sz="2000" dirty="0"/>
              </a:p>
              <a:p>
                <a:endParaRPr lang="tr-TR" sz="2000" dirty="0"/>
              </a:p>
              <a:p>
                <a:r>
                  <a:rPr lang="tr-TR" sz="2000" dirty="0" smtClean="0"/>
                  <a:t>Diamine silver complex (</a:t>
                </a:r>
                <a14:m>
                  <m:oMath xmlns:m="http://schemas.openxmlformats.org/officeDocument/2006/math">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tr-TR" sz="2000" i="1">
                                        <a:latin typeface="Cambria Math" panose="02040503050406030204" pitchFamily="18" charset="0"/>
                                      </a:rPr>
                                      <m:t>𝐴𝑔</m:t>
                                    </m:r>
                                    <m:r>
                                      <a:rPr lang="tr-TR" sz="2000" i="1">
                                        <a:latin typeface="Cambria Math" panose="02040503050406030204" pitchFamily="18" charset="0"/>
                                      </a:rPr>
                                      <m:t>(</m:t>
                                    </m:r>
                                    <m:r>
                                      <a:rPr lang="tr-TR" sz="2000" i="1">
                                        <a:latin typeface="Cambria Math" panose="02040503050406030204" pitchFamily="18" charset="0"/>
                                      </a:rPr>
                                      <m:t>𝑁𝐻</m:t>
                                    </m:r>
                                  </m:e>
                                  <m:sub>
                                    <m:r>
                                      <a:rPr lang="tr-TR" sz="2000" i="1">
                                        <a:latin typeface="Cambria Math" panose="02040503050406030204" pitchFamily="18" charset="0"/>
                                      </a:rPr>
                                      <m:t>3</m:t>
                                    </m:r>
                                  </m:sub>
                                </m:sSub>
                                <m:r>
                                  <a:rPr lang="tr-TR" sz="2000" i="1">
                                    <a:latin typeface="Cambria Math" panose="02040503050406030204" pitchFamily="18" charset="0"/>
                                  </a:rPr>
                                  <m:t>)</m:t>
                                </m:r>
                              </m:e>
                              <m:sub>
                                <m:r>
                                  <a:rPr lang="tr-TR" sz="2000" i="1">
                                    <a:latin typeface="Cambria Math" panose="02040503050406030204" pitchFamily="18" charset="0"/>
                                  </a:rPr>
                                  <m:t>2</m:t>
                                </m:r>
                              </m:sub>
                            </m:sSub>
                          </m:e>
                        </m:d>
                      </m:e>
                      <m:sup>
                        <m:r>
                          <a:rPr lang="tr-TR" sz="2000" i="1">
                            <a:latin typeface="Cambria Math" panose="02040503050406030204" pitchFamily="18" charset="0"/>
                          </a:rPr>
                          <m:t>+</m:t>
                        </m:r>
                      </m:sup>
                    </m:sSup>
                  </m:oMath>
                </a14:m>
                <a:r>
                  <a:rPr lang="tr-TR" sz="2000" dirty="0"/>
                  <a:t>) </a:t>
                </a:r>
                <a:r>
                  <a:rPr lang="tr-TR" sz="2000" dirty="0" smtClean="0"/>
                  <a:t>is destroyed with the addition of </a:t>
                </a:r>
                <a:r>
                  <a:rPr lang="tr-TR" sz="2000" dirty="0"/>
                  <a:t>HNO</a:t>
                </a:r>
                <a:r>
                  <a:rPr lang="tr-TR" sz="2000" baseline="-25000" dirty="0"/>
                  <a:t>3</a:t>
                </a:r>
                <a:r>
                  <a:rPr lang="tr-TR" sz="2000" dirty="0"/>
                  <a:t> </a:t>
                </a:r>
                <a:r>
                  <a:rPr lang="tr-TR" sz="2000" dirty="0" smtClean="0"/>
                  <a:t>, and AgCl re-precipitates. </a:t>
                </a:r>
                <a:endParaRPr lang="tr-TR" sz="2000" dirty="0"/>
              </a:p>
              <a:p>
                <a:pPr marL="0" indent="0">
                  <a:lnSpc>
                    <a:spcPct val="150000"/>
                  </a:lnSpc>
                  <a:buNone/>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tr-TR" sz="2000" i="1">
                                          <a:latin typeface="Cambria Math" panose="02040503050406030204" pitchFamily="18" charset="0"/>
                                        </a:rPr>
                                        <m:t>𝐴𝑔</m:t>
                                      </m:r>
                                      <m:r>
                                        <a:rPr lang="tr-TR" sz="2000" i="1">
                                          <a:latin typeface="Cambria Math" panose="02040503050406030204" pitchFamily="18" charset="0"/>
                                        </a:rPr>
                                        <m:t>(</m:t>
                                      </m:r>
                                      <m:r>
                                        <a:rPr lang="tr-TR" sz="2000" i="1">
                                          <a:latin typeface="Cambria Math" panose="02040503050406030204" pitchFamily="18" charset="0"/>
                                        </a:rPr>
                                        <m:t>𝑁𝐻</m:t>
                                      </m:r>
                                    </m:e>
                                    <m:sub>
                                      <m:r>
                                        <a:rPr lang="tr-TR" sz="2000" i="1">
                                          <a:latin typeface="Cambria Math" panose="02040503050406030204" pitchFamily="18" charset="0"/>
                                        </a:rPr>
                                        <m:t>3</m:t>
                                      </m:r>
                                    </m:sub>
                                  </m:sSub>
                                  <m:r>
                                    <a:rPr lang="tr-TR" sz="2000" i="1">
                                      <a:latin typeface="Cambria Math" panose="02040503050406030204" pitchFamily="18" charset="0"/>
                                    </a:rPr>
                                    <m:t>)</m:t>
                                  </m:r>
                                </m:e>
                                <m:sub>
                                  <m:r>
                                    <a:rPr lang="tr-TR" sz="2000" i="1">
                                      <a:latin typeface="Cambria Math" panose="02040503050406030204" pitchFamily="18" charset="0"/>
                                    </a:rPr>
                                    <m:t>2</m:t>
                                  </m:r>
                                </m:sub>
                              </m:sSub>
                            </m:e>
                          </m:d>
                        </m:e>
                        <m:sup>
                          <m:r>
                            <a:rPr lang="tr-TR" sz="2000" i="1">
                              <a:latin typeface="Cambria Math" panose="02040503050406030204" pitchFamily="18" charset="0"/>
                            </a:rPr>
                            <m:t>+</m:t>
                          </m:r>
                        </m:sup>
                      </m:sSup>
                      <m:r>
                        <a:rPr lang="tr-TR" sz="2000" i="1">
                          <a:latin typeface="Cambria Math" panose="02040503050406030204" pitchFamily="18" charset="0"/>
                        </a:rPr>
                        <m:t>+</m:t>
                      </m:r>
                      <m:sSup>
                        <m:sSupPr>
                          <m:ctrlPr>
                            <a:rPr lang="en-US" sz="2000" i="1">
                              <a:latin typeface="Cambria Math" panose="02040503050406030204" pitchFamily="18" charset="0"/>
                            </a:rPr>
                          </m:ctrlPr>
                        </m:sSupPr>
                        <m:e>
                          <m:r>
                            <a:rPr lang="tr-TR" sz="2000" i="1">
                              <a:latin typeface="Cambria Math" panose="02040503050406030204" pitchFamily="18" charset="0"/>
                            </a:rPr>
                            <m:t>𝐶𝑙</m:t>
                          </m:r>
                        </m:e>
                        <m:sup>
                          <m:r>
                            <a:rPr lang="tr-TR" sz="2000" i="1">
                              <a:latin typeface="Cambria Math" panose="02040503050406030204" pitchFamily="18" charset="0"/>
                            </a:rPr>
                            <m:t>−</m:t>
                          </m:r>
                        </m:sup>
                      </m:sSup>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2</m:t>
                          </m:r>
                          <m:r>
                            <a:rPr lang="tr-TR" sz="2000" i="1">
                              <a:latin typeface="Cambria Math" panose="02040503050406030204" pitchFamily="18" charset="0"/>
                            </a:rPr>
                            <m:t>𝐻𝑁𝑂</m:t>
                          </m:r>
                        </m:e>
                        <m:sub>
                          <m:r>
                            <a:rPr lang="tr-TR" sz="2000" i="1">
                              <a:latin typeface="Cambria Math" panose="02040503050406030204" pitchFamily="18" charset="0"/>
                            </a:rPr>
                            <m:t>3</m:t>
                          </m:r>
                        </m:sub>
                      </m:sSub>
                      <m:r>
                        <a:rPr lang="tr-TR" sz="2000" i="1">
                          <a:latin typeface="Cambria Math" panose="02040503050406030204" pitchFamily="18" charset="0"/>
                        </a:rPr>
                        <m:t>→</m:t>
                      </m:r>
                      <m:sSubSup>
                        <m:sSubSupPr>
                          <m:ctrlPr>
                            <a:rPr lang="en-US" sz="2000" i="1">
                              <a:latin typeface="Cambria Math" panose="02040503050406030204" pitchFamily="18" charset="0"/>
                            </a:rPr>
                          </m:ctrlPr>
                        </m:sSubSupPr>
                        <m:e>
                          <m:r>
                            <a:rPr lang="tr-TR" sz="2000" i="1">
                              <a:latin typeface="Cambria Math" panose="02040503050406030204" pitchFamily="18" charset="0"/>
                            </a:rPr>
                            <m:t>2</m:t>
                          </m:r>
                          <m:r>
                            <a:rPr lang="tr-TR" sz="2000" i="1">
                              <a:latin typeface="Cambria Math" panose="02040503050406030204" pitchFamily="18" charset="0"/>
                            </a:rPr>
                            <m:t>𝑁𝐻</m:t>
                          </m:r>
                        </m:e>
                        <m:sub>
                          <m:r>
                            <a:rPr lang="tr-TR" sz="2000" i="1">
                              <a:latin typeface="Cambria Math" panose="02040503050406030204" pitchFamily="18" charset="0"/>
                            </a:rPr>
                            <m:t>4</m:t>
                          </m:r>
                        </m:sub>
                        <m:sup>
                          <m:r>
                            <a:rPr lang="tr-TR" sz="2000" i="1">
                              <a:latin typeface="Cambria Math" panose="02040503050406030204" pitchFamily="18" charset="0"/>
                            </a:rPr>
                            <m:t>+</m:t>
                          </m:r>
                        </m:sup>
                      </m:sSubSup>
                      <m:r>
                        <a:rPr lang="tr-TR" sz="2000" i="1">
                          <a:latin typeface="Cambria Math" panose="02040503050406030204" pitchFamily="18" charset="0"/>
                        </a:rPr>
                        <m:t>+2</m:t>
                      </m:r>
                      <m:sSubSup>
                        <m:sSubSupPr>
                          <m:ctrlPr>
                            <a:rPr lang="en-US" sz="2000" i="1">
                              <a:latin typeface="Cambria Math" panose="02040503050406030204" pitchFamily="18" charset="0"/>
                            </a:rPr>
                          </m:ctrlPr>
                        </m:sSubSupPr>
                        <m:e>
                          <m:r>
                            <a:rPr lang="tr-TR" sz="2000" i="1">
                              <a:latin typeface="Cambria Math" panose="02040503050406030204" pitchFamily="18" charset="0"/>
                            </a:rPr>
                            <m:t>𝑁𝑂</m:t>
                          </m:r>
                        </m:e>
                        <m:sub>
                          <m:r>
                            <a:rPr lang="tr-TR" sz="2000" i="1">
                              <a:latin typeface="Cambria Math" panose="02040503050406030204" pitchFamily="18" charset="0"/>
                            </a:rPr>
                            <m:t>3</m:t>
                          </m:r>
                        </m:sub>
                        <m:sup>
                          <m:r>
                            <a:rPr lang="tr-TR" sz="2000" i="1">
                              <a:latin typeface="Cambria Math" panose="02040503050406030204" pitchFamily="18" charset="0"/>
                            </a:rPr>
                            <m:t>−</m:t>
                          </m:r>
                        </m:sup>
                      </m:sSubSup>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𝐴𝑔𝐶𝑙</m:t>
                          </m:r>
                        </m:e>
                        <m:sub>
                          <m:r>
                            <a:rPr lang="tr-TR" sz="2000" i="1">
                              <a:latin typeface="Cambria Math" panose="02040503050406030204" pitchFamily="18" charset="0"/>
                            </a:rPr>
                            <m:t>(</m:t>
                          </m:r>
                          <m:r>
                            <a:rPr lang="tr-TR" sz="2000" i="1">
                              <a:latin typeface="Cambria Math" panose="02040503050406030204" pitchFamily="18" charset="0"/>
                            </a:rPr>
                            <m:t>𝑘</m:t>
                          </m:r>
                          <m:r>
                            <a:rPr lang="tr-TR" sz="2000" i="1">
                              <a:latin typeface="Cambria Math" panose="02040503050406030204" pitchFamily="18" charset="0"/>
                            </a:rPr>
                            <m:t>)</m:t>
                          </m:r>
                        </m:sub>
                      </m:sSub>
                    </m:oMath>
                  </m:oMathPara>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95" t="-1271"/>
                </a:stretch>
              </a:blipFill>
            </p:spPr>
            <p:txBody>
              <a:bodyPr/>
              <a:lstStyle/>
              <a:p>
                <a:r>
                  <a:rPr lang="en-US">
                    <a:noFill/>
                  </a:rPr>
                  <a:t> </a:t>
                </a:r>
              </a:p>
            </p:txBody>
          </p:sp>
        </mc:Fallback>
      </mc:AlternateContent>
    </p:spTree>
    <p:extLst>
      <p:ext uri="{BB962C8B-B14F-4D97-AF65-F5344CB8AC3E}">
        <p14:creationId xmlns:p14="http://schemas.microsoft.com/office/powerpoint/2010/main" val="199112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35062" y="1160584"/>
                <a:ext cx="9221689" cy="703087"/>
              </a:xfrm>
            </p:spPr>
            <p:txBody>
              <a:bodyPr>
                <a:normAutofit/>
              </a:bodyPr>
              <a:lstStyle/>
              <a:p>
                <a:r>
                  <a:rPr lang="tr-TR" sz="3600" dirty="0" smtClean="0">
                    <a:solidFill>
                      <a:srgbClr val="C00000"/>
                    </a:solidFill>
                  </a:rPr>
                  <a:t>2</a:t>
                </a:r>
                <a:r>
                  <a:rPr lang="en-US" sz="3600" dirty="0" smtClean="0">
                    <a:solidFill>
                      <a:srgbClr val="C00000"/>
                    </a:solidFill>
                  </a:rPr>
                  <a:t>. </a:t>
                </a:r>
                <a:r>
                  <a:rPr lang="tr-TR" sz="3600" dirty="0">
                    <a:solidFill>
                      <a:srgbClr val="C00000"/>
                    </a:solidFill>
                  </a:rPr>
                  <a:t>Reactions</a:t>
                </a:r>
                <a:r>
                  <a:rPr lang="en-US" sz="3600" dirty="0">
                    <a:solidFill>
                      <a:srgbClr val="C00000"/>
                    </a:solidFill>
                  </a:rPr>
                  <a:t> of </a:t>
                </a:r>
                <a:r>
                  <a:rPr lang="tr-TR" sz="3600" dirty="0" smtClean="0">
                    <a:solidFill>
                      <a:srgbClr val="C00000"/>
                    </a:solidFill>
                  </a:rPr>
                  <a:t>sulfate</a:t>
                </a:r>
                <a:r>
                  <a:rPr lang="en-US" sz="3600" dirty="0" smtClean="0">
                    <a:solidFill>
                      <a:srgbClr val="C00000"/>
                    </a:solidFill>
                  </a:rPr>
                  <a:t> </a:t>
                </a:r>
                <a:r>
                  <a:rPr lang="en-US" sz="3600" dirty="0">
                    <a:solidFill>
                      <a:srgbClr val="C00000"/>
                    </a:solidFill>
                  </a:rPr>
                  <a:t>ion </a:t>
                </a:r>
                <a:r>
                  <a:rPr lang="tr-TR" sz="3600" dirty="0">
                    <a:solidFill>
                      <a:srgbClr val="C00000"/>
                    </a:solidFill>
                  </a:rPr>
                  <a:t>(</a:t>
                </a:r>
                <a14:m>
                  <m:oMath xmlns:m="http://schemas.openxmlformats.org/officeDocument/2006/math">
                    <m:sSubSup>
                      <m:sSubSupPr>
                        <m:ctrlPr>
                          <a:rPr lang="en-US" sz="3600" i="1">
                            <a:solidFill>
                              <a:srgbClr val="C00000"/>
                            </a:solidFill>
                            <a:latin typeface="Cambria Math" panose="02040503050406030204" pitchFamily="18" charset="0"/>
                          </a:rPr>
                        </m:ctrlPr>
                      </m:sSubSupPr>
                      <m:e>
                        <m:r>
                          <m:rPr>
                            <m:sty m:val="p"/>
                          </m:rPr>
                          <a:rPr lang="tr-TR" sz="3600">
                            <a:solidFill>
                              <a:srgbClr val="C00000"/>
                            </a:solidFill>
                            <a:latin typeface="Cambria Math" panose="02040503050406030204" pitchFamily="18" charset="0"/>
                          </a:rPr>
                          <m:t>SO</m:t>
                        </m:r>
                      </m:e>
                      <m:sub>
                        <m:r>
                          <a:rPr lang="tr-TR" sz="3600">
                            <a:solidFill>
                              <a:srgbClr val="C00000"/>
                            </a:solidFill>
                            <a:latin typeface="Cambria Math" panose="02040503050406030204" pitchFamily="18" charset="0"/>
                          </a:rPr>
                          <m:t>4</m:t>
                        </m:r>
                      </m:sub>
                      <m:sup>
                        <m:r>
                          <a:rPr lang="tr-TR" sz="3600">
                            <a:solidFill>
                              <a:srgbClr val="C00000"/>
                            </a:solidFill>
                            <a:latin typeface="Cambria Math" panose="02040503050406030204" pitchFamily="18" charset="0"/>
                          </a:rPr>
                          <m:t>−2</m:t>
                        </m:r>
                      </m:sup>
                    </m:sSubSup>
                  </m:oMath>
                </a14:m>
                <a:r>
                  <a:rPr lang="tr-TR" sz="3600" dirty="0" smtClean="0">
                    <a:solidFill>
                      <a:srgbClr val="C00000"/>
                    </a:solidFill>
                  </a:rPr>
                  <a:t>)</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35062" y="1160584"/>
                <a:ext cx="9221689" cy="703087"/>
              </a:xfrm>
              <a:blipFill>
                <a:blip r:embed="rId2"/>
                <a:stretch>
                  <a:fillRect l="-2050" t="-11207" b="-25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tr-TR" sz="2000" dirty="0" smtClean="0">
                    <a:solidFill>
                      <a:srgbClr val="C00000"/>
                    </a:solidFill>
                  </a:rPr>
                  <a:t>2.1</a:t>
                </a:r>
                <a:r>
                  <a:rPr lang="tr-TR" sz="2000" dirty="0">
                    <a:solidFill>
                      <a:srgbClr val="C00000"/>
                    </a:solidFill>
                  </a:rPr>
                  <a:t>. With BaCl</a:t>
                </a:r>
                <a:r>
                  <a:rPr lang="tr-TR" sz="2000" baseline="-25000" dirty="0">
                    <a:solidFill>
                      <a:srgbClr val="C00000"/>
                    </a:solidFill>
                  </a:rPr>
                  <a:t>2</a:t>
                </a:r>
                <a:r>
                  <a:rPr lang="tr-TR" sz="2000" dirty="0" smtClean="0">
                    <a:solidFill>
                      <a:srgbClr val="C00000"/>
                    </a:solidFill>
                  </a:rPr>
                  <a:t> </a:t>
                </a:r>
                <a:r>
                  <a:rPr lang="tr-TR" sz="2000" dirty="0">
                    <a:solidFill>
                      <a:srgbClr val="C00000"/>
                    </a:solidFill>
                  </a:rPr>
                  <a:t>ile</a:t>
                </a:r>
              </a:p>
              <a:p>
                <a14:m>
                  <m:oMath xmlns:m="http://schemas.openxmlformats.org/officeDocument/2006/math">
                    <m:sSubSup>
                      <m:sSubSupPr>
                        <m:ctrlPr>
                          <a:rPr lang="en-US" sz="2000" i="1" smtClean="0">
                            <a:solidFill>
                              <a:schemeClr val="tx1"/>
                            </a:solidFill>
                            <a:latin typeface="Cambria Math" panose="02040503050406030204" pitchFamily="18" charset="0"/>
                          </a:rPr>
                        </m:ctrlPr>
                      </m:sSubSupPr>
                      <m:e>
                        <m:r>
                          <m:rPr>
                            <m:sty m:val="p"/>
                          </m:rPr>
                          <a:rPr lang="tr-TR" sz="2000">
                            <a:solidFill>
                              <a:schemeClr val="tx1"/>
                            </a:solidFill>
                            <a:latin typeface="Cambria Math" panose="02040503050406030204" pitchFamily="18" charset="0"/>
                          </a:rPr>
                          <m:t>SO</m:t>
                        </m:r>
                      </m:e>
                      <m:sub>
                        <m:r>
                          <a:rPr lang="tr-TR" sz="2000">
                            <a:solidFill>
                              <a:schemeClr val="tx1"/>
                            </a:solidFill>
                            <a:latin typeface="Cambria Math" panose="02040503050406030204" pitchFamily="18" charset="0"/>
                          </a:rPr>
                          <m:t>4</m:t>
                        </m:r>
                      </m:sub>
                      <m:sup>
                        <m:r>
                          <a:rPr lang="tr-TR" sz="2000">
                            <a:solidFill>
                              <a:schemeClr val="tx1"/>
                            </a:solidFill>
                            <a:latin typeface="Cambria Math" panose="02040503050406030204" pitchFamily="18" charset="0"/>
                          </a:rPr>
                          <m:t>−2</m:t>
                        </m:r>
                      </m:sup>
                    </m:sSubSup>
                  </m:oMath>
                </a14:m>
                <a:r>
                  <a:rPr lang="tr-TR" sz="2000" dirty="0" smtClean="0">
                    <a:solidFill>
                      <a:schemeClr val="tx1"/>
                    </a:solidFill>
                  </a:rPr>
                  <a:t> ion </a:t>
                </a:r>
                <a:r>
                  <a:rPr lang="tr-TR" sz="2000" dirty="0"/>
                  <a:t>reacts with </a:t>
                </a:r>
                <a:r>
                  <a:rPr lang="tr-TR" sz="2000" dirty="0" smtClean="0"/>
                  <a:t>BaCl</a:t>
                </a:r>
                <a:r>
                  <a:rPr lang="tr-TR" sz="2000" baseline="-25000" dirty="0" smtClean="0"/>
                  <a:t>2 </a:t>
                </a:r>
                <a:r>
                  <a:rPr lang="tr-TR" sz="2000" dirty="0"/>
                  <a:t>to precipitate as white BaSO</a:t>
                </a:r>
                <a:r>
                  <a:rPr lang="tr-TR" sz="2000" baseline="-25000" dirty="0"/>
                  <a:t>4</a:t>
                </a:r>
                <a:r>
                  <a:rPr lang="tr-TR" sz="2000" dirty="0" smtClean="0"/>
                  <a:t>. </a:t>
                </a:r>
                <a:r>
                  <a:rPr lang="tr-TR" sz="2000" dirty="0"/>
                  <a:t>BaSO</a:t>
                </a:r>
                <a:r>
                  <a:rPr lang="tr-TR" sz="2000" baseline="-25000" dirty="0"/>
                  <a:t>4</a:t>
                </a:r>
                <a:r>
                  <a:rPr lang="tr-TR" sz="2000" dirty="0" smtClean="0"/>
                  <a:t> </a:t>
                </a:r>
                <a:r>
                  <a:rPr lang="tr-TR" sz="2000" dirty="0"/>
                  <a:t>does not dissolve </a:t>
                </a:r>
                <a:r>
                  <a:rPr lang="tr-TR" sz="2000" dirty="0" smtClean="0"/>
                  <a:t>in acidic medium</a:t>
                </a:r>
                <a:r>
                  <a:rPr lang="tr-TR" sz="2000" dirty="0"/>
                  <a:t>. </a:t>
                </a:r>
              </a:p>
              <a:p>
                <a:pPr marL="0" indent="0">
                  <a:lnSpc>
                    <a:spcPct val="150000"/>
                  </a:lnSpc>
                  <a:buNone/>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r>
                            <a:rPr lang="tr-TR" sz="2000" i="1">
                              <a:latin typeface="Cambria Math" panose="02040503050406030204" pitchFamily="18" charset="0"/>
                            </a:rPr>
                            <m:t>𝑆𝑂</m:t>
                          </m:r>
                        </m:e>
                        <m:sub>
                          <m:r>
                            <a:rPr lang="tr-TR" sz="2000" i="1">
                              <a:latin typeface="Cambria Math" panose="02040503050406030204" pitchFamily="18" charset="0"/>
                            </a:rPr>
                            <m:t>4</m:t>
                          </m:r>
                        </m:sub>
                        <m:sup>
                          <m:r>
                            <a:rPr lang="tr-TR" sz="2000" i="1">
                              <a:latin typeface="Cambria Math" panose="02040503050406030204" pitchFamily="18" charset="0"/>
                            </a:rPr>
                            <m:t>−2</m:t>
                          </m:r>
                        </m:sup>
                      </m:sSubSup>
                      <m:r>
                        <a:rPr lang="tr-TR" sz="2000">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𝐵𝑎𝐶𝑙</m:t>
                          </m:r>
                        </m:e>
                        <m:sub>
                          <m:r>
                            <a:rPr lang="tr-TR" sz="2000" i="1">
                              <a:latin typeface="Cambria Math" panose="02040503050406030204" pitchFamily="18" charset="0"/>
                            </a:rPr>
                            <m:t>2</m:t>
                          </m:r>
                        </m:sub>
                      </m:sSub>
                      <m:r>
                        <a:rPr lang="tr-TR" sz="2000" i="1">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𝐵𝑎𝑆𝑂</m:t>
                          </m:r>
                        </m:e>
                        <m:sub>
                          <m:r>
                            <a:rPr lang="tr-TR" sz="2000" i="1">
                              <a:latin typeface="Cambria Math" panose="02040503050406030204" pitchFamily="18" charset="0"/>
                            </a:rPr>
                            <m:t>4 (</m:t>
                          </m:r>
                          <m:r>
                            <a:rPr lang="tr-TR" sz="2000" i="1">
                              <a:latin typeface="Cambria Math" panose="02040503050406030204" pitchFamily="18" charset="0"/>
                            </a:rPr>
                            <m:t>𝑘</m:t>
                          </m:r>
                          <m:r>
                            <a:rPr lang="tr-TR" sz="2000" i="1">
                              <a:latin typeface="Cambria Math" panose="02040503050406030204" pitchFamily="18" charset="0"/>
                            </a:rPr>
                            <m:t>)</m:t>
                          </m:r>
                        </m:sub>
                      </m:sSub>
                      <m:r>
                        <a:rPr lang="tr-TR" sz="2000" i="1">
                          <a:latin typeface="Cambria Math" panose="02040503050406030204" pitchFamily="18" charset="0"/>
                        </a:rPr>
                        <m:t>+</m:t>
                      </m:r>
                      <m:sSup>
                        <m:sSupPr>
                          <m:ctrlPr>
                            <a:rPr lang="en-US" sz="2000" i="1">
                              <a:latin typeface="Cambria Math" panose="02040503050406030204" pitchFamily="18" charset="0"/>
                            </a:rPr>
                          </m:ctrlPr>
                        </m:sSupPr>
                        <m:e>
                          <m:r>
                            <a:rPr lang="tr-TR" sz="2000" i="1">
                              <a:latin typeface="Cambria Math" panose="02040503050406030204" pitchFamily="18" charset="0"/>
                            </a:rPr>
                            <m:t>2 </m:t>
                          </m:r>
                          <m:r>
                            <a:rPr lang="tr-TR" sz="2000" i="1">
                              <a:latin typeface="Cambria Math" panose="02040503050406030204" pitchFamily="18" charset="0"/>
                            </a:rPr>
                            <m:t>𝐶𝑙</m:t>
                          </m:r>
                        </m:e>
                        <m:sup>
                          <m:r>
                            <a:rPr lang="tr-TR" sz="2000" i="1">
                              <a:latin typeface="Cambria Math" panose="02040503050406030204" pitchFamily="18" charset="0"/>
                            </a:rPr>
                            <m:t>−</m:t>
                          </m:r>
                        </m:sup>
                      </m:sSup>
                    </m:oMath>
                  </m:oMathPara>
                </a14:m>
                <a:endParaRPr lang="tr-TR" sz="2000" dirty="0" smtClean="0"/>
              </a:p>
              <a:p>
                <a:r>
                  <a:rPr lang="tr-TR" sz="2000" dirty="0"/>
                  <a:t>In neutral solutions, </a:t>
                </a: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SO</m:t>
                        </m:r>
                      </m:e>
                      <m:sub>
                        <m:r>
                          <a:rPr lang="tr-TR" sz="2000">
                            <a:latin typeface="Cambria Math" panose="02040503050406030204" pitchFamily="18" charset="0"/>
                          </a:rPr>
                          <m:t>4</m:t>
                        </m:r>
                      </m:sub>
                      <m:sup>
                        <m:r>
                          <a:rPr lang="tr-TR" sz="2000">
                            <a:latin typeface="Cambria Math" panose="02040503050406030204" pitchFamily="18" charset="0"/>
                          </a:rPr>
                          <m:t>−2</m:t>
                        </m:r>
                      </m:sup>
                    </m:sSubSup>
                  </m:oMath>
                </a14:m>
                <a:r>
                  <a:rPr lang="tr-TR" sz="2000" dirty="0"/>
                  <a:t>, </a:t>
                </a: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SO</m:t>
                        </m:r>
                      </m:e>
                      <m:sub>
                        <m:r>
                          <a:rPr lang="tr-TR" sz="2000">
                            <a:latin typeface="Cambria Math" panose="02040503050406030204" pitchFamily="18" charset="0"/>
                          </a:rPr>
                          <m:t>3</m:t>
                        </m:r>
                      </m:sub>
                      <m:sup>
                        <m:r>
                          <a:rPr lang="tr-TR" sz="2000">
                            <a:latin typeface="Cambria Math" panose="02040503050406030204" pitchFamily="18" charset="0"/>
                          </a:rPr>
                          <m:t>−2</m:t>
                        </m:r>
                      </m:sup>
                    </m:sSubSup>
                    <m:r>
                      <a:rPr lang="tr-TR" sz="2000">
                        <a:latin typeface="Cambria Math" panose="02040503050406030204" pitchFamily="18" charset="0"/>
                      </a:rPr>
                      <m:t>, </m:t>
                    </m:r>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CO</m:t>
                        </m:r>
                      </m:e>
                      <m:sub>
                        <m:r>
                          <a:rPr lang="tr-TR" sz="2000">
                            <a:latin typeface="Cambria Math" panose="02040503050406030204" pitchFamily="18" charset="0"/>
                          </a:rPr>
                          <m:t>3</m:t>
                        </m:r>
                      </m:sub>
                      <m:sup>
                        <m:r>
                          <a:rPr lang="tr-TR" sz="2000">
                            <a:latin typeface="Cambria Math" panose="02040503050406030204" pitchFamily="18" charset="0"/>
                          </a:rPr>
                          <m:t>−2</m:t>
                        </m:r>
                      </m:sup>
                    </m:sSubSup>
                  </m:oMath>
                </a14:m>
                <a:r>
                  <a:rPr lang="tr-TR" sz="2000" dirty="0"/>
                  <a:t> ve </a:t>
                </a: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PO</m:t>
                        </m:r>
                      </m:e>
                      <m:sub>
                        <m:r>
                          <a:rPr lang="tr-TR" sz="2000">
                            <a:latin typeface="Cambria Math" panose="02040503050406030204" pitchFamily="18" charset="0"/>
                          </a:rPr>
                          <m:t>4</m:t>
                        </m:r>
                      </m:sub>
                      <m:sup>
                        <m:r>
                          <a:rPr lang="tr-TR" sz="2000">
                            <a:latin typeface="Cambria Math" panose="02040503050406030204" pitchFamily="18" charset="0"/>
                          </a:rPr>
                          <m:t>−3</m:t>
                        </m:r>
                      </m:sup>
                    </m:sSubSup>
                  </m:oMath>
                </a14:m>
                <a:r>
                  <a:rPr lang="tr-TR" sz="2000" dirty="0"/>
                  <a:t> all react with BaCl</a:t>
                </a:r>
                <a:r>
                  <a:rPr lang="tr-TR" sz="2000" baseline="-25000" dirty="0"/>
                  <a:t>2</a:t>
                </a:r>
                <a:r>
                  <a:rPr lang="tr-TR" sz="2000" dirty="0" smtClean="0"/>
                  <a:t> </a:t>
                </a:r>
                <a:r>
                  <a:rPr lang="tr-TR" sz="2000" dirty="0"/>
                  <a:t>to precipitate </a:t>
                </a:r>
                <a:r>
                  <a:rPr lang="tr-TR" sz="2000" dirty="0" smtClean="0"/>
                  <a:t>as barium. (BaSO</a:t>
                </a:r>
                <a:r>
                  <a:rPr lang="tr-TR" sz="2000" baseline="-25000" dirty="0" smtClean="0"/>
                  <a:t>4</a:t>
                </a:r>
                <a:r>
                  <a:rPr lang="tr-TR" sz="2000" dirty="0" smtClean="0"/>
                  <a:t>, BaCO</a:t>
                </a:r>
                <a:r>
                  <a:rPr lang="tr-TR" sz="2000" baseline="-25000" dirty="0" smtClean="0"/>
                  <a:t>3</a:t>
                </a:r>
                <a:r>
                  <a:rPr lang="tr-TR" sz="2000" dirty="0"/>
                  <a:t>, Ba</a:t>
                </a:r>
                <a:r>
                  <a:rPr lang="tr-TR" sz="2000" baseline="-25000" dirty="0"/>
                  <a:t>3</a:t>
                </a:r>
                <a:r>
                  <a:rPr lang="tr-TR" sz="2000" dirty="0"/>
                  <a:t>(PO</a:t>
                </a:r>
                <a:r>
                  <a:rPr lang="tr-TR" sz="2000" baseline="-25000" dirty="0"/>
                  <a:t>4</a:t>
                </a:r>
                <a:r>
                  <a:rPr lang="tr-TR" sz="2000" dirty="0"/>
                  <a:t>)</a:t>
                </a:r>
                <a:r>
                  <a:rPr lang="tr-TR" sz="2000" baseline="-25000" dirty="0"/>
                  <a:t>2</a:t>
                </a:r>
                <a:r>
                  <a:rPr lang="tr-TR" sz="2000" dirty="0"/>
                  <a:t>, BaSO</a:t>
                </a:r>
                <a:r>
                  <a:rPr lang="tr-TR" sz="2000" baseline="-25000" dirty="0"/>
                  <a:t>3</a:t>
                </a:r>
                <a:r>
                  <a:rPr lang="tr-TR" sz="2000" dirty="0"/>
                  <a:t> )</a:t>
                </a:r>
              </a:p>
              <a:p>
                <a:r>
                  <a:rPr lang="tr-TR" sz="2000" dirty="0" smtClean="0"/>
                  <a:t>When an acid </a:t>
                </a:r>
                <a:r>
                  <a:rPr lang="tr-TR" sz="2000" dirty="0"/>
                  <a:t>is added to them, all these </a:t>
                </a:r>
                <a:r>
                  <a:rPr lang="tr-TR" sz="2000" dirty="0" smtClean="0"/>
                  <a:t>barium </a:t>
                </a:r>
                <a:r>
                  <a:rPr lang="tr-TR" sz="2000" dirty="0"/>
                  <a:t>salts except for BaSO</a:t>
                </a:r>
                <a:r>
                  <a:rPr lang="tr-TR" sz="2000" baseline="-25000" dirty="0"/>
                  <a:t>4</a:t>
                </a:r>
                <a:r>
                  <a:rPr lang="tr-TR" sz="2000" dirty="0" smtClean="0"/>
                  <a:t> </a:t>
                </a:r>
                <a:r>
                  <a:rPr lang="tr-TR" sz="2000" dirty="0"/>
                  <a:t>dissolves. Which means BaSO</a:t>
                </a:r>
                <a:r>
                  <a:rPr lang="tr-TR" sz="2000" baseline="-25000" dirty="0"/>
                  <a:t>4 </a:t>
                </a:r>
                <a:r>
                  <a:rPr lang="tr-TR" sz="2000" dirty="0" smtClean="0"/>
                  <a:t>is </a:t>
                </a:r>
                <a:r>
                  <a:rPr lang="tr-TR" sz="2000" dirty="0"/>
                  <a:t>the only </a:t>
                </a:r>
                <a:r>
                  <a:rPr lang="tr-TR" sz="2000" dirty="0" smtClean="0"/>
                  <a:t>barium salt </a:t>
                </a:r>
                <a:r>
                  <a:rPr lang="tr-TR" sz="2000" dirty="0"/>
                  <a:t>which does not dissolve </a:t>
                </a:r>
                <a:r>
                  <a:rPr lang="tr-TR" sz="2000" dirty="0" smtClean="0"/>
                  <a:t>in acidic medium.</a:t>
                </a:r>
              </a:p>
              <a:p>
                <a:r>
                  <a:rPr lang="tr-TR" sz="2000" dirty="0"/>
                  <a:t>That is why, HNO</a:t>
                </a:r>
                <a:r>
                  <a:rPr lang="tr-TR" sz="2000" baseline="-25000" dirty="0"/>
                  <a:t>3</a:t>
                </a:r>
                <a:r>
                  <a:rPr lang="tr-TR" sz="2000" dirty="0"/>
                  <a:t> </a:t>
                </a:r>
                <a:r>
                  <a:rPr lang="tr-TR" sz="2000" dirty="0" smtClean="0"/>
                  <a:t>or HCl is </a:t>
                </a:r>
                <a:r>
                  <a:rPr lang="tr-TR" sz="2000" dirty="0"/>
                  <a:t>added to the test tube for</a:t>
                </a: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SO</m:t>
                        </m:r>
                      </m:e>
                      <m:sub>
                        <m:r>
                          <a:rPr lang="tr-TR" sz="2000">
                            <a:latin typeface="Cambria Math" panose="02040503050406030204" pitchFamily="18" charset="0"/>
                          </a:rPr>
                          <m:t>4</m:t>
                        </m:r>
                      </m:sub>
                      <m:sup>
                        <m:r>
                          <a:rPr lang="tr-TR" sz="2000">
                            <a:latin typeface="Cambria Math" panose="02040503050406030204" pitchFamily="18" charset="0"/>
                          </a:rPr>
                          <m:t>−2</m:t>
                        </m:r>
                      </m:sup>
                    </m:sSubSup>
                  </m:oMath>
                </a14:m>
                <a:r>
                  <a:rPr lang="tr-TR" sz="2000" dirty="0" smtClean="0"/>
                  <a:t> identification </a:t>
                </a:r>
                <a:r>
                  <a:rPr lang="tr-TR" sz="2000" dirty="0"/>
                  <a:t>test. If present, the other anions cannot be precipitated as </a:t>
                </a:r>
                <a:r>
                  <a:rPr lang="tr-TR" sz="2000" dirty="0" smtClean="0"/>
                  <a:t>barium </a:t>
                </a:r>
                <a:r>
                  <a:rPr lang="tr-TR" sz="2000" dirty="0"/>
                  <a:t>salts when </a:t>
                </a:r>
                <a:r>
                  <a:rPr lang="tr-TR" sz="2000" dirty="0" smtClean="0"/>
                  <a:t>acid </a:t>
                </a:r>
                <a:r>
                  <a:rPr lang="tr-TR" sz="2000" dirty="0"/>
                  <a:t>is added.</a:t>
                </a:r>
              </a:p>
              <a:p>
                <a:r>
                  <a:rPr lang="tr-TR" sz="2000" dirty="0"/>
                  <a:t>If the acidification is performed by adding </a:t>
                </a:r>
                <a:r>
                  <a:rPr lang="tr-TR" sz="2000" dirty="0" smtClean="0"/>
                  <a:t>H</a:t>
                </a:r>
                <a:r>
                  <a:rPr lang="tr-TR" sz="2000" baseline="-25000" dirty="0" smtClean="0"/>
                  <a:t>2</a:t>
                </a:r>
                <a:r>
                  <a:rPr lang="tr-TR" sz="2000" dirty="0" smtClean="0"/>
                  <a:t>SO</a:t>
                </a:r>
                <a:r>
                  <a:rPr lang="tr-TR" sz="2000" baseline="-25000" dirty="0" smtClean="0"/>
                  <a:t>4</a:t>
                </a:r>
                <a:r>
                  <a:rPr lang="tr-TR" sz="2000" dirty="0" smtClean="0"/>
                  <a:t>, </a:t>
                </a:r>
                <a:r>
                  <a:rPr lang="tr-TR" sz="2000" dirty="0"/>
                  <a:t>the </a:t>
                </a:r>
                <a:r>
                  <a:rPr lang="tr-TR" sz="2000" dirty="0" smtClean="0"/>
                  <a:t>sulfate </a:t>
                </a:r>
                <a:r>
                  <a:rPr lang="tr-TR" sz="2000" dirty="0"/>
                  <a:t>anion in H</a:t>
                </a:r>
                <a:r>
                  <a:rPr lang="tr-TR" sz="2000" baseline="-25000" dirty="0"/>
                  <a:t>2</a:t>
                </a:r>
                <a:r>
                  <a:rPr lang="tr-TR" sz="2000" dirty="0"/>
                  <a:t>SO</a:t>
                </a:r>
                <a:r>
                  <a:rPr lang="tr-TR" sz="2000" baseline="-25000" dirty="0"/>
                  <a:t>4</a:t>
                </a:r>
                <a:r>
                  <a:rPr lang="tr-TR" sz="2000" dirty="0" smtClean="0"/>
                  <a:t> </a:t>
                </a:r>
                <a:r>
                  <a:rPr lang="tr-TR" sz="2000" dirty="0"/>
                  <a:t>precipitates with </a:t>
                </a:r>
                <a:r>
                  <a:rPr lang="tr-TR" sz="2000" dirty="0" smtClean="0"/>
                  <a:t>BaCl</a:t>
                </a:r>
                <a:r>
                  <a:rPr lang="tr-TR" sz="2000" baseline="-25000" dirty="0" smtClean="0"/>
                  <a:t>2 </a:t>
                </a:r>
                <a:r>
                  <a:rPr lang="tr-TR" sz="2000" dirty="0" smtClean="0"/>
                  <a:t>even </a:t>
                </a:r>
                <a:r>
                  <a:rPr lang="tr-TR" sz="2000" dirty="0"/>
                  <a:t>though the sample does not contain </a:t>
                </a:r>
                <a:r>
                  <a:rPr lang="tr-TR" sz="2000" dirty="0" smtClean="0"/>
                  <a:t>sulfate. </a:t>
                </a:r>
                <a:r>
                  <a:rPr lang="tr-TR" sz="2000" dirty="0"/>
                  <a:t>So the selection of the acidifying agent is important.  </a:t>
                </a:r>
              </a:p>
              <a:p>
                <a:endParaRPr lang="tr-TR" sz="2000" dirty="0"/>
              </a:p>
              <a:p>
                <a:pPr marL="0" indent="0">
                  <a:lnSpc>
                    <a:spcPct val="150000"/>
                  </a:lnSpc>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95" t="-1779"/>
                </a:stretch>
              </a:blipFill>
            </p:spPr>
            <p:txBody>
              <a:bodyPr/>
              <a:lstStyle/>
              <a:p>
                <a:r>
                  <a:rPr lang="en-US">
                    <a:noFill/>
                  </a:rPr>
                  <a:t> </a:t>
                </a:r>
              </a:p>
            </p:txBody>
          </p:sp>
        </mc:Fallback>
      </mc:AlternateContent>
    </p:spTree>
    <p:extLst>
      <p:ext uri="{BB962C8B-B14F-4D97-AF65-F5344CB8AC3E}">
        <p14:creationId xmlns:p14="http://schemas.microsoft.com/office/powerpoint/2010/main" val="603503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35062" y="1160584"/>
                <a:ext cx="9221689" cy="703087"/>
              </a:xfrm>
            </p:spPr>
            <p:txBody>
              <a:bodyPr>
                <a:normAutofit/>
              </a:bodyPr>
              <a:lstStyle/>
              <a:p>
                <a:r>
                  <a:rPr lang="tr-TR" sz="3600" dirty="0">
                    <a:solidFill>
                      <a:srgbClr val="C00000"/>
                    </a:solidFill>
                  </a:rPr>
                  <a:t>2</a:t>
                </a:r>
                <a:r>
                  <a:rPr lang="en-US" sz="3600" dirty="0">
                    <a:solidFill>
                      <a:srgbClr val="C00000"/>
                    </a:solidFill>
                  </a:rPr>
                  <a:t>. </a:t>
                </a:r>
                <a:r>
                  <a:rPr lang="tr-TR" sz="3600" dirty="0">
                    <a:solidFill>
                      <a:srgbClr val="C00000"/>
                    </a:solidFill>
                  </a:rPr>
                  <a:t>Reactions</a:t>
                </a:r>
                <a:r>
                  <a:rPr lang="en-US" sz="3600" dirty="0">
                    <a:solidFill>
                      <a:srgbClr val="C00000"/>
                    </a:solidFill>
                  </a:rPr>
                  <a:t> of </a:t>
                </a:r>
                <a:r>
                  <a:rPr lang="tr-TR" sz="3600" dirty="0">
                    <a:solidFill>
                      <a:srgbClr val="C00000"/>
                    </a:solidFill>
                  </a:rPr>
                  <a:t>sulfate</a:t>
                </a:r>
                <a:r>
                  <a:rPr lang="en-US" sz="3600" dirty="0">
                    <a:solidFill>
                      <a:srgbClr val="C00000"/>
                    </a:solidFill>
                  </a:rPr>
                  <a:t> ion </a:t>
                </a:r>
                <a:r>
                  <a:rPr lang="tr-TR" sz="3600" dirty="0">
                    <a:solidFill>
                      <a:srgbClr val="C00000"/>
                    </a:solidFill>
                  </a:rPr>
                  <a:t>(</a:t>
                </a:r>
                <a14:m>
                  <m:oMath xmlns:m="http://schemas.openxmlformats.org/officeDocument/2006/math">
                    <m:sSubSup>
                      <m:sSubSupPr>
                        <m:ctrlPr>
                          <a:rPr lang="en-US" sz="3600" i="1">
                            <a:solidFill>
                              <a:srgbClr val="C00000"/>
                            </a:solidFill>
                            <a:latin typeface="Cambria Math" panose="02040503050406030204" pitchFamily="18" charset="0"/>
                          </a:rPr>
                        </m:ctrlPr>
                      </m:sSubSupPr>
                      <m:e>
                        <m:r>
                          <m:rPr>
                            <m:sty m:val="p"/>
                          </m:rPr>
                          <a:rPr lang="tr-TR" sz="3600">
                            <a:solidFill>
                              <a:srgbClr val="C00000"/>
                            </a:solidFill>
                            <a:latin typeface="Cambria Math" panose="02040503050406030204" pitchFamily="18" charset="0"/>
                          </a:rPr>
                          <m:t>SO</m:t>
                        </m:r>
                      </m:e>
                      <m:sub>
                        <m:r>
                          <a:rPr lang="tr-TR" sz="3600">
                            <a:solidFill>
                              <a:srgbClr val="C00000"/>
                            </a:solidFill>
                            <a:latin typeface="Cambria Math" panose="02040503050406030204" pitchFamily="18" charset="0"/>
                          </a:rPr>
                          <m:t>4</m:t>
                        </m:r>
                      </m:sub>
                      <m:sup>
                        <m:r>
                          <a:rPr lang="tr-TR" sz="3600">
                            <a:solidFill>
                              <a:srgbClr val="C00000"/>
                            </a:solidFill>
                            <a:latin typeface="Cambria Math" panose="02040503050406030204" pitchFamily="18" charset="0"/>
                          </a:rPr>
                          <m:t>−2</m:t>
                        </m:r>
                      </m:sup>
                    </m:sSubSup>
                  </m:oMath>
                </a14:m>
                <a:r>
                  <a:rPr lang="tr-TR" sz="3600" dirty="0">
                    <a:solidFill>
                      <a:srgbClr val="C00000"/>
                    </a:solidFill>
                  </a:rPr>
                  <a:t>)</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35062" y="1160584"/>
                <a:ext cx="9221689" cy="703087"/>
              </a:xfrm>
              <a:blipFill>
                <a:blip r:embed="rId2"/>
                <a:stretch>
                  <a:fillRect l="-2050" t="-11207" b="-25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tr-TR" sz="2000" dirty="0">
                    <a:solidFill>
                      <a:srgbClr val="C00000"/>
                    </a:solidFill>
                  </a:rPr>
                  <a:t>2.2.  </a:t>
                </a:r>
                <a:r>
                  <a:rPr lang="tr-TR" sz="2000" dirty="0" smtClean="0">
                    <a:solidFill>
                      <a:srgbClr val="C00000"/>
                    </a:solidFill>
                  </a:rPr>
                  <a:t>With AgNO</a:t>
                </a:r>
                <a:r>
                  <a:rPr lang="tr-TR" sz="2000" baseline="-25000" dirty="0" smtClean="0">
                    <a:solidFill>
                      <a:srgbClr val="C00000"/>
                    </a:solidFill>
                  </a:rPr>
                  <a:t>3</a:t>
                </a:r>
                <a:endParaRPr lang="tr-TR" sz="2000" dirty="0">
                  <a:solidFill>
                    <a:srgbClr val="C00000"/>
                  </a:solidFill>
                </a:endParaRPr>
              </a:p>
              <a:p>
                <a:r>
                  <a:rPr lang="tr-TR" sz="2000" dirty="0" smtClean="0"/>
                  <a:t>When </a:t>
                </a:r>
                <a:r>
                  <a:rPr lang="tr-TR" sz="2000" dirty="0"/>
                  <a:t>AgNO</a:t>
                </a:r>
                <a:r>
                  <a:rPr lang="tr-TR" sz="2000" baseline="-25000" dirty="0"/>
                  <a:t>3</a:t>
                </a:r>
                <a:r>
                  <a:rPr lang="tr-TR" sz="2000" dirty="0"/>
                  <a:t> </a:t>
                </a:r>
                <a:r>
                  <a:rPr lang="tr-TR" sz="2000" dirty="0" smtClean="0"/>
                  <a:t>is added to concentrated solutions of sulfate, Ag</a:t>
                </a:r>
                <a:r>
                  <a:rPr lang="tr-TR" sz="2000" baseline="-25000" dirty="0" smtClean="0"/>
                  <a:t>2</a:t>
                </a:r>
                <a:r>
                  <a:rPr lang="tr-TR" sz="2000" dirty="0" smtClean="0"/>
                  <a:t>SO</a:t>
                </a:r>
                <a:r>
                  <a:rPr lang="tr-TR" sz="2000" baseline="-25000" dirty="0" smtClean="0"/>
                  <a:t>4</a:t>
                </a:r>
                <a:r>
                  <a:rPr lang="tr-TR" sz="2000" dirty="0"/>
                  <a:t> precipitates as white </a:t>
                </a:r>
                <a:r>
                  <a:rPr lang="tr-TR" sz="2000" dirty="0" smtClean="0"/>
                  <a:t>crystallines.</a:t>
                </a:r>
                <a:endParaRPr lang="tr-TR" sz="2000" dirty="0"/>
              </a:p>
              <a:p>
                <a:pPr marL="0" indent="0">
                  <a:lnSpc>
                    <a:spcPct val="150000"/>
                  </a:lnSpc>
                  <a:buNone/>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r>
                            <a:rPr lang="tr-TR" sz="2000" i="1">
                              <a:latin typeface="Cambria Math" panose="02040503050406030204" pitchFamily="18" charset="0"/>
                            </a:rPr>
                            <m:t>𝑆𝑂</m:t>
                          </m:r>
                        </m:e>
                        <m:sub>
                          <m:r>
                            <a:rPr lang="tr-TR" sz="2000" i="1">
                              <a:latin typeface="Cambria Math" panose="02040503050406030204" pitchFamily="18" charset="0"/>
                            </a:rPr>
                            <m:t>4</m:t>
                          </m:r>
                        </m:sub>
                        <m:sup>
                          <m:r>
                            <a:rPr lang="tr-TR" sz="2000" i="1">
                              <a:latin typeface="Cambria Math" panose="02040503050406030204" pitchFamily="18" charset="0"/>
                            </a:rPr>
                            <m:t>−2</m:t>
                          </m:r>
                        </m:sup>
                      </m:sSubSup>
                      <m:r>
                        <a:rPr lang="tr-TR" sz="2000">
                          <a:latin typeface="Cambria Math" panose="02040503050406030204" pitchFamily="18" charset="0"/>
                        </a:rPr>
                        <m:t>+</m:t>
                      </m:r>
                      <m:sSub>
                        <m:sSubPr>
                          <m:ctrlPr>
                            <a:rPr lang="en-US" sz="2000" i="1">
                              <a:latin typeface="Cambria Math" panose="02040503050406030204" pitchFamily="18" charset="0"/>
                            </a:rPr>
                          </m:ctrlPr>
                        </m:sSubPr>
                        <m:e>
                          <m:r>
                            <a:rPr lang="tr-TR" sz="2000" i="1">
                              <a:latin typeface="Cambria Math" panose="02040503050406030204" pitchFamily="18" charset="0"/>
                            </a:rPr>
                            <m:t>2</m:t>
                          </m:r>
                          <m:r>
                            <a:rPr lang="tr-TR" sz="2000" i="1">
                              <a:latin typeface="Cambria Math" panose="02040503050406030204" pitchFamily="18" charset="0"/>
                            </a:rPr>
                            <m:t>𝐴𝑔𝑁𝑂</m:t>
                          </m:r>
                        </m:e>
                        <m:sub>
                          <m:r>
                            <a:rPr lang="tr-TR" sz="2000" i="1">
                              <a:latin typeface="Cambria Math" panose="02040503050406030204" pitchFamily="18" charset="0"/>
                            </a:rPr>
                            <m:t>3</m:t>
                          </m:r>
                        </m:sub>
                      </m:sSub>
                      <m:r>
                        <a:rPr lang="tr-TR" sz="2000" i="1">
                          <a:latin typeface="Cambria Math" panose="02040503050406030204" pitchFamily="18" charset="0"/>
                        </a:rPr>
                        <m:t>→</m:t>
                      </m:r>
                      <m:sSub>
                        <m:sSubPr>
                          <m:ctrlPr>
                            <a:rPr lang="en-US" sz="2000" i="1">
                              <a:latin typeface="Cambria Math" panose="02040503050406030204" pitchFamily="18" charset="0"/>
                            </a:rPr>
                          </m:ctrlPr>
                        </m:sSubPr>
                        <m:e>
                          <m:sSub>
                            <m:sSubPr>
                              <m:ctrlPr>
                                <a:rPr lang="tr-TR" sz="2000" i="1">
                                  <a:latin typeface="Cambria Math" panose="02040503050406030204" pitchFamily="18" charset="0"/>
                                </a:rPr>
                              </m:ctrlPr>
                            </m:sSubPr>
                            <m:e>
                              <m:r>
                                <a:rPr lang="tr-TR" sz="2000" i="1">
                                  <a:latin typeface="Cambria Math" panose="02040503050406030204" pitchFamily="18" charset="0"/>
                                </a:rPr>
                                <m:t>𝐴𝑔</m:t>
                              </m:r>
                            </m:e>
                            <m:sub>
                              <m:r>
                                <a:rPr lang="tr-TR" sz="2000" i="1">
                                  <a:latin typeface="Cambria Math" panose="02040503050406030204" pitchFamily="18" charset="0"/>
                                </a:rPr>
                                <m:t>2</m:t>
                              </m:r>
                            </m:sub>
                          </m:sSub>
                          <m:r>
                            <a:rPr lang="tr-TR" sz="2000" i="1">
                              <a:latin typeface="Cambria Math" panose="02040503050406030204" pitchFamily="18" charset="0"/>
                            </a:rPr>
                            <m:t>𝑆𝑂</m:t>
                          </m:r>
                        </m:e>
                        <m:sub>
                          <m:r>
                            <a:rPr lang="tr-TR" sz="2000" i="1">
                              <a:latin typeface="Cambria Math" panose="02040503050406030204" pitchFamily="18" charset="0"/>
                            </a:rPr>
                            <m:t>4 (</m:t>
                          </m:r>
                          <m:r>
                            <a:rPr lang="tr-TR" sz="2000" i="1">
                              <a:latin typeface="Cambria Math" panose="02040503050406030204" pitchFamily="18" charset="0"/>
                            </a:rPr>
                            <m:t>𝑘</m:t>
                          </m:r>
                          <m:r>
                            <a:rPr lang="tr-TR" sz="2000" i="1">
                              <a:latin typeface="Cambria Math" panose="02040503050406030204" pitchFamily="18" charset="0"/>
                            </a:rPr>
                            <m:t>)</m:t>
                          </m:r>
                        </m:sub>
                      </m:sSub>
                      <m:r>
                        <a:rPr lang="tr-TR" sz="2000" i="1">
                          <a:latin typeface="Cambria Math" panose="02040503050406030204" pitchFamily="18" charset="0"/>
                        </a:rPr>
                        <m:t>+2</m:t>
                      </m:r>
                      <m:sSubSup>
                        <m:sSubSupPr>
                          <m:ctrlPr>
                            <a:rPr lang="en-US" sz="2000" i="1">
                              <a:latin typeface="Cambria Math" panose="02040503050406030204" pitchFamily="18" charset="0"/>
                            </a:rPr>
                          </m:ctrlPr>
                        </m:sSubSupPr>
                        <m:e>
                          <m:r>
                            <a:rPr lang="tr-TR" sz="2000" i="1">
                              <a:latin typeface="Cambria Math" panose="02040503050406030204" pitchFamily="18" charset="0"/>
                            </a:rPr>
                            <m:t>𝑁𝑂</m:t>
                          </m:r>
                        </m:e>
                        <m:sub>
                          <m:r>
                            <a:rPr lang="tr-TR" sz="2000" i="1">
                              <a:latin typeface="Cambria Math" panose="02040503050406030204" pitchFamily="18" charset="0"/>
                            </a:rPr>
                            <m:t>3</m:t>
                          </m:r>
                        </m:sub>
                        <m:sup>
                          <m:r>
                            <a:rPr lang="tr-TR" sz="2000" i="1">
                              <a:latin typeface="Cambria Math" panose="02040503050406030204" pitchFamily="18" charset="0"/>
                            </a:rPr>
                            <m:t>−</m:t>
                          </m:r>
                        </m:sup>
                      </m:sSubSup>
                    </m:oMath>
                  </m:oMathPara>
                </a14:m>
                <a:endParaRPr lang="tr-TR" sz="2000" dirty="0"/>
              </a:p>
              <a:p>
                <a:r>
                  <a:rPr lang="tr-TR" sz="2000" dirty="0"/>
                  <a:t>Ag</a:t>
                </a:r>
                <a:r>
                  <a:rPr lang="tr-TR" sz="2000" baseline="-25000" dirty="0"/>
                  <a:t>2</a:t>
                </a:r>
                <a:r>
                  <a:rPr lang="tr-TR" sz="2000" dirty="0"/>
                  <a:t>SO</a:t>
                </a:r>
                <a:r>
                  <a:rPr lang="tr-TR" sz="2000" baseline="-25000" dirty="0"/>
                  <a:t>4</a:t>
                </a:r>
                <a:r>
                  <a:rPr lang="tr-TR" sz="2000" dirty="0"/>
                  <a:t> </a:t>
                </a:r>
                <a:r>
                  <a:rPr lang="tr-TR" sz="2000" dirty="0" smtClean="0"/>
                  <a:t>dissolves in mineral acids </a:t>
                </a:r>
                <a:r>
                  <a:rPr lang="tr-TR" sz="2000" dirty="0"/>
                  <a:t>(HNO</a:t>
                </a:r>
                <a:r>
                  <a:rPr lang="tr-TR" sz="2000" baseline="-25000" dirty="0"/>
                  <a:t>3</a:t>
                </a:r>
                <a:r>
                  <a:rPr lang="tr-TR" sz="2000" dirty="0"/>
                  <a:t>, HCl</a:t>
                </a:r>
                <a:r>
                  <a:rPr lang="tr-TR" sz="2000" dirty="0" smtClean="0"/>
                  <a:t>).</a:t>
                </a:r>
                <a:endParaRPr lang="tr-TR" sz="2000"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28" t="-1271"/>
                </a:stretch>
              </a:blipFill>
            </p:spPr>
            <p:txBody>
              <a:bodyPr/>
              <a:lstStyle/>
              <a:p>
                <a:r>
                  <a:rPr lang="en-US">
                    <a:noFill/>
                  </a:rPr>
                  <a:t> </a:t>
                </a:r>
              </a:p>
            </p:txBody>
          </p:sp>
        </mc:Fallback>
      </mc:AlternateContent>
    </p:spTree>
    <p:extLst>
      <p:ext uri="{BB962C8B-B14F-4D97-AF65-F5344CB8AC3E}">
        <p14:creationId xmlns:p14="http://schemas.microsoft.com/office/powerpoint/2010/main" val="402428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35062" y="1160584"/>
                <a:ext cx="9221689" cy="703087"/>
              </a:xfrm>
            </p:spPr>
            <p:txBody>
              <a:bodyPr>
                <a:normAutofit/>
              </a:bodyPr>
              <a:lstStyle/>
              <a:p>
                <a:r>
                  <a:rPr lang="tr-TR" sz="3600" dirty="0" smtClean="0">
                    <a:solidFill>
                      <a:srgbClr val="C00000"/>
                    </a:solidFill>
                  </a:rPr>
                  <a:t>3</a:t>
                </a:r>
                <a:r>
                  <a:rPr lang="en-US" sz="3600" dirty="0" smtClean="0">
                    <a:solidFill>
                      <a:srgbClr val="C00000"/>
                    </a:solidFill>
                  </a:rPr>
                  <a:t>. </a:t>
                </a:r>
                <a:r>
                  <a:rPr lang="tr-TR" sz="3600" dirty="0">
                    <a:solidFill>
                      <a:srgbClr val="C00000"/>
                    </a:solidFill>
                  </a:rPr>
                  <a:t>Reactions</a:t>
                </a:r>
                <a:r>
                  <a:rPr lang="en-US" sz="3600" dirty="0">
                    <a:solidFill>
                      <a:srgbClr val="C00000"/>
                    </a:solidFill>
                  </a:rPr>
                  <a:t> of </a:t>
                </a:r>
                <a:r>
                  <a:rPr lang="tr-TR" sz="3600" dirty="0" smtClean="0">
                    <a:solidFill>
                      <a:srgbClr val="C00000"/>
                    </a:solidFill>
                  </a:rPr>
                  <a:t>nitrate</a:t>
                </a:r>
                <a:r>
                  <a:rPr lang="en-US" sz="3600" dirty="0" smtClean="0">
                    <a:solidFill>
                      <a:srgbClr val="C00000"/>
                    </a:solidFill>
                  </a:rPr>
                  <a:t> </a:t>
                </a:r>
                <a:r>
                  <a:rPr lang="en-US" sz="3600" dirty="0">
                    <a:solidFill>
                      <a:srgbClr val="C00000"/>
                    </a:solidFill>
                  </a:rPr>
                  <a:t>ion </a:t>
                </a:r>
                <a:r>
                  <a:rPr lang="tr-TR" sz="3600" dirty="0">
                    <a:solidFill>
                      <a:srgbClr val="C00000"/>
                    </a:solidFill>
                  </a:rPr>
                  <a:t>(</a:t>
                </a:r>
                <a14:m>
                  <m:oMath xmlns:m="http://schemas.openxmlformats.org/officeDocument/2006/math">
                    <m:sSubSup>
                      <m:sSubSupPr>
                        <m:ctrlPr>
                          <a:rPr lang="en-US" sz="3600" i="1">
                            <a:solidFill>
                              <a:srgbClr val="C00000"/>
                            </a:solidFill>
                            <a:latin typeface="Cambria Math" panose="02040503050406030204" pitchFamily="18" charset="0"/>
                          </a:rPr>
                        </m:ctrlPr>
                      </m:sSubSupPr>
                      <m:e>
                        <m:r>
                          <m:rPr>
                            <m:sty m:val="p"/>
                          </m:rPr>
                          <a:rPr lang="tr-TR" sz="3600">
                            <a:solidFill>
                              <a:srgbClr val="C00000"/>
                            </a:solidFill>
                            <a:latin typeface="Cambria Math" panose="02040503050406030204" pitchFamily="18" charset="0"/>
                          </a:rPr>
                          <m:t>NO</m:t>
                        </m:r>
                      </m:e>
                      <m:sub>
                        <m:r>
                          <a:rPr lang="tr-TR" sz="3600">
                            <a:solidFill>
                              <a:srgbClr val="C00000"/>
                            </a:solidFill>
                            <a:latin typeface="Cambria Math" panose="02040503050406030204" pitchFamily="18" charset="0"/>
                          </a:rPr>
                          <m:t>3</m:t>
                        </m:r>
                      </m:sub>
                      <m:sup>
                        <m:r>
                          <a:rPr lang="tr-TR" sz="3600">
                            <a:solidFill>
                              <a:srgbClr val="C00000"/>
                            </a:solidFill>
                            <a:latin typeface="Cambria Math" panose="02040503050406030204" pitchFamily="18" charset="0"/>
                          </a:rPr>
                          <m:t>−</m:t>
                        </m:r>
                      </m:sup>
                    </m:sSubSup>
                  </m:oMath>
                </a14:m>
                <a:r>
                  <a:rPr lang="tr-TR" sz="3600" dirty="0">
                    <a:solidFill>
                      <a:srgbClr val="C00000"/>
                    </a:solidFill>
                  </a:rPr>
                  <a:t>)</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35062" y="1160584"/>
                <a:ext cx="9221689" cy="703087"/>
              </a:xfrm>
              <a:blipFill>
                <a:blip r:embed="rId2"/>
                <a:stretch>
                  <a:fillRect l="-2050" t="-12069"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tr-TR" sz="2000" dirty="0">
                    <a:solidFill>
                      <a:srgbClr val="C00000"/>
                    </a:solidFill>
                  </a:rPr>
                  <a:t>3.1. With </a:t>
                </a:r>
                <a:r>
                  <a:rPr lang="tr-TR" sz="2000" dirty="0" smtClean="0">
                    <a:solidFill>
                      <a:srgbClr val="C00000"/>
                    </a:solidFill>
                  </a:rPr>
                  <a:t>Diphenylamine</a:t>
                </a:r>
              </a:p>
              <a:p>
                <a:r>
                  <a:rPr lang="en-US" sz="2000" dirty="0"/>
                  <a:t>Diphenylamine, which is a colorless reactant</a:t>
                </a:r>
                <a:r>
                  <a:rPr lang="en-US" sz="2000" dirty="0" smtClean="0"/>
                  <a:t>, oxidize</a:t>
                </a:r>
                <a:r>
                  <a:rPr lang="tr-TR" sz="2000" dirty="0" smtClean="0"/>
                  <a:t>s</a:t>
                </a:r>
                <a:r>
                  <a:rPr lang="en-US" sz="2000" dirty="0" smtClean="0"/>
                  <a:t> </a:t>
                </a:r>
                <a:r>
                  <a:rPr lang="en-US" sz="2000" dirty="0"/>
                  <a:t>to diphenyl </a:t>
                </a:r>
                <a:r>
                  <a:rPr lang="en-US" sz="2000" dirty="0" smtClean="0"/>
                  <a:t>benzidine</a:t>
                </a:r>
                <a:r>
                  <a:rPr lang="tr-TR" sz="2000" dirty="0" smtClean="0"/>
                  <a:t> violet</a:t>
                </a:r>
                <a:r>
                  <a:rPr lang="en-US" sz="2000" dirty="0" smtClean="0"/>
                  <a:t>, </a:t>
                </a:r>
                <a:r>
                  <a:rPr lang="en-US" sz="2000" dirty="0"/>
                  <a:t>which has a blue-violet color, in presence of an oxidant such as </a:t>
                </a: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NO</m:t>
                        </m:r>
                      </m:e>
                      <m:sub>
                        <m:r>
                          <a:rPr lang="tr-TR" sz="2000">
                            <a:latin typeface="Cambria Math" panose="02040503050406030204" pitchFamily="18" charset="0"/>
                          </a:rPr>
                          <m:t>3</m:t>
                        </m:r>
                      </m:sub>
                      <m:sup>
                        <m:r>
                          <a:rPr lang="tr-TR" sz="2000" i="1">
                            <a:latin typeface="Cambria Math" panose="02040503050406030204" pitchFamily="18" charset="0"/>
                          </a:rPr>
                          <m:t>−</m:t>
                        </m:r>
                      </m:sup>
                    </m:sSubSup>
                  </m:oMath>
                </a14:m>
                <a:r>
                  <a:rPr lang="tr-TR" sz="2000" dirty="0"/>
                  <a:t>, HNO</a:t>
                </a:r>
                <a:r>
                  <a:rPr lang="tr-TR" sz="2000" baseline="-25000" dirty="0"/>
                  <a:t>2</a:t>
                </a:r>
                <a:r>
                  <a:rPr lang="tr-TR" sz="2000" dirty="0"/>
                  <a:t>, </a:t>
                </a:r>
                <a:r>
                  <a:rPr lang="tr-TR" sz="2000" dirty="0" smtClean="0"/>
                  <a:t>FeCl</a:t>
                </a:r>
                <a:r>
                  <a:rPr lang="tr-TR" sz="2000" baseline="-25000" dirty="0" smtClean="0"/>
                  <a:t>3</a:t>
                </a:r>
                <a:r>
                  <a:rPr lang="tr-TR" sz="2000" dirty="0" smtClean="0"/>
                  <a:t>. </a:t>
                </a:r>
                <a:r>
                  <a:rPr lang="en-US" sz="2000" dirty="0" smtClean="0"/>
                  <a:t>This </a:t>
                </a:r>
                <a:r>
                  <a:rPr lang="en-US" sz="2000" dirty="0"/>
                  <a:t>reaction occurs in acidic medium</a:t>
                </a:r>
                <a:r>
                  <a:rPr lang="en-US" sz="2000" dirty="0" smtClean="0"/>
                  <a:t>.</a:t>
                </a:r>
                <a:endParaRPr lang="tr-TR" sz="2000" dirty="0"/>
              </a:p>
              <a:p>
                <a:r>
                  <a:rPr lang="en-US" sz="2000" dirty="0" smtClean="0"/>
                  <a:t>Diphenylamine</a:t>
                </a:r>
                <a:r>
                  <a:rPr lang="tr-TR" sz="2000" dirty="0" smtClean="0"/>
                  <a:t> solution which is prepared by dissolving solid d</a:t>
                </a:r>
                <a:r>
                  <a:rPr lang="en-US" sz="2000" dirty="0" err="1" smtClean="0"/>
                  <a:t>iphenylamine</a:t>
                </a:r>
                <a:r>
                  <a:rPr lang="tr-TR" sz="2000" dirty="0" smtClean="0"/>
                  <a:t> in concentrated </a:t>
                </a:r>
                <a:r>
                  <a:rPr lang="tr-TR" sz="2000" dirty="0"/>
                  <a:t>H</a:t>
                </a:r>
                <a:r>
                  <a:rPr lang="tr-TR" sz="2000" baseline="-25000" dirty="0"/>
                  <a:t>2</a:t>
                </a:r>
                <a:r>
                  <a:rPr lang="tr-TR" sz="2000" dirty="0"/>
                  <a:t>SO</a:t>
                </a:r>
                <a:r>
                  <a:rPr lang="tr-TR" sz="2000" baseline="-25000" dirty="0"/>
                  <a:t>4</a:t>
                </a:r>
                <a:r>
                  <a:rPr lang="tr-TR" sz="2000" dirty="0"/>
                  <a:t> </a:t>
                </a:r>
                <a:r>
                  <a:rPr lang="tr-TR" sz="2000" dirty="0" smtClean="0"/>
                  <a:t>is used for the identification of nitrate. </a:t>
                </a:r>
              </a:p>
              <a:p>
                <a:r>
                  <a:rPr lang="tr-TR" sz="2000" dirty="0" smtClean="0"/>
                  <a:t>When one or two drops of d</a:t>
                </a:r>
                <a:r>
                  <a:rPr lang="en-US" sz="2000" dirty="0" err="1" smtClean="0"/>
                  <a:t>iphenylamine</a:t>
                </a:r>
                <a:r>
                  <a:rPr lang="tr-TR" sz="2000" dirty="0" smtClean="0"/>
                  <a:t> </a:t>
                </a:r>
                <a:r>
                  <a:rPr lang="tr-TR" sz="2000" dirty="0"/>
                  <a:t>solution </a:t>
                </a:r>
                <a:r>
                  <a:rPr lang="tr-TR" sz="2000" dirty="0" smtClean="0"/>
                  <a:t>is added to nitrate solution, a blue-violet colour appears on the contact surface of two liquids. This test is performed in a watch glass because it is a exotermic reaction.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28" t="-1271"/>
                </a:stretch>
              </a:blipFill>
            </p:spPr>
            <p:txBody>
              <a:bodyPr/>
              <a:lstStyle/>
              <a:p>
                <a:r>
                  <a:rPr lang="en-US">
                    <a:noFill/>
                  </a:rPr>
                  <a:t> </a:t>
                </a:r>
              </a:p>
            </p:txBody>
          </p:sp>
        </mc:Fallback>
      </mc:AlternateContent>
    </p:spTree>
    <p:extLst>
      <p:ext uri="{BB962C8B-B14F-4D97-AF65-F5344CB8AC3E}">
        <p14:creationId xmlns:p14="http://schemas.microsoft.com/office/powerpoint/2010/main" val="409370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35062" y="1160584"/>
                <a:ext cx="9221689" cy="703087"/>
              </a:xfrm>
            </p:spPr>
            <p:txBody>
              <a:bodyPr>
                <a:normAutofit/>
              </a:bodyPr>
              <a:lstStyle/>
              <a:p>
                <a:r>
                  <a:rPr lang="tr-TR" sz="3600" dirty="0">
                    <a:solidFill>
                      <a:srgbClr val="C00000"/>
                    </a:solidFill>
                  </a:rPr>
                  <a:t>3</a:t>
                </a:r>
                <a:r>
                  <a:rPr lang="en-US" sz="3600" dirty="0">
                    <a:solidFill>
                      <a:srgbClr val="C00000"/>
                    </a:solidFill>
                  </a:rPr>
                  <a:t>. </a:t>
                </a:r>
                <a:r>
                  <a:rPr lang="tr-TR" sz="3600" dirty="0">
                    <a:solidFill>
                      <a:srgbClr val="C00000"/>
                    </a:solidFill>
                  </a:rPr>
                  <a:t>Reactions</a:t>
                </a:r>
                <a:r>
                  <a:rPr lang="en-US" sz="3600" dirty="0">
                    <a:solidFill>
                      <a:srgbClr val="C00000"/>
                    </a:solidFill>
                  </a:rPr>
                  <a:t> of </a:t>
                </a:r>
                <a:r>
                  <a:rPr lang="tr-TR" sz="3600" dirty="0">
                    <a:solidFill>
                      <a:srgbClr val="C00000"/>
                    </a:solidFill>
                  </a:rPr>
                  <a:t>nitrate</a:t>
                </a:r>
                <a:r>
                  <a:rPr lang="en-US" sz="3600" dirty="0">
                    <a:solidFill>
                      <a:srgbClr val="C00000"/>
                    </a:solidFill>
                  </a:rPr>
                  <a:t> ion </a:t>
                </a:r>
                <a:r>
                  <a:rPr lang="tr-TR" sz="3600" dirty="0">
                    <a:solidFill>
                      <a:srgbClr val="C00000"/>
                    </a:solidFill>
                  </a:rPr>
                  <a:t>(</a:t>
                </a:r>
                <a14:m>
                  <m:oMath xmlns:m="http://schemas.openxmlformats.org/officeDocument/2006/math">
                    <m:sSubSup>
                      <m:sSubSupPr>
                        <m:ctrlPr>
                          <a:rPr lang="en-US" sz="3600" i="1">
                            <a:solidFill>
                              <a:srgbClr val="C00000"/>
                            </a:solidFill>
                            <a:latin typeface="Cambria Math" panose="02040503050406030204" pitchFamily="18" charset="0"/>
                          </a:rPr>
                        </m:ctrlPr>
                      </m:sSubSupPr>
                      <m:e>
                        <m:r>
                          <m:rPr>
                            <m:sty m:val="p"/>
                          </m:rPr>
                          <a:rPr lang="tr-TR" sz="3600">
                            <a:solidFill>
                              <a:srgbClr val="C00000"/>
                            </a:solidFill>
                            <a:latin typeface="Cambria Math" panose="02040503050406030204" pitchFamily="18" charset="0"/>
                          </a:rPr>
                          <m:t>NO</m:t>
                        </m:r>
                      </m:e>
                      <m:sub>
                        <m:r>
                          <a:rPr lang="tr-TR" sz="3600">
                            <a:solidFill>
                              <a:srgbClr val="C00000"/>
                            </a:solidFill>
                            <a:latin typeface="Cambria Math" panose="02040503050406030204" pitchFamily="18" charset="0"/>
                          </a:rPr>
                          <m:t>3</m:t>
                        </m:r>
                      </m:sub>
                      <m:sup>
                        <m:r>
                          <a:rPr lang="tr-TR" sz="3600">
                            <a:solidFill>
                              <a:srgbClr val="C00000"/>
                            </a:solidFill>
                            <a:latin typeface="Cambria Math" panose="02040503050406030204" pitchFamily="18" charset="0"/>
                          </a:rPr>
                          <m:t>−</m:t>
                        </m:r>
                      </m:sup>
                    </m:sSubSup>
                  </m:oMath>
                </a14:m>
                <a:r>
                  <a:rPr lang="tr-TR" sz="3600" dirty="0">
                    <a:solidFill>
                      <a:srgbClr val="C00000"/>
                    </a:solidFill>
                  </a:rPr>
                  <a:t>)</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35062" y="1160584"/>
                <a:ext cx="9221689" cy="703087"/>
              </a:xfrm>
              <a:blipFill>
                <a:blip r:embed="rId2"/>
                <a:stretch>
                  <a:fillRect l="-2050" t="-12069"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tr-TR" sz="2000" dirty="0">
                    <a:solidFill>
                      <a:srgbClr val="C00000"/>
                    </a:solidFill>
                  </a:rPr>
                  <a:t>3.2.  </a:t>
                </a:r>
                <a:r>
                  <a:rPr lang="tr-TR" sz="2000" dirty="0" smtClean="0">
                    <a:solidFill>
                      <a:srgbClr val="C00000"/>
                    </a:solidFill>
                  </a:rPr>
                  <a:t>With Fe</a:t>
                </a:r>
                <a:r>
                  <a:rPr lang="tr-TR" sz="2000" baseline="30000" dirty="0" smtClean="0">
                    <a:solidFill>
                      <a:srgbClr val="C00000"/>
                    </a:solidFill>
                  </a:rPr>
                  <a:t>+2</a:t>
                </a:r>
                <a:r>
                  <a:rPr lang="tr-TR" sz="2000" dirty="0" smtClean="0">
                    <a:solidFill>
                      <a:srgbClr val="C00000"/>
                    </a:solidFill>
                  </a:rPr>
                  <a:t> </a:t>
                </a:r>
                <a:r>
                  <a:rPr lang="tr-TR" sz="2000" dirty="0">
                    <a:solidFill>
                      <a:srgbClr val="C00000"/>
                    </a:solidFill>
                  </a:rPr>
                  <a:t>(FeSO</a:t>
                </a:r>
                <a:r>
                  <a:rPr lang="tr-TR" sz="2000" baseline="-25000" dirty="0">
                    <a:solidFill>
                      <a:srgbClr val="C00000"/>
                    </a:solidFill>
                  </a:rPr>
                  <a:t>4</a:t>
                </a:r>
                <a:r>
                  <a:rPr lang="tr-TR" sz="2000" dirty="0">
                    <a:solidFill>
                      <a:srgbClr val="C00000"/>
                    </a:solidFill>
                  </a:rPr>
                  <a:t>) </a:t>
                </a:r>
                <a:r>
                  <a:rPr lang="tr-TR" sz="2000" dirty="0" smtClean="0">
                    <a:solidFill>
                      <a:srgbClr val="C00000"/>
                    </a:solidFill>
                  </a:rPr>
                  <a:t>(Brown ring test)</a:t>
                </a:r>
                <a:endParaRPr lang="tr-TR" sz="2000" dirty="0">
                  <a:solidFill>
                    <a:srgbClr val="C00000"/>
                  </a:solidFill>
                </a:endParaRPr>
              </a:p>
              <a:p>
                <a:r>
                  <a:rPr lang="tr-TR" sz="2000" dirty="0" smtClean="0"/>
                  <a:t>In acidic medium, FeSO</a:t>
                </a:r>
                <a:r>
                  <a:rPr lang="tr-TR" sz="2000" baseline="-25000" dirty="0" smtClean="0"/>
                  <a:t>4</a:t>
                </a:r>
                <a:r>
                  <a:rPr lang="tr-TR" sz="2000" dirty="0" smtClean="0"/>
                  <a:t> reduces </a:t>
                </a:r>
                <a:r>
                  <a:rPr lang="tr-TR" sz="2000" dirty="0"/>
                  <a:t>nitrate ion </a:t>
                </a:r>
                <a:r>
                  <a:rPr lang="tr-TR" sz="2000" dirty="0" smtClean="0"/>
                  <a:t>to nitric oxide(NO) . </a:t>
                </a:r>
              </a:p>
              <a:p>
                <a:r>
                  <a:rPr lang="tr-TR" sz="2000" dirty="0" smtClean="0"/>
                  <a:t>NO forms a brown complex with the excessive</a:t>
                </a:r>
                <a:r>
                  <a:rPr lang="tr-TR" sz="2000" dirty="0"/>
                  <a:t> </a:t>
                </a:r>
                <a:r>
                  <a:rPr lang="tr-TR" sz="2000" dirty="0" smtClean="0"/>
                  <a:t>Fe</a:t>
                </a:r>
                <a:r>
                  <a:rPr lang="tr-TR" sz="2000" baseline="30000" dirty="0" smtClean="0"/>
                  <a:t>+2</a:t>
                </a:r>
                <a:r>
                  <a:rPr lang="tr-TR" sz="2000" dirty="0" smtClean="0"/>
                  <a:t>. The name of this complex is </a:t>
                </a:r>
                <a:r>
                  <a:rPr lang="tr-TR" sz="2000" b="1" i="1" u="sng" dirty="0" smtClean="0">
                    <a:solidFill>
                      <a:schemeClr val="accent2">
                        <a:lumMod val="75000"/>
                      </a:schemeClr>
                    </a:solidFill>
                  </a:rPr>
                  <a:t>Iron II nitrosyl (??). </a:t>
                </a:r>
              </a:p>
              <a:p>
                <a:pPr marL="0" indent="0" algn="ctr">
                  <a:lnSpc>
                    <a:spcPct val="150000"/>
                  </a:lnSpc>
                  <a:buNone/>
                </a:pP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NO</m:t>
                        </m:r>
                      </m:e>
                      <m:sub>
                        <m:r>
                          <a:rPr lang="tr-TR" sz="2000">
                            <a:latin typeface="Cambria Math" panose="02040503050406030204" pitchFamily="18" charset="0"/>
                          </a:rPr>
                          <m:t>3</m:t>
                        </m:r>
                      </m:sub>
                      <m:sup>
                        <m:r>
                          <a:rPr lang="tr-TR" sz="2000">
                            <a:latin typeface="Cambria Math" panose="02040503050406030204" pitchFamily="18" charset="0"/>
                          </a:rPr>
                          <m:t>−</m:t>
                        </m:r>
                      </m:sup>
                    </m:sSubSup>
                  </m:oMath>
                </a14:m>
                <a:r>
                  <a:rPr lang="tr-TR" sz="2000" dirty="0">
                    <a:latin typeface="Cambria Math" panose="02040503050406030204" pitchFamily="18" charset="0"/>
                  </a:rPr>
                  <a:t>+</a:t>
                </a:r>
                <a14:m>
                  <m:oMath xmlns:m="http://schemas.openxmlformats.org/officeDocument/2006/math">
                    <m:sSub>
                      <m:sSubPr>
                        <m:ctrlPr>
                          <a:rPr lang="tr-TR" sz="2000" i="1">
                            <a:latin typeface="Cambria Math" panose="02040503050406030204" pitchFamily="18" charset="0"/>
                          </a:rPr>
                        </m:ctrlPr>
                      </m:sSubPr>
                      <m:e>
                        <m:r>
                          <a:rPr lang="tr-TR" sz="2000">
                            <a:latin typeface="Cambria Math" panose="02040503050406030204" pitchFamily="18" charset="0"/>
                          </a:rPr>
                          <m:t> </m:t>
                        </m:r>
                        <m:r>
                          <m:rPr>
                            <m:sty m:val="p"/>
                          </m:rPr>
                          <a:rPr lang="tr-TR" sz="2000">
                            <a:latin typeface="Cambria Math" panose="02040503050406030204" pitchFamily="18" charset="0"/>
                          </a:rPr>
                          <m:t>H</m:t>
                        </m:r>
                      </m:e>
                      <m:sub>
                        <m:r>
                          <a:rPr lang="tr-TR" sz="2000">
                            <a:latin typeface="Cambria Math" panose="02040503050406030204" pitchFamily="18" charset="0"/>
                          </a:rPr>
                          <m:t>2</m:t>
                        </m:r>
                      </m:sub>
                    </m:sSub>
                    <m:sSub>
                      <m:sSubPr>
                        <m:ctrlPr>
                          <a:rPr lang="tr-TR" sz="2000" i="1">
                            <a:latin typeface="Cambria Math" panose="02040503050406030204" pitchFamily="18" charset="0"/>
                          </a:rPr>
                        </m:ctrlPr>
                      </m:sSubPr>
                      <m:e>
                        <m:r>
                          <m:rPr>
                            <m:sty m:val="p"/>
                          </m:rPr>
                          <a:rPr lang="tr-TR" sz="2000">
                            <a:latin typeface="Cambria Math" panose="02040503050406030204" pitchFamily="18" charset="0"/>
                          </a:rPr>
                          <m:t>SO</m:t>
                        </m:r>
                      </m:e>
                      <m:sub>
                        <m:r>
                          <a:rPr lang="tr-TR" sz="2000">
                            <a:latin typeface="Cambria Math" panose="02040503050406030204" pitchFamily="18" charset="0"/>
                          </a:rPr>
                          <m:t>4</m:t>
                        </m:r>
                      </m:sub>
                    </m:sSub>
                  </m:oMath>
                </a14:m>
                <a:r>
                  <a:rPr lang="tr-TR" sz="2000" dirty="0"/>
                  <a:t> </a:t>
                </a:r>
                <a14:m>
                  <m:oMath xmlns:m="http://schemas.openxmlformats.org/officeDocument/2006/math">
                    <m:r>
                      <a:rPr lang="tr-TR" sz="2000">
                        <a:latin typeface="Cambria Math" panose="02040503050406030204" pitchFamily="18" charset="0"/>
                      </a:rPr>
                      <m:t>→</m:t>
                    </m:r>
                  </m:oMath>
                </a14:m>
                <a:r>
                  <a:rPr lang="tr-TR" sz="2000" dirty="0">
                    <a:latin typeface="Cambria Math" panose="02040503050406030204" pitchFamily="18" charset="0"/>
                  </a:rPr>
                  <a:t> </a:t>
                </a:r>
                <a14:m>
                  <m:oMath xmlns:m="http://schemas.openxmlformats.org/officeDocument/2006/math">
                    <m:sSubSup>
                      <m:sSubSupPr>
                        <m:ctrlPr>
                          <a:rPr lang="en-US" sz="2000" i="1">
                            <a:latin typeface="Cambria Math" panose="02040503050406030204" pitchFamily="18" charset="0"/>
                          </a:rPr>
                        </m:ctrlPr>
                      </m:sSubSupPr>
                      <m:e>
                        <m:r>
                          <m:rPr>
                            <m:sty m:val="p"/>
                          </m:rPr>
                          <a:rPr lang="tr-TR" sz="2000">
                            <a:latin typeface="Cambria Math" panose="02040503050406030204" pitchFamily="18" charset="0"/>
                          </a:rPr>
                          <m:t>HSO</m:t>
                        </m:r>
                      </m:e>
                      <m:sub>
                        <m:r>
                          <a:rPr lang="tr-TR" sz="2000">
                            <a:latin typeface="Cambria Math" panose="02040503050406030204" pitchFamily="18" charset="0"/>
                          </a:rPr>
                          <m:t>4</m:t>
                        </m:r>
                      </m:sub>
                      <m:sup>
                        <m:r>
                          <a:rPr lang="tr-TR" sz="2000">
                            <a:latin typeface="Cambria Math" panose="02040503050406030204" pitchFamily="18" charset="0"/>
                          </a:rPr>
                          <m:t>−</m:t>
                        </m:r>
                      </m:sup>
                    </m:sSubSup>
                    <m:r>
                      <a:rPr lang="tr-TR" sz="2000">
                        <a:latin typeface="Cambria Math" panose="02040503050406030204" pitchFamily="18" charset="0"/>
                      </a:rPr>
                      <m:t>+</m:t>
                    </m:r>
                    <m:sSub>
                      <m:sSubPr>
                        <m:ctrlPr>
                          <a:rPr lang="en-US" sz="2000" i="1">
                            <a:latin typeface="Cambria Math" panose="02040503050406030204" pitchFamily="18" charset="0"/>
                          </a:rPr>
                        </m:ctrlPr>
                      </m:sSubPr>
                      <m:e>
                        <m:r>
                          <m:rPr>
                            <m:sty m:val="p"/>
                          </m:rPr>
                          <a:rPr lang="tr-TR" sz="2000">
                            <a:latin typeface="Cambria Math" panose="02040503050406030204" pitchFamily="18" charset="0"/>
                          </a:rPr>
                          <m:t>HNO</m:t>
                        </m:r>
                      </m:e>
                      <m:sub>
                        <m:r>
                          <a:rPr lang="tr-TR" sz="2000">
                            <a:latin typeface="Cambria Math" panose="02040503050406030204" pitchFamily="18" charset="0"/>
                          </a:rPr>
                          <m:t>3</m:t>
                        </m:r>
                      </m:sub>
                    </m:sSub>
                  </m:oMath>
                </a14:m>
                <a:endParaRPr lang="tr-TR" sz="2000" dirty="0">
                  <a:latin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tr-TR" sz="2000">
                              <a:latin typeface="Cambria Math" panose="02040503050406030204" pitchFamily="18" charset="0"/>
                            </a:rPr>
                            <m:t>6</m:t>
                          </m:r>
                          <m:r>
                            <m:rPr>
                              <m:sty m:val="p"/>
                            </m:rPr>
                            <a:rPr lang="tr-TR" sz="2000">
                              <a:latin typeface="Cambria Math" panose="02040503050406030204" pitchFamily="18" charset="0"/>
                            </a:rPr>
                            <m:t>FeSO</m:t>
                          </m:r>
                        </m:e>
                        <m:sub>
                          <m:r>
                            <a:rPr lang="tr-TR" sz="2000">
                              <a:latin typeface="Cambria Math" panose="02040503050406030204" pitchFamily="18" charset="0"/>
                            </a:rPr>
                            <m:t>4</m:t>
                          </m:r>
                        </m:sub>
                      </m:sSub>
                      <m:r>
                        <a:rPr lang="tr-TR" sz="2000">
                          <a:latin typeface="Cambria Math" panose="02040503050406030204" pitchFamily="18" charset="0"/>
                        </a:rPr>
                        <m:t>+</m:t>
                      </m:r>
                      <m:sSub>
                        <m:sSubPr>
                          <m:ctrlPr>
                            <a:rPr lang="en-US" sz="2000" i="1">
                              <a:latin typeface="Cambria Math" panose="02040503050406030204" pitchFamily="18" charset="0"/>
                            </a:rPr>
                          </m:ctrlPr>
                        </m:sSubPr>
                        <m:e>
                          <m:r>
                            <a:rPr lang="tr-TR" sz="2000">
                              <a:latin typeface="Cambria Math" panose="02040503050406030204" pitchFamily="18" charset="0"/>
                            </a:rPr>
                            <m:t>2</m:t>
                          </m:r>
                          <m:r>
                            <m:rPr>
                              <m:sty m:val="p"/>
                            </m:rPr>
                            <a:rPr lang="tr-TR" sz="2000">
                              <a:latin typeface="Cambria Math" panose="02040503050406030204" pitchFamily="18" charset="0"/>
                            </a:rPr>
                            <m:t>HNO</m:t>
                          </m:r>
                        </m:e>
                        <m:sub>
                          <m:r>
                            <a:rPr lang="tr-TR" sz="2000">
                              <a:latin typeface="Cambria Math" panose="02040503050406030204" pitchFamily="18" charset="0"/>
                            </a:rPr>
                            <m:t>3</m:t>
                          </m:r>
                        </m:sub>
                      </m:sSub>
                      <m:r>
                        <a:rPr lang="tr-TR" sz="2000">
                          <a:latin typeface="Cambria Math" panose="02040503050406030204" pitchFamily="18" charset="0"/>
                        </a:rPr>
                        <m:t>+</m:t>
                      </m:r>
                      <m:sSub>
                        <m:sSubPr>
                          <m:ctrlPr>
                            <a:rPr lang="tr-TR" sz="2000" i="1">
                              <a:latin typeface="Cambria Math" panose="02040503050406030204" pitchFamily="18" charset="0"/>
                            </a:rPr>
                          </m:ctrlPr>
                        </m:sSubPr>
                        <m:e>
                          <m:r>
                            <a:rPr lang="tr-TR" sz="2000">
                              <a:latin typeface="Cambria Math" panose="02040503050406030204" pitchFamily="18" charset="0"/>
                            </a:rPr>
                            <m:t> 3</m:t>
                          </m:r>
                          <m:r>
                            <m:rPr>
                              <m:sty m:val="p"/>
                            </m:rPr>
                            <a:rPr lang="tr-TR" sz="2000">
                              <a:latin typeface="Cambria Math" panose="02040503050406030204" pitchFamily="18" charset="0"/>
                            </a:rPr>
                            <m:t>H</m:t>
                          </m:r>
                        </m:e>
                        <m:sub>
                          <m:r>
                            <a:rPr lang="tr-TR" sz="2000">
                              <a:latin typeface="Cambria Math" panose="02040503050406030204" pitchFamily="18" charset="0"/>
                            </a:rPr>
                            <m:t>2</m:t>
                          </m:r>
                        </m:sub>
                      </m:sSub>
                      <m:sSub>
                        <m:sSubPr>
                          <m:ctrlPr>
                            <a:rPr lang="tr-TR" sz="2000" i="1">
                              <a:latin typeface="Cambria Math" panose="02040503050406030204" pitchFamily="18" charset="0"/>
                            </a:rPr>
                          </m:ctrlPr>
                        </m:sSubPr>
                        <m:e>
                          <m:r>
                            <m:rPr>
                              <m:sty m:val="p"/>
                            </m:rPr>
                            <a:rPr lang="tr-TR" sz="2000">
                              <a:latin typeface="Cambria Math" panose="02040503050406030204" pitchFamily="18" charset="0"/>
                            </a:rPr>
                            <m:t>SO</m:t>
                          </m:r>
                        </m:e>
                        <m:sub>
                          <m:r>
                            <a:rPr lang="tr-TR" sz="2000">
                              <a:latin typeface="Cambria Math" panose="02040503050406030204" pitchFamily="18" charset="0"/>
                            </a:rPr>
                            <m:t>4</m:t>
                          </m:r>
                        </m:sub>
                      </m:sSub>
                      <m:r>
                        <a:rPr lang="tr-TR" sz="2000">
                          <a:latin typeface="Cambria Math" panose="02040503050406030204" pitchFamily="18" charset="0"/>
                        </a:rPr>
                        <m:t>→</m:t>
                      </m:r>
                      <m:sSub>
                        <m:sSubPr>
                          <m:ctrlPr>
                            <a:rPr lang="tr-TR" sz="2000" i="1">
                              <a:latin typeface="Cambria Math" panose="02040503050406030204" pitchFamily="18" charset="0"/>
                            </a:rPr>
                          </m:ctrlPr>
                        </m:sSubPr>
                        <m:e>
                          <m:r>
                            <a:rPr lang="tr-TR" sz="2000">
                              <a:latin typeface="Cambria Math" panose="02040503050406030204" pitchFamily="18" charset="0"/>
                            </a:rPr>
                            <m:t>3</m:t>
                          </m:r>
                          <m:r>
                            <m:rPr>
                              <m:sty m:val="p"/>
                            </m:rPr>
                            <a:rPr lang="tr-TR" sz="2000">
                              <a:latin typeface="Cambria Math" panose="02040503050406030204" pitchFamily="18" charset="0"/>
                            </a:rPr>
                            <m:t>Fe</m:t>
                          </m:r>
                        </m:e>
                        <m:sub>
                          <m:r>
                            <a:rPr lang="tr-TR" sz="2000">
                              <a:latin typeface="Cambria Math" panose="02040503050406030204" pitchFamily="18" charset="0"/>
                            </a:rPr>
                            <m:t>2</m:t>
                          </m:r>
                        </m:sub>
                      </m:sSub>
                      <m:sSub>
                        <m:sSubPr>
                          <m:ctrlPr>
                            <a:rPr lang="tr-TR" sz="2000" i="1">
                              <a:latin typeface="Cambria Math" panose="02040503050406030204" pitchFamily="18" charset="0"/>
                            </a:rPr>
                          </m:ctrlPr>
                        </m:sSubPr>
                        <m:e>
                          <m:sSub>
                            <m:sSubPr>
                              <m:ctrlPr>
                                <a:rPr lang="tr-TR" sz="2000" i="1">
                                  <a:latin typeface="Cambria Math" panose="02040503050406030204" pitchFamily="18" charset="0"/>
                                </a:rPr>
                              </m:ctrlPr>
                            </m:sSubPr>
                            <m:e>
                              <m:r>
                                <a:rPr lang="tr-TR" sz="2000">
                                  <a:latin typeface="Cambria Math" panose="02040503050406030204" pitchFamily="18" charset="0"/>
                                </a:rPr>
                                <m:t>(</m:t>
                              </m:r>
                              <m:r>
                                <m:rPr>
                                  <m:sty m:val="p"/>
                                </m:rPr>
                                <a:rPr lang="tr-TR" sz="2000">
                                  <a:latin typeface="Cambria Math" panose="02040503050406030204" pitchFamily="18" charset="0"/>
                                </a:rPr>
                                <m:t>SO</m:t>
                              </m:r>
                            </m:e>
                            <m:sub>
                              <m:r>
                                <a:rPr lang="tr-TR" sz="2000">
                                  <a:latin typeface="Cambria Math" panose="02040503050406030204" pitchFamily="18" charset="0"/>
                                </a:rPr>
                                <m:t>4</m:t>
                              </m:r>
                            </m:sub>
                          </m:sSub>
                          <m:r>
                            <a:rPr lang="tr-TR" sz="2000">
                              <a:latin typeface="Cambria Math" panose="02040503050406030204" pitchFamily="18" charset="0"/>
                            </a:rPr>
                            <m:t>)</m:t>
                          </m:r>
                        </m:e>
                        <m:sub>
                          <m:r>
                            <a:rPr lang="tr-TR" sz="2000">
                              <a:latin typeface="Cambria Math" panose="02040503050406030204" pitchFamily="18" charset="0"/>
                            </a:rPr>
                            <m:t>3</m:t>
                          </m:r>
                        </m:sub>
                      </m:sSub>
                      <m:r>
                        <a:rPr lang="tr-TR" sz="2000">
                          <a:latin typeface="Cambria Math" panose="02040503050406030204" pitchFamily="18" charset="0"/>
                        </a:rPr>
                        <m:t>+2</m:t>
                      </m:r>
                      <m:r>
                        <m:rPr>
                          <m:sty m:val="p"/>
                        </m:rPr>
                        <a:rPr lang="tr-TR" sz="2000">
                          <a:latin typeface="Cambria Math" panose="02040503050406030204" pitchFamily="18" charset="0"/>
                        </a:rPr>
                        <m:t>NO</m:t>
                      </m:r>
                      <m:r>
                        <a:rPr lang="tr-TR" sz="2000">
                          <a:latin typeface="Cambria Math" panose="02040503050406030204" pitchFamily="18" charset="0"/>
                        </a:rPr>
                        <m:t>+4</m:t>
                      </m:r>
                      <m:sSub>
                        <m:sSubPr>
                          <m:ctrlPr>
                            <a:rPr lang="en-US" sz="2000" i="1">
                              <a:latin typeface="Cambria Math" panose="02040503050406030204" pitchFamily="18" charset="0"/>
                            </a:rPr>
                          </m:ctrlPr>
                        </m:sSubPr>
                        <m:e>
                          <m:r>
                            <m:rPr>
                              <m:sty m:val="p"/>
                            </m:rPr>
                            <a:rPr lang="tr-TR" sz="2000">
                              <a:latin typeface="Cambria Math" panose="02040503050406030204" pitchFamily="18" charset="0"/>
                            </a:rPr>
                            <m:t>H</m:t>
                          </m:r>
                        </m:e>
                        <m:sub>
                          <m:r>
                            <a:rPr lang="tr-TR" sz="2000">
                              <a:latin typeface="Cambria Math" panose="02040503050406030204" pitchFamily="18" charset="0"/>
                            </a:rPr>
                            <m:t>2</m:t>
                          </m:r>
                        </m:sub>
                      </m:sSub>
                      <m:r>
                        <m:rPr>
                          <m:sty m:val="p"/>
                        </m:rPr>
                        <a:rPr lang="tr-TR" sz="2000">
                          <a:latin typeface="Cambria Math" panose="02040503050406030204" pitchFamily="18" charset="0"/>
                        </a:rPr>
                        <m:t>O</m:t>
                      </m:r>
                    </m:oMath>
                  </m:oMathPara>
                </a14:m>
                <a:endParaRPr lang="tr-TR" sz="2000" dirty="0">
                  <a:latin typeface="Cambria Math" panose="02040503050406030204" pitchFamily="18" charset="0"/>
                </a:endParaRPr>
              </a:p>
              <a:p>
                <a:pPr marL="0" indent="0" algn="ctr">
                  <a:lnSpc>
                    <a:spcPct val="150000"/>
                  </a:lnSpc>
                  <a:buNone/>
                </a:pPr>
                <a14:m>
                  <m:oMath xmlns:m="http://schemas.openxmlformats.org/officeDocument/2006/math">
                    <m:sSub>
                      <m:sSubPr>
                        <m:ctrlPr>
                          <a:rPr lang="en-US" sz="2000" i="1">
                            <a:latin typeface="Cambria Math" panose="02040503050406030204" pitchFamily="18" charset="0"/>
                          </a:rPr>
                        </m:ctrlPr>
                      </m:sSubPr>
                      <m:e>
                        <m:r>
                          <m:rPr>
                            <m:sty m:val="p"/>
                          </m:rPr>
                          <a:rPr lang="tr-TR" sz="2000">
                            <a:latin typeface="Cambria Math" panose="02040503050406030204" pitchFamily="18" charset="0"/>
                          </a:rPr>
                          <m:t>FeSO</m:t>
                        </m:r>
                      </m:e>
                      <m:sub>
                        <m:r>
                          <a:rPr lang="tr-TR" sz="2000">
                            <a:latin typeface="Cambria Math" panose="02040503050406030204" pitchFamily="18" charset="0"/>
                          </a:rPr>
                          <m:t>4</m:t>
                        </m:r>
                      </m:sub>
                    </m:sSub>
                    <m:r>
                      <a:rPr lang="tr-TR" sz="2000">
                        <a:latin typeface="Cambria Math" panose="02040503050406030204" pitchFamily="18" charset="0"/>
                      </a:rPr>
                      <m:t>+</m:t>
                    </m:r>
                    <m:r>
                      <m:rPr>
                        <m:sty m:val="p"/>
                      </m:rPr>
                      <a:rPr lang="tr-TR" sz="2000">
                        <a:latin typeface="Cambria Math" panose="02040503050406030204" pitchFamily="18" charset="0"/>
                      </a:rPr>
                      <m:t>NO</m:t>
                    </m:r>
                    <m:r>
                      <a:rPr lang="tr-TR" sz="2000">
                        <a:latin typeface="Cambria Math" panose="02040503050406030204" pitchFamily="18" charset="0"/>
                      </a:rPr>
                      <m:t>→</m:t>
                    </m:r>
                    <m:d>
                      <m:dPr>
                        <m:begChr m:val="["/>
                        <m:endChr m:val="]"/>
                        <m:ctrlPr>
                          <a:rPr lang="tr-TR" sz="2000" i="1">
                            <a:latin typeface="Cambria Math" panose="02040503050406030204" pitchFamily="18" charset="0"/>
                          </a:rPr>
                        </m:ctrlPr>
                      </m:dPr>
                      <m:e>
                        <m:r>
                          <m:rPr>
                            <m:sty m:val="p"/>
                          </m:rPr>
                          <a:rPr lang="tr-TR" sz="2000">
                            <a:latin typeface="Cambria Math" panose="02040503050406030204" pitchFamily="18" charset="0"/>
                          </a:rPr>
                          <m:t>Fe</m:t>
                        </m:r>
                        <m:r>
                          <a:rPr lang="tr-TR" sz="2000">
                            <a:latin typeface="Cambria Math" panose="02040503050406030204" pitchFamily="18" charset="0"/>
                          </a:rPr>
                          <m:t>(</m:t>
                        </m:r>
                        <m:r>
                          <m:rPr>
                            <m:sty m:val="p"/>
                          </m:rPr>
                          <a:rPr lang="tr-TR" sz="2000">
                            <a:latin typeface="Cambria Math" panose="02040503050406030204" pitchFamily="18" charset="0"/>
                          </a:rPr>
                          <m:t>NO</m:t>
                        </m:r>
                        <m:r>
                          <a:rPr lang="tr-TR" sz="2000">
                            <a:latin typeface="Cambria Math" panose="02040503050406030204" pitchFamily="18" charset="0"/>
                          </a:rPr>
                          <m:t>)</m:t>
                        </m:r>
                      </m:e>
                    </m:d>
                    <m:sSub>
                      <m:sSubPr>
                        <m:ctrlPr>
                          <a:rPr lang="tr-TR" sz="2000" i="1">
                            <a:latin typeface="Cambria Math" panose="02040503050406030204" pitchFamily="18" charset="0"/>
                          </a:rPr>
                        </m:ctrlPr>
                      </m:sSubPr>
                      <m:e>
                        <m:r>
                          <m:rPr>
                            <m:sty m:val="p"/>
                          </m:rPr>
                          <a:rPr lang="tr-TR" sz="2000">
                            <a:latin typeface="Cambria Math" panose="02040503050406030204" pitchFamily="18" charset="0"/>
                          </a:rPr>
                          <m:t>SO</m:t>
                        </m:r>
                      </m:e>
                      <m:sub>
                        <m:r>
                          <a:rPr lang="tr-TR" sz="2000">
                            <a:latin typeface="Cambria Math" panose="02040503050406030204" pitchFamily="18" charset="0"/>
                          </a:rPr>
                          <m:t>4</m:t>
                        </m:r>
                      </m:sub>
                    </m:sSub>
                  </m:oMath>
                </a14:m>
                <a:r>
                  <a:rPr lang="tr-TR" sz="2000" dirty="0">
                    <a:latin typeface="Cambria Math" panose="02040503050406030204" pitchFamily="18" charset="0"/>
                  </a:rPr>
                  <a:t> </a:t>
                </a:r>
                <a:endParaRPr lang="tr-TR" sz="2000" i="1"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28" t="-1271" r="-265"/>
                </a:stretch>
              </a:blipFill>
            </p:spPr>
            <p:txBody>
              <a:bodyPr/>
              <a:lstStyle/>
              <a:p>
                <a:r>
                  <a:rPr lang="en-US">
                    <a:noFill/>
                  </a:rPr>
                  <a:t> </a:t>
                </a:r>
              </a:p>
            </p:txBody>
          </p:sp>
        </mc:Fallback>
      </mc:AlternateContent>
      <p:sp>
        <p:nvSpPr>
          <p:cNvPr id="4" name="Rectangle 3"/>
          <p:cNvSpPr/>
          <p:nvPr/>
        </p:nvSpPr>
        <p:spPr>
          <a:xfrm>
            <a:off x="5637129" y="5538580"/>
            <a:ext cx="1059649" cy="338554"/>
          </a:xfrm>
          <a:prstGeom prst="rect">
            <a:avLst/>
          </a:prstGeom>
        </p:spPr>
        <p:txBody>
          <a:bodyPr wrap="none">
            <a:spAutoFit/>
          </a:bodyPr>
          <a:lstStyle/>
          <a:p>
            <a:pPr algn="ctr"/>
            <a:r>
              <a:rPr lang="tr-TR" sz="1600" b="1" dirty="0" smtClean="0">
                <a:solidFill>
                  <a:srgbClr val="472D19"/>
                </a:solidFill>
                <a:latin typeface="+mj-lt"/>
              </a:rPr>
              <a:t>(Brown) ??</a:t>
            </a:r>
            <a:endParaRPr lang="tr-TR" sz="1600" b="1" dirty="0">
              <a:solidFill>
                <a:srgbClr val="472D19"/>
              </a:solidFill>
              <a:latin typeface="+mj-lt"/>
            </a:endParaRPr>
          </a:p>
        </p:txBody>
      </p:sp>
      <p:sp>
        <p:nvSpPr>
          <p:cNvPr id="5" name="Rectangle 4"/>
          <p:cNvSpPr/>
          <p:nvPr/>
        </p:nvSpPr>
        <p:spPr>
          <a:xfrm>
            <a:off x="5052578" y="5051283"/>
            <a:ext cx="2228752" cy="338554"/>
          </a:xfrm>
          <a:prstGeom prst="rect">
            <a:avLst/>
          </a:prstGeom>
        </p:spPr>
        <p:txBody>
          <a:bodyPr wrap="none">
            <a:spAutoFit/>
          </a:bodyPr>
          <a:lstStyle/>
          <a:p>
            <a:pPr algn="ctr"/>
            <a:r>
              <a:rPr lang="tr-TR" sz="1600" b="1" dirty="0" smtClean="0">
                <a:solidFill>
                  <a:srgbClr val="472D19"/>
                </a:solidFill>
                <a:latin typeface="+mj-lt"/>
              </a:rPr>
              <a:t>(Iron II nitrosyl sulfate) ??</a:t>
            </a:r>
            <a:endParaRPr lang="tr-TR" sz="1600" b="1" dirty="0">
              <a:solidFill>
                <a:srgbClr val="472D19"/>
              </a:solidFill>
              <a:latin typeface="+mj-lt"/>
            </a:endParaRPr>
          </a:p>
        </p:txBody>
      </p:sp>
    </p:spTree>
    <p:extLst>
      <p:ext uri="{BB962C8B-B14F-4D97-AF65-F5344CB8AC3E}">
        <p14:creationId xmlns:p14="http://schemas.microsoft.com/office/powerpoint/2010/main" val="2328294754"/>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nu1" id="{E92B76DC-CE82-4550-AE97-4014B7302EB4}" vid="{3497AB95-8E18-441D-A0F2-241C3C6FB843}"/>
    </a:ext>
  </a:extLst>
</a:theme>
</file>

<file path=docProps/app.xml><?xml version="1.0" encoding="utf-8"?>
<Properties xmlns="http://schemas.openxmlformats.org/officeDocument/2006/extended-properties" xmlns:vt="http://schemas.openxmlformats.org/officeDocument/2006/docPropsVTypes">
  <Template>analytical chemistry presentation template</Template>
  <TotalTime>341</TotalTime>
  <Words>467</Words>
  <Application>Microsoft Office PowerPoint</Application>
  <PresentationFormat>Custom</PresentationFormat>
  <Paragraphs>113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 Math</vt:lpstr>
      <vt:lpstr>Office Teması</vt:lpstr>
      <vt:lpstr>Qualitative Analysis of Anions</vt:lpstr>
      <vt:lpstr>Qualitative analysis of anions</vt:lpstr>
      <vt:lpstr>1. Reactions of chloride ion (Cl^-) </vt:lpstr>
      <vt:lpstr>PowerPoint Presentation</vt:lpstr>
      <vt:lpstr>1. Reactions of chloride ion (Cl^-) (continued)</vt:lpstr>
      <vt:lpstr>2. Reactions of sulfate ion (SO_4^(-2))</vt:lpstr>
      <vt:lpstr>2. Reactions of sulfate ion (SO_4^(-2))</vt:lpstr>
      <vt:lpstr>3. Reactions of nitrate ion (NO_3^-)</vt:lpstr>
      <vt:lpstr>3. Reactions of nitrate ion (NO_3^-)</vt:lpstr>
      <vt:lpstr>4. Reactions of carbonate ion (CO_3^(-2))</vt:lpstr>
      <vt:lpstr>4. Reactions of carbonate ion (CO_3^(-2))</vt:lpstr>
      <vt:lpstr>4. Reactions of carbonate ion (CO_3^(-2))</vt:lpstr>
      <vt:lpstr>4. Reactions of carbonate ion (CO_3^(-2))</vt:lpstr>
      <vt:lpstr>5. Phosphate (PO_4^(-3))</vt:lpstr>
      <vt:lpstr>5. Reactions of orthophosphate ion (HPO_4^(-2))</vt:lpstr>
      <vt:lpstr>5. Reactions of orthophosphate ion (HPO_4^(-2))</vt:lpstr>
      <vt:lpstr>5. Reactions of orthophosphate ion (HPO_4^(-2))</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Ceren Ertekin</dc:creator>
  <cp:lastModifiedBy>Ceren Ertekin</cp:lastModifiedBy>
  <cp:revision>32</cp:revision>
  <dcterms:created xsi:type="dcterms:W3CDTF">2017-06-28T08:54:05Z</dcterms:created>
  <dcterms:modified xsi:type="dcterms:W3CDTF">2017-09-11T08:43:27Z</dcterms:modified>
</cp:coreProperties>
</file>