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A9F2E-0C29-4872-9867-00E33AA3937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8E40-80F9-4E9F-A42B-3EED943C4E4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9D59-1210-4456-AEF6-E289E0B73BD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B82-5AE1-47C0-99B2-0FF122103B1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D072-8684-49A2-A0F0-FEDF14ECE19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1D18-2E84-47D5-AF06-396EBE93065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10F72-FE91-43F3-BB3C-6B44C849C90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71D4-8B45-44E7-9717-CC2B188318B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6864-47FD-4E3B-BC0E-F1D9998D50D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EAB1-7880-458A-8716-66AA31515DF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4F96-1DB4-4524-8697-D7A4F91084F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58ED-B681-4F34-98D5-6062AAA8A8F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A4DA-3F73-4BAC-9AA4-966722ADE15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57BE8-D0EE-43E6-A160-861798A36AC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1C5D-6FB8-4C19-B786-C616A866CF8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8245-05B1-4833-8633-2C2B12AEA17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7827-E776-44A9-A97C-E2DE3AFC57F8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/>
              <a:t>SOS </a:t>
            </a:r>
            <a:r>
              <a:rPr lang="tr-TR" sz="2400" b="1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Sosyolojik Düşüncenin Gelişimi, </a:t>
            </a:r>
          </a:p>
          <a:p>
            <a:pPr algn="ctr"/>
            <a:r>
              <a:rPr lang="tr-TR" sz="2400" b="1" dirty="0"/>
              <a:t>Yeni Kuramcılar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88FBF3-E383-9246-A9E5-5F30C160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YENİ SOSYOLOJİ KURAMLARI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B43A77-2EF3-744F-8CEF-6A2080A7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595336"/>
            <a:ext cx="8911687" cy="4315886"/>
          </a:xfrm>
        </p:spPr>
        <p:txBody>
          <a:bodyPr/>
          <a:lstStyle/>
          <a:p>
            <a:r>
              <a:rPr lang="tr-TR" dirty="0" err="1"/>
              <a:t>Marx</a:t>
            </a:r>
            <a:r>
              <a:rPr lang="tr-TR" dirty="0"/>
              <a:t> ve </a:t>
            </a:r>
            <a:r>
              <a:rPr lang="tr-TR" dirty="0" err="1"/>
              <a:t>Weber’den</a:t>
            </a:r>
            <a:r>
              <a:rPr lang="tr-TR" dirty="0"/>
              <a:t> daha ileriye gitme denemesi</a:t>
            </a:r>
          </a:p>
          <a:p>
            <a:pPr lvl="1"/>
            <a:r>
              <a:rPr lang="tr-TR" dirty="0"/>
              <a:t>Doğu </a:t>
            </a:r>
            <a:r>
              <a:rPr lang="tr-TR" dirty="0" err="1"/>
              <a:t>Bloku’nun</a:t>
            </a:r>
            <a:r>
              <a:rPr lang="tr-TR" dirty="0"/>
              <a:t> çöküşü</a:t>
            </a:r>
          </a:p>
          <a:p>
            <a:pPr lvl="1"/>
            <a:r>
              <a:rPr lang="tr-TR" dirty="0"/>
              <a:t>Meta anlatıların olanaksızlığı, ’toplumsal dönüşüm ve değişim genel yorumlanamaz’.</a:t>
            </a:r>
          </a:p>
          <a:p>
            <a:pPr lvl="1"/>
            <a:r>
              <a:rPr lang="tr-TR" dirty="0"/>
              <a:t>Yani, kapsayıcı tarih ve toplum kavrayışı yoktur.</a:t>
            </a:r>
          </a:p>
          <a:p>
            <a:pPr lvl="1"/>
            <a:r>
              <a:rPr lang="tr-TR" dirty="0"/>
              <a:t>Makro ile mikro yani majör ile minör yer değiştirmiştir. </a:t>
            </a:r>
          </a:p>
          <a:p>
            <a:pPr lvl="1"/>
            <a:r>
              <a:rPr lang="tr-TR" dirty="0"/>
              <a:t>İlerleme fikri yoktur, o halde tarihte yoktur.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err="1"/>
              <a:t>Postmodernizm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756712-D2D4-EE49-8EAE-269FEBC6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5C97A2E-6379-B945-A063-DC378600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İçerik Yer Tutucusu 7">
            <a:extLst>
              <a:ext uri="{FF2B5EF4-FFF2-40B4-BE49-F238E27FC236}">
                <a16:creationId xmlns:a16="http://schemas.microsoft.com/office/drawing/2014/main" id="{FB59E058-D299-0F40-B3B6-D470547FE4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055" y="787782"/>
            <a:ext cx="7858342" cy="4900173"/>
          </a:xfrm>
        </p:spPr>
      </p:pic>
    </p:spTree>
    <p:extLst>
      <p:ext uri="{BB962C8B-B14F-4D97-AF65-F5344CB8AC3E}">
        <p14:creationId xmlns:p14="http://schemas.microsoft.com/office/powerpoint/2010/main" val="51919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495BC0-5643-F343-8315-EF11FAF9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Postmodernizm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EDCC83-06E4-CF43-94F2-CC7910CE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174" y="1488332"/>
            <a:ext cx="9403438" cy="4786008"/>
          </a:xfrm>
        </p:spPr>
        <p:txBody>
          <a:bodyPr/>
          <a:lstStyle/>
          <a:p>
            <a:r>
              <a:rPr lang="tr-TR" dirty="0" err="1"/>
              <a:t>Modernizmin</a:t>
            </a:r>
            <a:r>
              <a:rPr lang="tr-TR" dirty="0"/>
              <a:t> ötesi, sonrası: Modern düşünce ve kültüre ait temel kavramların sorgulanması, hatta reddedilmesi.</a:t>
            </a:r>
          </a:p>
          <a:p>
            <a:r>
              <a:rPr lang="tr-TR" dirty="0"/>
              <a:t>Kökleri 1. Dünya Savaşı’nın bitimine kadar gitmekle beraber temel olarak 2. Dünya Savaşı sonrasında bulunabilir. Ancak düşünsel temelleri eskidir. Nietzsche ve sonrasına kadar götürülebilir. </a:t>
            </a:r>
          </a:p>
          <a:p>
            <a:r>
              <a:rPr lang="tr-TR" dirty="0"/>
              <a:t>Kavramı ilk kullanan 1960 yılında Arnold </a:t>
            </a:r>
            <a:r>
              <a:rPr lang="tr-TR" dirty="0" err="1"/>
              <a:t>Toynbee’dir</a:t>
            </a:r>
            <a:r>
              <a:rPr lang="tr-TR" dirty="0"/>
              <a:t>. </a:t>
            </a:r>
            <a:r>
              <a:rPr lang="tr-TR" i="1" dirty="0"/>
              <a:t>Bir Tarih İncelemesi</a:t>
            </a:r>
          </a:p>
          <a:p>
            <a:r>
              <a:rPr lang="tr-TR" dirty="0" err="1"/>
              <a:t>Postmodern</a:t>
            </a:r>
            <a:r>
              <a:rPr lang="tr-TR" dirty="0"/>
              <a:t> durum; 2. Dünya Savaşı sonrası ortaya çıkan ekonomik, siyasal, sosyal gelişmeleri</a:t>
            </a:r>
          </a:p>
          <a:p>
            <a:r>
              <a:rPr lang="tr-TR" dirty="0" err="1"/>
              <a:t>Postmodern</a:t>
            </a:r>
            <a:r>
              <a:rPr lang="tr-TR" dirty="0"/>
              <a:t> felsefe; bu eğilimlerin felsefi ve teorik arka planını</a:t>
            </a:r>
          </a:p>
          <a:p>
            <a:pPr lvl="1"/>
            <a:r>
              <a:rPr lang="tr-TR" dirty="0" err="1"/>
              <a:t>Özcülük</a:t>
            </a:r>
            <a:r>
              <a:rPr lang="tr-TR" dirty="0"/>
              <a:t>, </a:t>
            </a:r>
            <a:r>
              <a:rPr lang="tr-TR" dirty="0" err="1"/>
              <a:t>temelcilik</a:t>
            </a:r>
            <a:r>
              <a:rPr lang="tr-TR" dirty="0"/>
              <a:t>, gerçekçilik, nesnellik, özne, ben gibi kavramların geçerlilikleri sorgulanır.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8195FBB-6188-7A42-8647-B3EF17FC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42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48BC6B-00EF-A843-9F0A-4B18C3F10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451" y="282103"/>
            <a:ext cx="9306161" cy="5629120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Jean François </a:t>
            </a:r>
            <a:r>
              <a:rPr lang="tr-TR" dirty="0" err="1"/>
              <a:t>Lyotard</a:t>
            </a:r>
            <a:endParaRPr lang="tr-TR" dirty="0"/>
          </a:p>
          <a:p>
            <a:r>
              <a:rPr lang="tr-TR" dirty="0"/>
              <a:t>Jean </a:t>
            </a:r>
            <a:r>
              <a:rPr lang="tr-TR" dirty="0" err="1"/>
              <a:t>Baudrillard</a:t>
            </a:r>
            <a:endParaRPr lang="tr-TR" dirty="0"/>
          </a:p>
          <a:p>
            <a:r>
              <a:rPr lang="tr-TR" dirty="0" err="1"/>
              <a:t>Michel</a:t>
            </a:r>
            <a:r>
              <a:rPr lang="tr-TR" dirty="0"/>
              <a:t> </a:t>
            </a:r>
            <a:r>
              <a:rPr lang="tr-TR" dirty="0" err="1"/>
              <a:t>Foucault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59902D7-3FB7-0846-BA0B-BFCDB508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650B7FE-A995-AF4E-AD08-DD9167DE2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710" y="163707"/>
            <a:ext cx="2079153" cy="2461819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D4D0C928-1773-DA44-AF10-29398B22F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2997" y="2743922"/>
            <a:ext cx="4508533" cy="303190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8445665C-660F-1F48-A6A9-4980AFFE7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6562" y="2722075"/>
            <a:ext cx="4053576" cy="309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9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F6DC8E-32EE-F94A-B804-9A3799AF2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647" y="282102"/>
            <a:ext cx="8955965" cy="6352163"/>
          </a:xfrm>
        </p:spPr>
        <p:txBody>
          <a:bodyPr>
            <a:normAutofit/>
          </a:bodyPr>
          <a:lstStyle/>
          <a:p>
            <a:r>
              <a:rPr lang="tr-TR" sz="2000" dirty="0"/>
              <a:t>Birey, kimlik, kültür alanında radikal, sistem değişikliği konusunda muhafazakar.</a:t>
            </a:r>
          </a:p>
          <a:p>
            <a:r>
              <a:rPr lang="tr-TR" sz="2000" dirty="0"/>
              <a:t>Modernlik ve muhafazakarlık yapı bozumuna uğratılır. Geleneksel kavramsallaştırmanın dışında ele alınır.</a:t>
            </a:r>
          </a:p>
          <a:p>
            <a:r>
              <a:rPr lang="tr-TR" sz="2000" dirty="0"/>
              <a:t>Büyük anlatılar, ilkeler, projeler olanaksızdır</a:t>
            </a:r>
          </a:p>
          <a:p>
            <a:r>
              <a:rPr lang="tr-TR" sz="2000" dirty="0" err="1"/>
              <a:t>Postmodernizmi</a:t>
            </a:r>
            <a:r>
              <a:rPr lang="tr-TR" sz="2000" dirty="0"/>
              <a:t> yeni bir evre gibi ele almaktansa kendi içinde, kendine özgü bir dönem olarak anlama</a:t>
            </a:r>
          </a:p>
          <a:p>
            <a:pPr lvl="1"/>
            <a:r>
              <a:rPr lang="tr-TR" sz="2000" dirty="0" err="1"/>
              <a:t>Modernizmi</a:t>
            </a:r>
            <a:r>
              <a:rPr lang="tr-TR" sz="2000" dirty="0"/>
              <a:t>, </a:t>
            </a:r>
            <a:r>
              <a:rPr lang="tr-TR" sz="2000" dirty="0" err="1"/>
              <a:t>moderniteyi</a:t>
            </a:r>
            <a:r>
              <a:rPr lang="tr-TR" sz="2000" dirty="0"/>
              <a:t>, modernliği sorgulayan bir süreç</a:t>
            </a:r>
          </a:p>
          <a:p>
            <a:pPr lvl="1"/>
            <a:r>
              <a:rPr lang="tr-TR" sz="2000" dirty="0"/>
              <a:t>2. Dünya Savaşı’nın yarattığı yıkım, Batı düşüncesinin ahlaki değerleri ile hesaplaşmayı getirmiştir. </a:t>
            </a:r>
          </a:p>
          <a:p>
            <a:pPr lvl="1"/>
            <a:r>
              <a:rPr lang="tr-TR" sz="2000" dirty="0"/>
              <a:t>Yeni bir sorgulama mı? </a:t>
            </a:r>
            <a:r>
              <a:rPr lang="tr-TR" sz="2000" dirty="0" err="1"/>
              <a:t>Modernizmin</a:t>
            </a:r>
            <a:r>
              <a:rPr lang="tr-TR" sz="2000" dirty="0"/>
              <a:t> içinde de mevcut</a:t>
            </a:r>
          </a:p>
          <a:p>
            <a:pPr lvl="2"/>
            <a:r>
              <a:rPr lang="tr-TR" sz="2000" dirty="0"/>
              <a:t> </a:t>
            </a:r>
            <a:r>
              <a:rPr lang="tr-TR" sz="2000" dirty="0" err="1"/>
              <a:t>Marx</a:t>
            </a:r>
            <a:r>
              <a:rPr lang="tr-TR" sz="2000" dirty="0"/>
              <a:t>, </a:t>
            </a:r>
            <a:r>
              <a:rPr lang="tr-TR" sz="2000" dirty="0" err="1"/>
              <a:t>Nietzcshe</a:t>
            </a:r>
            <a:r>
              <a:rPr lang="tr-TR" sz="2000" dirty="0"/>
              <a:t>, Freud</a:t>
            </a:r>
          </a:p>
          <a:p>
            <a:r>
              <a:rPr lang="tr-TR" dirty="0" err="1"/>
              <a:t>Postmodernistler</a:t>
            </a:r>
            <a:r>
              <a:rPr lang="tr-TR" dirty="0"/>
              <a:t>, karamsar ve dünyayı iyi yönde değiştirebileceğimize inanmazlar. </a:t>
            </a:r>
          </a:p>
          <a:p>
            <a:r>
              <a:rPr lang="tr-TR" dirty="0"/>
              <a:t>Dünyadaki genel süreçleri anlamanın mümkün olamayacağına inanırlar. </a:t>
            </a:r>
          </a:p>
          <a:p>
            <a:pPr marL="914400" lvl="2" indent="0">
              <a:buNone/>
            </a:pPr>
            <a:endParaRPr lang="tr-TR" sz="2000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78B0DBA-BEEA-B34E-BC25-3B6EFADC5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19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2464B9-B730-FB46-BBB6-5B96E4C46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729" y="291831"/>
            <a:ext cx="9208884" cy="5619392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 algn="ctr">
              <a:buNone/>
            </a:pPr>
            <a:r>
              <a:rPr lang="tr-TR" b="1" dirty="0"/>
              <a:t>FARKLI YAKLAŞIMLAR</a:t>
            </a:r>
          </a:p>
          <a:p>
            <a:pPr marL="0" indent="0">
              <a:buNone/>
            </a:pPr>
            <a:r>
              <a:rPr lang="tr-TR" dirty="0"/>
              <a:t>☯︎</a:t>
            </a:r>
          </a:p>
          <a:p>
            <a:r>
              <a:rPr lang="tr-TR" sz="3200" dirty="0"/>
              <a:t>Manuel </a:t>
            </a:r>
            <a:r>
              <a:rPr lang="tr-TR" sz="3200" dirty="0" err="1"/>
              <a:t>Castells</a:t>
            </a:r>
            <a:r>
              <a:rPr lang="tr-TR" sz="3200" dirty="0"/>
              <a:t>, </a:t>
            </a:r>
            <a:r>
              <a:rPr lang="tr-TR" sz="3200" dirty="0" err="1"/>
              <a:t>Jürgen</a:t>
            </a:r>
            <a:r>
              <a:rPr lang="tr-TR" sz="3200" dirty="0"/>
              <a:t> </a:t>
            </a:r>
            <a:r>
              <a:rPr lang="tr-TR" sz="3200" dirty="0" err="1"/>
              <a:t>Haberbas</a:t>
            </a:r>
            <a:r>
              <a:rPr lang="tr-TR" sz="3200" dirty="0"/>
              <a:t>, </a:t>
            </a:r>
            <a:r>
              <a:rPr lang="tr-TR" sz="3200" dirty="0" err="1"/>
              <a:t>Ulrich</a:t>
            </a:r>
            <a:r>
              <a:rPr lang="tr-TR" sz="3200" dirty="0"/>
              <a:t> </a:t>
            </a:r>
            <a:r>
              <a:rPr lang="tr-TR" sz="3200" dirty="0" err="1"/>
              <a:t>Beck</a:t>
            </a:r>
            <a:r>
              <a:rPr lang="tr-TR" sz="3200" dirty="0"/>
              <a:t>, </a:t>
            </a:r>
            <a:r>
              <a:rPr lang="tr-TR" sz="3200" dirty="0" err="1"/>
              <a:t>Anthony</a:t>
            </a:r>
            <a:r>
              <a:rPr lang="tr-TR" sz="3200" dirty="0"/>
              <a:t> </a:t>
            </a:r>
            <a:r>
              <a:rPr lang="tr-TR" sz="3200" dirty="0" err="1"/>
              <a:t>Giddens</a:t>
            </a:r>
            <a:endParaRPr lang="tr-TR" sz="3200" dirty="0"/>
          </a:p>
          <a:p>
            <a:pPr lvl="1"/>
            <a:r>
              <a:rPr lang="tr-TR" sz="3200" dirty="0"/>
              <a:t>Dünyayı olumlu yönde şekillendirme</a:t>
            </a:r>
          </a:p>
          <a:p>
            <a:pPr lvl="1"/>
            <a:r>
              <a:rPr lang="tr-TR" sz="3200" dirty="0"/>
              <a:t>Sosyalist projeyi destekleyen bazı değerler, toplumsal cemaat, eşitlik, zayıf ve acize bakmak vb. hala aktif.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0C48BBF-3394-0E49-B9FD-E9F5772D0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6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1A4B4B-483D-8F44-8955-311260A25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298" y="1624519"/>
            <a:ext cx="8878144" cy="457853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 err="1"/>
              <a:t>Jürgen</a:t>
            </a:r>
            <a:r>
              <a:rPr lang="tr-TR" sz="2400" dirty="0"/>
              <a:t> </a:t>
            </a:r>
            <a:r>
              <a:rPr lang="tr-TR" sz="2400" dirty="0" err="1"/>
              <a:t>Habermas</a:t>
            </a:r>
            <a:r>
              <a:rPr lang="tr-TR" sz="2400" dirty="0"/>
              <a:t>: Demokrasi ve Kamusal Alan</a:t>
            </a:r>
          </a:p>
          <a:p>
            <a:pPr>
              <a:lnSpc>
                <a:spcPct val="200000"/>
              </a:lnSpc>
            </a:pPr>
            <a:r>
              <a:rPr lang="tr-TR" sz="2400" dirty="0" err="1"/>
              <a:t>Ulrich</a:t>
            </a:r>
            <a:r>
              <a:rPr lang="tr-TR" sz="2400" dirty="0"/>
              <a:t> </a:t>
            </a:r>
            <a:r>
              <a:rPr lang="tr-TR" sz="2400" dirty="0" err="1"/>
              <a:t>Beck</a:t>
            </a:r>
            <a:r>
              <a:rPr lang="tr-TR" sz="2400" dirty="0"/>
              <a:t>: Küresel Risk Toplumu</a:t>
            </a:r>
          </a:p>
          <a:p>
            <a:pPr>
              <a:lnSpc>
                <a:spcPct val="200000"/>
              </a:lnSpc>
            </a:pPr>
            <a:r>
              <a:rPr lang="tr-TR" sz="2400" dirty="0"/>
              <a:t>Manuel </a:t>
            </a:r>
            <a:r>
              <a:rPr lang="tr-TR" sz="2400" dirty="0" err="1"/>
              <a:t>Castells</a:t>
            </a:r>
            <a:r>
              <a:rPr lang="tr-TR" sz="2400" dirty="0"/>
              <a:t>: Ağ Ekonomisi</a:t>
            </a:r>
          </a:p>
          <a:p>
            <a:pPr>
              <a:lnSpc>
                <a:spcPct val="200000"/>
              </a:lnSpc>
            </a:pPr>
            <a:r>
              <a:rPr lang="tr-TR" sz="2400" dirty="0" err="1"/>
              <a:t>Antony</a:t>
            </a:r>
            <a:r>
              <a:rPr lang="tr-TR" sz="2400" dirty="0"/>
              <a:t> </a:t>
            </a:r>
            <a:r>
              <a:rPr lang="tr-TR" sz="2400" dirty="0" err="1"/>
              <a:t>Giddens</a:t>
            </a:r>
            <a:r>
              <a:rPr lang="tr-TR" sz="2400" dirty="0"/>
              <a:t>: Toplumsal </a:t>
            </a:r>
            <a:r>
              <a:rPr lang="tr-TR" sz="2400" dirty="0" err="1"/>
              <a:t>Döngüsellik</a:t>
            </a:r>
            <a:endParaRPr lang="tr-TR" sz="24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ECDCC96-C6D9-5045-B78F-FF856387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407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1158</TotalTime>
  <Words>343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Duman</vt:lpstr>
      <vt:lpstr>Genel Sosyoloji </vt:lpstr>
      <vt:lpstr>YENİ SOSYOLOJİ KURAMLARI</vt:lpstr>
      <vt:lpstr>PowerPoint Sunusu</vt:lpstr>
      <vt:lpstr>Postmodernizm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36</cp:revision>
  <dcterms:created xsi:type="dcterms:W3CDTF">2018-10-01T18:52:37Z</dcterms:created>
  <dcterms:modified xsi:type="dcterms:W3CDTF">2019-01-09T10:48:09Z</dcterms:modified>
</cp:coreProperties>
</file>