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6" r:id="rId1"/>
  </p:sldMasterIdLst>
  <p:handoutMasterIdLst>
    <p:handoutMasterId r:id="rId28"/>
  </p:handoutMasterIdLst>
  <p:sldIdLst>
    <p:sldId id="746" r:id="rId2"/>
    <p:sldId id="704" r:id="rId3"/>
    <p:sldId id="1076" r:id="rId4"/>
    <p:sldId id="521" r:id="rId5"/>
    <p:sldId id="1077" r:id="rId6"/>
    <p:sldId id="522" r:id="rId7"/>
    <p:sldId id="523" r:id="rId8"/>
    <p:sldId id="524" r:id="rId9"/>
    <p:sldId id="1078" r:id="rId10"/>
    <p:sldId id="1079" r:id="rId11"/>
    <p:sldId id="525" r:id="rId12"/>
    <p:sldId id="651" r:id="rId13"/>
    <p:sldId id="1054" r:id="rId14"/>
    <p:sldId id="1068" r:id="rId15"/>
    <p:sldId id="652" r:id="rId16"/>
    <p:sldId id="653" r:id="rId17"/>
    <p:sldId id="737" r:id="rId18"/>
    <p:sldId id="654" r:id="rId19"/>
    <p:sldId id="1080" r:id="rId20"/>
    <p:sldId id="655" r:id="rId21"/>
    <p:sldId id="656" r:id="rId22"/>
    <p:sldId id="1081" r:id="rId23"/>
    <p:sldId id="738" r:id="rId24"/>
    <p:sldId id="1082" r:id="rId25"/>
    <p:sldId id="739" r:id="rId26"/>
    <p:sldId id="1055" r:id="rId27"/>
  </p:sldIdLst>
  <p:sldSz cx="9144000" cy="6858000" type="screen4x3"/>
  <p:notesSz cx="6858000" cy="9144000"/>
  <p:defaultTextStyle>
    <a:defPPr>
      <a:defRPr lang="en-US"/>
    </a:defPPr>
    <a:lvl1pPr algn="ctr" rtl="0" eaLnBrk="0" fontAlgn="base" hangingPunct="0">
      <a:spcBef>
        <a:spcPct val="0"/>
      </a:spcBef>
      <a:spcAft>
        <a:spcPct val="0"/>
      </a:spcAft>
      <a:defRPr kern="1200">
        <a:solidFill>
          <a:srgbClr val="CC66FF"/>
        </a:solidFill>
        <a:latin typeface="Arial" charset="0"/>
        <a:ea typeface="+mn-ea"/>
        <a:cs typeface="+mn-cs"/>
      </a:defRPr>
    </a:lvl1pPr>
    <a:lvl2pPr marL="457200" algn="ctr" rtl="0" eaLnBrk="0" fontAlgn="base" hangingPunct="0">
      <a:spcBef>
        <a:spcPct val="0"/>
      </a:spcBef>
      <a:spcAft>
        <a:spcPct val="0"/>
      </a:spcAft>
      <a:defRPr kern="1200">
        <a:solidFill>
          <a:srgbClr val="CC66FF"/>
        </a:solidFill>
        <a:latin typeface="Arial" charset="0"/>
        <a:ea typeface="+mn-ea"/>
        <a:cs typeface="+mn-cs"/>
      </a:defRPr>
    </a:lvl2pPr>
    <a:lvl3pPr marL="914400" algn="ctr" rtl="0" eaLnBrk="0" fontAlgn="base" hangingPunct="0">
      <a:spcBef>
        <a:spcPct val="0"/>
      </a:spcBef>
      <a:spcAft>
        <a:spcPct val="0"/>
      </a:spcAft>
      <a:defRPr kern="1200">
        <a:solidFill>
          <a:srgbClr val="CC66FF"/>
        </a:solidFill>
        <a:latin typeface="Arial" charset="0"/>
        <a:ea typeface="+mn-ea"/>
        <a:cs typeface="+mn-cs"/>
      </a:defRPr>
    </a:lvl3pPr>
    <a:lvl4pPr marL="1371600" algn="ctr" rtl="0" eaLnBrk="0" fontAlgn="base" hangingPunct="0">
      <a:spcBef>
        <a:spcPct val="0"/>
      </a:spcBef>
      <a:spcAft>
        <a:spcPct val="0"/>
      </a:spcAft>
      <a:defRPr kern="1200">
        <a:solidFill>
          <a:srgbClr val="CC66FF"/>
        </a:solidFill>
        <a:latin typeface="Arial" charset="0"/>
        <a:ea typeface="+mn-ea"/>
        <a:cs typeface="+mn-cs"/>
      </a:defRPr>
    </a:lvl4pPr>
    <a:lvl5pPr marL="1828800" algn="ctr" rtl="0" eaLnBrk="0" fontAlgn="base" hangingPunct="0">
      <a:spcBef>
        <a:spcPct val="0"/>
      </a:spcBef>
      <a:spcAft>
        <a:spcPct val="0"/>
      </a:spcAft>
      <a:defRPr kern="1200">
        <a:solidFill>
          <a:srgbClr val="CC66FF"/>
        </a:solidFill>
        <a:latin typeface="Arial" charset="0"/>
        <a:ea typeface="+mn-ea"/>
        <a:cs typeface="+mn-cs"/>
      </a:defRPr>
    </a:lvl5pPr>
    <a:lvl6pPr marL="2286000" algn="l" defTabSz="914400" rtl="0" eaLnBrk="1" latinLnBrk="0" hangingPunct="1">
      <a:defRPr kern="1200">
        <a:solidFill>
          <a:srgbClr val="CC66FF"/>
        </a:solidFill>
        <a:latin typeface="Arial" charset="0"/>
        <a:ea typeface="+mn-ea"/>
        <a:cs typeface="+mn-cs"/>
      </a:defRPr>
    </a:lvl6pPr>
    <a:lvl7pPr marL="2743200" algn="l" defTabSz="914400" rtl="0" eaLnBrk="1" latinLnBrk="0" hangingPunct="1">
      <a:defRPr kern="1200">
        <a:solidFill>
          <a:srgbClr val="CC66FF"/>
        </a:solidFill>
        <a:latin typeface="Arial" charset="0"/>
        <a:ea typeface="+mn-ea"/>
        <a:cs typeface="+mn-cs"/>
      </a:defRPr>
    </a:lvl7pPr>
    <a:lvl8pPr marL="3200400" algn="l" defTabSz="914400" rtl="0" eaLnBrk="1" latinLnBrk="0" hangingPunct="1">
      <a:defRPr kern="1200">
        <a:solidFill>
          <a:srgbClr val="CC66FF"/>
        </a:solidFill>
        <a:latin typeface="Arial" charset="0"/>
        <a:ea typeface="+mn-ea"/>
        <a:cs typeface="+mn-cs"/>
      </a:defRPr>
    </a:lvl8pPr>
    <a:lvl9pPr marL="3657600" algn="l" defTabSz="914400" rtl="0" eaLnBrk="1" latinLnBrk="0" hangingPunct="1">
      <a:defRPr kern="1200">
        <a:solidFill>
          <a:srgbClr val="CC66FF"/>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66"/>
    <a:srgbClr val="FF3300"/>
    <a:srgbClr val="FDF5F1"/>
    <a:srgbClr val="F274DA"/>
    <a:srgbClr val="CC66FF"/>
    <a:srgbClr val="FDEEE7"/>
    <a:srgbClr val="FF9933"/>
    <a:srgbClr val="FCF6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54" autoAdjust="0"/>
    <p:restoredTop sz="94660"/>
  </p:normalViewPr>
  <p:slideViewPr>
    <p:cSldViewPr>
      <p:cViewPr varScale="1">
        <p:scale>
          <a:sx n="87" d="100"/>
          <a:sy n="87" d="100"/>
        </p:scale>
        <p:origin x="150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40" d="100"/>
          <a:sy n="40" d="100"/>
        </p:scale>
        <p:origin x="-148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Times New Roman" pitchFamily="18" charset="0"/>
              </a:defRPr>
            </a:lvl1pPr>
          </a:lstStyle>
          <a:p>
            <a:pPr>
              <a:defRPr/>
            </a:pPr>
            <a:endParaRPr lang="tr-TR"/>
          </a:p>
        </p:txBody>
      </p:sp>
      <p:sp>
        <p:nvSpPr>
          <p:cNvPr id="64409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Times New Roman" pitchFamily="18" charset="0"/>
              </a:defRPr>
            </a:lvl1pPr>
          </a:lstStyle>
          <a:p>
            <a:pPr>
              <a:defRPr/>
            </a:pPr>
            <a:endParaRPr lang="tr-TR"/>
          </a:p>
        </p:txBody>
      </p:sp>
      <p:sp>
        <p:nvSpPr>
          <p:cNvPr id="64410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Times New Roman" pitchFamily="18" charset="0"/>
              </a:defRPr>
            </a:lvl1pPr>
          </a:lstStyle>
          <a:p>
            <a:pPr>
              <a:defRPr/>
            </a:pPr>
            <a:endParaRPr lang="tr-TR"/>
          </a:p>
        </p:txBody>
      </p:sp>
      <p:sp>
        <p:nvSpPr>
          <p:cNvPr id="64410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Times New Roman" pitchFamily="18" charset="0"/>
              </a:defRPr>
            </a:lvl1pPr>
          </a:lstStyle>
          <a:p>
            <a:pPr>
              <a:defRPr/>
            </a:pPr>
            <a:fld id="{914E6A06-53CC-4FBD-87D3-92D69ECB838D}" type="slidenum">
              <a:rPr lang="tr-TR"/>
              <a:pPr>
                <a:defRPr/>
              </a:pPr>
              <a:t>‹#›</a:t>
            </a:fld>
            <a:endParaRPr lang="tr-TR"/>
          </a:p>
        </p:txBody>
      </p:sp>
    </p:spTree>
    <p:extLst>
      <p:ext uri="{BB962C8B-B14F-4D97-AF65-F5344CB8AC3E}">
        <p14:creationId xmlns:p14="http://schemas.microsoft.com/office/powerpoint/2010/main" val="419312369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tr-TR"/>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tr-TR"/>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tr-TR"/>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tr-TR"/>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tr-TR"/>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tr-TR"/>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tr-TR"/>
            </a:p>
          </p:txBody>
        </p:sp>
      </p:grpSp>
      <p:sp>
        <p:nvSpPr>
          <p:cNvPr id="66571" name="Rectangle 11"/>
          <p:cNvSpPr>
            <a:spLocks noGrp="1" noChangeArrowheads="1"/>
          </p:cNvSpPr>
          <p:nvPr>
            <p:ph type="ctrTitle" sz="quarter"/>
          </p:nvPr>
        </p:nvSpPr>
        <p:spPr>
          <a:xfrm>
            <a:off x="685800" y="1736725"/>
            <a:ext cx="7772400" cy="1920875"/>
          </a:xfrm>
        </p:spPr>
        <p:txBody>
          <a:bodyPr/>
          <a:lstStyle>
            <a:lvl1pPr>
              <a:defRPr sz="6000"/>
            </a:lvl1pPr>
          </a:lstStyle>
          <a:p>
            <a:r>
              <a:rPr lang="tr-TR"/>
              <a:t>Asıl başlık stili için tıklatın</a:t>
            </a:r>
          </a:p>
        </p:txBody>
      </p:sp>
      <p:sp>
        <p:nvSpPr>
          <p:cNvPr id="6657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tr-TR"/>
              <a:t>Asıl alt başlık stilini düzenlemek için tıklatın</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tr-TR"/>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tr-TR"/>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2152E5E0-1204-46E9-B2A5-E365A0463075}"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p>
        </p:txBody>
      </p:sp>
      <p:sp>
        <p:nvSpPr>
          <p:cNvPr id="5" name="Rectangle 3"/>
          <p:cNvSpPr>
            <a:spLocks noGrp="1" noChangeArrowheads="1"/>
          </p:cNvSpPr>
          <p:nvPr>
            <p:ph type="sldNum" sz="quarter" idx="11"/>
          </p:nvPr>
        </p:nvSpPr>
        <p:spPr>
          <a:ln/>
        </p:spPr>
        <p:txBody>
          <a:bodyPr/>
          <a:lstStyle>
            <a:lvl1pPr>
              <a:defRPr/>
            </a:lvl1pPr>
          </a:lstStyle>
          <a:p>
            <a:pPr>
              <a:defRPr/>
            </a:pPr>
            <a:fld id="{0B7831EF-C6BF-4B5B-A982-5BB7C47BE182}" type="slidenum">
              <a:rPr lang="tr-TR"/>
              <a:pPr>
                <a:defRPr/>
              </a:pPr>
              <a:t>‹#›</a:t>
            </a:fld>
            <a:endParaRPr lang="tr-T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p>
        </p:txBody>
      </p:sp>
      <p:sp>
        <p:nvSpPr>
          <p:cNvPr id="5" name="Rectangle 3"/>
          <p:cNvSpPr>
            <a:spLocks noGrp="1" noChangeArrowheads="1"/>
          </p:cNvSpPr>
          <p:nvPr>
            <p:ph type="sldNum" sz="quarter" idx="11"/>
          </p:nvPr>
        </p:nvSpPr>
        <p:spPr>
          <a:ln/>
        </p:spPr>
        <p:txBody>
          <a:bodyPr/>
          <a:lstStyle>
            <a:lvl1pPr>
              <a:defRPr/>
            </a:lvl1pPr>
          </a:lstStyle>
          <a:p>
            <a:pPr>
              <a:defRPr/>
            </a:pPr>
            <a:fld id="{2FBD6287-89CE-4F75-B040-6CBDC88A7D59}" type="slidenum">
              <a:rPr lang="tr-TR"/>
              <a:pPr>
                <a:defRPr/>
              </a:pPr>
              <a:t>‹#›</a:t>
            </a:fld>
            <a:endParaRPr lang="tr-T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p>
        </p:txBody>
      </p:sp>
      <p:sp>
        <p:nvSpPr>
          <p:cNvPr id="5" name="Rectangle 3"/>
          <p:cNvSpPr>
            <a:spLocks noGrp="1" noChangeArrowheads="1"/>
          </p:cNvSpPr>
          <p:nvPr>
            <p:ph type="sldNum" sz="quarter" idx="11"/>
          </p:nvPr>
        </p:nvSpPr>
        <p:spPr>
          <a:ln/>
        </p:spPr>
        <p:txBody>
          <a:bodyPr/>
          <a:lstStyle>
            <a:lvl1pPr>
              <a:defRPr/>
            </a:lvl1pPr>
          </a:lstStyle>
          <a:p>
            <a:pPr>
              <a:defRPr/>
            </a:pPr>
            <a:fld id="{C1E57164-7515-4E00-82BC-15154B74D0BA}" type="slidenum">
              <a:rPr lang="tr-TR"/>
              <a:pPr>
                <a:defRPr/>
              </a:pPr>
              <a:t>‹#›</a:t>
            </a:fld>
            <a:endParaRPr lang="tr-T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2"/>
          <p:cNvSpPr>
            <a:spLocks noGrp="1" noChangeArrowheads="1"/>
          </p:cNvSpPr>
          <p:nvPr>
            <p:ph type="dt" sz="half" idx="10"/>
          </p:nvPr>
        </p:nvSpPr>
        <p:spPr>
          <a:ln/>
        </p:spPr>
        <p:txBody>
          <a:bodyPr/>
          <a:lstStyle>
            <a:lvl1pPr>
              <a:defRPr/>
            </a:lvl1pPr>
          </a:lstStyle>
          <a:p>
            <a:pPr>
              <a:defRPr/>
            </a:pPr>
            <a:endParaRPr lang="tr-TR"/>
          </a:p>
        </p:txBody>
      </p:sp>
      <p:sp>
        <p:nvSpPr>
          <p:cNvPr id="5" name="Rectangle 3"/>
          <p:cNvSpPr>
            <a:spLocks noGrp="1" noChangeArrowheads="1"/>
          </p:cNvSpPr>
          <p:nvPr>
            <p:ph type="sldNum" sz="quarter" idx="11"/>
          </p:nvPr>
        </p:nvSpPr>
        <p:spPr>
          <a:ln/>
        </p:spPr>
        <p:txBody>
          <a:bodyPr/>
          <a:lstStyle>
            <a:lvl1pPr>
              <a:defRPr/>
            </a:lvl1pPr>
          </a:lstStyle>
          <a:p>
            <a:pPr>
              <a:defRPr/>
            </a:pPr>
            <a:fld id="{CE696965-175B-40B4-BEF4-A246B1A1C0CA}" type="slidenum">
              <a:rPr lang="tr-TR"/>
              <a:pPr>
                <a:defRPr/>
              </a:pPr>
              <a:t>‹#›</a:t>
            </a:fld>
            <a:endParaRPr lang="tr-T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dt" sz="half" idx="10"/>
          </p:nvPr>
        </p:nvSpPr>
        <p:spPr>
          <a:ln/>
        </p:spPr>
        <p:txBody>
          <a:bodyPr/>
          <a:lstStyle>
            <a:lvl1pPr>
              <a:defRPr/>
            </a:lvl1pPr>
          </a:lstStyle>
          <a:p>
            <a:pPr>
              <a:defRPr/>
            </a:pPr>
            <a:endParaRPr lang="tr-TR"/>
          </a:p>
        </p:txBody>
      </p:sp>
      <p:sp>
        <p:nvSpPr>
          <p:cNvPr id="6" name="Rectangle 3"/>
          <p:cNvSpPr>
            <a:spLocks noGrp="1" noChangeArrowheads="1"/>
          </p:cNvSpPr>
          <p:nvPr>
            <p:ph type="sldNum" sz="quarter" idx="11"/>
          </p:nvPr>
        </p:nvSpPr>
        <p:spPr>
          <a:ln/>
        </p:spPr>
        <p:txBody>
          <a:bodyPr/>
          <a:lstStyle>
            <a:lvl1pPr>
              <a:defRPr/>
            </a:lvl1pPr>
          </a:lstStyle>
          <a:p>
            <a:pPr>
              <a:defRPr/>
            </a:pPr>
            <a:fld id="{97AB4A7D-1A54-4EDD-B8DE-BD93D73C2A64}" type="slidenum">
              <a:rPr lang="tr-TR"/>
              <a:pPr>
                <a:defRPr/>
              </a:pPr>
              <a:t>‹#›</a:t>
            </a:fld>
            <a:endParaRPr lang="tr-T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2"/>
          <p:cNvSpPr>
            <a:spLocks noGrp="1" noChangeArrowheads="1"/>
          </p:cNvSpPr>
          <p:nvPr>
            <p:ph type="dt" sz="half" idx="10"/>
          </p:nvPr>
        </p:nvSpPr>
        <p:spPr>
          <a:ln/>
        </p:spPr>
        <p:txBody>
          <a:bodyPr/>
          <a:lstStyle>
            <a:lvl1pPr>
              <a:defRPr/>
            </a:lvl1pPr>
          </a:lstStyle>
          <a:p>
            <a:pPr>
              <a:defRPr/>
            </a:pPr>
            <a:endParaRPr lang="tr-TR"/>
          </a:p>
        </p:txBody>
      </p:sp>
      <p:sp>
        <p:nvSpPr>
          <p:cNvPr id="8" name="Rectangle 3"/>
          <p:cNvSpPr>
            <a:spLocks noGrp="1" noChangeArrowheads="1"/>
          </p:cNvSpPr>
          <p:nvPr>
            <p:ph type="sldNum" sz="quarter" idx="11"/>
          </p:nvPr>
        </p:nvSpPr>
        <p:spPr>
          <a:ln/>
        </p:spPr>
        <p:txBody>
          <a:bodyPr/>
          <a:lstStyle>
            <a:lvl1pPr>
              <a:defRPr/>
            </a:lvl1pPr>
          </a:lstStyle>
          <a:p>
            <a:pPr>
              <a:defRPr/>
            </a:pPr>
            <a:fld id="{1D2599BF-F6B3-4461-897A-5ED7D5B3E591}" type="slidenum">
              <a:rPr lang="tr-TR"/>
              <a:pPr>
                <a:defRPr/>
              </a:pPr>
              <a:t>‹#›</a:t>
            </a:fld>
            <a:endParaRPr lang="tr-TR"/>
          </a:p>
        </p:txBody>
      </p:sp>
      <p:sp>
        <p:nvSpPr>
          <p:cNvPr id="9"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2"/>
          <p:cNvSpPr>
            <a:spLocks noGrp="1" noChangeArrowheads="1"/>
          </p:cNvSpPr>
          <p:nvPr>
            <p:ph type="dt" sz="half" idx="10"/>
          </p:nvPr>
        </p:nvSpPr>
        <p:spPr>
          <a:ln/>
        </p:spPr>
        <p:txBody>
          <a:bodyPr/>
          <a:lstStyle>
            <a:lvl1pPr>
              <a:defRPr/>
            </a:lvl1pPr>
          </a:lstStyle>
          <a:p>
            <a:pPr>
              <a:defRPr/>
            </a:pPr>
            <a:endParaRPr lang="tr-TR"/>
          </a:p>
        </p:txBody>
      </p:sp>
      <p:sp>
        <p:nvSpPr>
          <p:cNvPr id="4" name="Rectangle 3"/>
          <p:cNvSpPr>
            <a:spLocks noGrp="1" noChangeArrowheads="1"/>
          </p:cNvSpPr>
          <p:nvPr>
            <p:ph type="sldNum" sz="quarter" idx="11"/>
          </p:nvPr>
        </p:nvSpPr>
        <p:spPr>
          <a:ln/>
        </p:spPr>
        <p:txBody>
          <a:bodyPr/>
          <a:lstStyle>
            <a:lvl1pPr>
              <a:defRPr/>
            </a:lvl1pPr>
          </a:lstStyle>
          <a:p>
            <a:pPr>
              <a:defRPr/>
            </a:pPr>
            <a:fld id="{67EDC0DE-F429-4171-BEE8-560577EC76CB}" type="slidenum">
              <a:rPr lang="tr-TR"/>
              <a:pPr>
                <a:defRPr/>
              </a:pPr>
              <a:t>‹#›</a:t>
            </a:fld>
            <a:endParaRPr lang="tr-TR"/>
          </a:p>
        </p:txBody>
      </p:sp>
      <p:sp>
        <p:nvSpPr>
          <p:cNvPr id="5"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tr-TR"/>
          </a:p>
        </p:txBody>
      </p:sp>
      <p:sp>
        <p:nvSpPr>
          <p:cNvPr id="3" name="Rectangle 3"/>
          <p:cNvSpPr>
            <a:spLocks noGrp="1" noChangeArrowheads="1"/>
          </p:cNvSpPr>
          <p:nvPr>
            <p:ph type="sldNum" sz="quarter" idx="11"/>
          </p:nvPr>
        </p:nvSpPr>
        <p:spPr>
          <a:ln/>
        </p:spPr>
        <p:txBody>
          <a:bodyPr/>
          <a:lstStyle>
            <a:lvl1pPr>
              <a:defRPr/>
            </a:lvl1pPr>
          </a:lstStyle>
          <a:p>
            <a:pPr>
              <a:defRPr/>
            </a:pPr>
            <a:fld id="{5094F8B4-82F7-4E47-A45C-E401099092AD}" type="slidenum">
              <a:rPr lang="tr-TR"/>
              <a:pPr>
                <a:defRPr/>
              </a:pPr>
              <a:t>‹#›</a:t>
            </a:fld>
            <a:endParaRPr lang="tr-TR"/>
          </a:p>
        </p:txBody>
      </p:sp>
      <p:sp>
        <p:nvSpPr>
          <p:cNvPr id="4"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sz="half" idx="10"/>
          </p:nvPr>
        </p:nvSpPr>
        <p:spPr>
          <a:ln/>
        </p:spPr>
        <p:txBody>
          <a:bodyPr/>
          <a:lstStyle>
            <a:lvl1pPr>
              <a:defRPr/>
            </a:lvl1pPr>
          </a:lstStyle>
          <a:p>
            <a:pPr>
              <a:defRPr/>
            </a:pPr>
            <a:endParaRPr lang="tr-TR"/>
          </a:p>
        </p:txBody>
      </p:sp>
      <p:sp>
        <p:nvSpPr>
          <p:cNvPr id="6" name="Rectangle 3"/>
          <p:cNvSpPr>
            <a:spLocks noGrp="1" noChangeArrowheads="1"/>
          </p:cNvSpPr>
          <p:nvPr>
            <p:ph type="sldNum" sz="quarter" idx="11"/>
          </p:nvPr>
        </p:nvSpPr>
        <p:spPr>
          <a:ln/>
        </p:spPr>
        <p:txBody>
          <a:bodyPr/>
          <a:lstStyle>
            <a:lvl1pPr>
              <a:defRPr/>
            </a:lvl1pPr>
          </a:lstStyle>
          <a:p>
            <a:pPr>
              <a:defRPr/>
            </a:pPr>
            <a:fld id="{F583DD5E-D81E-4361-9AD3-00D60EB4946D}" type="slidenum">
              <a:rPr lang="tr-TR"/>
              <a:pPr>
                <a:defRPr/>
              </a:pPr>
              <a:t>‹#›</a:t>
            </a:fld>
            <a:endParaRPr lang="tr-T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sz="half" idx="10"/>
          </p:nvPr>
        </p:nvSpPr>
        <p:spPr>
          <a:ln/>
        </p:spPr>
        <p:txBody>
          <a:bodyPr/>
          <a:lstStyle>
            <a:lvl1pPr>
              <a:defRPr/>
            </a:lvl1pPr>
          </a:lstStyle>
          <a:p>
            <a:pPr>
              <a:defRPr/>
            </a:pPr>
            <a:endParaRPr lang="tr-TR"/>
          </a:p>
        </p:txBody>
      </p:sp>
      <p:sp>
        <p:nvSpPr>
          <p:cNvPr id="6" name="Rectangle 3"/>
          <p:cNvSpPr>
            <a:spLocks noGrp="1" noChangeArrowheads="1"/>
          </p:cNvSpPr>
          <p:nvPr>
            <p:ph type="sldNum" sz="quarter" idx="11"/>
          </p:nvPr>
        </p:nvSpPr>
        <p:spPr>
          <a:ln/>
        </p:spPr>
        <p:txBody>
          <a:bodyPr/>
          <a:lstStyle>
            <a:lvl1pPr>
              <a:defRPr/>
            </a:lvl1pPr>
          </a:lstStyle>
          <a:p>
            <a:pPr>
              <a:defRPr/>
            </a:pPr>
            <a:fld id="{30256166-6B8C-4F0D-89F3-0F1949C3C274}" type="slidenum">
              <a:rPr lang="tr-TR"/>
              <a:pPr>
                <a:defRPr/>
              </a:pPr>
              <a:t>‹#›</a:t>
            </a:fld>
            <a:endParaRPr lang="tr-T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solidFill>
                  <a:schemeClr val="tx1"/>
                </a:solidFill>
              </a:defRPr>
            </a:lvl1pPr>
          </a:lstStyle>
          <a:p>
            <a:pPr>
              <a:defRPr/>
            </a:pPr>
            <a:endParaRPr lang="tr-TR"/>
          </a:p>
        </p:txBody>
      </p:sp>
      <p:sp>
        <p:nvSpPr>
          <p:cNvPr id="65539"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defRPr>
            </a:lvl1pPr>
          </a:lstStyle>
          <a:p>
            <a:pPr>
              <a:defRPr/>
            </a:pPr>
            <a:fld id="{7A5C257D-6FB6-4144-9EF7-F05F9C18D26F}" type="slidenum">
              <a:rPr lang="tr-TR"/>
              <a:pPr>
                <a:defRPr/>
              </a:pPr>
              <a:t>‹#›</a:t>
            </a:fld>
            <a:endParaRPr lang="tr-TR"/>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65542"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tr-TR"/>
              </a:p>
            </p:txBody>
          </p:sp>
          <p:sp>
            <p:nvSpPr>
              <p:cNvPr id="65543"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tr-TR"/>
              </a:p>
            </p:txBody>
          </p:sp>
          <p:sp>
            <p:nvSpPr>
              <p:cNvPr id="65544"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tr-TR"/>
              </a:p>
            </p:txBody>
          </p:sp>
          <p:sp>
            <p:nvSpPr>
              <p:cNvPr id="65545"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tr-TR"/>
              </a:p>
            </p:txBody>
          </p:sp>
          <p:sp>
            <p:nvSpPr>
              <p:cNvPr id="65546"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tr-TR"/>
              </a:p>
            </p:txBody>
          </p:sp>
        </p:grpSp>
        <p:sp>
          <p:nvSpPr>
            <p:cNvPr id="65547"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tr-TR"/>
            </a:p>
          </p:txBody>
        </p:sp>
        <p:sp>
          <p:nvSpPr>
            <p:cNvPr id="65548"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tr-TR"/>
            </a:p>
          </p:txBody>
        </p:sp>
      </p:grpSp>
      <p:sp>
        <p:nvSpPr>
          <p:cNvPr id="65549"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65550"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chemeClr val="tx1"/>
                </a:solidFill>
              </a:defRPr>
            </a:lvl1pPr>
          </a:lstStyle>
          <a:p>
            <a:pPr>
              <a:defRPr/>
            </a:pPr>
            <a:endParaRPr lang="tr-TR"/>
          </a:p>
        </p:txBody>
      </p:sp>
      <p:sp>
        <p:nvSpPr>
          <p:cNvPr id="65551"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Tree>
  </p:cSld>
  <p:clrMap bg1="dk2" tx1="lt1" bg2="dk1" tx2="lt2" accent1="accent1" accent2="accent2" accent3="accent3" accent4="accent4" accent5="accent5" accent6="accent6" hlink="hlink" folHlink="folHlink"/>
  <p:sldLayoutIdLst>
    <p:sldLayoutId id="2147484155" r:id="rId1"/>
    <p:sldLayoutId id="2147484145" r:id="rId2"/>
    <p:sldLayoutId id="2147484146" r:id="rId3"/>
    <p:sldLayoutId id="2147484147" r:id="rId4"/>
    <p:sldLayoutId id="2147484148" r:id="rId5"/>
    <p:sldLayoutId id="2147484149" r:id="rId6"/>
    <p:sldLayoutId id="2147484150" r:id="rId7"/>
    <p:sldLayoutId id="2147484151" r:id="rId8"/>
    <p:sldLayoutId id="2147484152" r:id="rId9"/>
    <p:sldLayoutId id="2147484153" r:id="rId10"/>
    <p:sldLayoutId id="2147484154"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468313" y="2420938"/>
            <a:ext cx="7991475" cy="1298575"/>
          </a:xfrm>
          <a:prstGeom prst="rect">
            <a:avLst/>
          </a:prstGeom>
        </p:spPr>
        <p:txBody>
          <a:bodyPr>
            <a:spAutoFit/>
          </a:bodyPr>
          <a:lstStyle/>
          <a:p>
            <a:pPr eaLnBrk="1" hangingPunct="1">
              <a:lnSpc>
                <a:spcPct val="80000"/>
              </a:lnSpc>
              <a:defRPr/>
            </a:pPr>
            <a:r>
              <a:rPr lang="tr-TR" sz="4800" b="1" dirty="0">
                <a:solidFill>
                  <a:srgbClr val="00CC66"/>
                </a:solidFill>
                <a:latin typeface="+mn-lt"/>
              </a:rPr>
              <a:t>MUTFAKTA ARANAN FİZİKSEL ÖZELLİKLER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836712"/>
            <a:ext cx="8229600" cy="4525963"/>
          </a:xfrm>
        </p:spPr>
        <p:txBody>
          <a:bodyPr/>
          <a:lstStyle/>
          <a:p>
            <a:pPr lvl="0" algn="just" eaLnBrk="1" hangingPunct="1">
              <a:lnSpc>
                <a:spcPct val="150000"/>
              </a:lnSpc>
              <a:buClr>
                <a:srgbClr val="FFCC00"/>
              </a:buClr>
              <a:defRPr/>
            </a:pPr>
            <a:r>
              <a:rPr lang="tr-TR" dirty="0">
                <a:solidFill>
                  <a:srgbClr val="FFFFFF"/>
                </a:solidFill>
                <a:effectLst/>
              </a:rPr>
              <a:t>Işık parlaklığı ve şiddetindeki değişimleri önlemek için ampullerin üzeri buzlu camla kapatılmalıdır.</a:t>
            </a:r>
          </a:p>
          <a:p>
            <a:pPr>
              <a:lnSpc>
                <a:spcPct val="150000"/>
              </a:lnSpc>
            </a:pPr>
            <a:r>
              <a:rPr lang="tr-TR" dirty="0">
                <a:solidFill>
                  <a:srgbClr val="FFFFFF"/>
                </a:solidFill>
                <a:effectLst/>
              </a:rPr>
              <a:t>Her çalışma ünitesi için ayrı bir ışıklandırma ve ışık düğmesi konulmalı, düğme ışık ayarlı olmalıdır.</a:t>
            </a:r>
            <a:endParaRPr lang="tr-TR" dirty="0"/>
          </a:p>
        </p:txBody>
      </p:sp>
    </p:spTree>
    <p:extLst>
      <p:ext uri="{BB962C8B-B14F-4D97-AF65-F5344CB8AC3E}">
        <p14:creationId xmlns:p14="http://schemas.microsoft.com/office/powerpoint/2010/main" val="2564518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5" name="Rectangle 3"/>
          <p:cNvSpPr>
            <a:spLocks noGrp="1" noChangeArrowheads="1"/>
          </p:cNvSpPr>
          <p:nvPr>
            <p:ph type="body" idx="1"/>
          </p:nvPr>
        </p:nvSpPr>
        <p:spPr>
          <a:xfrm>
            <a:off x="457200" y="0"/>
            <a:ext cx="8229600" cy="6126163"/>
          </a:xfrm>
        </p:spPr>
        <p:txBody>
          <a:bodyPr/>
          <a:lstStyle/>
          <a:p>
            <a:pPr marL="0" indent="0" algn="just" eaLnBrk="1" hangingPunct="1">
              <a:buNone/>
              <a:defRPr/>
            </a:pPr>
            <a:endParaRPr lang="tr-TR" dirty="0" smtClean="0">
              <a:effectLst/>
            </a:endParaRPr>
          </a:p>
          <a:p>
            <a:pPr algn="just" eaLnBrk="1" hangingPunct="1">
              <a:lnSpc>
                <a:spcPct val="150000"/>
              </a:lnSpc>
              <a:defRPr/>
            </a:pPr>
            <a:r>
              <a:rPr lang="tr-TR" dirty="0">
                <a:effectLst/>
              </a:rPr>
              <a:t>M</a:t>
            </a:r>
            <a:r>
              <a:rPr lang="tr-TR" dirty="0" smtClean="0">
                <a:effectLst/>
              </a:rPr>
              <a:t>utfak ve servis yeri girişinde tüm bölümlerin ışıklarını kontrol edebilen bir ana düğmenin de yer alması gerekir.</a:t>
            </a:r>
          </a:p>
          <a:p>
            <a:pPr lvl="0" algn="just" eaLnBrk="1" hangingPunct="1">
              <a:lnSpc>
                <a:spcPct val="150000"/>
              </a:lnSpc>
              <a:buClr>
                <a:srgbClr val="FFCC00"/>
              </a:buClr>
              <a:defRPr/>
            </a:pPr>
            <a:r>
              <a:rPr lang="tr-TR" dirty="0">
                <a:solidFill>
                  <a:srgbClr val="FFFFFF"/>
                </a:solidFill>
                <a:effectLst/>
              </a:rPr>
              <a:t>Haşerelerin kolayca üreyebileceği köşe, dip kısımlar gibi ölü noktaların görülmesini sağlayacak şekilde aydınlatma tasarlanmalıdır.</a:t>
            </a:r>
          </a:p>
          <a:p>
            <a:pPr algn="just" eaLnBrk="1" hangingPunct="1">
              <a:defRPr/>
            </a:pPr>
            <a:endParaRPr lang="tr-TR"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3748" name="Rectangle 4"/>
          <p:cNvSpPr>
            <a:spLocks noGrp="1" noRot="1" noChangeArrowheads="1"/>
          </p:cNvSpPr>
          <p:nvPr>
            <p:ph type="body" idx="1"/>
          </p:nvPr>
        </p:nvSpPr>
        <p:spPr>
          <a:xfrm>
            <a:off x="457200" y="1125538"/>
            <a:ext cx="8229600" cy="5000625"/>
          </a:xfrm>
        </p:spPr>
        <p:txBody>
          <a:bodyPr/>
          <a:lstStyle/>
          <a:p>
            <a:pPr algn="just" eaLnBrk="1" hangingPunct="1">
              <a:lnSpc>
                <a:spcPct val="150000"/>
              </a:lnSpc>
              <a:defRPr/>
            </a:pPr>
            <a:r>
              <a:rPr lang="tr-TR" dirty="0" smtClean="0">
                <a:effectLst/>
              </a:rPr>
              <a:t>Güvenlik açısından elektrik tellerinin duvar içerisinden geçirilmesi, dışarıda olan herhangi bir telinde izole edilmesi gerekir.</a:t>
            </a:r>
          </a:p>
          <a:p>
            <a:pPr algn="just" eaLnBrk="1" hangingPunct="1">
              <a:lnSpc>
                <a:spcPct val="150000"/>
              </a:lnSpc>
              <a:defRPr/>
            </a:pPr>
            <a:r>
              <a:rPr lang="tr-TR" dirty="0" smtClean="0">
                <a:effectLst/>
              </a:rPr>
              <a:t>Aydınlatma tesisatı sık aralıklarla kontrol edilmeli, bakım ve onarımı yapılmalı, ömrü azalan ampuller değiştirilmelidir.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Kademeli Aydınlatma Sistemi</a:t>
            </a:r>
            <a:endParaRPr lang="tr-TR" dirty="0"/>
          </a:p>
        </p:txBody>
      </p:sp>
      <p:pic>
        <p:nvPicPr>
          <p:cNvPr id="4" name="3 İçerik Yer Tutucusu" descr="ışık.JPG"/>
          <p:cNvPicPr>
            <a:picLocks noGrp="1" noChangeAspect="1"/>
          </p:cNvPicPr>
          <p:nvPr>
            <p:ph sz="quarter" idx="1"/>
          </p:nvPr>
        </p:nvPicPr>
        <p:blipFill>
          <a:blip r:embed="rId2" cstate="print"/>
          <a:stretch>
            <a:fillRect/>
          </a:stretch>
        </p:blipFill>
        <p:spPr>
          <a:xfrm>
            <a:off x="2843808" y="1556792"/>
            <a:ext cx="3399183" cy="5069160"/>
          </a:xfr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pc\Desktop\Images\Fotoğraf-0052.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26576"/>
          <a:stretch/>
        </p:blipFill>
        <p:spPr bwMode="auto">
          <a:xfrm>
            <a:off x="971600" y="476672"/>
            <a:ext cx="7416824" cy="6048672"/>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75863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4771" name="Rectangle 3"/>
          <p:cNvSpPr>
            <a:spLocks noGrp="1" noChangeArrowheads="1"/>
          </p:cNvSpPr>
          <p:nvPr>
            <p:ph type="body" idx="1"/>
          </p:nvPr>
        </p:nvSpPr>
        <p:spPr>
          <a:xfrm>
            <a:off x="457200" y="548680"/>
            <a:ext cx="8229600" cy="5577483"/>
          </a:xfrm>
        </p:spPr>
        <p:txBody>
          <a:bodyPr/>
          <a:lstStyle/>
          <a:p>
            <a:pPr algn="just" eaLnBrk="1" hangingPunct="1">
              <a:buFont typeface="Wingdings" pitchFamily="2" charset="2"/>
              <a:buNone/>
              <a:defRPr/>
            </a:pPr>
            <a:r>
              <a:rPr lang="tr-TR" sz="3600" b="1" dirty="0" smtClean="0">
                <a:solidFill>
                  <a:srgbClr val="FFFF00"/>
                </a:solidFill>
              </a:rPr>
              <a:t>Havalandırma</a:t>
            </a:r>
          </a:p>
          <a:p>
            <a:pPr algn="just" eaLnBrk="1" hangingPunct="1">
              <a:lnSpc>
                <a:spcPct val="150000"/>
              </a:lnSpc>
              <a:buFont typeface="Wingdings" pitchFamily="2" charset="2"/>
              <a:buNone/>
              <a:defRPr/>
            </a:pPr>
            <a:r>
              <a:rPr lang="tr-TR" sz="3600" dirty="0" smtClean="0">
                <a:effectLst/>
              </a:rPr>
              <a:t>Özellikle</a:t>
            </a:r>
            <a:r>
              <a:rPr lang="tr-TR" sz="3600" b="1" dirty="0" smtClean="0">
                <a:effectLst/>
              </a:rPr>
              <a:t> </a:t>
            </a:r>
            <a:r>
              <a:rPr lang="tr-TR" sz="3600" dirty="0" smtClean="0">
                <a:effectLst/>
              </a:rPr>
              <a:t>mutfak için çok önemlidir. </a:t>
            </a:r>
          </a:p>
          <a:p>
            <a:pPr algn="just" eaLnBrk="1" hangingPunct="1">
              <a:lnSpc>
                <a:spcPct val="150000"/>
              </a:lnSpc>
              <a:buFont typeface="Wingdings" pitchFamily="2" charset="2"/>
              <a:buNone/>
              <a:defRPr/>
            </a:pPr>
            <a:r>
              <a:rPr lang="tr-TR" sz="3600" dirty="0" smtClean="0">
                <a:effectLst/>
              </a:rPr>
              <a:t>Mutfağın bu kirli, nemli havasını ve</a:t>
            </a:r>
          </a:p>
          <a:p>
            <a:pPr algn="just" eaLnBrk="1" hangingPunct="1">
              <a:lnSpc>
                <a:spcPct val="150000"/>
              </a:lnSpc>
              <a:buFont typeface="Wingdings" pitchFamily="2" charset="2"/>
              <a:buNone/>
              <a:defRPr/>
            </a:pPr>
            <a:r>
              <a:rPr lang="tr-TR" sz="3600" dirty="0">
                <a:effectLst/>
              </a:rPr>
              <a:t>i</a:t>
            </a:r>
            <a:r>
              <a:rPr lang="tr-TR" sz="3600" dirty="0" smtClean="0">
                <a:effectLst/>
              </a:rPr>
              <a:t>stenmeyen kokuyu gidermek için iyi bir</a:t>
            </a:r>
          </a:p>
          <a:p>
            <a:pPr algn="just" eaLnBrk="1" hangingPunct="1">
              <a:lnSpc>
                <a:spcPct val="150000"/>
              </a:lnSpc>
              <a:buFont typeface="Wingdings" pitchFamily="2" charset="2"/>
              <a:buNone/>
              <a:defRPr/>
            </a:pPr>
            <a:r>
              <a:rPr lang="tr-TR" sz="3600" dirty="0" smtClean="0">
                <a:effectLst/>
              </a:rPr>
              <a:t>havalandırma tesisatı gereklidir.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5795" name="Rectangle 3"/>
          <p:cNvSpPr>
            <a:spLocks noGrp="1" noChangeArrowheads="1"/>
          </p:cNvSpPr>
          <p:nvPr>
            <p:ph type="body" idx="1"/>
          </p:nvPr>
        </p:nvSpPr>
        <p:spPr>
          <a:xfrm>
            <a:off x="755576" y="1052513"/>
            <a:ext cx="7931224" cy="5073650"/>
          </a:xfrm>
        </p:spPr>
        <p:txBody>
          <a:bodyPr/>
          <a:lstStyle/>
          <a:p>
            <a:pPr algn="just" eaLnBrk="1" hangingPunct="1">
              <a:lnSpc>
                <a:spcPct val="150000"/>
              </a:lnSpc>
              <a:buFont typeface="Wingdings" pitchFamily="2" charset="2"/>
              <a:buNone/>
              <a:defRPr/>
            </a:pPr>
            <a:r>
              <a:rPr lang="tr-TR" dirty="0" smtClean="0">
                <a:effectLst/>
              </a:rPr>
              <a:t>Havalandırmanın iyi olması çalışanların</a:t>
            </a:r>
          </a:p>
          <a:p>
            <a:pPr algn="just" eaLnBrk="1" hangingPunct="1">
              <a:lnSpc>
                <a:spcPct val="150000"/>
              </a:lnSpc>
              <a:buFont typeface="Wingdings" pitchFamily="2" charset="2"/>
              <a:buNone/>
              <a:defRPr/>
            </a:pPr>
            <a:r>
              <a:rPr lang="tr-TR" dirty="0" smtClean="0">
                <a:effectLst/>
              </a:rPr>
              <a:t>terlemesini önleyeceğinden hijyenin sağlanmasını</a:t>
            </a:r>
          </a:p>
          <a:p>
            <a:pPr algn="just" eaLnBrk="1" hangingPunct="1">
              <a:lnSpc>
                <a:spcPct val="150000"/>
              </a:lnSpc>
              <a:buFont typeface="Wingdings" pitchFamily="2" charset="2"/>
              <a:buNone/>
              <a:defRPr/>
            </a:pPr>
            <a:r>
              <a:rPr lang="tr-TR" dirty="0" smtClean="0">
                <a:effectLst/>
              </a:rPr>
              <a:t>kolaylaştıracaktır. </a:t>
            </a:r>
          </a:p>
          <a:p>
            <a:pPr algn="just" eaLnBrk="1" hangingPunct="1">
              <a:lnSpc>
                <a:spcPct val="150000"/>
              </a:lnSpc>
              <a:buFont typeface="Wingdings" pitchFamily="2" charset="2"/>
              <a:buNone/>
              <a:defRPr/>
            </a:pPr>
            <a:r>
              <a:rPr lang="tr-TR" dirty="0" smtClean="0">
                <a:effectLst/>
              </a:rPr>
              <a:t>Mutfakta havalandırma pencereler, ocakların</a:t>
            </a:r>
          </a:p>
          <a:p>
            <a:pPr algn="just" eaLnBrk="1" hangingPunct="1">
              <a:lnSpc>
                <a:spcPct val="150000"/>
              </a:lnSpc>
              <a:buFont typeface="Wingdings" pitchFamily="2" charset="2"/>
              <a:buNone/>
              <a:defRPr/>
            </a:pPr>
            <a:r>
              <a:rPr lang="tr-TR" dirty="0" smtClean="0">
                <a:effectLst/>
              </a:rPr>
              <a:t>üzerine konan davlumbazlarla, aspiratör gibi</a:t>
            </a:r>
          </a:p>
          <a:p>
            <a:pPr algn="just" eaLnBrk="1" hangingPunct="1">
              <a:lnSpc>
                <a:spcPct val="150000"/>
              </a:lnSpc>
              <a:buFont typeface="Wingdings" pitchFamily="2" charset="2"/>
              <a:buNone/>
              <a:defRPr/>
            </a:pPr>
            <a:r>
              <a:rPr lang="tr-TR" dirty="0" smtClean="0">
                <a:effectLst/>
              </a:rPr>
              <a:t>fanlarla yapılmaktadır</a:t>
            </a:r>
            <a:r>
              <a:rPr lang="tr-TR" dirty="0" smtClean="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836712"/>
            <a:ext cx="8229600" cy="5000625"/>
          </a:xfrm>
        </p:spPr>
        <p:txBody>
          <a:bodyPr/>
          <a:lstStyle/>
          <a:p>
            <a:pPr algn="just">
              <a:lnSpc>
                <a:spcPct val="150000"/>
              </a:lnSpc>
              <a:buFont typeface="Wingdings" pitchFamily="2" charset="2"/>
              <a:buNone/>
              <a:defRPr/>
            </a:pPr>
            <a:r>
              <a:rPr lang="tr-TR" sz="3600" dirty="0" smtClean="0">
                <a:effectLst/>
              </a:rPr>
              <a:t>Hava sirkülasyonunda dikkat edilecek iki</a:t>
            </a:r>
          </a:p>
          <a:p>
            <a:pPr algn="just">
              <a:lnSpc>
                <a:spcPct val="150000"/>
              </a:lnSpc>
              <a:buFont typeface="Wingdings" pitchFamily="2" charset="2"/>
              <a:buNone/>
              <a:defRPr/>
            </a:pPr>
            <a:r>
              <a:rPr lang="tr-TR" sz="3600" dirty="0">
                <a:effectLst/>
              </a:rPr>
              <a:t>ö</a:t>
            </a:r>
            <a:r>
              <a:rPr lang="tr-TR" sz="3600" dirty="0" smtClean="0">
                <a:effectLst/>
              </a:rPr>
              <a:t>nemli nokta</a:t>
            </a:r>
          </a:p>
          <a:p>
            <a:pPr marL="514350" indent="-514350" algn="just">
              <a:lnSpc>
                <a:spcPct val="150000"/>
              </a:lnSpc>
              <a:buFont typeface="Wingdings" pitchFamily="2" charset="2"/>
              <a:buAutoNum type="arabicPeriod"/>
              <a:defRPr/>
            </a:pPr>
            <a:r>
              <a:rPr lang="tr-TR" sz="3600" dirty="0" smtClean="0">
                <a:effectLst/>
              </a:rPr>
              <a:t>Kirli havayı dışarı atmak</a:t>
            </a:r>
          </a:p>
          <a:p>
            <a:pPr marL="514350" indent="-514350" algn="just">
              <a:lnSpc>
                <a:spcPct val="150000"/>
              </a:lnSpc>
              <a:buFont typeface="Wingdings" pitchFamily="2" charset="2"/>
              <a:buAutoNum type="arabicPeriod"/>
              <a:defRPr/>
            </a:pPr>
            <a:r>
              <a:rPr lang="tr-TR" sz="3600" dirty="0" smtClean="0">
                <a:effectLst/>
              </a:rPr>
              <a:t>Temiz havayı içeri getirmek.</a:t>
            </a:r>
          </a:p>
          <a:p>
            <a:pPr algn="just">
              <a:buFont typeface="Wingdings" pitchFamily="2" charset="2"/>
              <a:buNone/>
              <a:defRPr/>
            </a:pPr>
            <a:endParaRPr lang="tr-TR" dirty="0" smtClean="0"/>
          </a:p>
          <a:p>
            <a:pPr algn="just">
              <a:buFont typeface="Wingdings" pitchFamily="2" charset="2"/>
              <a:buNone/>
              <a:defRPr/>
            </a:pPr>
            <a:endParaRPr lang="tr-TR" dirty="0" smtClean="0"/>
          </a:p>
          <a:p>
            <a:pPr>
              <a:defRPr/>
            </a:pP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6819" name="Rectangle 3"/>
          <p:cNvSpPr>
            <a:spLocks noGrp="1" noChangeArrowheads="1"/>
          </p:cNvSpPr>
          <p:nvPr>
            <p:ph type="body" idx="1"/>
          </p:nvPr>
        </p:nvSpPr>
        <p:spPr>
          <a:xfrm>
            <a:off x="457200" y="1916831"/>
            <a:ext cx="8229600" cy="4209331"/>
          </a:xfrm>
        </p:spPr>
        <p:txBody>
          <a:bodyPr/>
          <a:lstStyle/>
          <a:p>
            <a:pPr algn="just" eaLnBrk="1" hangingPunct="1">
              <a:lnSpc>
                <a:spcPct val="90000"/>
              </a:lnSpc>
              <a:buFont typeface="Wingdings" pitchFamily="2" charset="2"/>
              <a:buNone/>
              <a:defRPr/>
            </a:pPr>
            <a:r>
              <a:rPr lang="tr-TR" dirty="0" smtClean="0">
                <a:solidFill>
                  <a:srgbClr val="FFFF00"/>
                </a:solidFill>
                <a:effectLst/>
              </a:rPr>
              <a:t>İyi bir havalandırma için şunlar sağlanmalıdır </a:t>
            </a:r>
            <a:endParaRPr lang="tr-TR" dirty="0" smtClean="0">
              <a:effectLst/>
            </a:endParaRPr>
          </a:p>
          <a:p>
            <a:pPr algn="just" eaLnBrk="1" hangingPunct="1">
              <a:lnSpc>
                <a:spcPct val="150000"/>
              </a:lnSpc>
              <a:buFont typeface="Wingdings" pitchFamily="2" charset="2"/>
              <a:buNone/>
              <a:defRPr/>
            </a:pPr>
            <a:r>
              <a:rPr lang="tr-TR" dirty="0" smtClean="0">
                <a:effectLst/>
              </a:rPr>
              <a:t>Ø Pişirme bölümlerinde yer alan davlumbazların iç</a:t>
            </a:r>
          </a:p>
          <a:p>
            <a:pPr algn="just" eaLnBrk="1" hangingPunct="1">
              <a:lnSpc>
                <a:spcPct val="150000"/>
              </a:lnSpc>
              <a:buFont typeface="Wingdings" pitchFamily="2" charset="2"/>
              <a:buNone/>
              <a:defRPr/>
            </a:pPr>
            <a:r>
              <a:rPr lang="tr-TR" dirty="0" smtClean="0">
                <a:effectLst/>
              </a:rPr>
              <a:t>kısımlarında filtre olmalıdır. Filtre yağ asitlerinin</a:t>
            </a:r>
          </a:p>
          <a:p>
            <a:pPr algn="just" eaLnBrk="1" hangingPunct="1">
              <a:lnSpc>
                <a:spcPct val="150000"/>
              </a:lnSpc>
              <a:buFont typeface="Wingdings" pitchFamily="2" charset="2"/>
              <a:buNone/>
              <a:defRPr/>
            </a:pPr>
            <a:r>
              <a:rPr lang="tr-TR" dirty="0" smtClean="0">
                <a:effectLst/>
              </a:rPr>
              <a:t>bacaya girmesini ve bacanın kirlenerek alevlenmesi</a:t>
            </a:r>
          </a:p>
          <a:p>
            <a:pPr algn="just" eaLnBrk="1" hangingPunct="1">
              <a:lnSpc>
                <a:spcPct val="150000"/>
              </a:lnSpc>
              <a:buFont typeface="Wingdings" pitchFamily="2" charset="2"/>
              <a:buNone/>
              <a:defRPr/>
            </a:pPr>
            <a:r>
              <a:rPr lang="tr-TR" dirty="0" smtClean="0">
                <a:effectLst/>
              </a:rPr>
              <a:t>riskini azaltır.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lstStyle/>
          <a:p>
            <a:pPr lvl="0" algn="just" eaLnBrk="1" hangingPunct="1">
              <a:lnSpc>
                <a:spcPct val="150000"/>
              </a:lnSpc>
              <a:buClr>
                <a:srgbClr val="FFCC00"/>
              </a:buClr>
              <a:buNone/>
              <a:defRPr/>
            </a:pPr>
            <a:r>
              <a:rPr lang="tr-TR" dirty="0" smtClean="0">
                <a:solidFill>
                  <a:srgbClr val="FFFFFF"/>
                </a:solidFill>
                <a:effectLst/>
              </a:rPr>
              <a:t>Ø Davlumbazları </a:t>
            </a:r>
            <a:r>
              <a:rPr lang="tr-TR" dirty="0">
                <a:solidFill>
                  <a:srgbClr val="FFFFFF"/>
                </a:solidFill>
                <a:effectLst/>
              </a:rPr>
              <a:t>yerleştirirken </a:t>
            </a:r>
            <a:r>
              <a:rPr lang="tr-TR" dirty="0" smtClean="0">
                <a:solidFill>
                  <a:srgbClr val="FFFFFF"/>
                </a:solidFill>
                <a:effectLst/>
              </a:rPr>
              <a:t>yerden</a:t>
            </a:r>
          </a:p>
          <a:p>
            <a:pPr lvl="0" algn="just" eaLnBrk="1" hangingPunct="1">
              <a:lnSpc>
                <a:spcPct val="150000"/>
              </a:lnSpc>
              <a:buClr>
                <a:srgbClr val="FFCC00"/>
              </a:buClr>
              <a:buNone/>
              <a:defRPr/>
            </a:pPr>
            <a:r>
              <a:rPr lang="tr-TR" dirty="0" smtClean="0">
                <a:solidFill>
                  <a:srgbClr val="FFFFFF"/>
                </a:solidFill>
                <a:effectLst/>
              </a:rPr>
              <a:t>yüksekliğinin </a:t>
            </a:r>
            <a:r>
              <a:rPr lang="tr-TR" dirty="0">
                <a:solidFill>
                  <a:srgbClr val="FFFFFF"/>
                </a:solidFill>
                <a:effectLst/>
              </a:rPr>
              <a:t>1.90 m, ocak alanından </a:t>
            </a:r>
            <a:r>
              <a:rPr lang="tr-TR" dirty="0" smtClean="0">
                <a:solidFill>
                  <a:srgbClr val="FFFFFF"/>
                </a:solidFill>
                <a:effectLst/>
              </a:rPr>
              <a:t>taşan</a:t>
            </a:r>
          </a:p>
          <a:p>
            <a:pPr lvl="0" algn="just" eaLnBrk="1" hangingPunct="1">
              <a:lnSpc>
                <a:spcPct val="150000"/>
              </a:lnSpc>
              <a:buClr>
                <a:srgbClr val="FFCC00"/>
              </a:buClr>
              <a:buNone/>
              <a:defRPr/>
            </a:pPr>
            <a:r>
              <a:rPr lang="tr-TR" dirty="0" smtClean="0">
                <a:solidFill>
                  <a:srgbClr val="FFFFFF"/>
                </a:solidFill>
                <a:effectLst/>
              </a:rPr>
              <a:t>kısımların </a:t>
            </a:r>
            <a:r>
              <a:rPr lang="tr-TR" dirty="0">
                <a:solidFill>
                  <a:srgbClr val="FFFFFF"/>
                </a:solidFill>
                <a:effectLst/>
              </a:rPr>
              <a:t>20 cm kadar olmasına dikkat edilmelidir. </a:t>
            </a:r>
          </a:p>
          <a:p>
            <a:pPr marL="0" indent="0">
              <a:lnSpc>
                <a:spcPct val="150000"/>
              </a:lnSpc>
              <a:buNone/>
            </a:pPr>
            <a:r>
              <a:rPr lang="tr-TR" dirty="0" smtClean="0">
                <a:effectLst/>
              </a:rPr>
              <a:t>Ø Mutfakta </a:t>
            </a:r>
            <a:r>
              <a:rPr lang="tr-TR" dirty="0">
                <a:effectLst/>
              </a:rPr>
              <a:t>daima dışarı çıkan kirli hava içeri girenden fazla olmalıdır. Böylece diğer alanlara yayılabilecek mutfak kokusu önlenebilir.</a:t>
            </a:r>
          </a:p>
          <a:p>
            <a:pPr>
              <a:lnSpc>
                <a:spcPct val="150000"/>
              </a:lnSpc>
            </a:pPr>
            <a:endParaRPr lang="tr-TR" dirty="0">
              <a:effectLst/>
            </a:endParaRPr>
          </a:p>
          <a:p>
            <a:endParaRPr lang="tr-TR" dirty="0"/>
          </a:p>
        </p:txBody>
      </p:sp>
    </p:spTree>
    <p:extLst>
      <p:ext uri="{BB962C8B-B14F-4D97-AF65-F5344CB8AC3E}">
        <p14:creationId xmlns:p14="http://schemas.microsoft.com/office/powerpoint/2010/main" val="1440763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type="body" idx="1"/>
          </p:nvPr>
        </p:nvSpPr>
        <p:spPr>
          <a:xfrm>
            <a:off x="611560" y="1340768"/>
            <a:ext cx="7344816" cy="4353347"/>
          </a:xfrm>
        </p:spPr>
        <p:txBody>
          <a:bodyPr/>
          <a:lstStyle/>
          <a:p>
            <a:pPr eaLnBrk="1" hangingPunct="1">
              <a:lnSpc>
                <a:spcPct val="80000"/>
              </a:lnSpc>
              <a:buFont typeface="Wingdings" pitchFamily="2" charset="2"/>
              <a:buNone/>
            </a:pPr>
            <a:endParaRPr lang="tr-TR" dirty="0" smtClean="0">
              <a:effectLst/>
            </a:endParaRPr>
          </a:p>
          <a:p>
            <a:pPr algn="just" eaLnBrk="1" hangingPunct="1">
              <a:lnSpc>
                <a:spcPct val="150000"/>
              </a:lnSpc>
              <a:buFont typeface="Wingdings" pitchFamily="2" charset="2"/>
              <a:buNone/>
            </a:pPr>
            <a:r>
              <a:rPr lang="tr-TR" sz="3600" dirty="0" smtClean="0">
                <a:effectLst/>
              </a:rPr>
              <a:t>Personelin temiz, hijyenik, kaliteli</a:t>
            </a:r>
          </a:p>
          <a:p>
            <a:pPr algn="just" eaLnBrk="1" hangingPunct="1">
              <a:lnSpc>
                <a:spcPct val="150000"/>
              </a:lnSpc>
              <a:buFont typeface="Wingdings" pitchFamily="2" charset="2"/>
              <a:buNone/>
            </a:pPr>
            <a:r>
              <a:rPr lang="tr-TR" sz="3600" dirty="0" smtClean="0">
                <a:effectLst/>
              </a:rPr>
              <a:t>ve verimli çalışabilmesi iyi planlanmış</a:t>
            </a:r>
          </a:p>
          <a:p>
            <a:pPr algn="just" eaLnBrk="1" hangingPunct="1">
              <a:lnSpc>
                <a:spcPct val="150000"/>
              </a:lnSpc>
              <a:buFont typeface="Wingdings" pitchFamily="2" charset="2"/>
              <a:buNone/>
            </a:pPr>
            <a:r>
              <a:rPr lang="tr-TR" sz="3600" dirty="0" smtClean="0">
                <a:effectLst/>
              </a:rPr>
              <a:t>bir iş ortamı ile gerçekleşir.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7843" name="Rectangle 3"/>
          <p:cNvSpPr>
            <a:spLocks noGrp="1" noChangeArrowheads="1"/>
          </p:cNvSpPr>
          <p:nvPr>
            <p:ph type="body" idx="1"/>
          </p:nvPr>
        </p:nvSpPr>
        <p:spPr>
          <a:xfrm>
            <a:off x="457200" y="1341439"/>
            <a:ext cx="8229600" cy="4391818"/>
          </a:xfrm>
        </p:spPr>
        <p:txBody>
          <a:bodyPr/>
          <a:lstStyle/>
          <a:p>
            <a:pPr algn="just" eaLnBrk="1" hangingPunct="1">
              <a:lnSpc>
                <a:spcPct val="150000"/>
              </a:lnSpc>
              <a:buFont typeface="Wingdings" pitchFamily="2" charset="2"/>
              <a:buNone/>
              <a:defRPr/>
            </a:pPr>
            <a:r>
              <a:rPr lang="tr-TR" dirty="0" smtClean="0"/>
              <a:t>Ø </a:t>
            </a:r>
            <a:r>
              <a:rPr lang="tr-TR" dirty="0" smtClean="0">
                <a:effectLst/>
              </a:rPr>
              <a:t>Havalandırma için fanlarda kullanılabilir. Bunun</a:t>
            </a:r>
          </a:p>
          <a:p>
            <a:pPr algn="just" eaLnBrk="1" hangingPunct="1">
              <a:lnSpc>
                <a:spcPct val="150000"/>
              </a:lnSpc>
              <a:buFont typeface="Wingdings" pitchFamily="2" charset="2"/>
              <a:buNone/>
              <a:defRPr/>
            </a:pPr>
            <a:r>
              <a:rPr lang="tr-TR" dirty="0" smtClean="0">
                <a:effectLst/>
              </a:rPr>
              <a:t>için sıcak- kirli havayı dışarı atan ve serin- temiz</a:t>
            </a:r>
            <a:endParaRPr lang="tr-TR" dirty="0">
              <a:effectLst/>
            </a:endParaRPr>
          </a:p>
          <a:p>
            <a:pPr algn="just" eaLnBrk="1" hangingPunct="1">
              <a:lnSpc>
                <a:spcPct val="150000"/>
              </a:lnSpc>
              <a:buFont typeface="Wingdings" pitchFamily="2" charset="2"/>
              <a:buNone/>
              <a:defRPr/>
            </a:pPr>
            <a:r>
              <a:rPr lang="tr-TR" dirty="0" smtClean="0">
                <a:effectLst/>
              </a:rPr>
              <a:t>havayı içeri alan iki ayrı fandan yararlanılır.  Bu</a:t>
            </a:r>
          </a:p>
          <a:p>
            <a:pPr algn="just" eaLnBrk="1" hangingPunct="1">
              <a:lnSpc>
                <a:spcPct val="150000"/>
              </a:lnSpc>
              <a:buFont typeface="Wingdings" pitchFamily="2" charset="2"/>
              <a:buNone/>
              <a:defRPr/>
            </a:pPr>
            <a:r>
              <a:rPr lang="tr-TR" dirty="0" smtClean="0">
                <a:effectLst/>
              </a:rPr>
              <a:t>fanlar davlumbaz içerisine ve pencerelere</a:t>
            </a:r>
          </a:p>
          <a:p>
            <a:pPr algn="just" eaLnBrk="1" hangingPunct="1">
              <a:lnSpc>
                <a:spcPct val="150000"/>
              </a:lnSpc>
              <a:buFont typeface="Wingdings" pitchFamily="2" charset="2"/>
              <a:buNone/>
              <a:defRPr/>
            </a:pPr>
            <a:r>
              <a:rPr lang="tr-TR" dirty="0" smtClean="0">
                <a:effectLst/>
              </a:rPr>
              <a:t>yerleştirilir.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7" name="Rectangle 3"/>
          <p:cNvSpPr>
            <a:spLocks noGrp="1" noChangeArrowheads="1"/>
          </p:cNvSpPr>
          <p:nvPr>
            <p:ph type="body" idx="1"/>
          </p:nvPr>
        </p:nvSpPr>
        <p:spPr>
          <a:xfrm>
            <a:off x="457200" y="836713"/>
            <a:ext cx="8229600" cy="5289450"/>
          </a:xfrm>
        </p:spPr>
        <p:txBody>
          <a:bodyPr/>
          <a:lstStyle/>
          <a:p>
            <a:pPr algn="just" eaLnBrk="1" hangingPunct="1">
              <a:lnSpc>
                <a:spcPct val="150000"/>
              </a:lnSpc>
              <a:buFont typeface="Wingdings" pitchFamily="2" charset="2"/>
              <a:buNone/>
              <a:defRPr/>
            </a:pPr>
            <a:r>
              <a:rPr lang="tr-TR" dirty="0" smtClean="0"/>
              <a:t>Ø </a:t>
            </a:r>
            <a:r>
              <a:rPr lang="tr-TR" dirty="0" smtClean="0">
                <a:effectLst/>
              </a:rPr>
              <a:t>Doğal havalandırma yapılırken pencerelerden</a:t>
            </a:r>
          </a:p>
          <a:p>
            <a:pPr algn="just" eaLnBrk="1" hangingPunct="1">
              <a:lnSpc>
                <a:spcPct val="150000"/>
              </a:lnSpc>
              <a:buFont typeface="Wingdings" pitchFamily="2" charset="2"/>
              <a:buNone/>
              <a:defRPr/>
            </a:pPr>
            <a:r>
              <a:rPr lang="tr-TR" dirty="0" smtClean="0">
                <a:effectLst/>
              </a:rPr>
              <a:t>böcek, sinek vb. girmesini önlemek amacı ile</a:t>
            </a:r>
          </a:p>
          <a:p>
            <a:pPr algn="just" eaLnBrk="1" hangingPunct="1">
              <a:lnSpc>
                <a:spcPct val="150000"/>
              </a:lnSpc>
              <a:buFont typeface="Wingdings" pitchFamily="2" charset="2"/>
              <a:buNone/>
              <a:defRPr/>
            </a:pPr>
            <a:r>
              <a:rPr lang="tr-TR" dirty="0" smtClean="0">
                <a:effectLst/>
              </a:rPr>
              <a:t>pencereler telle kapatılmalı, yiyecek üretimi olan</a:t>
            </a:r>
          </a:p>
          <a:p>
            <a:pPr lvl="0" algn="just" eaLnBrk="1" hangingPunct="1">
              <a:lnSpc>
                <a:spcPct val="150000"/>
              </a:lnSpc>
              <a:buClr>
                <a:srgbClr val="FFCC00"/>
              </a:buClr>
              <a:buNone/>
              <a:defRPr/>
            </a:pPr>
            <a:r>
              <a:rPr lang="tr-TR" dirty="0" smtClean="0">
                <a:effectLst/>
              </a:rPr>
              <a:t>alanlardaki pencerelerde tül, perde olmamalıdır.</a:t>
            </a:r>
            <a:endParaRPr lang="tr-TR" dirty="0" smtClean="0">
              <a:solidFill>
                <a:srgbClr val="FFFFFF"/>
              </a:solidFill>
            </a:endParaRPr>
          </a:p>
          <a:p>
            <a:pPr lvl="0" algn="just" eaLnBrk="1" hangingPunct="1">
              <a:lnSpc>
                <a:spcPct val="150000"/>
              </a:lnSpc>
              <a:buClr>
                <a:srgbClr val="FFCC00"/>
              </a:buClr>
              <a:buNone/>
              <a:defRPr/>
            </a:pPr>
            <a:r>
              <a:rPr lang="tr-TR" dirty="0" smtClean="0">
                <a:solidFill>
                  <a:srgbClr val="FFFFFF"/>
                </a:solidFill>
                <a:effectLst/>
              </a:rPr>
              <a:t>Böylece </a:t>
            </a:r>
            <a:r>
              <a:rPr lang="tr-TR" dirty="0">
                <a:solidFill>
                  <a:srgbClr val="FFFFFF"/>
                </a:solidFill>
                <a:effectLst/>
              </a:rPr>
              <a:t>haşereler ve mikroorganizmalar tarafından</a:t>
            </a:r>
          </a:p>
          <a:p>
            <a:pPr lvl="0" algn="just" eaLnBrk="1" hangingPunct="1">
              <a:lnSpc>
                <a:spcPct val="150000"/>
              </a:lnSpc>
              <a:buClr>
                <a:srgbClr val="FFCC00"/>
              </a:buClr>
              <a:buNone/>
              <a:defRPr/>
            </a:pPr>
            <a:r>
              <a:rPr lang="tr-TR" dirty="0">
                <a:solidFill>
                  <a:srgbClr val="FFFFFF"/>
                </a:solidFill>
                <a:effectLst/>
              </a:rPr>
              <a:t>kirlenme önlenebilir.</a:t>
            </a:r>
          </a:p>
          <a:p>
            <a:pPr algn="just" eaLnBrk="1" hangingPunct="1">
              <a:lnSpc>
                <a:spcPct val="150000"/>
              </a:lnSpc>
              <a:buFont typeface="Wingdings" pitchFamily="2" charset="2"/>
              <a:buNone/>
              <a:defRPr/>
            </a:pPr>
            <a:endParaRPr lang="tr-TR" dirty="0" smtClean="0">
              <a:effectLs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47664" y="1556792"/>
            <a:ext cx="5976664" cy="3877891"/>
          </a:xfrm>
        </p:spPr>
        <p:txBody>
          <a:bodyPr/>
          <a:lstStyle/>
          <a:p>
            <a:pPr lvl="0" algn="just" eaLnBrk="1" hangingPunct="1">
              <a:lnSpc>
                <a:spcPct val="150000"/>
              </a:lnSpc>
              <a:buClr>
                <a:srgbClr val="FFCC00"/>
              </a:buClr>
              <a:buNone/>
              <a:defRPr/>
            </a:pPr>
            <a:r>
              <a:rPr lang="tr-TR" sz="3600" dirty="0" smtClean="0">
                <a:solidFill>
                  <a:srgbClr val="FFFFFF"/>
                </a:solidFill>
                <a:effectLst/>
              </a:rPr>
              <a:t>Ø </a:t>
            </a:r>
            <a:r>
              <a:rPr lang="tr-TR" sz="3600" dirty="0">
                <a:solidFill>
                  <a:srgbClr val="FFFFFF"/>
                </a:solidFill>
                <a:effectLst/>
              </a:rPr>
              <a:t>Havalandırma </a:t>
            </a:r>
            <a:r>
              <a:rPr lang="tr-TR" sz="3600" dirty="0" smtClean="0">
                <a:solidFill>
                  <a:srgbClr val="FFFFFF"/>
                </a:solidFill>
                <a:effectLst/>
              </a:rPr>
              <a:t>sonucunda</a:t>
            </a:r>
          </a:p>
          <a:p>
            <a:pPr lvl="0" algn="just" eaLnBrk="1" hangingPunct="1">
              <a:lnSpc>
                <a:spcPct val="150000"/>
              </a:lnSpc>
              <a:buClr>
                <a:srgbClr val="FFCC00"/>
              </a:buClr>
              <a:buNone/>
              <a:defRPr/>
            </a:pPr>
            <a:r>
              <a:rPr lang="tr-TR" sz="3600" dirty="0" smtClean="0">
                <a:solidFill>
                  <a:srgbClr val="FFFFFF"/>
                </a:solidFill>
                <a:effectLst/>
              </a:rPr>
              <a:t>mutfakta </a:t>
            </a:r>
            <a:r>
              <a:rPr lang="tr-TR" sz="3600" dirty="0">
                <a:solidFill>
                  <a:srgbClr val="FFFFFF"/>
                </a:solidFill>
                <a:effectLst/>
              </a:rPr>
              <a:t>nem oranı % 10’ </a:t>
            </a:r>
            <a:r>
              <a:rPr lang="tr-TR" sz="3600" dirty="0" smtClean="0">
                <a:solidFill>
                  <a:srgbClr val="FFFFFF"/>
                </a:solidFill>
                <a:effectLst/>
              </a:rPr>
              <a:t>dan</a:t>
            </a:r>
          </a:p>
          <a:p>
            <a:pPr lvl="0" algn="just" eaLnBrk="1" hangingPunct="1">
              <a:lnSpc>
                <a:spcPct val="150000"/>
              </a:lnSpc>
              <a:buClr>
                <a:srgbClr val="FFCC00"/>
              </a:buClr>
              <a:buNone/>
              <a:defRPr/>
            </a:pPr>
            <a:r>
              <a:rPr lang="tr-TR" sz="3600" dirty="0" smtClean="0">
                <a:solidFill>
                  <a:srgbClr val="FFFFFF"/>
                </a:solidFill>
                <a:effectLst/>
              </a:rPr>
              <a:t>az</a:t>
            </a:r>
            <a:r>
              <a:rPr lang="tr-TR" sz="3600" dirty="0">
                <a:solidFill>
                  <a:srgbClr val="FFFFFF"/>
                </a:solidFill>
                <a:effectLst/>
              </a:rPr>
              <a:t>, % 70’ den fazla olmamalıdır.</a:t>
            </a:r>
          </a:p>
          <a:p>
            <a:pPr>
              <a:lnSpc>
                <a:spcPct val="150000"/>
              </a:lnSpc>
            </a:pPr>
            <a:endParaRPr lang="tr-TR" sz="3600" dirty="0">
              <a:effectLst/>
            </a:endParaRPr>
          </a:p>
        </p:txBody>
      </p:sp>
    </p:spTree>
    <p:extLst>
      <p:ext uri="{BB962C8B-B14F-4D97-AF65-F5344CB8AC3E}">
        <p14:creationId xmlns:p14="http://schemas.microsoft.com/office/powerpoint/2010/main" val="2360864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etin Yer Tutucusu"/>
          <p:cNvSpPr>
            <a:spLocks noGrp="1"/>
          </p:cNvSpPr>
          <p:nvPr>
            <p:ph type="body" sz="half" idx="2"/>
          </p:nvPr>
        </p:nvSpPr>
        <p:spPr>
          <a:xfrm>
            <a:off x="467544" y="476672"/>
            <a:ext cx="8425060" cy="5877272"/>
          </a:xfrm>
        </p:spPr>
        <p:txBody>
          <a:bodyPr/>
          <a:lstStyle/>
          <a:p>
            <a:pPr algn="just">
              <a:lnSpc>
                <a:spcPct val="150000"/>
              </a:lnSpc>
              <a:defRPr/>
            </a:pPr>
            <a:r>
              <a:rPr lang="tr-TR" sz="2800" dirty="0" smtClean="0">
                <a:solidFill>
                  <a:srgbClr val="FFFF00"/>
                </a:solidFill>
                <a:effectLst/>
              </a:rPr>
              <a:t>1.Doğal Havalandırma: </a:t>
            </a:r>
            <a:r>
              <a:rPr lang="tr-TR" sz="2800" dirty="0" smtClean="0">
                <a:effectLst/>
              </a:rPr>
              <a:t>Ocak ve kuzine üstüne kurulan davlumbazlarla kirli hava dışarı atılır</a:t>
            </a:r>
            <a:r>
              <a:rPr lang="tr-TR" sz="2800" dirty="0" smtClean="0">
                <a:effectLst/>
              </a:rPr>
              <a:t>. Bacanın </a:t>
            </a:r>
            <a:r>
              <a:rPr lang="tr-TR" sz="2800" dirty="0" smtClean="0">
                <a:effectLst/>
              </a:rPr>
              <a:t>kirli havayı çekebilmesi için özel yapılmış deliklerden temiz hava girişi sağlanmalıdır</a:t>
            </a:r>
            <a:r>
              <a:rPr lang="tr-TR" sz="2800" dirty="0" smtClean="0">
                <a:effectLst/>
              </a:rPr>
              <a:t>. Küçük </a:t>
            </a:r>
            <a:r>
              <a:rPr lang="tr-TR" sz="2800" dirty="0" smtClean="0">
                <a:effectLst/>
              </a:rPr>
              <a:t>kapasiteli mutfaklarda kullanılabilir. </a:t>
            </a:r>
            <a:r>
              <a:rPr lang="tr-TR" sz="2800" dirty="0" smtClean="0">
                <a:effectLst/>
              </a:rPr>
              <a:t>ancak </a:t>
            </a:r>
            <a:r>
              <a:rPr lang="tr-TR" sz="2800" dirty="0" smtClean="0">
                <a:effectLst/>
              </a:rPr>
              <a:t>kurallara </a:t>
            </a:r>
            <a:r>
              <a:rPr lang="tr-TR" sz="2800" dirty="0" smtClean="0">
                <a:effectLst/>
              </a:rPr>
              <a:t>uygun ve yeterli </a:t>
            </a:r>
            <a:r>
              <a:rPr lang="tr-TR" sz="2800" dirty="0" smtClean="0">
                <a:effectLst/>
              </a:rPr>
              <a:t>değildir</a:t>
            </a:r>
            <a:r>
              <a:rPr lang="tr-TR" sz="2800" dirty="0" smtClean="0">
                <a:effectLst/>
              </a:rPr>
              <a:t>.</a:t>
            </a:r>
            <a:endParaRPr lang="tr-TR" sz="2800" dirty="0" smtClean="0">
              <a:solidFill>
                <a:srgbClr val="FFFF00"/>
              </a:solidFill>
              <a:effectLst/>
            </a:endParaRPr>
          </a:p>
          <a:p>
            <a:pPr algn="just">
              <a:lnSpc>
                <a:spcPct val="150000"/>
              </a:lnSpc>
              <a:defRPr/>
            </a:pPr>
            <a:r>
              <a:rPr lang="tr-TR" sz="2800" dirty="0" smtClean="0">
                <a:solidFill>
                  <a:srgbClr val="FFFF00"/>
                </a:solidFill>
                <a:effectLst/>
              </a:rPr>
              <a:t>Davlumbazın yerleşimi: </a:t>
            </a:r>
            <a:r>
              <a:rPr lang="tr-TR" sz="2800" dirty="0" smtClean="0">
                <a:effectLst/>
              </a:rPr>
              <a:t>davlumbaz ile taban arası yükseklik </a:t>
            </a:r>
            <a:r>
              <a:rPr lang="tr-TR" sz="2800" dirty="0" smtClean="0">
                <a:effectLst/>
              </a:rPr>
              <a:t>1.90m. Davlumbazın </a:t>
            </a:r>
            <a:r>
              <a:rPr lang="tr-TR" sz="2800" dirty="0" smtClean="0">
                <a:effectLst/>
              </a:rPr>
              <a:t>kuzine alanına göre çıkıntısı 0.20m olmalıdır.</a:t>
            </a:r>
            <a:endParaRPr lang="tr-TR" sz="2800" dirty="0">
              <a:effectLs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Yer Tutucusu 3"/>
          <p:cNvSpPr>
            <a:spLocks noGrp="1"/>
          </p:cNvSpPr>
          <p:nvPr>
            <p:ph type="body" sz="half" idx="2"/>
          </p:nvPr>
        </p:nvSpPr>
        <p:spPr>
          <a:xfrm>
            <a:off x="755576" y="1435100"/>
            <a:ext cx="7488832" cy="4691063"/>
          </a:xfrm>
        </p:spPr>
        <p:txBody>
          <a:bodyPr/>
          <a:lstStyle/>
          <a:p>
            <a:pPr lvl="0" algn="just">
              <a:lnSpc>
                <a:spcPct val="150000"/>
              </a:lnSpc>
              <a:buClr>
                <a:srgbClr val="FFCC00"/>
              </a:buClr>
              <a:defRPr/>
            </a:pPr>
            <a:r>
              <a:rPr lang="tr-TR" sz="3200" dirty="0">
                <a:solidFill>
                  <a:srgbClr val="FFFF00"/>
                </a:solidFill>
                <a:effectLst/>
              </a:rPr>
              <a:t>2.Mekanik Havalandırma: </a:t>
            </a:r>
            <a:r>
              <a:rPr lang="tr-TR" sz="3200" dirty="0">
                <a:solidFill>
                  <a:srgbClr val="FFFFFF"/>
                </a:solidFill>
                <a:effectLst/>
              </a:rPr>
              <a:t>Mekanik gücüyle kirli havanın boru kanallarından geçerek dışarı atılmasıdır. Aynı şekilde diğer boru kanalları ile ısıtılmış temiz havanın içeri gelmesini sağlayan bir havalandırma sistemidir.</a:t>
            </a:r>
          </a:p>
          <a:p>
            <a:endParaRPr lang="tr-TR" dirty="0"/>
          </a:p>
        </p:txBody>
      </p:sp>
    </p:spTree>
    <p:extLst>
      <p:ext uri="{BB962C8B-B14F-4D97-AF65-F5344CB8AC3E}">
        <p14:creationId xmlns:p14="http://schemas.microsoft.com/office/powerpoint/2010/main" val="21206056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Başlık"/>
          <p:cNvSpPr>
            <a:spLocks noGrp="1"/>
          </p:cNvSpPr>
          <p:nvPr>
            <p:ph type="title"/>
          </p:nvPr>
        </p:nvSpPr>
        <p:spPr/>
        <p:txBody>
          <a:bodyPr/>
          <a:lstStyle/>
          <a:p>
            <a:pPr algn="just">
              <a:defRPr/>
            </a:pPr>
            <a:r>
              <a:rPr lang="tr-TR" sz="4000" dirty="0" smtClean="0">
                <a:solidFill>
                  <a:srgbClr val="FFFF00"/>
                </a:solidFill>
              </a:rPr>
              <a:t>Havalandırma sisteminin bakımı;</a:t>
            </a:r>
            <a:endParaRPr lang="tr-TR" sz="4000" dirty="0">
              <a:solidFill>
                <a:srgbClr val="FFFF00"/>
              </a:solidFill>
            </a:endParaRPr>
          </a:p>
        </p:txBody>
      </p:sp>
      <p:sp>
        <p:nvSpPr>
          <p:cNvPr id="8" name="7 İçerik Yer Tutucusu"/>
          <p:cNvSpPr>
            <a:spLocks noGrp="1"/>
          </p:cNvSpPr>
          <p:nvPr>
            <p:ph idx="1"/>
          </p:nvPr>
        </p:nvSpPr>
        <p:spPr/>
        <p:txBody>
          <a:bodyPr/>
          <a:lstStyle/>
          <a:p>
            <a:pPr algn="just">
              <a:lnSpc>
                <a:spcPct val="150000"/>
              </a:lnSpc>
              <a:defRPr/>
            </a:pPr>
            <a:r>
              <a:rPr lang="tr-TR" sz="2800" dirty="0" smtClean="0">
                <a:effectLst/>
              </a:rPr>
              <a:t>Davlumbazlarda filtreler vardır. Filtreler yağlı, buharlı ve is yapan dumanları toplar ve böylece baca ve boru kanalları temiz kalır. Kanalların temiz olması muhtemel yangınları önler. Sistemin iyi çalışması için aylık olarak filtrelerin değişmesi/temizlenmesi gereklidir. Yıllık olarak da sistemin tamamının firma tarafından kontrolü sağlanmalıdır.</a:t>
            </a:r>
            <a:endParaRPr lang="tr-TR" sz="2800" dirty="0">
              <a:effectLs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Resim" descr="davlumbaz.JPG"/>
          <p:cNvPicPr>
            <a:picLocks noChangeAspect="1"/>
          </p:cNvPicPr>
          <p:nvPr/>
        </p:nvPicPr>
        <p:blipFill>
          <a:blip r:embed="rId2" cstate="print"/>
          <a:stretch>
            <a:fillRect/>
          </a:stretch>
        </p:blipFill>
        <p:spPr>
          <a:xfrm>
            <a:off x="2699792" y="1700808"/>
            <a:ext cx="3860800" cy="4797152"/>
          </a:xfrm>
          <a:prstGeom prst="rect">
            <a:avLst/>
          </a:prstGeom>
        </p:spPr>
      </p:pic>
      <p:sp>
        <p:nvSpPr>
          <p:cNvPr id="7" name="6 Başlık"/>
          <p:cNvSpPr>
            <a:spLocks noGrp="1"/>
          </p:cNvSpPr>
          <p:nvPr>
            <p:ph type="title"/>
          </p:nvPr>
        </p:nvSpPr>
        <p:spPr/>
        <p:txBody>
          <a:bodyPr/>
          <a:lstStyle/>
          <a:p>
            <a:r>
              <a:rPr lang="tr-TR" dirty="0" smtClean="0"/>
              <a:t>Kademeli Havalandırma Sistemi</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1340768"/>
            <a:ext cx="7920880" cy="4785395"/>
          </a:xfrm>
        </p:spPr>
        <p:txBody>
          <a:bodyPr/>
          <a:lstStyle/>
          <a:p>
            <a:pPr lvl="0" algn="just" eaLnBrk="1" hangingPunct="1">
              <a:lnSpc>
                <a:spcPct val="150000"/>
              </a:lnSpc>
              <a:buClr>
                <a:srgbClr val="FFCC00"/>
              </a:buClr>
              <a:buNone/>
            </a:pPr>
            <a:r>
              <a:rPr lang="tr-TR" sz="3600" dirty="0">
                <a:solidFill>
                  <a:srgbClr val="FFFFFF"/>
                </a:solidFill>
                <a:effectLst/>
              </a:rPr>
              <a:t>Fiziksel koşulları uygun </a:t>
            </a:r>
            <a:r>
              <a:rPr lang="tr-TR" sz="3600" dirty="0" smtClean="0">
                <a:solidFill>
                  <a:srgbClr val="FFFFFF"/>
                </a:solidFill>
                <a:effectLst/>
              </a:rPr>
              <a:t>olmayan mutfak ve</a:t>
            </a:r>
          </a:p>
          <a:p>
            <a:pPr lvl="0" algn="just" eaLnBrk="1" hangingPunct="1">
              <a:lnSpc>
                <a:spcPct val="150000"/>
              </a:lnSpc>
              <a:buClr>
                <a:srgbClr val="FFCC00"/>
              </a:buClr>
              <a:buNone/>
            </a:pPr>
            <a:r>
              <a:rPr lang="tr-TR" sz="3600" dirty="0" smtClean="0">
                <a:solidFill>
                  <a:srgbClr val="FFFFFF"/>
                </a:solidFill>
                <a:effectLst/>
              </a:rPr>
              <a:t>servis alanlarında çalışmak</a:t>
            </a:r>
            <a:r>
              <a:rPr lang="tr-TR" sz="3600" dirty="0">
                <a:solidFill>
                  <a:srgbClr val="FFFFFF"/>
                </a:solidFill>
                <a:effectLst/>
              </a:rPr>
              <a:t>, üretilen </a:t>
            </a:r>
            <a:r>
              <a:rPr lang="tr-TR" sz="3600" dirty="0" smtClean="0">
                <a:solidFill>
                  <a:srgbClr val="FFFFFF"/>
                </a:solidFill>
                <a:effectLst/>
              </a:rPr>
              <a:t>işin</a:t>
            </a:r>
          </a:p>
          <a:p>
            <a:pPr lvl="0" algn="just" eaLnBrk="1" hangingPunct="1">
              <a:lnSpc>
                <a:spcPct val="150000"/>
              </a:lnSpc>
              <a:buClr>
                <a:srgbClr val="FFCC00"/>
              </a:buClr>
              <a:buNone/>
            </a:pPr>
            <a:r>
              <a:rPr lang="tr-TR" sz="3600" dirty="0" smtClean="0">
                <a:solidFill>
                  <a:srgbClr val="FFFFFF"/>
                </a:solidFill>
                <a:effectLst/>
              </a:rPr>
              <a:t>Kalitesini etkileyeceği </a:t>
            </a:r>
            <a:r>
              <a:rPr lang="tr-TR" sz="3600" dirty="0">
                <a:solidFill>
                  <a:srgbClr val="FFFFFF"/>
                </a:solidFill>
                <a:effectLst/>
              </a:rPr>
              <a:t>gibi iş yerinde bir çok</a:t>
            </a:r>
          </a:p>
          <a:p>
            <a:pPr lvl="0" algn="just" eaLnBrk="1" hangingPunct="1">
              <a:lnSpc>
                <a:spcPct val="150000"/>
              </a:lnSpc>
              <a:buClr>
                <a:srgbClr val="FFCC00"/>
              </a:buClr>
              <a:buNone/>
            </a:pPr>
            <a:r>
              <a:rPr lang="tr-TR" sz="3600" dirty="0">
                <a:solidFill>
                  <a:srgbClr val="FFFFFF"/>
                </a:solidFill>
                <a:effectLst/>
              </a:rPr>
              <a:t>kazaların olmasına yol </a:t>
            </a:r>
            <a:r>
              <a:rPr lang="tr-TR" sz="3600" dirty="0" smtClean="0">
                <a:solidFill>
                  <a:srgbClr val="FFFFFF"/>
                </a:solidFill>
                <a:effectLst/>
              </a:rPr>
              <a:t>açarak çalışanın</a:t>
            </a:r>
          </a:p>
          <a:p>
            <a:pPr lvl="0" algn="just" eaLnBrk="1" hangingPunct="1">
              <a:lnSpc>
                <a:spcPct val="150000"/>
              </a:lnSpc>
              <a:buClr>
                <a:srgbClr val="FFCC00"/>
              </a:buClr>
              <a:buNone/>
            </a:pPr>
            <a:r>
              <a:rPr lang="tr-TR" sz="3600" dirty="0" smtClean="0">
                <a:solidFill>
                  <a:srgbClr val="FFFFFF"/>
                </a:solidFill>
                <a:effectLst/>
              </a:rPr>
              <a:t>sağlığına </a:t>
            </a:r>
            <a:r>
              <a:rPr lang="tr-TR" sz="3600" dirty="0">
                <a:solidFill>
                  <a:srgbClr val="FFFFFF"/>
                </a:solidFill>
                <a:effectLst/>
              </a:rPr>
              <a:t>da </a:t>
            </a:r>
            <a:r>
              <a:rPr lang="tr-TR" sz="3600" dirty="0" smtClean="0">
                <a:solidFill>
                  <a:srgbClr val="FFFFFF"/>
                </a:solidFill>
                <a:effectLst/>
              </a:rPr>
              <a:t>zarar verebilecektir</a:t>
            </a:r>
            <a:r>
              <a:rPr lang="tr-TR" sz="3600" dirty="0">
                <a:solidFill>
                  <a:srgbClr val="FFFFFF"/>
                </a:solidFill>
                <a:effectLst/>
              </a:rPr>
              <a:t>.</a:t>
            </a:r>
          </a:p>
          <a:p>
            <a:endParaRPr lang="tr-TR" dirty="0"/>
          </a:p>
        </p:txBody>
      </p:sp>
    </p:spTree>
    <p:extLst>
      <p:ext uri="{BB962C8B-B14F-4D97-AF65-F5344CB8AC3E}">
        <p14:creationId xmlns:p14="http://schemas.microsoft.com/office/powerpoint/2010/main" val="2560891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9" name="Rectangle 3"/>
          <p:cNvSpPr>
            <a:spLocks noGrp="1" noChangeArrowheads="1"/>
          </p:cNvSpPr>
          <p:nvPr>
            <p:ph type="body" idx="1"/>
          </p:nvPr>
        </p:nvSpPr>
        <p:spPr>
          <a:xfrm>
            <a:off x="1187624" y="1340768"/>
            <a:ext cx="6984776" cy="4752528"/>
          </a:xfrm>
        </p:spPr>
        <p:txBody>
          <a:bodyPr/>
          <a:lstStyle/>
          <a:p>
            <a:pPr marL="457200" indent="-457200" eaLnBrk="1" hangingPunct="1">
              <a:lnSpc>
                <a:spcPct val="80000"/>
              </a:lnSpc>
              <a:defRPr/>
            </a:pPr>
            <a:endParaRPr lang="tr-TR" dirty="0" smtClean="0">
              <a:effectLst/>
              <a:latin typeface="Arial" charset="0"/>
            </a:endParaRPr>
          </a:p>
          <a:p>
            <a:pPr marL="457200" indent="-457200" algn="just" eaLnBrk="1" hangingPunct="1">
              <a:lnSpc>
                <a:spcPct val="80000"/>
              </a:lnSpc>
              <a:buFont typeface="Wingdings" pitchFamily="2" charset="2"/>
              <a:buNone/>
              <a:defRPr/>
            </a:pPr>
            <a:r>
              <a:rPr lang="tr-TR" sz="3600" b="1" dirty="0" smtClean="0">
                <a:solidFill>
                  <a:srgbClr val="FFFF00"/>
                </a:solidFill>
                <a:effectLst/>
              </a:rPr>
              <a:t>Aydınlatma</a:t>
            </a:r>
          </a:p>
          <a:p>
            <a:pPr marL="457200" indent="-457200" algn="just" eaLnBrk="1" hangingPunct="1">
              <a:lnSpc>
                <a:spcPct val="150000"/>
              </a:lnSpc>
              <a:buFont typeface="Wingdings" pitchFamily="2" charset="2"/>
              <a:buNone/>
              <a:defRPr/>
            </a:pPr>
            <a:r>
              <a:rPr lang="tr-TR" sz="3600" b="1" dirty="0" smtClean="0">
                <a:effectLst/>
              </a:rPr>
              <a:t> </a:t>
            </a:r>
            <a:r>
              <a:rPr lang="tr-TR" sz="3600" dirty="0" smtClean="0">
                <a:effectLst/>
              </a:rPr>
              <a:t>İşyerinde her türlü işlemin kusursuz</a:t>
            </a:r>
          </a:p>
          <a:p>
            <a:pPr marL="457200" indent="-457200" algn="just" eaLnBrk="1" hangingPunct="1">
              <a:lnSpc>
                <a:spcPct val="150000"/>
              </a:lnSpc>
              <a:buFont typeface="Wingdings" pitchFamily="2" charset="2"/>
              <a:buNone/>
              <a:defRPr/>
            </a:pPr>
            <a:r>
              <a:rPr lang="tr-TR" sz="3600" dirty="0" smtClean="0">
                <a:effectLst/>
              </a:rPr>
              <a:t>olabilmesi ve göz sağlığının korunması</a:t>
            </a:r>
          </a:p>
          <a:p>
            <a:pPr marL="457200" indent="-457200" algn="just" eaLnBrk="1" hangingPunct="1">
              <a:lnSpc>
                <a:spcPct val="150000"/>
              </a:lnSpc>
              <a:buFont typeface="Wingdings" pitchFamily="2" charset="2"/>
              <a:buNone/>
              <a:defRPr/>
            </a:pPr>
            <a:r>
              <a:rPr lang="tr-TR" sz="3600" dirty="0" smtClean="0">
                <a:effectLst/>
              </a:rPr>
              <a:t>iyi bir aydınlatma sistemi ile</a:t>
            </a:r>
          </a:p>
          <a:p>
            <a:pPr marL="457200" indent="-457200" algn="just" eaLnBrk="1" hangingPunct="1">
              <a:lnSpc>
                <a:spcPct val="150000"/>
              </a:lnSpc>
              <a:buFont typeface="Wingdings" pitchFamily="2" charset="2"/>
              <a:buNone/>
              <a:defRPr/>
            </a:pPr>
            <a:r>
              <a:rPr lang="tr-TR" sz="3600" dirty="0" smtClean="0">
                <a:effectLst/>
              </a:rPr>
              <a:t>gerçekleşir. </a:t>
            </a:r>
            <a:endParaRPr lang="tr-TR" sz="36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692696"/>
            <a:ext cx="8229600" cy="724942"/>
          </a:xfrm>
        </p:spPr>
        <p:txBody>
          <a:bodyPr/>
          <a:lstStyle/>
          <a:p>
            <a:r>
              <a:rPr lang="tr-TR" dirty="0" smtClean="0">
                <a:solidFill>
                  <a:srgbClr val="FFFFFF"/>
                </a:solidFill>
                <a:effectLst/>
              </a:rPr>
              <a:t/>
            </a:r>
            <a:br>
              <a:rPr lang="tr-TR" dirty="0" smtClean="0">
                <a:solidFill>
                  <a:srgbClr val="FFFFFF"/>
                </a:solidFill>
                <a:effectLst/>
              </a:rPr>
            </a:br>
            <a:r>
              <a:rPr lang="tr-TR" dirty="0" smtClean="0">
                <a:solidFill>
                  <a:srgbClr val="FFFFFF"/>
                </a:solidFill>
                <a:effectLst/>
              </a:rPr>
              <a:t>İyi </a:t>
            </a:r>
            <a:r>
              <a:rPr lang="tr-TR" dirty="0">
                <a:solidFill>
                  <a:srgbClr val="FFFFFF"/>
                </a:solidFill>
                <a:effectLst/>
              </a:rPr>
              <a:t>bir aydınlatma;</a:t>
            </a:r>
            <a:br>
              <a:rPr lang="tr-TR" dirty="0">
                <a:solidFill>
                  <a:srgbClr val="FFFFFF"/>
                </a:solidFill>
                <a:effectLst/>
              </a:rPr>
            </a:br>
            <a:endParaRPr lang="tr-TR" dirty="0"/>
          </a:p>
        </p:txBody>
      </p:sp>
      <p:sp>
        <p:nvSpPr>
          <p:cNvPr id="3" name="İçerik Yer Tutucusu 2"/>
          <p:cNvSpPr>
            <a:spLocks noGrp="1"/>
          </p:cNvSpPr>
          <p:nvPr>
            <p:ph idx="1"/>
          </p:nvPr>
        </p:nvSpPr>
        <p:spPr>
          <a:xfrm>
            <a:off x="457200" y="1556792"/>
            <a:ext cx="8229600" cy="4569371"/>
          </a:xfrm>
        </p:spPr>
        <p:txBody>
          <a:bodyPr/>
          <a:lstStyle/>
          <a:p>
            <a:pPr marL="457200" lvl="0" indent="-457200" algn="just" eaLnBrk="1" hangingPunct="1">
              <a:lnSpc>
                <a:spcPct val="150000"/>
              </a:lnSpc>
              <a:buClr>
                <a:srgbClr val="FFCC00"/>
              </a:buClr>
              <a:defRPr/>
            </a:pPr>
            <a:r>
              <a:rPr lang="tr-TR" dirty="0" smtClean="0">
                <a:solidFill>
                  <a:srgbClr val="FFFFFF"/>
                </a:solidFill>
                <a:effectLst/>
              </a:rPr>
              <a:t>Mutfağın </a:t>
            </a:r>
            <a:r>
              <a:rPr lang="tr-TR" dirty="0">
                <a:solidFill>
                  <a:srgbClr val="FFFFFF"/>
                </a:solidFill>
                <a:effectLst/>
              </a:rPr>
              <a:t>araç- gereç temizliğini sağlar.</a:t>
            </a:r>
          </a:p>
          <a:p>
            <a:pPr marL="457200" lvl="0" indent="-457200" algn="just" eaLnBrk="1" hangingPunct="1">
              <a:lnSpc>
                <a:spcPct val="150000"/>
              </a:lnSpc>
              <a:buClr>
                <a:srgbClr val="FFCC00"/>
              </a:buClr>
              <a:defRPr/>
            </a:pPr>
            <a:r>
              <a:rPr lang="tr-TR" dirty="0">
                <a:solidFill>
                  <a:srgbClr val="FFFFFF"/>
                </a:solidFill>
                <a:effectLst/>
              </a:rPr>
              <a:t>Yiyecek maddelerinin kalite ve yabancı madde kontrolünü kolaylaştırır.</a:t>
            </a:r>
          </a:p>
          <a:p>
            <a:pPr marL="457200" lvl="0" indent="-457200" algn="just" eaLnBrk="1" hangingPunct="1">
              <a:lnSpc>
                <a:spcPct val="150000"/>
              </a:lnSpc>
              <a:buClr>
                <a:srgbClr val="FFCC00"/>
              </a:buClr>
              <a:defRPr/>
            </a:pPr>
            <a:r>
              <a:rPr lang="tr-TR" dirty="0">
                <a:solidFill>
                  <a:srgbClr val="FFFFFF"/>
                </a:solidFill>
                <a:effectLst/>
              </a:rPr>
              <a:t>Yiyeceklerin hazırlanması, pişirilmesi, süslenmesi ve servisinin başarılı bir şekilde yapılmasını sağlar.</a:t>
            </a:r>
          </a:p>
          <a:p>
            <a:endParaRPr lang="tr-TR" dirty="0"/>
          </a:p>
        </p:txBody>
      </p:sp>
    </p:spTree>
    <p:extLst>
      <p:ext uri="{BB962C8B-B14F-4D97-AF65-F5344CB8AC3E}">
        <p14:creationId xmlns:p14="http://schemas.microsoft.com/office/powerpoint/2010/main" val="189354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type="body" idx="1"/>
          </p:nvPr>
        </p:nvSpPr>
        <p:spPr>
          <a:xfrm>
            <a:off x="827584" y="980728"/>
            <a:ext cx="7797552" cy="5289550"/>
          </a:xfrm>
        </p:spPr>
        <p:txBody>
          <a:bodyPr/>
          <a:lstStyle/>
          <a:p>
            <a:pPr algn="just" eaLnBrk="1" hangingPunct="1">
              <a:lnSpc>
                <a:spcPct val="150000"/>
              </a:lnSpc>
              <a:defRPr/>
            </a:pPr>
            <a:r>
              <a:rPr lang="tr-TR" dirty="0" smtClean="0">
                <a:effectLst>
                  <a:outerShdw blurRad="38100" dist="38100" dir="2700000" algn="tl">
                    <a:srgbClr val="000000">
                      <a:alpha val="43137"/>
                    </a:srgbClr>
                  </a:outerShdw>
                </a:effectLst>
              </a:rPr>
              <a:t>Personelin fiziksel ve zihinsel zorlanmadan, sinirlenmeden iş yapmasını, hızlı ve rahat çalışmasını sağlar.</a:t>
            </a:r>
          </a:p>
          <a:p>
            <a:pPr algn="just" eaLnBrk="1" hangingPunct="1">
              <a:lnSpc>
                <a:spcPct val="150000"/>
              </a:lnSpc>
              <a:defRPr/>
            </a:pPr>
            <a:r>
              <a:rPr lang="tr-TR" dirty="0" smtClean="0">
                <a:effectLst>
                  <a:outerShdw blurRad="38100" dist="38100" dir="2700000" algn="tl">
                    <a:srgbClr val="000000">
                      <a:alpha val="43137"/>
                    </a:srgbClr>
                  </a:outerShdw>
                </a:effectLst>
              </a:rPr>
              <a:t>İş kazalarını önler.</a:t>
            </a:r>
          </a:p>
          <a:p>
            <a:pPr algn="just" eaLnBrk="1" hangingPunct="1">
              <a:buFont typeface="Wingdings" pitchFamily="2" charset="2"/>
              <a:buNone/>
              <a:defRPr/>
            </a:pPr>
            <a:endParaRPr lang="tr-TR" dirty="0" smtClean="0">
              <a:effectLst>
                <a:outerShdw blurRad="38100" dist="38100" dir="2700000" algn="tl">
                  <a:srgbClr val="000000">
                    <a:alpha val="43137"/>
                  </a:srgbClr>
                </a:outerShdw>
              </a:effectLst>
            </a:endParaRPr>
          </a:p>
          <a:p>
            <a:pPr algn="just" eaLnBrk="1" hangingPunct="1">
              <a:buFont typeface="Wingdings" pitchFamily="2" charset="2"/>
              <a:buNone/>
              <a:defRPr/>
            </a:pPr>
            <a:r>
              <a:rPr lang="tr-TR" dirty="0" smtClean="0">
                <a:effectLst>
                  <a:outerShdw blurRad="38100" dist="38100" dir="2700000" algn="tl">
                    <a:srgbClr val="000000">
                      <a:alpha val="43137"/>
                    </a:srgbClr>
                  </a:outerShdw>
                </a:effectLst>
              </a:rPr>
              <a:t>Aydınlatma, doğal ve yapay olmak üzere iki</a:t>
            </a:r>
          </a:p>
          <a:p>
            <a:pPr algn="just" eaLnBrk="1" hangingPunct="1">
              <a:buFont typeface="Wingdings" pitchFamily="2" charset="2"/>
              <a:buNone/>
              <a:defRPr/>
            </a:pPr>
            <a:r>
              <a:rPr lang="tr-TR" dirty="0" smtClean="0">
                <a:effectLst>
                  <a:outerShdw blurRad="38100" dist="38100" dir="2700000" algn="tl">
                    <a:srgbClr val="000000">
                      <a:alpha val="43137"/>
                    </a:srgbClr>
                  </a:outerShdw>
                </a:effectLst>
              </a:rPr>
              <a:t>şekilde yapılır.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body" idx="1"/>
          </p:nvPr>
        </p:nvSpPr>
        <p:spPr>
          <a:xfrm>
            <a:off x="457200" y="692150"/>
            <a:ext cx="8229600" cy="5434013"/>
          </a:xfrm>
        </p:spPr>
        <p:txBody>
          <a:bodyPr/>
          <a:lstStyle/>
          <a:p>
            <a:pPr algn="just" eaLnBrk="1" hangingPunct="1">
              <a:lnSpc>
                <a:spcPct val="150000"/>
              </a:lnSpc>
              <a:buFont typeface="Wingdings" pitchFamily="2" charset="2"/>
              <a:buNone/>
              <a:defRPr/>
            </a:pPr>
            <a:r>
              <a:rPr lang="tr-TR" dirty="0" smtClean="0">
                <a:effectLst>
                  <a:outerShdw blurRad="38100" dist="38100" dir="2700000" algn="tl">
                    <a:srgbClr val="000000">
                      <a:alpha val="43137"/>
                    </a:srgbClr>
                  </a:outerShdw>
                </a:effectLst>
              </a:rPr>
              <a:t>İyi bir aydınlatma sisteminde dikkate alınması</a:t>
            </a:r>
          </a:p>
          <a:p>
            <a:pPr algn="just" eaLnBrk="1" hangingPunct="1">
              <a:lnSpc>
                <a:spcPct val="150000"/>
              </a:lnSpc>
              <a:buFont typeface="Wingdings" pitchFamily="2" charset="2"/>
              <a:buNone/>
              <a:defRPr/>
            </a:pPr>
            <a:r>
              <a:rPr lang="tr-TR" dirty="0" smtClean="0">
                <a:effectLst>
                  <a:outerShdw blurRad="38100" dist="38100" dir="2700000" algn="tl">
                    <a:srgbClr val="000000">
                      <a:alpha val="43137"/>
                    </a:srgbClr>
                  </a:outerShdw>
                </a:effectLst>
              </a:rPr>
              <a:t>gereken noktalar,</a:t>
            </a:r>
          </a:p>
          <a:p>
            <a:pPr algn="just" eaLnBrk="1" hangingPunct="1">
              <a:lnSpc>
                <a:spcPct val="150000"/>
              </a:lnSpc>
              <a:defRPr/>
            </a:pPr>
            <a:r>
              <a:rPr lang="tr-TR" dirty="0" smtClean="0">
                <a:effectLst>
                  <a:outerShdw blurRad="38100" dist="38100" dir="2700000" algn="tl">
                    <a:srgbClr val="000000">
                      <a:alpha val="43137"/>
                    </a:srgbClr>
                  </a:outerShdw>
                </a:effectLst>
              </a:rPr>
              <a:t>Doğal aydınlatmada gün ışığından iyi yararlanabilmek için yeteri genişlikte ve sayıda pencerenin yapılmış olması gerekir. </a:t>
            </a:r>
          </a:p>
          <a:p>
            <a:pPr algn="just" eaLnBrk="1" hangingPunct="1">
              <a:lnSpc>
                <a:spcPct val="150000"/>
              </a:lnSpc>
              <a:defRPr/>
            </a:pPr>
            <a:r>
              <a:rPr lang="tr-TR" dirty="0" smtClean="0">
                <a:effectLst>
                  <a:outerShdw blurRad="38100" dist="38100" dir="2700000" algn="tl">
                    <a:srgbClr val="000000">
                      <a:alpha val="43137"/>
                    </a:srgbClr>
                  </a:outerShdw>
                </a:effectLst>
              </a:rPr>
              <a:t>Standartlara göre pencere alanı zeminin 1/ 5’i kadardır.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1" name="Rectangle 3"/>
          <p:cNvSpPr>
            <a:spLocks noGrp="1" noChangeArrowheads="1"/>
          </p:cNvSpPr>
          <p:nvPr>
            <p:ph type="body" idx="1"/>
          </p:nvPr>
        </p:nvSpPr>
        <p:spPr>
          <a:xfrm>
            <a:off x="457200" y="1556791"/>
            <a:ext cx="8229600" cy="4569371"/>
          </a:xfrm>
        </p:spPr>
        <p:txBody>
          <a:bodyPr/>
          <a:lstStyle/>
          <a:p>
            <a:pPr algn="just" eaLnBrk="1" hangingPunct="1">
              <a:lnSpc>
                <a:spcPct val="150000"/>
              </a:lnSpc>
              <a:defRPr/>
            </a:pPr>
            <a:r>
              <a:rPr lang="tr-TR" dirty="0" smtClean="0">
                <a:effectLst>
                  <a:outerShdw blurRad="38100" dist="38100" dir="2700000" algn="tl">
                    <a:srgbClr val="000000">
                      <a:alpha val="43137"/>
                    </a:srgbClr>
                  </a:outerShdw>
                </a:effectLst>
              </a:rPr>
              <a:t>Yapay aydınlatmada ışık kaynağı yeterli güçte olmalı, metre kareye 20 </a:t>
            </a:r>
            <a:r>
              <a:rPr lang="tr-TR" dirty="0" err="1" smtClean="0">
                <a:effectLst>
                  <a:outerShdw blurRad="38100" dist="38100" dir="2700000" algn="tl">
                    <a:srgbClr val="000000">
                      <a:alpha val="43137"/>
                    </a:srgbClr>
                  </a:outerShdw>
                </a:effectLst>
              </a:rPr>
              <a:t>watt</a:t>
            </a:r>
            <a:r>
              <a:rPr lang="tr-TR" dirty="0" smtClean="0">
                <a:effectLst>
                  <a:outerShdw blurRad="38100" dist="38100" dir="2700000" algn="tl">
                    <a:srgbClr val="000000">
                      <a:alpha val="43137"/>
                    </a:srgbClr>
                  </a:outerShdw>
                </a:effectLst>
              </a:rPr>
              <a:t> olacak şekilde, dikkat isteyen işlerin yapıldığı alanlarda (ocak, musluk başlarında ) metre kareye 50 </a:t>
            </a:r>
            <a:r>
              <a:rPr lang="tr-TR" dirty="0" err="1" smtClean="0">
                <a:effectLst>
                  <a:outerShdw blurRad="38100" dist="38100" dir="2700000" algn="tl">
                    <a:srgbClr val="000000">
                      <a:alpha val="43137"/>
                    </a:srgbClr>
                  </a:outerShdw>
                </a:effectLst>
              </a:rPr>
              <a:t>watt</a:t>
            </a:r>
            <a:r>
              <a:rPr lang="tr-TR" dirty="0" smtClean="0">
                <a:effectLst>
                  <a:outerShdw blurRad="38100" dist="38100" dir="2700000" algn="tl">
                    <a:srgbClr val="000000">
                      <a:alpha val="43137"/>
                    </a:srgbClr>
                  </a:outerShdw>
                </a:effectLst>
              </a:rPr>
              <a:t> düşecek şekilde olmalıdır.</a:t>
            </a:r>
          </a:p>
          <a:p>
            <a:pPr algn="just" eaLnBrk="1" hangingPunct="1">
              <a:lnSpc>
                <a:spcPct val="150000"/>
              </a:lnSpc>
              <a:defRPr/>
            </a:pPr>
            <a:endParaRPr lang="tr-TR" dirty="0" smtClean="0">
              <a:effectLst>
                <a:outerShdw blurRad="38100" dist="38100" dir="2700000" algn="tl">
                  <a:srgbClr val="000000">
                    <a:alpha val="43137"/>
                  </a:srgbClr>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772816"/>
            <a:ext cx="8229600" cy="4353347"/>
          </a:xfrm>
        </p:spPr>
        <p:txBody>
          <a:bodyPr/>
          <a:lstStyle/>
          <a:p>
            <a:pPr lvl="0" algn="just" eaLnBrk="1" hangingPunct="1">
              <a:lnSpc>
                <a:spcPct val="150000"/>
              </a:lnSpc>
              <a:buClr>
                <a:srgbClr val="FFCC00"/>
              </a:buClr>
              <a:defRPr/>
            </a:pPr>
            <a:r>
              <a:rPr lang="tr-TR" dirty="0">
                <a:solidFill>
                  <a:srgbClr val="FFFFFF"/>
                </a:solidFill>
                <a:effectLst>
                  <a:outerShdw blurRad="38100" dist="38100" dir="2700000" algn="tl">
                    <a:srgbClr val="000000">
                      <a:alpha val="43137"/>
                    </a:srgbClr>
                  </a:outerShdw>
                </a:effectLst>
              </a:rPr>
              <a:t>Işık </a:t>
            </a:r>
            <a:r>
              <a:rPr lang="tr-TR" dirty="0" smtClean="0">
                <a:solidFill>
                  <a:srgbClr val="FFFFFF"/>
                </a:solidFill>
                <a:effectLst>
                  <a:outerShdw blurRad="38100" dist="38100" dir="2700000" algn="tl">
                    <a:srgbClr val="000000">
                      <a:alpha val="43137"/>
                    </a:srgbClr>
                  </a:outerShdw>
                </a:effectLst>
              </a:rPr>
              <a:t>kaynağı, </a:t>
            </a:r>
            <a:r>
              <a:rPr lang="tr-TR" dirty="0">
                <a:solidFill>
                  <a:srgbClr val="FFFFFF"/>
                </a:solidFill>
                <a:effectLst>
                  <a:outerShdw blurRad="38100" dist="38100" dir="2700000" algn="tl">
                    <a:srgbClr val="000000">
                      <a:alpha val="43137"/>
                    </a:srgbClr>
                  </a:outerShdw>
                </a:effectLst>
              </a:rPr>
              <a:t>çalışanların veya mutfak araçlarının gölgelerinin yapılan işin üzerine düşmeyecek şekilde planlanmalıdır.</a:t>
            </a:r>
          </a:p>
          <a:p>
            <a:pPr lvl="0" algn="just" eaLnBrk="1" hangingPunct="1">
              <a:lnSpc>
                <a:spcPct val="150000"/>
              </a:lnSpc>
              <a:buClr>
                <a:srgbClr val="FFCC00"/>
              </a:buClr>
              <a:defRPr/>
            </a:pPr>
            <a:r>
              <a:rPr lang="tr-TR" dirty="0">
                <a:solidFill>
                  <a:srgbClr val="FFFFFF"/>
                </a:solidFill>
                <a:effectLst/>
              </a:rPr>
              <a:t>Işık göze doğrudan gelecek şekilde olmamalıdır. </a:t>
            </a:r>
            <a:endParaRPr lang="tr-TR" dirty="0">
              <a:solidFill>
                <a:srgbClr val="FFFFFF"/>
              </a:solidFill>
              <a:effectLst>
                <a:outerShdw blurRad="38100" dist="38100" dir="2700000" algn="tl">
                  <a:srgbClr val="000000">
                    <a:alpha val="43137"/>
                  </a:srgbClr>
                </a:outerShdw>
              </a:effectLst>
            </a:endParaRPr>
          </a:p>
          <a:p>
            <a:endParaRPr lang="tr-TR" dirty="0"/>
          </a:p>
        </p:txBody>
      </p:sp>
    </p:spTree>
    <p:extLst>
      <p:ext uri="{BB962C8B-B14F-4D97-AF65-F5344CB8AC3E}">
        <p14:creationId xmlns:p14="http://schemas.microsoft.com/office/powerpoint/2010/main" val="3654455232"/>
      </p:ext>
    </p:extLst>
  </p:cSld>
  <p:clrMapOvr>
    <a:masterClrMapping/>
  </p:clrMapOvr>
</p:sld>
</file>

<file path=ppt/theme/theme1.xml><?xml version="1.0" encoding="utf-8"?>
<a:theme xmlns:a="http://schemas.openxmlformats.org/drawingml/2006/main" name="Dere">
  <a:themeElements>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Dere">
      <a:majorFont>
        <a:latin typeface="Garamond"/>
        <a:ea typeface=""/>
        <a:cs typeface=""/>
      </a:majorFont>
      <a:minorFont>
        <a:latin typeface="Garamond"/>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rgbClr val="CC66FF"/>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rgbClr val="CC66FF"/>
            </a:solidFill>
            <a:effectLst/>
            <a:latin typeface="Arial" charset="0"/>
          </a:defRPr>
        </a:defPPr>
      </a:lstStyle>
    </a:lnDef>
  </a:objectDefaults>
  <a:extraClrSchemeLst>
    <a:extraClrScheme>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Dere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Dere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Dere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Dere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Dere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Dere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Dere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Dere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5068</TotalTime>
  <Words>682</Words>
  <Application>Microsoft Office PowerPoint</Application>
  <PresentationFormat>Ekran Gösterisi (4:3)</PresentationFormat>
  <Paragraphs>85</Paragraphs>
  <Slides>26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26</vt:i4>
      </vt:variant>
    </vt:vector>
  </HeadingPairs>
  <TitlesOfParts>
    <vt:vector size="31" baseType="lpstr">
      <vt:lpstr>Arial</vt:lpstr>
      <vt:lpstr>Garamond</vt:lpstr>
      <vt:lpstr>Times New Roman</vt:lpstr>
      <vt:lpstr>Wingdings</vt:lpstr>
      <vt:lpstr>Dere</vt:lpstr>
      <vt:lpstr>PowerPoint Sunusu</vt:lpstr>
      <vt:lpstr>PowerPoint Sunusu</vt:lpstr>
      <vt:lpstr>PowerPoint Sunusu</vt:lpstr>
      <vt:lpstr>PowerPoint Sunusu</vt:lpstr>
      <vt:lpstr> İyi bir aydınlatma; </vt:lpstr>
      <vt:lpstr>PowerPoint Sunusu</vt:lpstr>
      <vt:lpstr>PowerPoint Sunusu</vt:lpstr>
      <vt:lpstr>PowerPoint Sunusu</vt:lpstr>
      <vt:lpstr>PowerPoint Sunusu</vt:lpstr>
      <vt:lpstr>PowerPoint Sunusu</vt:lpstr>
      <vt:lpstr>PowerPoint Sunusu</vt:lpstr>
      <vt:lpstr>PowerPoint Sunusu</vt:lpstr>
      <vt:lpstr>Kademeli Aydınlatma Sistemi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Havalandırma sisteminin bakımı;</vt:lpstr>
      <vt:lpstr>Kademeli Havalandırma Sistemi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Başlığı Yok</dc:title>
  <dc:creator>aa</dc:creator>
  <cp:lastModifiedBy>exper</cp:lastModifiedBy>
  <cp:revision>1004</cp:revision>
  <dcterms:created xsi:type="dcterms:W3CDTF">2005-01-08T15:21:40Z</dcterms:created>
  <dcterms:modified xsi:type="dcterms:W3CDTF">2017-04-25T09:38:47Z</dcterms:modified>
</cp:coreProperties>
</file>