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61" r:id="rId2"/>
    <p:sldId id="265" r:id="rId3"/>
    <p:sldId id="262" r:id="rId4"/>
    <p:sldId id="263" r:id="rId5"/>
    <p:sldId id="264" r:id="rId6"/>
    <p:sldId id="266" r:id="rId7"/>
    <p:sldId id="267" r:id="rId8"/>
    <p:sldId id="268" r:id="rId9"/>
    <p:sldId id="269" r:id="rId10"/>
    <p:sldId id="278" r:id="rId11"/>
    <p:sldId id="279" r:id="rId12"/>
    <p:sldId id="280" r:id="rId13"/>
    <p:sldId id="281" r:id="rId14"/>
    <p:sldId id="282" r:id="rId15"/>
    <p:sldId id="289" r:id="rId16"/>
    <p:sldId id="292" r:id="rId17"/>
    <p:sldId id="293" r:id="rId18"/>
    <p:sldId id="294" r:id="rId19"/>
    <p:sldId id="295" r:id="rId20"/>
    <p:sldId id="296" r:id="rId21"/>
    <p:sldId id="306" r:id="rId22"/>
    <p:sldId id="297" r:id="rId23"/>
    <p:sldId id="298" r:id="rId24"/>
    <p:sldId id="299" r:id="rId25"/>
    <p:sldId id="300" r:id="rId26"/>
    <p:sldId id="301" r:id="rId27"/>
    <p:sldId id="302" r:id="rId28"/>
    <p:sldId id="304" r:id="rId29"/>
    <p:sldId id="305" r:id="rId30"/>
    <p:sldId id="303" r:id="rId31"/>
    <p:sldId id="307"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0"/>
  </p:normalViewPr>
  <p:slideViewPr>
    <p:cSldViewPr>
      <p:cViewPr varScale="1">
        <p:scale>
          <a:sx n="81" d="100"/>
          <a:sy n="81" d="100"/>
        </p:scale>
        <p:origin x="-10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6350"/>
            <a:ext cx="9140825" cy="6851650"/>
            <a:chOff x="0" y="4"/>
            <a:chExt cx="5758" cy="4316"/>
          </a:xfrm>
        </p:grpSpPr>
        <p:grpSp>
          <p:nvGrpSpPr>
            <p:cNvPr id="11267" name="Group 3"/>
            <p:cNvGrpSpPr>
              <a:grpSpLocks/>
            </p:cNvGrpSpPr>
            <p:nvPr/>
          </p:nvGrpSpPr>
          <p:grpSpPr bwMode="auto">
            <a:xfrm>
              <a:off x="0" y="1161"/>
              <a:ext cx="5758" cy="3159"/>
              <a:chOff x="0" y="1161"/>
              <a:chExt cx="5758" cy="3159"/>
            </a:xfrm>
          </p:grpSpPr>
          <p:sp>
            <p:nvSpPr>
              <p:cNvPr id="11268"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tr-TR"/>
              </a:p>
            </p:txBody>
          </p:sp>
          <p:sp>
            <p:nvSpPr>
              <p:cNvPr id="11269"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tr-TR"/>
              </a:p>
            </p:txBody>
          </p:sp>
        </p:grpSp>
        <p:sp>
          <p:nvSpPr>
            <p:cNvPr id="11270"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tr-TR"/>
            </a:p>
          </p:txBody>
        </p:sp>
        <p:sp>
          <p:nvSpPr>
            <p:cNvPr id="11271"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tr-TR"/>
            </a:p>
          </p:txBody>
        </p:sp>
        <p:sp>
          <p:nvSpPr>
            <p:cNvPr id="11272"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tr-TR"/>
            </a:p>
          </p:txBody>
        </p:sp>
        <p:grpSp>
          <p:nvGrpSpPr>
            <p:cNvPr id="11273" name="Group 9"/>
            <p:cNvGrpSpPr>
              <a:grpSpLocks/>
            </p:cNvGrpSpPr>
            <p:nvPr/>
          </p:nvGrpSpPr>
          <p:grpSpPr bwMode="auto">
            <a:xfrm>
              <a:off x="348" y="4"/>
              <a:ext cx="5410" cy="4316"/>
              <a:chOff x="348" y="4"/>
              <a:chExt cx="5410" cy="4316"/>
            </a:xfrm>
          </p:grpSpPr>
          <p:sp>
            <p:nvSpPr>
              <p:cNvPr id="11274"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tr-TR"/>
              </a:p>
            </p:txBody>
          </p:sp>
          <p:sp>
            <p:nvSpPr>
              <p:cNvPr id="11275"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11276"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11277"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tr-TR"/>
              </a:p>
            </p:txBody>
          </p:sp>
          <p:sp>
            <p:nvSpPr>
              <p:cNvPr id="11278"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tr-TR"/>
              </a:p>
            </p:txBody>
          </p:sp>
          <p:sp>
            <p:nvSpPr>
              <p:cNvPr id="11279"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tr-TR"/>
              </a:p>
            </p:txBody>
          </p:sp>
        </p:grpSp>
      </p:grpSp>
      <p:sp>
        <p:nvSpPr>
          <p:cNvPr id="11280" name="Rectangle 16"/>
          <p:cNvSpPr>
            <a:spLocks noGrp="1" noChangeArrowheads="1"/>
          </p:cNvSpPr>
          <p:nvPr>
            <p:ph type="ctrTitle" sz="quarter"/>
          </p:nvPr>
        </p:nvSpPr>
        <p:spPr>
          <a:xfrm>
            <a:off x="1066800" y="1997075"/>
            <a:ext cx="7086600" cy="1431925"/>
          </a:xfrm>
        </p:spPr>
        <p:txBody>
          <a:bodyPr anchor="b"/>
          <a:lstStyle>
            <a:lvl1pPr>
              <a:defRPr/>
            </a:lvl1pPr>
          </a:lstStyle>
          <a:p>
            <a:r>
              <a:rPr lang="tr-TR"/>
              <a:t>Asıl başlık stili için tıklatın</a:t>
            </a:r>
          </a:p>
        </p:txBody>
      </p:sp>
      <p:sp>
        <p:nvSpPr>
          <p:cNvPr id="1128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tr-TR"/>
              <a:t>Asıl alt başlık stilini düzenlemek için tıklatın</a:t>
            </a:r>
          </a:p>
        </p:txBody>
      </p:sp>
      <p:sp>
        <p:nvSpPr>
          <p:cNvPr id="11282" name="Rectangle 18"/>
          <p:cNvSpPr>
            <a:spLocks noGrp="1" noChangeArrowheads="1"/>
          </p:cNvSpPr>
          <p:nvPr>
            <p:ph type="dt" sz="quarter" idx="2"/>
          </p:nvPr>
        </p:nvSpPr>
        <p:spPr/>
        <p:txBody>
          <a:bodyPr/>
          <a:lstStyle>
            <a:lvl1pPr>
              <a:defRPr/>
            </a:lvl1pPr>
          </a:lstStyle>
          <a:p>
            <a:endParaRPr lang="tr-TR"/>
          </a:p>
        </p:txBody>
      </p:sp>
      <p:sp>
        <p:nvSpPr>
          <p:cNvPr id="11283" name="Rectangle 19"/>
          <p:cNvSpPr>
            <a:spLocks noGrp="1" noChangeArrowheads="1"/>
          </p:cNvSpPr>
          <p:nvPr>
            <p:ph type="ftr" sz="quarter" idx="3"/>
          </p:nvPr>
        </p:nvSpPr>
        <p:spPr>
          <a:xfrm>
            <a:off x="3352800" y="6248400"/>
            <a:ext cx="2895600" cy="457200"/>
          </a:xfrm>
        </p:spPr>
        <p:txBody>
          <a:bodyPr/>
          <a:lstStyle>
            <a:lvl1pPr>
              <a:defRPr/>
            </a:lvl1pPr>
          </a:lstStyle>
          <a:p>
            <a:endParaRPr lang="tr-TR"/>
          </a:p>
        </p:txBody>
      </p:sp>
      <p:sp>
        <p:nvSpPr>
          <p:cNvPr id="11284" name="Rectangle 20"/>
          <p:cNvSpPr>
            <a:spLocks noGrp="1" noChangeArrowheads="1"/>
          </p:cNvSpPr>
          <p:nvPr>
            <p:ph type="sldNum" sz="quarter" idx="4"/>
          </p:nvPr>
        </p:nvSpPr>
        <p:spPr/>
        <p:txBody>
          <a:bodyPr/>
          <a:lstStyle>
            <a:lvl1pPr>
              <a:defRPr/>
            </a:lvl1pPr>
          </a:lstStyle>
          <a:p>
            <a:fld id="{1265BDA3-3723-42D9-B9BF-9F5227A98FB2}"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AE376BC-B40F-440F-9BF8-FAC18C8B97A1}"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24650" y="304800"/>
            <a:ext cx="188595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066800" y="304800"/>
            <a:ext cx="550545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52ACC0A-10BA-4931-BDE4-21C02B7318E0}"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25CC9C3C-AECE-4FF4-A195-1FE5559A6CD7}"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8E72622-919C-46FF-A430-D05B69DC0932}"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31942E16-2E03-481A-BC91-24ADA205E78A}"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7F8FD2EB-01D8-43A0-A017-BD9B007B71E9}"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7929004A-6E53-4DDE-87BA-958B1B62F38F}"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C07A1A1B-6B62-4EB9-AB38-43386F90AF87}"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86FC8F34-C76B-4ED2-907A-176C172A163F}"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97E1BA9F-A29F-4E3B-A4A0-DEACDB50CF4B}"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6350"/>
            <a:ext cx="9140825" cy="6851650"/>
            <a:chOff x="0" y="4"/>
            <a:chExt cx="5758" cy="4316"/>
          </a:xfrm>
        </p:grpSpPr>
        <p:sp>
          <p:nvSpPr>
            <p:cNvPr id="10243"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tr-TR"/>
            </a:p>
          </p:txBody>
        </p:sp>
        <p:sp>
          <p:nvSpPr>
            <p:cNvPr id="10244"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tr-TR"/>
            </a:p>
          </p:txBody>
        </p:sp>
        <p:grpSp>
          <p:nvGrpSpPr>
            <p:cNvPr id="10245" name="Group 5"/>
            <p:cNvGrpSpPr>
              <a:grpSpLocks/>
            </p:cNvGrpSpPr>
            <p:nvPr userDrawn="1"/>
          </p:nvGrpSpPr>
          <p:grpSpPr bwMode="auto">
            <a:xfrm>
              <a:off x="0" y="4"/>
              <a:ext cx="5758" cy="4316"/>
              <a:chOff x="0" y="4"/>
              <a:chExt cx="5758" cy="4316"/>
            </a:xfrm>
          </p:grpSpPr>
          <p:sp>
            <p:nvSpPr>
              <p:cNvPr id="10246"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tr-TR"/>
              </a:p>
            </p:txBody>
          </p:sp>
          <p:sp>
            <p:nvSpPr>
              <p:cNvPr id="10247"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tr-TR"/>
              </a:p>
            </p:txBody>
          </p:sp>
          <p:sp>
            <p:nvSpPr>
              <p:cNvPr id="10248"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tr-TR"/>
              </a:p>
            </p:txBody>
          </p:sp>
          <p:sp>
            <p:nvSpPr>
              <p:cNvPr id="10249"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tr-TR"/>
              </a:p>
            </p:txBody>
          </p:sp>
          <p:sp>
            <p:nvSpPr>
              <p:cNvPr id="10250"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tr-TR"/>
              </a:p>
            </p:txBody>
          </p:sp>
          <p:sp>
            <p:nvSpPr>
              <p:cNvPr id="1025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tr-TR"/>
              </a:p>
            </p:txBody>
          </p:sp>
          <p:sp>
            <p:nvSpPr>
              <p:cNvPr id="10252"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tr-TR"/>
              </a:p>
            </p:txBody>
          </p:sp>
          <p:sp>
            <p:nvSpPr>
              <p:cNvPr id="10253"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tr-TR"/>
              </a:p>
            </p:txBody>
          </p:sp>
          <p:sp>
            <p:nvSpPr>
              <p:cNvPr id="1025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tr-TR"/>
              </a:p>
            </p:txBody>
          </p:sp>
        </p:grpSp>
      </p:grpSp>
      <p:sp>
        <p:nvSpPr>
          <p:cNvPr id="10255"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5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5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FFFFFF"/>
                  </a:outerShdw>
                </a:effectLst>
              </a:defRPr>
            </a:lvl1pPr>
          </a:lstStyle>
          <a:p>
            <a:endParaRPr lang="tr-TR"/>
          </a:p>
        </p:txBody>
      </p:sp>
      <p:sp>
        <p:nvSpPr>
          <p:cNvPr id="1025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FFFFFF"/>
                  </a:outerShdw>
                </a:effectLst>
              </a:defRPr>
            </a:lvl1pPr>
          </a:lstStyle>
          <a:p>
            <a:endParaRPr lang="tr-TR"/>
          </a:p>
        </p:txBody>
      </p:sp>
      <p:sp>
        <p:nvSpPr>
          <p:cNvPr id="1025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FFFFFF"/>
                  </a:outerShdw>
                </a:effectLst>
              </a:defRPr>
            </a:lvl1pPr>
          </a:lstStyle>
          <a:p>
            <a:fld id="{D3A22198-5CCA-4522-8146-D56C1E8AF653}"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i="1"/>
              <a:t>Tanklar</a:t>
            </a:r>
          </a:p>
        </p:txBody>
      </p:sp>
      <p:sp>
        <p:nvSpPr>
          <p:cNvPr id="17411" name="Rectangle 3"/>
          <p:cNvSpPr>
            <a:spLocks noGrp="1" noChangeArrowheads="1"/>
          </p:cNvSpPr>
          <p:nvPr>
            <p:ph type="body" idx="1"/>
          </p:nvPr>
        </p:nvSpPr>
        <p:spPr/>
        <p:txBody>
          <a:bodyPr/>
          <a:lstStyle/>
          <a:p>
            <a:pPr>
              <a:lnSpc>
                <a:spcPct val="80000"/>
              </a:lnSpc>
            </a:pPr>
            <a:r>
              <a:rPr lang="tr-TR" sz="2400"/>
              <a:t>Genelde tank veya tekne olarak tanımlanan ve karışımın ya da karışımlama işleminin içinde gerçekleştirildiği kaplar yerine göre işlem tankı, silo tank, mayalama teknesi, mikser kazanı gibi çeşitli adlar alırlar. </a:t>
            </a:r>
          </a:p>
          <a:p>
            <a:pPr>
              <a:lnSpc>
                <a:spcPct val="80000"/>
              </a:lnSpc>
            </a:pPr>
            <a:r>
              <a:rPr lang="tr-TR" sz="2400"/>
              <a:t>Yatay ya da düşey eksenli olabilen tanklar,            5 -100.000 litre hacminde sıvı ürün silo tanklarına kadar çeşitli büyüklükte yapılırlar. </a:t>
            </a:r>
          </a:p>
          <a:p>
            <a:pPr>
              <a:lnSpc>
                <a:spcPct val="80000"/>
              </a:lnSpc>
            </a:pPr>
            <a:r>
              <a:rPr lang="tr-TR" sz="2400"/>
              <a:t>Kap, sabit ya da hareketli, yatay ya da düşey eksenli, işlemin özelliğine göre tepesi atmosfere açık ya da kapalı, tek ya da çift ceketli yalıtımlı ya da yalıtımsız genellikle paslanmaz çelik malzemeden yapılmış olabilir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tr-TR" sz="4000" i="1"/>
              <a:t>Boyut Küçültme Makinaları</a:t>
            </a:r>
          </a:p>
        </p:txBody>
      </p:sp>
      <p:sp>
        <p:nvSpPr>
          <p:cNvPr id="34819" name="Rectangle 3"/>
          <p:cNvSpPr>
            <a:spLocks noGrp="1" noChangeArrowheads="1"/>
          </p:cNvSpPr>
          <p:nvPr>
            <p:ph type="body" idx="1"/>
          </p:nvPr>
        </p:nvSpPr>
        <p:spPr/>
        <p:txBody>
          <a:bodyPr/>
          <a:lstStyle/>
          <a:p>
            <a:r>
              <a:rPr lang="tr-TR" i="1"/>
              <a:t>“</a:t>
            </a:r>
            <a:r>
              <a:rPr lang="tr-TR" i="1">
                <a:solidFill>
                  <a:srgbClr val="FF9900"/>
                </a:solidFill>
                <a:effectLst>
                  <a:outerShdw blurRad="38100" dist="38100" dir="2700000" algn="tl">
                    <a:srgbClr val="000000"/>
                  </a:outerShdw>
                </a:effectLst>
              </a:rPr>
              <a:t>Küçültme</a:t>
            </a:r>
            <a:r>
              <a:rPr lang="tr-TR"/>
              <a:t>” terimi katı, yarı katı, sıvı içinde yarı katı ve sıvı içinde sıvı bulunan ve karıştırılamayan parça ve parçaların daha küçük parça ve/veya parçacıklar haline dönüştürülmesi işlemlerini tanımlamakta kullanılır.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sz="2800"/>
              <a:t>Katı veya yarı katı maddelerin boyutlarının küçültülmesi amacıyla uygulanan işlemler</a:t>
            </a:r>
          </a:p>
        </p:txBody>
      </p:sp>
      <p:sp>
        <p:nvSpPr>
          <p:cNvPr id="35843" name="Rectangle 3"/>
          <p:cNvSpPr>
            <a:spLocks noGrp="1" noChangeArrowheads="1"/>
          </p:cNvSpPr>
          <p:nvPr>
            <p:ph type="body" idx="1"/>
          </p:nvPr>
        </p:nvSpPr>
        <p:spPr/>
        <p:txBody>
          <a:bodyPr/>
          <a:lstStyle/>
          <a:p>
            <a:r>
              <a:rPr lang="tr-TR"/>
              <a:t>Sıkıştırma (ezme)</a:t>
            </a:r>
          </a:p>
          <a:p>
            <a:r>
              <a:rPr lang="tr-TR"/>
              <a:t>Vurma </a:t>
            </a:r>
          </a:p>
          <a:p>
            <a:r>
              <a:rPr lang="tr-TR"/>
              <a:t>Sürtme (ovalama)</a:t>
            </a:r>
          </a:p>
          <a:p>
            <a:r>
              <a:rPr lang="tr-TR"/>
              <a:t>Kesme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tr-TR" sz="2800"/>
              <a:t>Parçaların boyutlarının küçültülmesi ile gıda endüstrisine </a:t>
            </a:r>
            <a:r>
              <a:rPr lang="tr-TR" sz="2800">
                <a:solidFill>
                  <a:srgbClr val="FF0000"/>
                </a:solidFill>
              </a:rPr>
              <a:t>sağladığı yararlar</a:t>
            </a:r>
          </a:p>
        </p:txBody>
      </p:sp>
      <p:sp>
        <p:nvSpPr>
          <p:cNvPr id="36867" name="Rectangle 3"/>
          <p:cNvSpPr>
            <a:spLocks noGrp="1" noChangeArrowheads="1"/>
          </p:cNvSpPr>
          <p:nvPr>
            <p:ph type="body" idx="1"/>
          </p:nvPr>
        </p:nvSpPr>
        <p:spPr/>
        <p:txBody>
          <a:bodyPr/>
          <a:lstStyle/>
          <a:p>
            <a:pPr>
              <a:lnSpc>
                <a:spcPct val="80000"/>
              </a:lnSpc>
              <a:buFont typeface="Wingdings" pitchFamily="2" charset="2"/>
              <a:buNone/>
            </a:pPr>
            <a:endParaRPr lang="tr-TR" sz="1800"/>
          </a:p>
          <a:p>
            <a:pPr>
              <a:lnSpc>
                <a:spcPct val="80000"/>
              </a:lnSpc>
            </a:pPr>
            <a:r>
              <a:rPr lang="tr-TR" sz="2500"/>
              <a:t>Maddenin kimyasal </a:t>
            </a:r>
            <a:r>
              <a:rPr lang="tr-TR" sz="2500">
                <a:solidFill>
                  <a:srgbClr val="FF9900"/>
                </a:solidFill>
                <a:effectLst>
                  <a:outerShdw blurRad="38100" dist="38100" dir="2700000" algn="tl">
                    <a:srgbClr val="000000"/>
                  </a:outerShdw>
                </a:effectLst>
              </a:rPr>
              <a:t>tepkime yeteneği</a:t>
            </a:r>
            <a:r>
              <a:rPr lang="tr-TR" sz="2500"/>
              <a:t> artar.</a:t>
            </a:r>
          </a:p>
          <a:p>
            <a:pPr>
              <a:lnSpc>
                <a:spcPct val="80000"/>
              </a:lnSpc>
            </a:pPr>
            <a:r>
              <a:rPr lang="tr-TR" sz="2500"/>
              <a:t>Kurutma, ısıtma veya soğutma, </a:t>
            </a:r>
            <a:r>
              <a:rPr lang="tr-TR" sz="2500">
                <a:solidFill>
                  <a:srgbClr val="FF9900"/>
                </a:solidFill>
                <a:effectLst>
                  <a:outerShdw blurRad="38100" dist="38100" dir="2700000" algn="tl">
                    <a:srgbClr val="000000"/>
                  </a:outerShdw>
                </a:effectLst>
              </a:rPr>
              <a:t>ekstraksiyon hızları</a:t>
            </a:r>
            <a:r>
              <a:rPr lang="tr-TR" sz="2500"/>
              <a:t> ve etkileri  artar.</a:t>
            </a:r>
          </a:p>
          <a:p>
            <a:pPr>
              <a:lnSpc>
                <a:spcPct val="80000"/>
              </a:lnSpc>
            </a:pPr>
            <a:r>
              <a:rPr lang="tr-TR" sz="2500"/>
              <a:t>Herhangi bir ürün için </a:t>
            </a:r>
            <a:r>
              <a:rPr lang="tr-TR" sz="2500">
                <a:solidFill>
                  <a:srgbClr val="FF9900"/>
                </a:solidFill>
                <a:effectLst>
                  <a:outerShdw blurRad="38100" dist="38100" dir="2700000" algn="tl">
                    <a:srgbClr val="000000"/>
                  </a:outerShdw>
                </a:effectLst>
              </a:rPr>
              <a:t>önceden belirlenmiş</a:t>
            </a:r>
            <a:r>
              <a:rPr lang="tr-TR" sz="2500"/>
              <a:t> parçacık boyutunun dağılımı sağlanır (baharatlar, mısır nişastası).</a:t>
            </a:r>
          </a:p>
          <a:p>
            <a:pPr>
              <a:lnSpc>
                <a:spcPct val="80000"/>
              </a:lnSpc>
            </a:pPr>
            <a:r>
              <a:rPr lang="tr-TR" sz="2500"/>
              <a:t>Benzer boyuttaki bir parçacık dağılımı ve bileşenlerin </a:t>
            </a:r>
            <a:r>
              <a:rPr lang="tr-TR" sz="2500">
                <a:solidFill>
                  <a:srgbClr val="FF9900"/>
                </a:solidFill>
                <a:effectLst>
                  <a:outerShdw blurRad="38100" dist="38100" dir="2700000" algn="tl">
                    <a:srgbClr val="000000"/>
                  </a:outerShdw>
                </a:effectLst>
              </a:rPr>
              <a:t>daha iyi karıştırılması</a:t>
            </a:r>
            <a:r>
              <a:rPr lang="tr-TR" sz="2500"/>
              <a:t> sağlanır (kuru çorba, kek karışımları).</a:t>
            </a:r>
          </a:p>
          <a:p>
            <a:pPr>
              <a:lnSpc>
                <a:spcPct val="80000"/>
              </a:lnSpc>
            </a:pPr>
            <a:r>
              <a:rPr lang="tr-TR" sz="2500"/>
              <a:t>Emülsiyon süspansiyon stabilitesi sağlanır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a:t>Boyut küçültme işlemi</a:t>
            </a:r>
          </a:p>
        </p:txBody>
      </p:sp>
      <p:sp>
        <p:nvSpPr>
          <p:cNvPr id="37891" name="Rectangle 3"/>
          <p:cNvSpPr>
            <a:spLocks noGrp="1" noChangeArrowheads="1"/>
          </p:cNvSpPr>
          <p:nvPr>
            <p:ph type="body" idx="1"/>
          </p:nvPr>
        </p:nvSpPr>
        <p:spPr/>
        <p:txBody>
          <a:bodyPr/>
          <a:lstStyle/>
          <a:p>
            <a:pPr>
              <a:lnSpc>
                <a:spcPct val="90000"/>
              </a:lnSpc>
            </a:pPr>
            <a:r>
              <a:rPr lang="tr-TR"/>
              <a:t>Katı parçaların boyutlarının küçültülmesi </a:t>
            </a:r>
          </a:p>
          <a:p>
            <a:pPr>
              <a:lnSpc>
                <a:spcPct val="90000"/>
              </a:lnSpc>
            </a:pPr>
            <a:r>
              <a:rPr lang="tr-TR"/>
              <a:t>Yarı katı parçaların boyutlarının küçültülmesi</a:t>
            </a:r>
          </a:p>
          <a:p>
            <a:pPr>
              <a:lnSpc>
                <a:spcPct val="90000"/>
              </a:lnSpc>
            </a:pPr>
            <a:r>
              <a:rPr lang="tr-TR"/>
              <a:t>Sıvı içindeki yarı katı, sıvı ve karıştırılamayan parçaların boyutlarının küçültülmesi</a:t>
            </a:r>
          </a:p>
          <a:p>
            <a:pPr>
              <a:lnSpc>
                <a:spcPct val="90000"/>
              </a:lnSpc>
              <a:buFont typeface="Wingdings" pitchFamily="2" charset="2"/>
              <a:buNone/>
            </a:pPr>
            <a:r>
              <a:rPr lang="tr-TR"/>
              <a:t>Şeklinde gerçekleştirilebilir.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tr-TR"/>
              <a:t>Boyut küçültme makinaları</a:t>
            </a:r>
          </a:p>
        </p:txBody>
      </p:sp>
      <p:sp>
        <p:nvSpPr>
          <p:cNvPr id="38915" name="Rectangle 3"/>
          <p:cNvSpPr>
            <a:spLocks noGrp="1" noChangeArrowheads="1"/>
          </p:cNvSpPr>
          <p:nvPr>
            <p:ph type="body" idx="1"/>
          </p:nvPr>
        </p:nvSpPr>
        <p:spPr/>
        <p:txBody>
          <a:bodyPr/>
          <a:lstStyle/>
          <a:p>
            <a:r>
              <a:rPr lang="tr-TR"/>
              <a:t>kırıcılar, </a:t>
            </a:r>
          </a:p>
          <a:p>
            <a:r>
              <a:rPr lang="tr-TR"/>
              <a:t>öğütücüler, </a:t>
            </a:r>
          </a:p>
          <a:p>
            <a:r>
              <a:rPr lang="tr-TR"/>
              <a:t>ince öğütücüler ve </a:t>
            </a:r>
          </a:p>
          <a:p>
            <a:r>
              <a:rPr lang="tr-TR"/>
              <a:t>kesme makinaları </a:t>
            </a:r>
          </a:p>
          <a:p>
            <a:pPr>
              <a:buFont typeface="Wingdings" pitchFamily="2" charset="2"/>
              <a:buNone/>
            </a:pPr>
            <a:r>
              <a:rPr lang="tr-TR"/>
              <a:t>olmak üzere genelde dört ana grup altında toplanabilir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tr-TR"/>
              <a:t>Yarı katı gıdaların boyutlarını küçültmek için</a:t>
            </a:r>
          </a:p>
        </p:txBody>
      </p:sp>
      <p:sp>
        <p:nvSpPr>
          <p:cNvPr id="46083" name="Rectangle 3"/>
          <p:cNvSpPr>
            <a:spLocks noGrp="1" noChangeArrowheads="1"/>
          </p:cNvSpPr>
          <p:nvPr>
            <p:ph type="body" idx="1"/>
          </p:nvPr>
        </p:nvSpPr>
        <p:spPr/>
        <p:txBody>
          <a:bodyPr/>
          <a:lstStyle/>
          <a:p>
            <a:pPr>
              <a:lnSpc>
                <a:spcPct val="90000"/>
              </a:lnSpc>
            </a:pPr>
            <a:r>
              <a:rPr lang="tr-TR" sz="2400"/>
              <a:t>Yarı katı gıdaların (et, meyve,sebze) Sıkıştırma, kesme, parçalama ya da yırtma işlemlerinden birisi ile ufalayan makina veya ekipmanlara “</a:t>
            </a:r>
            <a:r>
              <a:rPr lang="tr-TR" sz="2400" i="1">
                <a:solidFill>
                  <a:srgbClr val="FF9900"/>
                </a:solidFill>
                <a:effectLst>
                  <a:outerShdw blurRad="38100" dist="38100" dir="2700000" algn="tl">
                    <a:srgbClr val="000000"/>
                  </a:outerShdw>
                </a:effectLst>
              </a:rPr>
              <a:t>Kesme Makinaları</a:t>
            </a:r>
            <a:r>
              <a:rPr lang="tr-TR" sz="2400"/>
              <a:t>” denir.</a:t>
            </a:r>
          </a:p>
          <a:p>
            <a:pPr>
              <a:lnSpc>
                <a:spcPct val="90000"/>
              </a:lnSpc>
              <a:buFont typeface="Wingdings" pitchFamily="2" charset="2"/>
              <a:buNone/>
            </a:pPr>
            <a:r>
              <a:rPr lang="tr-TR" sz="2400"/>
              <a:t>	Kesme makina ve ekipmanları dört gruba ayrılır.</a:t>
            </a:r>
          </a:p>
          <a:p>
            <a:pPr>
              <a:lnSpc>
                <a:spcPct val="90000"/>
              </a:lnSpc>
            </a:pPr>
            <a:r>
              <a:rPr lang="tr-TR" sz="2400">
                <a:solidFill>
                  <a:srgbClr val="FF9900"/>
                </a:solidFill>
                <a:effectLst>
                  <a:outerShdw blurRad="38100" dist="38100" dir="2700000" algn="tl">
                    <a:srgbClr val="000000"/>
                  </a:outerShdw>
                </a:effectLst>
              </a:rPr>
              <a:t>pul (flake)</a:t>
            </a:r>
            <a:r>
              <a:rPr lang="tr-TR" sz="2400"/>
              <a:t> haline getiren dilimleme makinaları  </a:t>
            </a:r>
          </a:p>
          <a:p>
            <a:pPr>
              <a:lnSpc>
                <a:spcPct val="90000"/>
              </a:lnSpc>
            </a:pPr>
            <a:r>
              <a:rPr lang="tr-TR" sz="2400">
                <a:solidFill>
                  <a:srgbClr val="FF9900"/>
                </a:solidFill>
                <a:effectLst>
                  <a:outerShdw blurRad="38100" dist="38100" dir="2700000" algn="tl">
                    <a:srgbClr val="000000"/>
                  </a:outerShdw>
                </a:effectLst>
              </a:rPr>
              <a:t>Küp </a:t>
            </a:r>
            <a:r>
              <a:rPr lang="tr-TR" sz="2400"/>
              <a:t>yapanlar,</a:t>
            </a:r>
          </a:p>
          <a:p>
            <a:pPr>
              <a:lnSpc>
                <a:spcPct val="90000"/>
              </a:lnSpc>
            </a:pPr>
            <a:r>
              <a:rPr lang="tr-TR" sz="2400">
                <a:solidFill>
                  <a:srgbClr val="FF9900"/>
                </a:solidFill>
                <a:effectLst>
                  <a:outerShdw blurRad="38100" dist="38100" dir="2700000" algn="tl">
                    <a:srgbClr val="000000"/>
                  </a:outerShdw>
                </a:effectLst>
              </a:rPr>
              <a:t>Şerit</a:t>
            </a:r>
            <a:r>
              <a:rPr lang="tr-TR" sz="2400"/>
              <a:t> (shreding) yapanlar ve</a:t>
            </a:r>
          </a:p>
          <a:p>
            <a:pPr>
              <a:lnSpc>
                <a:spcPct val="90000"/>
              </a:lnSpc>
            </a:pPr>
            <a:r>
              <a:rPr lang="tr-TR" sz="2400">
                <a:solidFill>
                  <a:srgbClr val="FF9900"/>
                </a:solidFill>
                <a:effectLst>
                  <a:outerShdw blurRad="38100" dist="38100" dir="2700000" algn="tl">
                    <a:srgbClr val="000000"/>
                  </a:outerShdw>
                </a:effectLst>
              </a:rPr>
              <a:t>Pulp</a:t>
            </a:r>
            <a:r>
              <a:rPr lang="tr-TR" sz="2400"/>
              <a:t> yapan makinalar.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tr-TR" b="0" i="1"/>
              <a:t>Pulp Yapan Makinalar (</a:t>
            </a:r>
            <a:r>
              <a:rPr lang="tr-TR" b="0" i="1">
                <a:solidFill>
                  <a:srgbClr val="FF9900"/>
                </a:solidFill>
              </a:rPr>
              <a:t>Pulpers</a:t>
            </a:r>
            <a:r>
              <a:rPr lang="tr-TR" b="0" i="1"/>
              <a:t>)</a:t>
            </a:r>
          </a:p>
        </p:txBody>
      </p:sp>
      <p:sp>
        <p:nvSpPr>
          <p:cNvPr id="49155" name="Rectangle 3"/>
          <p:cNvSpPr>
            <a:spLocks noGrp="1" noChangeArrowheads="1"/>
          </p:cNvSpPr>
          <p:nvPr>
            <p:ph type="body" idx="1"/>
          </p:nvPr>
        </p:nvSpPr>
        <p:spPr/>
        <p:txBody>
          <a:bodyPr/>
          <a:lstStyle/>
          <a:p>
            <a:pPr>
              <a:lnSpc>
                <a:spcPct val="80000"/>
              </a:lnSpc>
            </a:pPr>
            <a:r>
              <a:rPr lang="tr-TR" sz="2400"/>
              <a:t>Meyve ve sebze </a:t>
            </a:r>
            <a:r>
              <a:rPr lang="tr-TR" sz="2400">
                <a:solidFill>
                  <a:srgbClr val="FF9900"/>
                </a:solidFill>
                <a:effectLst>
                  <a:outerShdw blurRad="38100" dist="38100" dir="2700000" algn="tl">
                    <a:srgbClr val="000000"/>
                  </a:outerShdw>
                </a:effectLst>
              </a:rPr>
              <a:t>suyu</a:t>
            </a:r>
            <a:r>
              <a:rPr lang="tr-TR" sz="2400"/>
              <a:t> ekstraksiyonunda (sıkıp çıkarma), yemeklik </a:t>
            </a:r>
            <a:r>
              <a:rPr lang="tr-TR" sz="2400">
                <a:solidFill>
                  <a:srgbClr val="FF9900"/>
                </a:solidFill>
                <a:effectLst>
                  <a:outerShdw blurRad="38100" dist="38100" dir="2700000" algn="tl">
                    <a:srgbClr val="000000"/>
                  </a:outerShdw>
                </a:effectLst>
              </a:rPr>
              <a:t>yağ </a:t>
            </a:r>
            <a:r>
              <a:rPr lang="tr-TR" sz="2400"/>
              <a:t>üretiminde, </a:t>
            </a:r>
            <a:r>
              <a:rPr lang="tr-TR" sz="2400">
                <a:solidFill>
                  <a:srgbClr val="FF9900"/>
                </a:solidFill>
                <a:effectLst>
                  <a:outerShdw blurRad="38100" dist="38100" dir="2700000" algn="tl">
                    <a:srgbClr val="000000"/>
                  </a:outerShdw>
                </a:effectLst>
              </a:rPr>
              <a:t>püre ve et</a:t>
            </a:r>
            <a:r>
              <a:rPr lang="tr-TR" sz="2400"/>
              <a:t> imalatında </a:t>
            </a:r>
            <a:r>
              <a:rPr lang="tr-TR" sz="2400">
                <a:solidFill>
                  <a:srgbClr val="FF9900"/>
                </a:solidFill>
                <a:effectLst>
                  <a:outerShdw blurRad="38100" dist="38100" dir="2700000" algn="tl">
                    <a:srgbClr val="000000"/>
                  </a:outerShdw>
                </a:effectLst>
              </a:rPr>
              <a:t>ön işlemlerde</a:t>
            </a:r>
            <a:r>
              <a:rPr lang="tr-TR" sz="2400"/>
              <a:t> kullanılırlar. </a:t>
            </a:r>
          </a:p>
          <a:p>
            <a:pPr>
              <a:lnSpc>
                <a:spcPct val="80000"/>
              </a:lnSpc>
            </a:pPr>
            <a:r>
              <a:rPr lang="tr-TR" sz="2400"/>
              <a:t>Silindirik yatay bir gövde içinde yine </a:t>
            </a:r>
            <a:r>
              <a:rPr lang="tr-TR" sz="2400">
                <a:solidFill>
                  <a:srgbClr val="FF9900"/>
                </a:solidFill>
                <a:effectLst>
                  <a:outerShdw blurRad="38100" dist="38100" dir="2700000" algn="tl">
                    <a:srgbClr val="000000"/>
                  </a:outerShdw>
                </a:effectLst>
              </a:rPr>
              <a:t>yatay konumlandırılmış</a:t>
            </a:r>
            <a:r>
              <a:rPr lang="tr-TR" sz="2400"/>
              <a:t> yüksek devirle dönen bir şaftın üzerine, </a:t>
            </a:r>
            <a:r>
              <a:rPr lang="tr-TR" sz="2400">
                <a:solidFill>
                  <a:srgbClr val="FF9900"/>
                </a:solidFill>
                <a:effectLst>
                  <a:outerShdw blurRad="38100" dist="38100" dir="2700000" algn="tl">
                    <a:srgbClr val="000000"/>
                  </a:outerShdw>
                </a:effectLst>
              </a:rPr>
              <a:t>uçları sertleştirilmiş</a:t>
            </a:r>
            <a:r>
              <a:rPr lang="tr-TR" sz="2400"/>
              <a:t> çelikten yapılmış bıçaklar yerleştirilmiştir. </a:t>
            </a:r>
          </a:p>
          <a:p>
            <a:pPr>
              <a:lnSpc>
                <a:spcPct val="80000"/>
              </a:lnSpc>
            </a:pPr>
            <a:r>
              <a:rPr lang="tr-TR" sz="2400"/>
              <a:t>Her bıçağın karşısında gövde üzerinde birer bıçak yastığı konulmuştur. Bıçak uçları ile bıçak yastıkları arasındaki boşluk, ürünün istenilen boyuta indirgenmesi amacı ile ayarlanabilir. Ürün, dönen bıçaklar tarafından yüzlerce kez kesilerek ufalanır ve silindirik elekten aşağıya geçer.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tr-TR" sz="3200"/>
              <a:t>Şekil 4.69 Döner bıçaklı bir pulperin kesit görünümü</a:t>
            </a:r>
          </a:p>
        </p:txBody>
      </p:sp>
      <p:pic>
        <p:nvPicPr>
          <p:cNvPr id="50181" name="Picture 5"/>
          <p:cNvPicPr>
            <a:picLocks noChangeAspect="1" noChangeArrowheads="1"/>
          </p:cNvPicPr>
          <p:nvPr/>
        </p:nvPicPr>
        <p:blipFill>
          <a:blip r:embed="rId2" cstate="print"/>
          <a:srcRect/>
          <a:stretch>
            <a:fillRect/>
          </a:stretch>
        </p:blipFill>
        <p:spPr bwMode="auto">
          <a:xfrm>
            <a:off x="1676400" y="1981200"/>
            <a:ext cx="60198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tr-TR" sz="4000"/>
              <a:t>Presler yapılarına ve çalışma ilkelerine göre</a:t>
            </a:r>
          </a:p>
        </p:txBody>
      </p:sp>
      <p:sp>
        <p:nvSpPr>
          <p:cNvPr id="51203" name="Rectangle 3"/>
          <p:cNvSpPr>
            <a:spLocks noGrp="1" noChangeArrowheads="1"/>
          </p:cNvSpPr>
          <p:nvPr>
            <p:ph type="body" idx="1"/>
          </p:nvPr>
        </p:nvSpPr>
        <p:spPr/>
        <p:txBody>
          <a:bodyPr/>
          <a:lstStyle/>
          <a:p>
            <a:pPr>
              <a:lnSpc>
                <a:spcPct val="90000"/>
              </a:lnSpc>
            </a:pPr>
            <a:endParaRPr lang="tr-TR"/>
          </a:p>
          <a:p>
            <a:pPr>
              <a:lnSpc>
                <a:spcPct val="90000"/>
              </a:lnSpc>
            </a:pPr>
            <a:r>
              <a:rPr lang="tr-TR"/>
              <a:t>Kesikli çalışan presler </a:t>
            </a:r>
          </a:p>
          <a:p>
            <a:pPr lvl="1">
              <a:lnSpc>
                <a:spcPct val="90000"/>
              </a:lnSpc>
            </a:pPr>
            <a:r>
              <a:rPr lang="tr-TR"/>
              <a:t>Dik sepetli presler</a:t>
            </a:r>
          </a:p>
          <a:p>
            <a:pPr lvl="1">
              <a:lnSpc>
                <a:spcPct val="90000"/>
              </a:lnSpc>
            </a:pPr>
            <a:r>
              <a:rPr lang="tr-TR"/>
              <a:t>Yatık gövdeli presler </a:t>
            </a:r>
          </a:p>
          <a:p>
            <a:pPr lvl="1">
              <a:lnSpc>
                <a:spcPct val="90000"/>
              </a:lnSpc>
            </a:pPr>
            <a:r>
              <a:rPr lang="tr-TR"/>
              <a:t>Paketli presler </a:t>
            </a:r>
          </a:p>
          <a:p>
            <a:pPr>
              <a:lnSpc>
                <a:spcPct val="90000"/>
              </a:lnSpc>
            </a:pPr>
            <a:r>
              <a:rPr lang="tr-TR"/>
              <a:t>2. Sürekli çalışan presler </a:t>
            </a:r>
          </a:p>
          <a:p>
            <a:pPr lvl="1">
              <a:lnSpc>
                <a:spcPct val="90000"/>
              </a:lnSpc>
            </a:pPr>
            <a:r>
              <a:rPr lang="tr-TR"/>
              <a:t>Vidalı presler </a:t>
            </a:r>
          </a:p>
          <a:p>
            <a:pPr lvl="1">
              <a:lnSpc>
                <a:spcPct val="90000"/>
              </a:lnSpc>
            </a:pPr>
            <a:r>
              <a:rPr lang="tr-TR"/>
              <a:t>Bant presler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tr-TR" b="0" i="1"/>
              <a:t>Kesikli Çalışan Presler</a:t>
            </a:r>
          </a:p>
        </p:txBody>
      </p:sp>
      <p:sp>
        <p:nvSpPr>
          <p:cNvPr id="52227" name="Rectangle 3"/>
          <p:cNvSpPr>
            <a:spLocks noGrp="1" noChangeArrowheads="1"/>
          </p:cNvSpPr>
          <p:nvPr>
            <p:ph type="body" idx="1"/>
          </p:nvPr>
        </p:nvSpPr>
        <p:spPr/>
        <p:txBody>
          <a:bodyPr/>
          <a:lstStyle/>
          <a:p>
            <a:pPr>
              <a:lnSpc>
                <a:spcPct val="80000"/>
              </a:lnSpc>
            </a:pPr>
            <a:r>
              <a:rPr lang="tr-TR" sz="2800"/>
              <a:t>Preslenecek hammadde </a:t>
            </a:r>
            <a:r>
              <a:rPr lang="tr-TR" sz="2800">
                <a:solidFill>
                  <a:srgbClr val="FF9900"/>
                </a:solidFill>
                <a:effectLst>
                  <a:outerShdw blurRad="38100" dist="38100" dir="2700000" algn="tl">
                    <a:srgbClr val="000000"/>
                  </a:outerShdw>
                </a:effectLst>
              </a:rPr>
              <a:t>partiler halinde</a:t>
            </a:r>
            <a:r>
              <a:rPr lang="tr-TR" sz="2800"/>
              <a:t> beslenir. Preslemeden sonra kalan “</a:t>
            </a:r>
            <a:r>
              <a:rPr lang="tr-TR" sz="2800" i="1">
                <a:solidFill>
                  <a:srgbClr val="FF9900"/>
                </a:solidFill>
                <a:effectLst>
                  <a:outerShdw blurRad="38100" dist="38100" dir="2700000" algn="tl">
                    <a:srgbClr val="000000"/>
                  </a:outerShdw>
                </a:effectLst>
              </a:rPr>
              <a:t>posa</a:t>
            </a:r>
            <a:r>
              <a:rPr lang="tr-TR" sz="2800"/>
              <a:t>” boşaltılır ve yerine yeni bir parti konur. Daha çok meyve suyu, zeytin yağı üretiminde kullanılan kesikli çalışan presler çok çeşitlidir. </a:t>
            </a:r>
          </a:p>
          <a:p>
            <a:pPr>
              <a:lnSpc>
                <a:spcPct val="80000"/>
              </a:lnSpc>
            </a:pPr>
            <a:r>
              <a:rPr lang="tr-TR" sz="2800"/>
              <a:t>Kesikli çalışan presler içinde en eski ve ilkel olanı </a:t>
            </a:r>
            <a:r>
              <a:rPr lang="tr-TR" sz="2800">
                <a:solidFill>
                  <a:srgbClr val="FF9900"/>
                </a:solidFill>
                <a:effectLst>
                  <a:outerShdw blurRad="38100" dist="38100" dir="2700000" algn="tl">
                    <a:srgbClr val="000000"/>
                  </a:outerShdw>
                </a:effectLst>
              </a:rPr>
              <a:t>dik sepetli pres</a:t>
            </a:r>
            <a:r>
              <a:rPr lang="tr-TR" sz="2800"/>
              <a:t>tir. </a:t>
            </a:r>
          </a:p>
          <a:p>
            <a:pPr>
              <a:lnSpc>
                <a:spcPct val="80000"/>
              </a:lnSpc>
            </a:pPr>
            <a:r>
              <a:rPr lang="tr-TR" sz="2800">
                <a:solidFill>
                  <a:srgbClr val="FF9900"/>
                </a:solidFill>
                <a:effectLst>
                  <a:outerShdw blurRad="38100" dist="38100" dir="2700000" algn="tl">
                    <a:srgbClr val="000000"/>
                  </a:outerShdw>
                </a:effectLst>
              </a:rPr>
              <a:t>Yatık gövdeli presler</a:t>
            </a:r>
            <a:r>
              <a:rPr lang="tr-TR" sz="2800"/>
              <a:t>de pres gövdesi, delikli paslanmaz çelikten yapılmış ve yatay olarak konumlandırılmıştır (Şekil 4.70).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sz="2800"/>
              <a:t>Şekil 4.56. Çeşitli kapasitelerde balans tankları</a:t>
            </a:r>
          </a:p>
        </p:txBody>
      </p:sp>
      <p:pic>
        <p:nvPicPr>
          <p:cNvPr id="21508" name="Picture 4"/>
          <p:cNvPicPr>
            <a:picLocks noChangeAspect="1" noChangeArrowheads="1"/>
          </p:cNvPicPr>
          <p:nvPr/>
        </p:nvPicPr>
        <p:blipFill>
          <a:blip r:embed="rId2" cstate="print"/>
          <a:srcRect/>
          <a:stretch>
            <a:fillRect/>
          </a:stretch>
        </p:blipFill>
        <p:spPr bwMode="auto">
          <a:xfrm>
            <a:off x="1905000" y="1905000"/>
            <a:ext cx="5638800" cy="39624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tr-TR" sz="2400"/>
              <a:t>Şekil 4.70.  Willmes ABC presinin şematik çalışma ilkesi 1) Pres tabanı, 2) Basınç tablası, 3) Pres gövdesi, 4) Süzme ve karıştırma sicimleri</a:t>
            </a:r>
            <a:endParaRPr lang="tr-TR" sz="4000"/>
          </a:p>
        </p:txBody>
      </p:sp>
      <p:pic>
        <p:nvPicPr>
          <p:cNvPr id="53252" name="Picture 4"/>
          <p:cNvPicPr>
            <a:picLocks noChangeAspect="1" noChangeArrowheads="1"/>
          </p:cNvPicPr>
          <p:nvPr/>
        </p:nvPicPr>
        <p:blipFill>
          <a:blip r:embed="rId2" cstate="print"/>
          <a:srcRect/>
          <a:stretch>
            <a:fillRect/>
          </a:stretch>
        </p:blipFill>
        <p:spPr bwMode="auto">
          <a:xfrm>
            <a:off x="1676400" y="1905000"/>
            <a:ext cx="60198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dirty="0" smtClean="0"/>
              <a:t>Dik </a:t>
            </a:r>
            <a:r>
              <a:rPr lang="tr-TR" dirty="0"/>
              <a:t>presler</a:t>
            </a:r>
          </a:p>
        </p:txBody>
      </p:sp>
      <p:pic>
        <p:nvPicPr>
          <p:cNvPr id="119810" name="Picture 2" descr="C:\Users\Müdür_Yardımcısı\Desktop\Half_of_basket_press_removed_to_reveal_cake_in_Akrotiri.jpg"/>
          <p:cNvPicPr>
            <a:picLocks noChangeAspect="1" noChangeArrowheads="1"/>
          </p:cNvPicPr>
          <p:nvPr/>
        </p:nvPicPr>
        <p:blipFill>
          <a:blip r:embed="rId2" cstate="print"/>
          <a:srcRect/>
          <a:stretch>
            <a:fillRect/>
          </a:stretch>
        </p:blipFill>
        <p:spPr bwMode="auto">
          <a:xfrm>
            <a:off x="5791200" y="2133600"/>
            <a:ext cx="2946654" cy="4422745"/>
          </a:xfrm>
          <a:prstGeom prst="rect">
            <a:avLst/>
          </a:prstGeom>
          <a:noFill/>
        </p:spPr>
      </p:pic>
      <p:pic>
        <p:nvPicPr>
          <p:cNvPr id="119811" name="Picture 3" descr="C:\Users\Müdür_Yardımcısı\Desktop\pressatollo2.jpg"/>
          <p:cNvPicPr>
            <a:picLocks noChangeAspect="1" noChangeArrowheads="1"/>
          </p:cNvPicPr>
          <p:nvPr/>
        </p:nvPicPr>
        <p:blipFill>
          <a:blip r:embed="rId3" cstate="print"/>
          <a:srcRect/>
          <a:stretch>
            <a:fillRect/>
          </a:stretch>
        </p:blipFill>
        <p:spPr bwMode="auto">
          <a:xfrm>
            <a:off x="1066800" y="2133600"/>
            <a:ext cx="3124200" cy="447379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1066800" y="914400"/>
            <a:ext cx="7543800" cy="4419600"/>
          </a:xfrm>
        </p:spPr>
        <p:txBody>
          <a:bodyPr/>
          <a:lstStyle/>
          <a:p>
            <a:pPr>
              <a:lnSpc>
                <a:spcPct val="90000"/>
              </a:lnSpc>
            </a:pPr>
            <a:r>
              <a:rPr lang="tr-TR" sz="2400">
                <a:solidFill>
                  <a:srgbClr val="FF9900"/>
                </a:solidFill>
                <a:effectLst>
                  <a:outerShdw blurRad="38100" dist="38100" dir="2700000" algn="tl">
                    <a:srgbClr val="000000"/>
                  </a:outerShdw>
                </a:effectLst>
              </a:rPr>
              <a:t>Paketli presler</a:t>
            </a:r>
            <a:r>
              <a:rPr lang="tr-TR" sz="2400"/>
              <a:t> her türlü meyvenin preslenmesine uygundur ve yaygın olarak kullanılır. </a:t>
            </a:r>
          </a:p>
          <a:p>
            <a:pPr>
              <a:lnSpc>
                <a:spcPct val="90000"/>
              </a:lnSpc>
            </a:pPr>
            <a:r>
              <a:rPr lang="tr-TR" sz="2400">
                <a:solidFill>
                  <a:srgbClr val="FF9900"/>
                </a:solidFill>
                <a:effectLst>
                  <a:outerShdw blurRad="38100" dist="38100" dir="2700000" algn="tl">
                    <a:srgbClr val="000000"/>
                  </a:outerShdw>
                </a:effectLst>
              </a:rPr>
              <a:t>Mayşe (püre haline getirilmiş meyve)</a:t>
            </a:r>
            <a:r>
              <a:rPr lang="tr-TR" sz="2400"/>
              <a:t>,</a:t>
            </a:r>
            <a:r>
              <a:rPr lang="tr-TR" sz="2400">
                <a:solidFill>
                  <a:srgbClr val="FF0000"/>
                </a:solidFill>
                <a:effectLst>
                  <a:outerShdw blurRad="38100" dist="38100" dir="2700000" algn="tl">
                    <a:srgbClr val="000000"/>
                  </a:outerShdw>
                </a:effectLst>
              </a:rPr>
              <a:t>zeytinler vb</a:t>
            </a:r>
            <a:r>
              <a:rPr lang="tr-TR" sz="2400"/>
              <a:t> sentetik malzemeden bezler içerisinde, bohçalar halinde ve her bohça arasına birer kafes konularak ve üst üste yerleştirilerek, bir paket halinde hidrolik yöntemle sıkıştırılır. </a:t>
            </a:r>
          </a:p>
          <a:p>
            <a:pPr>
              <a:lnSpc>
                <a:spcPct val="90000"/>
              </a:lnSpc>
            </a:pPr>
            <a:r>
              <a:rPr lang="tr-TR" sz="2400"/>
              <a:t>Pres </a:t>
            </a:r>
            <a:r>
              <a:rPr lang="tr-TR" sz="2400">
                <a:solidFill>
                  <a:srgbClr val="0066FF"/>
                </a:solidFill>
                <a:effectLst>
                  <a:outerShdw blurRad="38100" dist="38100" dir="2700000" algn="tl">
                    <a:srgbClr val="000000"/>
                  </a:outerShdw>
                </a:effectLst>
              </a:rPr>
              <a:t>bezleri su emmeyen</a:t>
            </a:r>
            <a:r>
              <a:rPr lang="tr-TR" sz="2400"/>
              <a:t> sentetik malzemeden yapılır (koku ve tadı etkilemeyen malzemeler tercih edilir)</a:t>
            </a:r>
          </a:p>
          <a:p>
            <a:pPr>
              <a:lnSpc>
                <a:spcPct val="90000"/>
              </a:lnSpc>
            </a:pPr>
            <a:r>
              <a:rPr lang="tr-TR" sz="2400"/>
              <a:t>Basınç kademeli olarak artırılır 25 dak. Da presleme tamamlanır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tr-TR" i="1"/>
              <a:t>Sürekli Çalışan Presler</a:t>
            </a:r>
            <a:r>
              <a:rPr lang="tr-TR"/>
              <a:t> </a:t>
            </a:r>
          </a:p>
        </p:txBody>
      </p:sp>
      <p:sp>
        <p:nvSpPr>
          <p:cNvPr id="55299" name="Rectangle 3"/>
          <p:cNvSpPr>
            <a:spLocks noGrp="1" noChangeArrowheads="1"/>
          </p:cNvSpPr>
          <p:nvPr>
            <p:ph type="body" idx="1"/>
          </p:nvPr>
        </p:nvSpPr>
        <p:spPr/>
        <p:txBody>
          <a:bodyPr/>
          <a:lstStyle/>
          <a:p>
            <a:pPr>
              <a:lnSpc>
                <a:spcPct val="80000"/>
              </a:lnSpc>
            </a:pPr>
            <a:r>
              <a:rPr lang="tr-TR" sz="2800"/>
              <a:t>Sürekli çalışan presler </a:t>
            </a:r>
            <a:r>
              <a:rPr lang="tr-TR" sz="2800">
                <a:solidFill>
                  <a:srgbClr val="FF0000"/>
                </a:solidFill>
                <a:effectLst>
                  <a:outerShdw blurRad="38100" dist="38100" dir="2700000" algn="tl">
                    <a:srgbClr val="000000"/>
                  </a:outerShdw>
                </a:effectLst>
              </a:rPr>
              <a:t>vidalı</a:t>
            </a:r>
            <a:r>
              <a:rPr lang="tr-TR" sz="2800"/>
              <a:t> ve </a:t>
            </a:r>
            <a:r>
              <a:rPr lang="tr-TR" sz="2800">
                <a:solidFill>
                  <a:srgbClr val="FF0000"/>
                </a:solidFill>
                <a:effectLst>
                  <a:outerShdw blurRad="38100" dist="38100" dir="2700000" algn="tl">
                    <a:srgbClr val="000000"/>
                  </a:outerShdw>
                </a:effectLst>
              </a:rPr>
              <a:t>bantlı</a:t>
            </a:r>
            <a:r>
              <a:rPr lang="tr-TR" sz="2800"/>
              <a:t> preslerdir. </a:t>
            </a:r>
          </a:p>
          <a:p>
            <a:pPr>
              <a:lnSpc>
                <a:spcPct val="80000"/>
              </a:lnSpc>
            </a:pPr>
            <a:r>
              <a:rPr lang="tr-TR" sz="2800">
                <a:solidFill>
                  <a:srgbClr val="FF9900"/>
                </a:solidFill>
                <a:effectLst>
                  <a:outerShdw blurRad="38100" dist="38100" dir="2700000" algn="tl">
                    <a:srgbClr val="000000"/>
                  </a:outerShdw>
                </a:effectLst>
              </a:rPr>
              <a:t>Vidalı presler</a:t>
            </a:r>
            <a:r>
              <a:rPr lang="tr-TR" sz="2800"/>
              <a:t> genelde yatık delikli bir silindir ile gövde içinde döner hareketli </a:t>
            </a:r>
            <a:r>
              <a:rPr lang="tr-TR" sz="2800" b="1"/>
              <a:t>sonsuz bir vidadan</a:t>
            </a:r>
            <a:r>
              <a:rPr lang="tr-TR" sz="2800"/>
              <a:t> oluşur. </a:t>
            </a:r>
          </a:p>
          <a:p>
            <a:pPr>
              <a:lnSpc>
                <a:spcPct val="80000"/>
              </a:lnSpc>
            </a:pPr>
            <a:r>
              <a:rPr lang="tr-TR" sz="2800"/>
              <a:t>Hammadde delikli gövde ile bu vida arasında sıkışarak preslenir. </a:t>
            </a:r>
          </a:p>
          <a:p>
            <a:pPr>
              <a:lnSpc>
                <a:spcPct val="80000"/>
              </a:lnSpc>
            </a:pPr>
            <a:r>
              <a:rPr lang="tr-TR" sz="2800"/>
              <a:t>Ayçiçeği, pamuk gibi yağlı tohumların ön preslemesi vidalı presle, ikinci presleme ise bir filtre pres ile yapılır (Şekil 4.72).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tr-TR" sz="2000"/>
              <a:t>Şekil 4.72. Vidalı presin kesit görünümü </a:t>
            </a:r>
            <a:br>
              <a:rPr lang="tr-TR" sz="2000"/>
            </a:br>
            <a:r>
              <a:rPr lang="tr-TR" sz="2000"/>
              <a:t>1) Pres gövdesi 2) Posa çıkış boğazı</a:t>
            </a:r>
            <a:r>
              <a:rPr lang="tr-TR" sz="4000"/>
              <a:t> </a:t>
            </a:r>
            <a:r>
              <a:rPr lang="tr-TR" sz="2000"/>
              <a:t>hidrolik kapağı, 3) Ham ürün girişi, 10) Su-ham yağ ön çıkışı, 11) Su-ham yağ çıkış boğazı</a:t>
            </a:r>
            <a:endParaRPr lang="tr-TR" sz="4000"/>
          </a:p>
        </p:txBody>
      </p:sp>
      <p:pic>
        <p:nvPicPr>
          <p:cNvPr id="56325" name="Picture 5"/>
          <p:cNvPicPr>
            <a:picLocks noChangeAspect="1" noChangeArrowheads="1"/>
          </p:cNvPicPr>
          <p:nvPr/>
        </p:nvPicPr>
        <p:blipFill>
          <a:blip r:embed="rId2" cstate="print"/>
          <a:srcRect/>
          <a:stretch>
            <a:fillRect/>
          </a:stretch>
        </p:blipFill>
        <p:spPr bwMode="auto">
          <a:xfrm>
            <a:off x="1447800" y="2057400"/>
            <a:ext cx="6629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tr-TR"/>
              <a:t>Vidalı presler</a:t>
            </a:r>
          </a:p>
        </p:txBody>
      </p:sp>
      <p:sp>
        <p:nvSpPr>
          <p:cNvPr id="57347" name="Rectangle 3"/>
          <p:cNvSpPr>
            <a:spLocks noGrp="1" noChangeArrowheads="1"/>
          </p:cNvSpPr>
          <p:nvPr>
            <p:ph type="body" idx="1"/>
          </p:nvPr>
        </p:nvSpPr>
        <p:spPr/>
        <p:txBody>
          <a:bodyPr/>
          <a:lstStyle/>
          <a:p>
            <a:pPr>
              <a:lnSpc>
                <a:spcPct val="90000"/>
              </a:lnSpc>
            </a:pPr>
            <a:r>
              <a:rPr lang="tr-TR"/>
              <a:t>Vidalı preslerde vida adımı giderek daraldığından başlangıçtaki düşük </a:t>
            </a:r>
            <a:r>
              <a:rPr lang="tr-TR">
                <a:solidFill>
                  <a:srgbClr val="FF0000"/>
                </a:solidFill>
                <a:effectLst>
                  <a:outerShdw blurRad="38100" dist="38100" dir="2700000" algn="tl">
                    <a:srgbClr val="000000"/>
                  </a:outerShdw>
                </a:effectLst>
              </a:rPr>
              <a:t>basınç giderek yükselir</a:t>
            </a:r>
            <a:r>
              <a:rPr lang="tr-TR"/>
              <a:t>. </a:t>
            </a:r>
          </a:p>
          <a:p>
            <a:pPr>
              <a:lnSpc>
                <a:spcPct val="90000"/>
              </a:lnSpc>
            </a:pPr>
            <a:r>
              <a:rPr lang="tr-TR"/>
              <a:t>Böylece </a:t>
            </a:r>
            <a:r>
              <a:rPr lang="tr-TR">
                <a:solidFill>
                  <a:srgbClr val="FF0000"/>
                </a:solidFill>
                <a:effectLst>
                  <a:outerShdw blurRad="38100" dist="38100" dir="2700000" algn="tl">
                    <a:srgbClr val="000000"/>
                  </a:outerShdw>
                </a:effectLst>
              </a:rPr>
              <a:t>pres basıncı presleme silindiri boyunca yükselir</a:t>
            </a:r>
            <a:r>
              <a:rPr lang="tr-TR"/>
              <a:t>. </a:t>
            </a:r>
          </a:p>
          <a:p>
            <a:pPr>
              <a:lnSpc>
                <a:spcPct val="90000"/>
              </a:lnSpc>
            </a:pPr>
            <a:r>
              <a:rPr lang="tr-TR"/>
              <a:t>Preslenmiş olan </a:t>
            </a:r>
            <a:r>
              <a:rPr lang="tr-TR">
                <a:solidFill>
                  <a:srgbClr val="FF0000"/>
                </a:solidFill>
                <a:effectLst>
                  <a:outerShdw blurRad="38100" dist="38100" dir="2700000" algn="tl">
                    <a:srgbClr val="000000"/>
                  </a:outerShdw>
                </a:effectLst>
              </a:rPr>
              <a:t>posa ya da küspe</a:t>
            </a:r>
            <a:r>
              <a:rPr lang="tr-TR"/>
              <a:t>, </a:t>
            </a:r>
            <a:r>
              <a:rPr lang="tr-TR">
                <a:solidFill>
                  <a:srgbClr val="FF0000"/>
                </a:solidFill>
                <a:effectLst>
                  <a:outerShdw blurRad="38100" dist="38100" dir="2700000" algn="tl">
                    <a:srgbClr val="000000"/>
                  </a:outerShdw>
                </a:effectLst>
              </a:rPr>
              <a:t>ayarlı </a:t>
            </a:r>
            <a:r>
              <a:rPr lang="tr-TR"/>
              <a:t>basınç değerini </a:t>
            </a:r>
            <a:r>
              <a:rPr lang="tr-TR">
                <a:solidFill>
                  <a:srgbClr val="FF0000"/>
                </a:solidFill>
                <a:effectLst>
                  <a:outerShdw blurRad="38100" dist="38100" dir="2700000" algn="tl">
                    <a:srgbClr val="000000"/>
                  </a:outerShdw>
                </a:effectLst>
              </a:rPr>
              <a:t>aştığında</a:t>
            </a:r>
            <a:r>
              <a:rPr lang="tr-TR"/>
              <a:t>, kapak açılır ve dışarı atılır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a:t>Bant presler</a:t>
            </a:r>
          </a:p>
        </p:txBody>
      </p:sp>
      <p:sp>
        <p:nvSpPr>
          <p:cNvPr id="58371" name="Rectangle 3"/>
          <p:cNvSpPr>
            <a:spLocks noGrp="1" noChangeArrowheads="1"/>
          </p:cNvSpPr>
          <p:nvPr>
            <p:ph type="body" idx="1"/>
          </p:nvPr>
        </p:nvSpPr>
        <p:spPr/>
        <p:txBody>
          <a:bodyPr/>
          <a:lstStyle/>
          <a:p>
            <a:r>
              <a:rPr lang="tr-TR"/>
              <a:t>Bant preslerde ilke, </a:t>
            </a:r>
            <a:r>
              <a:rPr lang="tr-TR">
                <a:solidFill>
                  <a:srgbClr val="FF0000"/>
                </a:solidFill>
                <a:effectLst>
                  <a:outerShdw blurRad="38100" dist="38100" dir="2700000" algn="tl">
                    <a:srgbClr val="000000"/>
                  </a:outerShdw>
                </a:effectLst>
              </a:rPr>
              <a:t>mayşenin iki bant arasına</a:t>
            </a:r>
            <a:r>
              <a:rPr lang="tr-TR"/>
              <a:t> sıkıştırılmasıdır. </a:t>
            </a:r>
          </a:p>
          <a:p>
            <a:r>
              <a:rPr lang="tr-TR"/>
              <a:t>Şekil 3.26’da görüldüğü gibi iki bant arasındaki aralık mayşenin girişinden itibaren azalmakta ve mayşe giderek artan bir basınçla karşı karşıya kalmaktadır.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tr-TR"/>
              <a:t>Şekil 3.26. Bant pres</a:t>
            </a:r>
          </a:p>
        </p:txBody>
      </p:sp>
      <p:pic>
        <p:nvPicPr>
          <p:cNvPr id="59396" name="Picture 4"/>
          <p:cNvPicPr>
            <a:picLocks noChangeAspect="1" noChangeArrowheads="1"/>
          </p:cNvPicPr>
          <p:nvPr/>
        </p:nvPicPr>
        <p:blipFill>
          <a:blip r:embed="rId2" cstate="print"/>
          <a:srcRect/>
          <a:stretch>
            <a:fillRect/>
          </a:stretch>
        </p:blipFill>
        <p:spPr bwMode="auto">
          <a:xfrm>
            <a:off x="1828800" y="2514600"/>
            <a:ext cx="5867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dirty="0" smtClean="0"/>
              <a:t>Balon </a:t>
            </a:r>
            <a:r>
              <a:rPr lang="tr-TR" dirty="0"/>
              <a:t>presler</a:t>
            </a:r>
          </a:p>
        </p:txBody>
      </p:sp>
      <p:sp>
        <p:nvSpPr>
          <p:cNvPr id="58371" name="Rectangle 3"/>
          <p:cNvSpPr>
            <a:spLocks noGrp="1" noChangeArrowheads="1"/>
          </p:cNvSpPr>
          <p:nvPr>
            <p:ph type="body" idx="1"/>
          </p:nvPr>
        </p:nvSpPr>
        <p:spPr/>
        <p:txBody>
          <a:bodyPr/>
          <a:lstStyle/>
          <a:p>
            <a:r>
              <a:rPr lang="tr-TR" dirty="0" smtClean="0"/>
              <a:t>Balon </a:t>
            </a:r>
            <a:r>
              <a:rPr lang="tr-TR" dirty="0"/>
              <a:t>preslerde ilke, </a:t>
            </a:r>
            <a:r>
              <a:rPr lang="tr-TR" dirty="0" err="1">
                <a:solidFill>
                  <a:srgbClr val="FF0000"/>
                </a:solidFill>
                <a:effectLst>
                  <a:outerShdw blurRad="38100" dist="38100" dir="2700000" algn="tl">
                    <a:srgbClr val="000000"/>
                  </a:outerShdw>
                </a:effectLst>
              </a:rPr>
              <a:t>mayşenin</a:t>
            </a:r>
            <a:r>
              <a:rPr lang="tr-TR" dirty="0">
                <a:solidFill>
                  <a:srgbClr val="FF0000"/>
                </a:solidFill>
                <a:effectLst>
                  <a:outerShdw blurRad="38100" dist="38100" dir="2700000" algn="tl">
                    <a:srgbClr val="000000"/>
                  </a:outerShdw>
                </a:effectLst>
              </a:rPr>
              <a:t> </a:t>
            </a:r>
            <a:r>
              <a:rPr lang="tr-TR" dirty="0" smtClean="0">
                <a:solidFill>
                  <a:srgbClr val="FF0000"/>
                </a:solidFill>
                <a:effectLst>
                  <a:outerShdw blurRad="38100" dist="38100" dir="2700000" algn="tl">
                    <a:srgbClr val="000000"/>
                  </a:outerShdw>
                </a:effectLst>
              </a:rPr>
              <a:t>belli basınçlarda şişirilen balon ve iç çeper arasında</a:t>
            </a:r>
            <a:r>
              <a:rPr lang="tr-TR" dirty="0" smtClean="0"/>
              <a:t> </a:t>
            </a:r>
            <a:r>
              <a:rPr lang="tr-TR" dirty="0"/>
              <a:t>sıkıştırılmasıdır. </a:t>
            </a:r>
            <a:endParaRPr lang="tr-TR" dirty="0" smtClean="0"/>
          </a:p>
          <a:p>
            <a:endParaRPr lang="tr-TR" dirty="0"/>
          </a:p>
          <a:p>
            <a:r>
              <a:rPr lang="tr-TR" dirty="0" smtClean="0"/>
              <a:t>Şekil </a:t>
            </a:r>
            <a:r>
              <a:rPr lang="tr-TR" dirty="0"/>
              <a:t>görüldüğü gibi </a:t>
            </a:r>
            <a:r>
              <a:rPr lang="tr-TR" dirty="0" smtClean="0"/>
              <a:t>balon ve iç çeper arasında kalan </a:t>
            </a:r>
            <a:r>
              <a:rPr lang="tr-TR" dirty="0" err="1" smtClean="0"/>
              <a:t>mayşe</a:t>
            </a:r>
            <a:r>
              <a:rPr lang="tr-TR" dirty="0" smtClean="0"/>
              <a:t> giderek </a:t>
            </a:r>
            <a:r>
              <a:rPr lang="tr-TR" dirty="0"/>
              <a:t>artan bir basınçla karşı karşıya kalmaktadır.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tr-TR" dirty="0" smtClean="0"/>
              <a:t>Balon </a:t>
            </a:r>
            <a:r>
              <a:rPr lang="tr-TR" dirty="0"/>
              <a:t>presler</a:t>
            </a:r>
          </a:p>
        </p:txBody>
      </p:sp>
      <p:pic>
        <p:nvPicPr>
          <p:cNvPr id="118786" name="Picture 2" descr="C:\Users\Müdür_Yardımcısı\Desktop\e11c5239-4596-48bc-a9b2-a18200f274aa_667x800.jpg"/>
          <p:cNvPicPr>
            <a:picLocks noChangeAspect="1" noChangeArrowheads="1"/>
          </p:cNvPicPr>
          <p:nvPr/>
        </p:nvPicPr>
        <p:blipFill>
          <a:blip r:embed="rId2" cstate="print"/>
          <a:srcRect/>
          <a:stretch>
            <a:fillRect/>
          </a:stretch>
        </p:blipFill>
        <p:spPr bwMode="auto">
          <a:xfrm>
            <a:off x="381000" y="1981200"/>
            <a:ext cx="3368675" cy="4040390"/>
          </a:xfrm>
          <a:prstGeom prst="rect">
            <a:avLst/>
          </a:prstGeom>
          <a:noFill/>
        </p:spPr>
      </p:pic>
      <p:pic>
        <p:nvPicPr>
          <p:cNvPr id="118787" name="Picture 3" descr="C:\Users\Müdür_Yardımcısı\Desktop\6a00d8341c018253ef014e8ba6eb14970d-600wi.jpg"/>
          <p:cNvPicPr>
            <a:picLocks noChangeAspect="1" noChangeArrowheads="1"/>
          </p:cNvPicPr>
          <p:nvPr/>
        </p:nvPicPr>
        <p:blipFill>
          <a:blip r:embed="rId3" cstate="print"/>
          <a:srcRect/>
          <a:stretch>
            <a:fillRect/>
          </a:stretch>
        </p:blipFill>
        <p:spPr bwMode="auto">
          <a:xfrm>
            <a:off x="4140200" y="3105150"/>
            <a:ext cx="4546600" cy="34099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a:t>Tank aksesuarları</a:t>
            </a:r>
          </a:p>
        </p:txBody>
      </p:sp>
      <p:sp>
        <p:nvSpPr>
          <p:cNvPr id="18435" name="Rectangle 3"/>
          <p:cNvSpPr>
            <a:spLocks noGrp="1" noChangeArrowheads="1"/>
          </p:cNvSpPr>
          <p:nvPr>
            <p:ph type="body" idx="1"/>
          </p:nvPr>
        </p:nvSpPr>
        <p:spPr/>
        <p:txBody>
          <a:bodyPr/>
          <a:lstStyle/>
          <a:p>
            <a:r>
              <a:rPr lang="tr-TR" sz="2800"/>
              <a:t>Genellikle </a:t>
            </a:r>
            <a:r>
              <a:rPr lang="tr-TR" sz="2800">
                <a:solidFill>
                  <a:srgbClr val="FF0000"/>
                </a:solidFill>
                <a:effectLst>
                  <a:outerShdw blurRad="38100" dist="38100" dir="2700000" algn="tl">
                    <a:srgbClr val="000000"/>
                  </a:outerShdw>
                </a:effectLst>
              </a:rPr>
              <a:t>tepeden veya yandan</a:t>
            </a:r>
            <a:r>
              <a:rPr lang="tr-TR" sz="2800"/>
              <a:t> giriş yapan ve bir elektrik motoru ile tahrik edilen şafta (mile) bağlı “</a:t>
            </a:r>
            <a:r>
              <a:rPr lang="tr-TR" sz="2800" i="1">
                <a:solidFill>
                  <a:srgbClr val="FF0000"/>
                </a:solidFill>
                <a:effectLst>
                  <a:outerShdw blurRad="38100" dist="38100" dir="2700000" algn="tl">
                    <a:srgbClr val="000000"/>
                  </a:outerShdw>
                </a:effectLst>
              </a:rPr>
              <a:t>karıştırıcı</a:t>
            </a:r>
            <a:r>
              <a:rPr lang="tr-TR" sz="2800">
                <a:solidFill>
                  <a:srgbClr val="FF0000"/>
                </a:solidFill>
                <a:effectLst>
                  <a:outerShdw blurRad="38100" dist="38100" dir="2700000" algn="tl">
                    <a:srgbClr val="000000"/>
                  </a:outerShdw>
                </a:effectLst>
              </a:rPr>
              <a:t>”</a:t>
            </a:r>
            <a:r>
              <a:rPr lang="tr-TR" sz="2800"/>
              <a:t> (pervane, palet, turbin vs) ile ürünün hareketi sağlanır. </a:t>
            </a:r>
          </a:p>
          <a:p>
            <a:r>
              <a:rPr lang="tr-TR" sz="2800"/>
              <a:t>Tanka ayrıca, amaca göre sıcak su, buhar, soğuk su giriş ve çıkış boğazları, vanalar, sıcaklık ve vakum ölçerler ile gözetleme camı gibi elemanlar bağlanır.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tr-TR" sz="3200"/>
              <a:t>Preslemede işlemini etkileyen </a:t>
            </a:r>
            <a:r>
              <a:rPr lang="tr-TR" sz="3200">
                <a:solidFill>
                  <a:srgbClr val="FF0000"/>
                </a:solidFill>
              </a:rPr>
              <a:t>faktörler</a:t>
            </a:r>
          </a:p>
        </p:txBody>
      </p:sp>
      <p:sp>
        <p:nvSpPr>
          <p:cNvPr id="60419" name="Rectangle 3"/>
          <p:cNvSpPr>
            <a:spLocks noGrp="1" noChangeArrowheads="1"/>
          </p:cNvSpPr>
          <p:nvPr>
            <p:ph type="body" idx="1"/>
          </p:nvPr>
        </p:nvSpPr>
        <p:spPr>
          <a:xfrm>
            <a:off x="1143000" y="2209800"/>
            <a:ext cx="7543800" cy="4114800"/>
          </a:xfrm>
        </p:spPr>
        <p:txBody>
          <a:bodyPr/>
          <a:lstStyle/>
          <a:p>
            <a:r>
              <a:rPr lang="tr-TR" dirty="0"/>
              <a:t>Preslenen maddenin yapısı</a:t>
            </a:r>
          </a:p>
          <a:p>
            <a:r>
              <a:rPr lang="tr-TR" dirty="0"/>
              <a:t>pres basıncı </a:t>
            </a:r>
          </a:p>
          <a:p>
            <a:r>
              <a:rPr lang="tr-TR" dirty="0"/>
              <a:t>alınan suyun </a:t>
            </a:r>
            <a:r>
              <a:rPr lang="tr-TR" dirty="0" smtClean="0"/>
              <a:t>viskozitesi</a:t>
            </a:r>
            <a:endParaRPr lang="tr-TR" dirty="0"/>
          </a:p>
          <a:p>
            <a:r>
              <a:rPr lang="tr-TR" dirty="0"/>
              <a:t>pres kekinin kalınlığı </a:t>
            </a:r>
          </a:p>
          <a:p>
            <a:r>
              <a:rPr lang="tr-TR" dirty="0"/>
              <a:t>Presleme sıcaklığı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cstate="print"/>
          <a:srcRect/>
          <a:stretch>
            <a:fillRect/>
          </a:stretch>
        </p:blipFill>
        <p:spPr bwMode="auto">
          <a:xfrm>
            <a:off x="63500" y="457199"/>
            <a:ext cx="8928100" cy="61245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tr-TR" sz="2400"/>
              <a:t>Şekil 4.57 (a) Yalıtımlı ve paletli karıştırıcılı silo tank, (b) Çift cidarlı soğutmalı veya ısıtmalı tank (c) İçinde sıyırıcı tip karıştırıcılı buhar ceketli özel işlem tankı.</a:t>
            </a:r>
          </a:p>
        </p:txBody>
      </p:sp>
      <p:pic>
        <p:nvPicPr>
          <p:cNvPr id="19460" name="Picture 4"/>
          <p:cNvPicPr>
            <a:picLocks noChangeAspect="1" noChangeArrowheads="1"/>
          </p:cNvPicPr>
          <p:nvPr/>
        </p:nvPicPr>
        <p:blipFill>
          <a:blip r:embed="rId2" cstate="print"/>
          <a:srcRect/>
          <a:stretch>
            <a:fillRect/>
          </a:stretch>
        </p:blipFill>
        <p:spPr bwMode="auto">
          <a:xfrm>
            <a:off x="990600" y="1905000"/>
            <a:ext cx="2362200" cy="4419600"/>
          </a:xfrm>
          <a:prstGeom prst="rect">
            <a:avLst/>
          </a:prstGeom>
          <a:noFill/>
          <a:ln w="9525">
            <a:noFill/>
            <a:miter lim="800000"/>
            <a:headEnd/>
            <a:tailEnd/>
          </a:ln>
          <a:effectLst/>
        </p:spPr>
      </p:pic>
      <p:pic>
        <p:nvPicPr>
          <p:cNvPr id="19461" name="Picture 5"/>
          <p:cNvPicPr>
            <a:picLocks noChangeAspect="1" noChangeArrowheads="1"/>
          </p:cNvPicPr>
          <p:nvPr/>
        </p:nvPicPr>
        <p:blipFill>
          <a:blip r:embed="rId3" cstate="print"/>
          <a:srcRect/>
          <a:stretch>
            <a:fillRect/>
          </a:stretch>
        </p:blipFill>
        <p:spPr bwMode="auto">
          <a:xfrm>
            <a:off x="3581400" y="1828800"/>
            <a:ext cx="2667000" cy="4419600"/>
          </a:xfrm>
          <a:prstGeom prst="rect">
            <a:avLst/>
          </a:prstGeom>
          <a:noFill/>
          <a:ln w="9525">
            <a:noFill/>
            <a:miter lim="800000"/>
            <a:headEnd/>
            <a:tailEnd/>
          </a:ln>
          <a:effectLst/>
        </p:spPr>
      </p:pic>
      <p:pic>
        <p:nvPicPr>
          <p:cNvPr id="19462" name="Picture 6"/>
          <p:cNvPicPr>
            <a:picLocks noChangeAspect="1" noChangeArrowheads="1"/>
          </p:cNvPicPr>
          <p:nvPr/>
        </p:nvPicPr>
        <p:blipFill>
          <a:blip r:embed="rId4" cstate="print"/>
          <a:srcRect/>
          <a:stretch>
            <a:fillRect/>
          </a:stretch>
        </p:blipFill>
        <p:spPr bwMode="auto">
          <a:xfrm>
            <a:off x="6400800" y="1828800"/>
            <a:ext cx="2438400" cy="44196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i="1"/>
              <a:t>Karıştırıcılar</a:t>
            </a:r>
          </a:p>
        </p:txBody>
      </p:sp>
      <p:sp>
        <p:nvSpPr>
          <p:cNvPr id="20483" name="Rectangle 3"/>
          <p:cNvSpPr>
            <a:spLocks noGrp="1" noChangeArrowheads="1"/>
          </p:cNvSpPr>
          <p:nvPr>
            <p:ph type="body" idx="1"/>
          </p:nvPr>
        </p:nvSpPr>
        <p:spPr/>
        <p:txBody>
          <a:bodyPr/>
          <a:lstStyle/>
          <a:p>
            <a:r>
              <a:rPr lang="tr-TR" sz="2800"/>
              <a:t>Karıştırıcılar sıvı üründe oluşturdukları akıma göre ikiye ayrılırlar. Karıştırıcı şaftına paralel akım oluşturanlara “</a:t>
            </a:r>
            <a:r>
              <a:rPr lang="tr-TR" sz="2800" b="1" i="1">
                <a:solidFill>
                  <a:srgbClr val="FF9900"/>
                </a:solidFill>
                <a:effectLst>
                  <a:outerShdw blurRad="38100" dist="38100" dir="2700000" algn="tl">
                    <a:srgbClr val="000000"/>
                  </a:outerShdw>
                </a:effectLst>
              </a:rPr>
              <a:t>üst akım karıştırıcılar</a:t>
            </a:r>
            <a:r>
              <a:rPr lang="tr-TR" sz="2800"/>
              <a:t>”, karıştırıcı şaftına teğetsel ya da yarıçap yönünde sıvı akımı oluşturanlara ise “</a:t>
            </a:r>
            <a:r>
              <a:rPr lang="tr-TR" sz="2800" b="1" i="1">
                <a:solidFill>
                  <a:srgbClr val="FF9900"/>
                </a:solidFill>
                <a:effectLst>
                  <a:outerShdw blurRad="38100" dist="38100" dir="2700000" algn="tl">
                    <a:srgbClr val="000000"/>
                  </a:outerShdw>
                </a:effectLst>
              </a:rPr>
              <a:t>merkezkaç akım karıştırıcılar</a:t>
            </a:r>
            <a:r>
              <a:rPr lang="tr-TR" sz="2800"/>
              <a:t>” denir. </a:t>
            </a:r>
          </a:p>
          <a:p>
            <a:r>
              <a:rPr lang="tr-TR" sz="2800"/>
              <a:t>Karıştırıcılar </a:t>
            </a:r>
            <a:r>
              <a:rPr lang="tr-TR" sz="2800" b="1">
                <a:solidFill>
                  <a:srgbClr val="FF9900"/>
                </a:solidFill>
                <a:effectLst>
                  <a:outerShdw blurRad="38100" dist="38100" dir="2700000" algn="tl">
                    <a:srgbClr val="000000"/>
                  </a:outerShdw>
                </a:effectLst>
              </a:rPr>
              <a:t>pervaneler, çarklar ve türbin karıştırıcılar</a:t>
            </a:r>
            <a:r>
              <a:rPr lang="tr-TR" sz="2800"/>
              <a:t> olarak üçe ayrılır.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i="1"/>
              <a:t>Pervaneler</a:t>
            </a:r>
          </a:p>
        </p:txBody>
      </p:sp>
      <p:sp>
        <p:nvSpPr>
          <p:cNvPr id="22531" name="Rectangle 3"/>
          <p:cNvSpPr>
            <a:spLocks noGrp="1" noChangeArrowheads="1"/>
          </p:cNvSpPr>
          <p:nvPr>
            <p:ph type="body" idx="1"/>
          </p:nvPr>
        </p:nvSpPr>
        <p:spPr>
          <a:xfrm>
            <a:off x="1066800" y="1981200"/>
            <a:ext cx="7848600" cy="4114800"/>
          </a:xfrm>
        </p:spPr>
        <p:txBody>
          <a:bodyPr/>
          <a:lstStyle/>
          <a:p>
            <a:pPr>
              <a:lnSpc>
                <a:spcPct val="110000"/>
              </a:lnSpc>
            </a:pPr>
            <a:r>
              <a:rPr lang="tr-TR" sz="2800" u="sng"/>
              <a:t>Üst akım oluşturan</a:t>
            </a:r>
            <a:r>
              <a:rPr lang="tr-TR" sz="2800"/>
              <a:t> ve </a:t>
            </a:r>
            <a:r>
              <a:rPr lang="tr-TR" sz="2800">
                <a:solidFill>
                  <a:srgbClr val="FF9900"/>
                </a:solidFill>
                <a:effectLst>
                  <a:outerShdw blurRad="38100" dist="38100" dir="2700000" algn="tl">
                    <a:srgbClr val="000000"/>
                  </a:outerShdw>
                </a:effectLst>
              </a:rPr>
              <a:t>düşük viskoziteli ürünler</a:t>
            </a:r>
            <a:r>
              <a:rPr lang="tr-TR" sz="2800"/>
              <a:t> için kullanılan yüksek devirli karıştırıcılardır.</a:t>
            </a:r>
          </a:p>
          <a:p>
            <a:pPr>
              <a:lnSpc>
                <a:spcPct val="110000"/>
              </a:lnSpc>
            </a:pPr>
            <a:r>
              <a:rPr lang="tr-TR" sz="2800"/>
              <a:t>Dönen pervane sıvı içinde bir </a:t>
            </a:r>
            <a:r>
              <a:rPr lang="tr-TR" sz="2800">
                <a:solidFill>
                  <a:srgbClr val="FF0000"/>
                </a:solidFill>
                <a:effectLst>
                  <a:outerShdw blurRad="38100" dist="38100" dir="2700000" algn="tl">
                    <a:srgbClr val="000000"/>
                  </a:outerShdw>
                </a:effectLst>
              </a:rPr>
              <a:t>heliks</a:t>
            </a:r>
            <a:r>
              <a:rPr lang="tr-TR" sz="2800"/>
              <a:t> oluşturur. Pervanenin bir tam devri sonunda, sıvı, pervane kanatlarının eğimine bağlı olarak uzunlamasına belirli bir uzaklığa iletilmektedir. </a:t>
            </a:r>
            <a:r>
              <a:rPr lang="tr-TR" sz="2800">
                <a:solidFill>
                  <a:srgbClr val="FF0000"/>
                </a:solidFill>
                <a:effectLst>
                  <a:outerShdw blurRad="38100" dist="38100" dir="2700000" algn="tl">
                    <a:srgbClr val="000000"/>
                  </a:outerShdw>
                </a:effectLst>
              </a:rPr>
              <a:t>Bu uzaklığın pervane çapına oranına</a:t>
            </a:r>
            <a:r>
              <a:rPr lang="tr-TR" sz="2800"/>
              <a:t> “</a:t>
            </a:r>
            <a:r>
              <a:rPr lang="tr-TR" sz="2800" i="1">
                <a:solidFill>
                  <a:srgbClr val="FF9900"/>
                </a:solidFill>
                <a:effectLst>
                  <a:outerShdw blurRad="38100" dist="38100" dir="2700000" algn="tl">
                    <a:srgbClr val="000000"/>
                  </a:outerShdw>
                </a:effectLst>
              </a:rPr>
              <a:t>pervanenin atış uzaklığı</a:t>
            </a:r>
            <a:r>
              <a:rPr lang="tr-TR" sz="2800"/>
              <a:t>” denir.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tr-TR" sz="2800"/>
              <a:t>Şekil 4.58. Şekil 4.58 (a) Kare atışlı standart üç kanatlı, (b) Özel iki kanatlı, (c) Özel üç kanatlı kapalı</a:t>
            </a:r>
            <a:endParaRPr lang="tr-TR" sz="4000"/>
          </a:p>
        </p:txBody>
      </p:sp>
      <p:pic>
        <p:nvPicPr>
          <p:cNvPr id="23557" name="Picture 5"/>
          <p:cNvPicPr>
            <a:picLocks noChangeAspect="1" noChangeArrowheads="1"/>
          </p:cNvPicPr>
          <p:nvPr/>
        </p:nvPicPr>
        <p:blipFill>
          <a:blip r:embed="rId2" cstate="print"/>
          <a:srcRect/>
          <a:stretch>
            <a:fillRect/>
          </a:stretch>
        </p:blipFill>
        <p:spPr bwMode="auto">
          <a:xfrm>
            <a:off x="1905000" y="1828800"/>
            <a:ext cx="5257800" cy="4775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i="1"/>
              <a:t>Çarklar</a:t>
            </a:r>
          </a:p>
        </p:txBody>
      </p:sp>
      <p:sp>
        <p:nvSpPr>
          <p:cNvPr id="24579" name="Rectangle 3"/>
          <p:cNvSpPr>
            <a:spLocks noGrp="1" noChangeArrowheads="1"/>
          </p:cNvSpPr>
          <p:nvPr>
            <p:ph type="body" idx="1"/>
          </p:nvPr>
        </p:nvSpPr>
        <p:spPr/>
        <p:txBody>
          <a:bodyPr/>
          <a:lstStyle/>
          <a:p>
            <a:r>
              <a:rPr lang="tr-TR" sz="2800"/>
              <a:t>Çarklar iki ya da çok bıçaklı (paletli), bağlı oldukları şafta dikey konumlandırılmış, </a:t>
            </a:r>
            <a:r>
              <a:rPr lang="tr-TR" sz="2800">
                <a:solidFill>
                  <a:srgbClr val="FF9900"/>
                </a:solidFill>
                <a:effectLst>
                  <a:outerShdw blurRad="38100" dist="38100" dir="2700000" algn="tl">
                    <a:srgbClr val="000000"/>
                  </a:outerShdw>
                </a:effectLst>
              </a:rPr>
              <a:t>orta viskoziteli sıvılar</a:t>
            </a:r>
            <a:r>
              <a:rPr lang="tr-TR" sz="2800"/>
              <a:t> için kullanılan karıştırıcılardır. </a:t>
            </a:r>
          </a:p>
          <a:p>
            <a:r>
              <a:rPr lang="tr-TR" sz="2800"/>
              <a:t>Çift ceketli ısı aktarımlı işlem tanklarında, ısıya karşı hassas ürünlerin iç cidara yapışarak esmerleşmesini önlemek amacıyla </a:t>
            </a:r>
            <a:r>
              <a:rPr lang="tr-TR" sz="2800">
                <a:solidFill>
                  <a:srgbClr val="FF9900"/>
                </a:solidFill>
                <a:effectLst>
                  <a:outerShdw blurRad="38100" dist="38100" dir="2700000" algn="tl">
                    <a:srgbClr val="000000"/>
                  </a:outerShdw>
                </a:effectLst>
              </a:rPr>
              <a:t>sıyırmalı bıçaklı karıştırıcılar</a:t>
            </a:r>
            <a:r>
              <a:rPr lang="tr-TR" sz="2800"/>
              <a:t> kullanılır.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tr-TR" sz="2800"/>
              <a:t>Şekil 4.59 Çarklı karıştırıcılar a) Düz çarklı, b) Atışlı çarklı, c) Çapalı çarklı </a:t>
            </a:r>
            <a:br>
              <a:rPr lang="tr-TR" sz="2800"/>
            </a:br>
            <a:endParaRPr lang="tr-TR" sz="2800"/>
          </a:p>
        </p:txBody>
      </p:sp>
      <p:pic>
        <p:nvPicPr>
          <p:cNvPr id="25604" name="Picture 4"/>
          <p:cNvPicPr>
            <a:picLocks noChangeAspect="1" noChangeArrowheads="1"/>
          </p:cNvPicPr>
          <p:nvPr/>
        </p:nvPicPr>
        <p:blipFill>
          <a:blip r:embed="rId2" cstate="print"/>
          <a:srcRect b="58649"/>
          <a:stretch>
            <a:fillRect/>
          </a:stretch>
        </p:blipFill>
        <p:spPr bwMode="auto">
          <a:xfrm>
            <a:off x="914400" y="2209800"/>
            <a:ext cx="8077200" cy="3200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itrek Işık">
  <a:themeElements>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Shimmer</Template>
  <TotalTime>1183</TotalTime>
  <Words>1094</Words>
  <Application>Microsoft Office PowerPoint</Application>
  <PresentationFormat>Ekran Gösterisi (4:3)</PresentationFormat>
  <Paragraphs>101</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Titrek Işık</vt:lpstr>
      <vt:lpstr>Tanklar</vt:lpstr>
      <vt:lpstr>Şekil 4.56. Çeşitli kapasitelerde balans tankları</vt:lpstr>
      <vt:lpstr>Tank aksesuarları</vt:lpstr>
      <vt:lpstr>Şekil 4.57 (a) Yalıtımlı ve paletli karıştırıcılı silo tank, (b) Çift cidarlı soğutmalı veya ısıtmalı tank (c) İçinde sıyırıcı tip karıştırıcılı buhar ceketli özel işlem tankı.</vt:lpstr>
      <vt:lpstr>Karıştırıcılar</vt:lpstr>
      <vt:lpstr>Pervaneler</vt:lpstr>
      <vt:lpstr>Şekil 4.58. Şekil 4.58 (a) Kare atışlı standart üç kanatlı, (b) Özel iki kanatlı, (c) Özel üç kanatlı kapalı</vt:lpstr>
      <vt:lpstr>Çarklar</vt:lpstr>
      <vt:lpstr>Şekil 4.59 Çarklı karıştırıcılar a) Düz çarklı, b) Atışlı çarklı, c) Çapalı çarklı  </vt:lpstr>
      <vt:lpstr>Boyut Küçültme Makinaları</vt:lpstr>
      <vt:lpstr>Katı veya yarı katı maddelerin boyutlarının küçültülmesi amacıyla uygulanan işlemler</vt:lpstr>
      <vt:lpstr>Parçaların boyutlarının küçültülmesi ile gıda endüstrisine sağladığı yararlar</vt:lpstr>
      <vt:lpstr>Boyut küçültme işlemi</vt:lpstr>
      <vt:lpstr>Boyut küçültme makinaları</vt:lpstr>
      <vt:lpstr>Yarı katı gıdaların boyutlarını küçültmek için</vt:lpstr>
      <vt:lpstr>Pulp Yapan Makinalar (Pulpers)</vt:lpstr>
      <vt:lpstr>Şekil 4.69 Döner bıçaklı bir pulperin kesit görünümü</vt:lpstr>
      <vt:lpstr>Presler yapılarına ve çalışma ilkelerine göre</vt:lpstr>
      <vt:lpstr>Kesikli Çalışan Presler</vt:lpstr>
      <vt:lpstr>Şekil 4.70.  Willmes ABC presinin şematik çalışma ilkesi 1) Pres tabanı, 2) Basınç tablası, 3) Pres gövdesi, 4) Süzme ve karıştırma sicimleri</vt:lpstr>
      <vt:lpstr>Dik presler</vt:lpstr>
      <vt:lpstr>Slayt 22</vt:lpstr>
      <vt:lpstr>Sürekli Çalışan Presler </vt:lpstr>
      <vt:lpstr>Şekil 4.72. Vidalı presin kesit görünümü  1) Pres gövdesi 2) Posa çıkış boğazı hidrolik kapağı, 3) Ham ürün girişi, 10) Su-ham yağ ön çıkışı, 11) Su-ham yağ çıkış boğazı</vt:lpstr>
      <vt:lpstr>Vidalı presler</vt:lpstr>
      <vt:lpstr>Bant presler</vt:lpstr>
      <vt:lpstr>Şekil 3.26. Bant pres</vt:lpstr>
      <vt:lpstr>Balon presler</vt:lpstr>
      <vt:lpstr>Balon presler</vt:lpstr>
      <vt:lpstr>Preslemede işlemini etkileyen faktörler</vt:lpstr>
      <vt:lpstr>Slayt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Müdür_Yardımcısı</dc:creator>
  <cp:lastModifiedBy>Müdür_Yardımcısı</cp:lastModifiedBy>
  <cp:revision>131</cp:revision>
  <cp:lastPrinted>1601-01-01T00:00:00Z</cp:lastPrinted>
  <dcterms:created xsi:type="dcterms:W3CDTF">1601-01-01T00:00:00Z</dcterms:created>
  <dcterms:modified xsi:type="dcterms:W3CDTF">2018-02-23T11:38:02Z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