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1"/>
  </p:sldMasterIdLst>
  <p:notesMasterIdLst>
    <p:notesMasterId r:id="rId14"/>
  </p:notesMasterIdLst>
  <p:sldIdLst>
    <p:sldId id="256" r:id="rId2"/>
    <p:sldId id="257" r:id="rId3"/>
    <p:sldId id="267" r:id="rId4"/>
    <p:sldId id="268" r:id="rId5"/>
    <p:sldId id="259" r:id="rId6"/>
    <p:sldId id="269" r:id="rId7"/>
    <p:sldId id="270" r:id="rId8"/>
    <p:sldId id="258" r:id="rId9"/>
    <p:sldId id="261" r:id="rId10"/>
    <p:sldId id="262" r:id="rId11"/>
    <p:sldId id="271" r:id="rId12"/>
    <p:sldId id="265" r:id="rId13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88EA9-4020-4098-B61C-265EB8EA79B0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E289E-F04A-4BF2-A295-3828E129F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17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DB1DF-8179-41C3-B622-FC4A44D37055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9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3335-875B-4265-8BB4-3A14326D18EE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6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8025-BFE4-4443-9F4F-3AD5E7DC058D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748D-F914-4991-B7AB-C5F47F64018B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2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5768-B425-4E45-873A-C925C6D433F0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17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694-4A7A-4FFA-8596-3EFEF1BDF91D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7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5A85-9E41-4E1C-855E-8C78FD33AB14}" type="datetime1">
              <a:rPr lang="en-US" smtClean="0"/>
              <a:t>4/27/2020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33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0A3B-FD2A-4F58-9B4C-5F54C858A093}" type="datetime1">
              <a:rPr lang="en-US" smtClean="0"/>
              <a:t>4/27/2020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4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585-65C4-488A-80C1-C54BCC460CEB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51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E95F-5F14-4F91-AAD1-19FF38B13637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972-9EC5-4CFB-85CA-1EA4BA0C1182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EB6D8-24D8-491C-A6F2-08311DA4A49F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7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linkbc.ca/health-topics/tp12226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masstrauma/factsheets/public/burn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linkbc.ca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linkbc.ca/health-topics/tp12214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741272" y="3109591"/>
            <a:ext cx="1826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 smtClean="0">
                <a:latin typeface="Verdana-Bold"/>
              </a:rPr>
              <a:t>BURNS</a:t>
            </a:r>
            <a:endParaRPr lang="en-US" sz="3600" dirty="0"/>
          </a:p>
        </p:txBody>
      </p:sp>
      <p:sp>
        <p:nvSpPr>
          <p:cNvPr id="5" name="Dikdörtgen 4"/>
          <p:cNvSpPr/>
          <p:nvPr/>
        </p:nvSpPr>
        <p:spPr>
          <a:xfrm>
            <a:off x="8054083" y="5971768"/>
            <a:ext cx="1210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  <a:latin typeface="Verdana-Bold"/>
              </a:rPr>
              <a:t>AOB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8194" name="Picture 2" descr="https://www.safetysign.com/images/source/large-images/D456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97" y="141622"/>
            <a:ext cx="2719029" cy="271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27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6925660" y="6377260"/>
            <a:ext cx="2228850" cy="365125"/>
          </a:xfrm>
        </p:spPr>
        <p:txBody>
          <a:bodyPr/>
          <a:lstStyle/>
          <a:p>
            <a:fld id="{77A29E59-6CA8-4D22-A77F-5421A20643D3}" type="slidenum">
              <a:rPr lang="en-US" smtClean="0"/>
              <a:t>10</a:t>
            </a:fld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932502" y="678944"/>
            <a:ext cx="1776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Treatment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827538" y="1312629"/>
            <a:ext cx="7949762" cy="526297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prstClr val="black"/>
                </a:solidFill>
              </a:rPr>
              <a:t>H</a:t>
            </a:r>
            <a:r>
              <a:rPr lang="en-US" sz="2800" dirty="0" err="1">
                <a:solidFill>
                  <a:prstClr val="black"/>
                </a:solidFill>
              </a:rPr>
              <a:t>ave</a:t>
            </a:r>
            <a:r>
              <a:rPr lang="en-US" sz="2800" dirty="0">
                <a:solidFill>
                  <a:prstClr val="black"/>
                </a:solidFill>
              </a:rPr>
              <a:t> person sit up if face is burned</a:t>
            </a:r>
            <a:r>
              <a:rPr lang="tr-TR" sz="2800" dirty="0">
                <a:solidFill>
                  <a:prstClr val="black"/>
                </a:solidFill>
              </a:rPr>
              <a:t>. </a:t>
            </a:r>
            <a:r>
              <a:rPr lang="en-US" sz="2800" dirty="0">
                <a:solidFill>
                  <a:prstClr val="black"/>
                </a:solidFill>
              </a:rPr>
              <a:t>Watch closely for possible breathing problems</a:t>
            </a:r>
            <a:endParaRPr lang="tr-TR" sz="2800" dirty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Elevate burned area higher than the victim’s head when possible</a:t>
            </a:r>
            <a:endParaRPr lang="tr-TR" sz="2800" dirty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Keep person warm and comfortable, and watch for signs of </a:t>
            </a:r>
            <a:r>
              <a:rPr lang="en-US" sz="2800" dirty="0" smtClean="0">
                <a:solidFill>
                  <a:prstClr val="black"/>
                </a:solidFill>
              </a:rPr>
              <a:t>shock</a:t>
            </a:r>
            <a:endParaRPr lang="tr-TR" sz="2800" dirty="0" smtClean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u="sng" dirty="0" smtClean="0">
                <a:solidFill>
                  <a:prstClr val="black"/>
                </a:solidFill>
              </a:rPr>
              <a:t>Do </a:t>
            </a:r>
            <a:r>
              <a:rPr lang="en-US" sz="2800" u="sng" dirty="0">
                <a:solidFill>
                  <a:prstClr val="black"/>
                </a:solidFill>
              </a:rPr>
              <a:t>not </a:t>
            </a:r>
            <a:r>
              <a:rPr lang="en-US" sz="2800" dirty="0">
                <a:solidFill>
                  <a:prstClr val="black"/>
                </a:solidFill>
              </a:rPr>
              <a:t>place a pillow under the victim’s head </a:t>
            </a:r>
            <a:r>
              <a:rPr lang="en-US" sz="2800" dirty="0" smtClean="0">
                <a:solidFill>
                  <a:prstClr val="black"/>
                </a:solidFill>
              </a:rPr>
              <a:t>if</a:t>
            </a:r>
            <a:endParaRPr lang="tr-TR" sz="2800" dirty="0" smtClean="0">
              <a:solidFill>
                <a:prstClr val="black"/>
              </a:solidFill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</a:rPr>
              <a:t>the </a:t>
            </a:r>
            <a:r>
              <a:rPr lang="en-US" sz="2800" dirty="0">
                <a:solidFill>
                  <a:prstClr val="black"/>
                </a:solidFill>
              </a:rPr>
              <a:t>person is lying down and there is an airway burn. This can close the </a:t>
            </a:r>
            <a:r>
              <a:rPr lang="en-US" sz="2800" dirty="0" smtClean="0">
                <a:solidFill>
                  <a:prstClr val="black"/>
                </a:solidFill>
              </a:rPr>
              <a:t>airway</a:t>
            </a:r>
            <a:endParaRPr lang="tr-TR" sz="2800" dirty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Immediate </a:t>
            </a:r>
            <a:r>
              <a:rPr lang="en-US" sz="28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attention is </a:t>
            </a:r>
            <a:r>
              <a:rPr lang="en-US" sz="2800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required</a:t>
            </a:r>
            <a:endParaRPr lang="tr-TR" sz="2800" u="sng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sz="2800" dirty="0" smtClean="0">
                <a:solidFill>
                  <a:srgbClr val="FF0000"/>
                </a:solidFill>
              </a:rPr>
              <a:t>Do </a:t>
            </a:r>
            <a:r>
              <a:rPr lang="en-US" sz="2800" dirty="0">
                <a:solidFill>
                  <a:srgbClr val="FF0000"/>
                </a:solidFill>
              </a:rPr>
              <a:t>not attempt to treat serious burns unless you are a trained health </a:t>
            </a:r>
            <a:r>
              <a:rPr lang="en-US" sz="2800" dirty="0" smtClean="0">
                <a:solidFill>
                  <a:srgbClr val="FF0000"/>
                </a:solidFill>
              </a:rPr>
              <a:t>professional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2" name="Picture 2" descr="First Aid Sign D4564 - by SafetySign.co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5" t="10045" r="15028" b="23381"/>
          <a:stretch/>
        </p:blipFill>
        <p:spPr bwMode="auto">
          <a:xfrm>
            <a:off x="221767" y="184335"/>
            <a:ext cx="516470" cy="494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44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11</a:t>
            </a:fld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178675" y="629603"/>
            <a:ext cx="9727325" cy="59093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/>
              <a:t>Any burn to the face, mouth, or throat </a:t>
            </a:r>
            <a:r>
              <a:rPr lang="en-US" sz="2800" dirty="0"/>
              <a:t>is very serious because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the air passages may become swollen. </a:t>
            </a:r>
            <a:endParaRPr lang="tr-TR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Usually</a:t>
            </a:r>
            <a:r>
              <a:rPr lang="en-US" sz="2800" dirty="0"/>
              <a:t>, signs of burning</a:t>
            </a:r>
            <a:r>
              <a:rPr lang="en-US" sz="2800" dirty="0" smtClean="0"/>
              <a:t>,</a:t>
            </a:r>
            <a:r>
              <a:rPr lang="tr-TR" sz="2800" dirty="0" smtClean="0"/>
              <a:t> </a:t>
            </a:r>
            <a:r>
              <a:rPr lang="en-US" sz="2800" dirty="0" smtClean="0"/>
              <a:t>such </a:t>
            </a:r>
            <a:r>
              <a:rPr lang="en-US" sz="2800" dirty="0"/>
              <a:t>as soot or singed nasal hairs, is evident. </a:t>
            </a:r>
            <a:endParaRPr lang="tr-TR" sz="2800" dirty="0" smtClean="0"/>
          </a:p>
          <a:p>
            <a:pPr>
              <a:lnSpc>
                <a:spcPct val="150000"/>
              </a:lnSpc>
            </a:pP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person</a:t>
            </a:r>
            <a:r>
              <a:rPr lang="tr-TR" sz="2800" dirty="0" smtClean="0"/>
              <a:t> </a:t>
            </a:r>
            <a:r>
              <a:rPr lang="en-US" sz="2800" dirty="0" smtClean="0"/>
              <a:t>is</a:t>
            </a:r>
            <a:r>
              <a:rPr lang="tr-TR" sz="2800" dirty="0" smtClean="0"/>
              <a:t> </a:t>
            </a:r>
            <a:r>
              <a:rPr lang="en-US" sz="2800" dirty="0" smtClean="0"/>
              <a:t>likely </a:t>
            </a:r>
            <a:r>
              <a:rPr lang="en-US" sz="2800" dirty="0"/>
              <a:t>to have inhaled hot air or gases.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There is </a:t>
            </a:r>
            <a:r>
              <a:rPr lang="en-US" sz="2800" dirty="0">
                <a:solidFill>
                  <a:srgbClr val="FF0000"/>
                </a:solidFill>
              </a:rPr>
              <a:t>no specific first aid treatment for an extreme case of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</a:rPr>
              <a:t>burns to the airway</a:t>
            </a:r>
            <a:r>
              <a:rPr lang="en-US" sz="2800" dirty="0"/>
              <a:t>; the swelling will rapidly block the airway,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and there is a serious risk of hypoxia. </a:t>
            </a:r>
            <a:endParaRPr lang="tr-TR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Immediate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specialized</a:t>
            </a:r>
            <a:r>
              <a:rPr lang="tr-T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 is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required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823582" y="335350"/>
            <a:ext cx="3647793" cy="430887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r>
              <a:rPr lang="en-US" sz="2200" b="1" spc="300" dirty="0">
                <a:solidFill>
                  <a:srgbClr val="FFFF00"/>
                </a:solidFill>
              </a:rPr>
              <a:t>BURNS TO THE AIRWAY</a:t>
            </a:r>
            <a:endParaRPr lang="en-US" spc="3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18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12</a:t>
            </a:fld>
            <a:endParaRPr lang="en-US"/>
          </a:p>
        </p:txBody>
      </p:sp>
      <p:sp>
        <p:nvSpPr>
          <p:cNvPr id="7" name="Metin kutusu 6"/>
          <p:cNvSpPr txBox="1"/>
          <p:nvPr/>
        </p:nvSpPr>
        <p:spPr>
          <a:xfrm>
            <a:off x="2839375" y="223806"/>
            <a:ext cx="3992350" cy="523220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spc="3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CHEMICAL BURN</a:t>
            </a:r>
            <a:endParaRPr lang="en-US" sz="2800" spc="3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54156" y="5069975"/>
            <a:ext cx="8791523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spc="300" dirty="0">
                <a:solidFill>
                  <a:srgbClr val="000000"/>
                </a:solidFill>
              </a:rPr>
              <a:t>Never attempt to neutralize </a:t>
            </a:r>
            <a:r>
              <a:rPr lang="en-US" sz="2800" spc="300" dirty="0" smtClean="0">
                <a:solidFill>
                  <a:srgbClr val="000000"/>
                </a:solidFill>
              </a:rPr>
              <a:t>acid</a:t>
            </a:r>
            <a:r>
              <a:rPr lang="tr-TR" sz="2800" spc="300" dirty="0" smtClean="0">
                <a:solidFill>
                  <a:srgbClr val="000000"/>
                </a:solidFill>
              </a:rPr>
              <a:t> </a:t>
            </a:r>
            <a:r>
              <a:rPr lang="en-US" sz="2800" spc="300" dirty="0" smtClean="0">
                <a:solidFill>
                  <a:srgbClr val="000000"/>
                </a:solidFill>
              </a:rPr>
              <a:t>or </a:t>
            </a:r>
            <a:r>
              <a:rPr lang="en-US" sz="2800" spc="300" dirty="0">
                <a:solidFill>
                  <a:srgbClr val="000000"/>
                </a:solidFill>
              </a:rPr>
              <a:t>alkali burns unless trained </a:t>
            </a:r>
            <a:r>
              <a:rPr lang="en-US" sz="2800" spc="300" dirty="0" smtClean="0">
                <a:solidFill>
                  <a:srgbClr val="000000"/>
                </a:solidFill>
              </a:rPr>
              <a:t>to</a:t>
            </a:r>
            <a:r>
              <a:rPr lang="tr-TR" sz="2800" spc="300" dirty="0" smtClean="0">
                <a:solidFill>
                  <a:srgbClr val="000000"/>
                </a:solidFill>
              </a:rPr>
              <a:t> </a:t>
            </a:r>
            <a:r>
              <a:rPr lang="en-US" sz="2800" spc="300" dirty="0" smtClean="0">
                <a:solidFill>
                  <a:srgbClr val="000000"/>
                </a:solidFill>
              </a:rPr>
              <a:t>do so</a:t>
            </a:r>
            <a:endParaRPr lang="en-US" sz="2800" spc="300" dirty="0">
              <a:solidFill>
                <a:srgbClr val="00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30924" y="842014"/>
            <a:ext cx="9014755" cy="3888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Certain chemicals may irritate, burn, or penetrate the skin,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causing widespread and sometimes fatal damage. </a:t>
            </a:r>
            <a:endParaRPr lang="tr-TR" sz="2800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0000"/>
                </a:solidFill>
              </a:rPr>
              <a:t>chemical </a:t>
            </a:r>
            <a:r>
              <a:rPr lang="en-US" sz="2800" dirty="0">
                <a:solidFill>
                  <a:srgbClr val="000000"/>
                </a:solidFill>
              </a:rPr>
              <a:t>burns </a:t>
            </a:r>
            <a:r>
              <a:rPr lang="en-US" sz="2800" dirty="0" smtClean="0">
                <a:solidFill>
                  <a:srgbClr val="000000"/>
                </a:solidFill>
              </a:rPr>
              <a:t>can</a:t>
            </a:r>
            <a:r>
              <a:rPr lang="tr-TR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occur </a:t>
            </a:r>
            <a:r>
              <a:rPr lang="tr-TR" sz="2800" dirty="0" err="1" smtClean="0">
                <a:solidFill>
                  <a:srgbClr val="000000"/>
                </a:solidFill>
              </a:rPr>
              <a:t>even</a:t>
            </a:r>
            <a:r>
              <a:rPr lang="tr-TR" sz="2800" dirty="0" smtClean="0">
                <a:solidFill>
                  <a:srgbClr val="000000"/>
                </a:solidFill>
              </a:rPr>
              <a:t> at </a:t>
            </a:r>
            <a:r>
              <a:rPr lang="en-US" sz="2800" dirty="0" smtClean="0">
                <a:solidFill>
                  <a:srgbClr val="000000"/>
                </a:solidFill>
              </a:rPr>
              <a:t>home</a:t>
            </a:r>
            <a:r>
              <a:rPr lang="en-US" sz="2800" dirty="0">
                <a:solidFill>
                  <a:srgbClr val="000000"/>
                </a:solidFill>
              </a:rPr>
              <a:t>; for instance from </a:t>
            </a:r>
            <a:r>
              <a:rPr 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dishwasher </a:t>
            </a:r>
            <a:r>
              <a:rPr lang="en-US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products</a:t>
            </a:r>
            <a:r>
              <a:rPr lang="tr-TR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>
                <a:solidFill>
                  <a:srgbClr val="000000"/>
                </a:solidFill>
              </a:rPr>
              <a:t>the most common cause of alkali burns in children), </a:t>
            </a:r>
            <a:r>
              <a:rPr lang="en-US" sz="28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oven</a:t>
            </a:r>
            <a:r>
              <a:rPr lang="tr-TR" sz="28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cleaners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>
                <a:solidFill>
                  <a:srgbClr val="000000"/>
                </a:solidFill>
                <a:latin typeface="Bahnschrift Condensed" panose="020B0502040204020203" pitchFamily="34" charset="0"/>
              </a:rPr>
              <a:t>pesticides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dirty="0">
                <a:solidFill>
                  <a:srgbClr val="000000"/>
                </a:solidFill>
                <a:latin typeface="Berlin Sans FB" panose="020E0602020502020306" pitchFamily="34" charset="0"/>
              </a:rPr>
              <a:t>paint </a:t>
            </a:r>
            <a:r>
              <a:rPr lang="en-US" sz="2800" dirty="0" smtClean="0">
                <a:solidFill>
                  <a:srgbClr val="000000"/>
                </a:solidFill>
                <a:latin typeface="Berlin Sans FB" panose="020E0602020502020306" pitchFamily="34" charset="0"/>
              </a:rPr>
              <a:t>stripper</a:t>
            </a:r>
            <a:endParaRPr lang="en-US" sz="2800" dirty="0">
              <a:solidFill>
                <a:srgbClr val="00000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70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41893" y="1004759"/>
            <a:ext cx="9659004" cy="3970318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ASSESSING A BURN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When skin is damaged by burning, it can </a:t>
            </a:r>
            <a:r>
              <a:rPr lang="en-US" sz="2800" dirty="0" smtClean="0">
                <a:latin typeface="+mj-lt"/>
              </a:rPr>
              <a:t>no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longer </a:t>
            </a:r>
            <a:r>
              <a:rPr lang="en-US" sz="2800" dirty="0">
                <a:latin typeface="+mj-lt"/>
              </a:rPr>
              <a:t>function </a:t>
            </a:r>
            <a:endParaRPr lang="tr-TR" sz="28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effectively </a:t>
            </a:r>
            <a:r>
              <a:rPr lang="en-US" sz="2800" dirty="0">
                <a:latin typeface="+mj-lt"/>
              </a:rPr>
              <a:t>as a natural </a:t>
            </a:r>
            <a:r>
              <a:rPr lang="en-US" sz="2800" dirty="0" smtClean="0">
                <a:latin typeface="+mj-lt"/>
              </a:rPr>
              <a:t>barrier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against infection</a:t>
            </a:r>
            <a:endParaRPr lang="tr-TR" sz="2800" dirty="0" smtClean="0">
              <a:latin typeface="+mj-lt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+mj-lt"/>
              </a:rPr>
              <a:t>B</a:t>
            </a:r>
            <a:r>
              <a:rPr lang="en-US" sz="2800" dirty="0" err="1" smtClean="0">
                <a:latin typeface="+mj-lt"/>
              </a:rPr>
              <a:t>ody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fluid may </a:t>
            </a:r>
            <a:r>
              <a:rPr lang="en-US" sz="2800" dirty="0" smtClean="0">
                <a:latin typeface="+mj-lt"/>
              </a:rPr>
              <a:t>be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lost </a:t>
            </a:r>
            <a:r>
              <a:rPr lang="en-US" sz="2800" dirty="0">
                <a:latin typeface="+mj-lt"/>
              </a:rPr>
              <a:t>because </a:t>
            </a:r>
            <a:r>
              <a:rPr lang="en-US" sz="2800" dirty="0" smtClean="0">
                <a:latin typeface="+mj-lt"/>
              </a:rPr>
              <a:t>blood </a:t>
            </a:r>
            <a:r>
              <a:rPr lang="en-US" sz="2800" dirty="0">
                <a:latin typeface="+mj-lt"/>
              </a:rPr>
              <a:t>vessels in the skin </a:t>
            </a:r>
            <a:r>
              <a:rPr lang="en-US" sz="2800" dirty="0" smtClean="0">
                <a:latin typeface="+mj-lt"/>
              </a:rPr>
              <a:t>leak</a:t>
            </a:r>
            <a:endParaRPr lang="tr-TR" sz="28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serum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that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may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collect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under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the</a:t>
            </a:r>
            <a:r>
              <a:rPr lang="tr-TR" sz="2800" dirty="0" smtClean="0">
                <a:latin typeface="+mj-lt"/>
              </a:rPr>
              <a:t> skin </a:t>
            </a:r>
            <a:r>
              <a:rPr lang="tr-TR" sz="2800" dirty="0" err="1" smtClean="0">
                <a:latin typeface="+mj-lt"/>
              </a:rPr>
              <a:t>to</a:t>
            </a:r>
            <a:r>
              <a:rPr lang="tr-TR" sz="2800" dirty="0" smtClean="0">
                <a:latin typeface="+mj-lt"/>
              </a:rPr>
              <a:t> form </a:t>
            </a:r>
            <a:r>
              <a:rPr lang="tr-TR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bl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isters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dirty="0">
                <a:latin typeface="+mj-lt"/>
              </a:rPr>
              <a:t>or leaks </a:t>
            </a:r>
            <a:r>
              <a:rPr lang="en-US" sz="2800" dirty="0" smtClean="0">
                <a:latin typeface="+mj-lt"/>
              </a:rPr>
              <a:t>through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the surface</a:t>
            </a:r>
            <a:endParaRPr lang="tr-TR" sz="2800" dirty="0" smtClean="0">
              <a:latin typeface="+mj-lt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7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3</a:t>
            </a:fld>
            <a:endParaRPr lang="en-US"/>
          </a:p>
        </p:txBody>
      </p:sp>
      <p:sp>
        <p:nvSpPr>
          <p:cNvPr id="5" name="Dikdörtgen 4"/>
          <p:cNvSpPr/>
          <p:nvPr/>
        </p:nvSpPr>
        <p:spPr>
          <a:xfrm>
            <a:off x="94593" y="1683208"/>
            <a:ext cx="9811407" cy="3903504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There are many possible causes of burns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By </a:t>
            </a:r>
            <a:r>
              <a:rPr lang="en-US" sz="2800" dirty="0">
                <a:latin typeface="+mj-lt"/>
              </a:rPr>
              <a:t>establishing the cause of the burn</a:t>
            </a:r>
            <a:r>
              <a:rPr lang="en-US" sz="2800" dirty="0" smtClean="0">
                <a:latin typeface="+mj-lt"/>
              </a:rPr>
              <a:t>,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we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may </a:t>
            </a:r>
            <a:r>
              <a:rPr lang="en-US" sz="2800" dirty="0">
                <a:latin typeface="+mj-lt"/>
              </a:rPr>
              <a:t>be able to identify any </a:t>
            </a:r>
            <a:r>
              <a:rPr lang="en-US" sz="2800" dirty="0" smtClean="0">
                <a:latin typeface="+mj-lt"/>
              </a:rPr>
              <a:t>potential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problems </a:t>
            </a:r>
            <a:r>
              <a:rPr lang="en-US" sz="2800" dirty="0">
                <a:latin typeface="+mj-lt"/>
              </a:rPr>
              <a:t>that could </a:t>
            </a:r>
            <a:r>
              <a:rPr lang="en-US" sz="2800" dirty="0" smtClean="0">
                <a:latin typeface="+mj-lt"/>
              </a:rPr>
              <a:t>result</a:t>
            </a:r>
            <a:endParaRPr lang="tr-TR" sz="2800" dirty="0" smtClean="0">
              <a:latin typeface="+mj-lt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For </a:t>
            </a:r>
            <a:r>
              <a:rPr lang="en-US" sz="2800" dirty="0">
                <a:latin typeface="+mj-lt"/>
              </a:rPr>
              <a:t>example, a 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fire 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in</a:t>
            </a:r>
            <a:r>
              <a:rPr lang="tr-TR" sz="28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an 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enclosed space </a:t>
            </a:r>
            <a:r>
              <a:rPr lang="en-US" sz="2800" dirty="0">
                <a:latin typeface="+mj-lt"/>
              </a:rPr>
              <a:t>is likely to have </a:t>
            </a:r>
            <a:r>
              <a:rPr lang="en-US" sz="2800" dirty="0" smtClean="0">
                <a:latin typeface="+mj-lt"/>
              </a:rPr>
              <a:t>produced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poisonous 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carbon monoxide </a:t>
            </a:r>
            <a:r>
              <a:rPr lang="en-US" sz="2800" dirty="0">
                <a:latin typeface="+mj-lt"/>
              </a:rPr>
              <a:t>gas, or other 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toxic</a:t>
            </a:r>
            <a:endParaRPr lang="tr-TR" sz="2800" dirty="0" smtClean="0">
              <a:solidFill>
                <a:srgbClr val="0070C0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tr-TR" sz="2800" dirty="0">
                <a:solidFill>
                  <a:srgbClr val="0070C0"/>
                </a:solidFill>
                <a:latin typeface="+mj-lt"/>
              </a:rPr>
              <a:t> </a:t>
            </a:r>
            <a:r>
              <a:rPr lang="tr-TR" sz="2800" dirty="0" smtClean="0">
                <a:solidFill>
                  <a:srgbClr val="0070C0"/>
                </a:solidFill>
                <a:latin typeface="+mj-lt"/>
              </a:rPr>
              <a:t>     f</a:t>
            </a:r>
            <a:r>
              <a:rPr lang="en-US" sz="2800" dirty="0" err="1" smtClean="0">
                <a:solidFill>
                  <a:srgbClr val="0070C0"/>
                </a:solidFill>
                <a:latin typeface="+mj-lt"/>
              </a:rPr>
              <a:t>umes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may have been released if 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burning</a:t>
            </a:r>
            <a:r>
              <a:rPr lang="tr-TR" sz="2800" dirty="0" smtClean="0">
                <a:solidFill>
                  <a:srgbClr val="0070C0"/>
                </a:solidFill>
                <a:latin typeface="+mj-lt"/>
              </a:rPr>
              <a:t> m</a:t>
            </a:r>
            <a:r>
              <a:rPr lang="en-US" sz="2800" dirty="0" err="1" smtClean="0">
                <a:solidFill>
                  <a:srgbClr val="0070C0"/>
                </a:solidFill>
                <a:latin typeface="+mj-lt"/>
              </a:rPr>
              <a:t>aterial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800" dirty="0">
                <a:latin typeface="+mj-lt"/>
              </a:rPr>
              <a:t>was </a:t>
            </a:r>
            <a:r>
              <a:rPr lang="en-US" sz="2800" dirty="0" smtClean="0">
                <a:latin typeface="+mj-lt"/>
              </a:rPr>
              <a:t>involved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4916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4</a:t>
            </a:fld>
            <a:endParaRPr lang="en-US"/>
          </a:p>
        </p:txBody>
      </p:sp>
      <p:sp>
        <p:nvSpPr>
          <p:cNvPr id="5" name="Dikdörtgen 4"/>
          <p:cNvSpPr/>
          <p:nvPr/>
        </p:nvSpPr>
        <p:spPr>
          <a:xfrm>
            <a:off x="342900" y="172680"/>
            <a:ext cx="94632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There are three depths</a:t>
            </a:r>
            <a:r>
              <a:rPr lang="en-US" sz="2800" dirty="0" smtClean="0">
                <a:latin typeface="+mj-lt"/>
              </a:rPr>
              <a:t>: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superficial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>
                <a:solidFill>
                  <a:srgbClr val="7030A0"/>
                </a:solidFill>
                <a:latin typeface="+mj-lt"/>
              </a:rPr>
              <a:t>partial-thickness</a:t>
            </a:r>
            <a:r>
              <a:rPr lang="en-US" sz="2800" dirty="0">
                <a:latin typeface="+mj-lt"/>
              </a:rPr>
              <a:t>, and 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full</a:t>
            </a:r>
            <a:r>
              <a:rPr lang="tr-TR" sz="2800" dirty="0" smtClean="0">
                <a:solidFill>
                  <a:srgbClr val="FF0000"/>
                </a:solidFill>
                <a:latin typeface="+mj-lt"/>
              </a:rPr>
              <a:t>-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thickness</a:t>
            </a:r>
            <a:endParaRPr lang="tr-TR" sz="2800" dirty="0" smtClean="0">
              <a:solidFill>
                <a:srgbClr val="FF0000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A </a:t>
            </a:r>
            <a:r>
              <a:rPr lang="en-US" sz="2800" dirty="0">
                <a:solidFill>
                  <a:srgbClr val="0070C0"/>
                </a:solidFill>
                <a:latin typeface="+mj-lt"/>
              </a:rPr>
              <a:t>superficial </a:t>
            </a:r>
            <a:r>
              <a:rPr lang="tr-TR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tr-TR" sz="2800" dirty="0" err="1" smtClean="0">
                <a:solidFill>
                  <a:srgbClr val="0070C0"/>
                </a:solidFill>
                <a:latin typeface="+mj-lt"/>
              </a:rPr>
              <a:t>first-degree</a:t>
            </a:r>
            <a:r>
              <a:rPr lang="tr-TR" sz="2800" dirty="0" smtClean="0">
                <a:solidFill>
                  <a:srgbClr val="0070C0"/>
                </a:solidFill>
                <a:latin typeface="+mj-lt"/>
              </a:rPr>
              <a:t>) 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burn </a:t>
            </a:r>
            <a:r>
              <a:rPr lang="en-US" sz="2800" dirty="0">
                <a:latin typeface="+mj-lt"/>
              </a:rPr>
              <a:t>involves only </a:t>
            </a:r>
            <a:r>
              <a:rPr lang="en-US" sz="2800" dirty="0" smtClean="0">
                <a:latin typeface="+mj-lt"/>
              </a:rPr>
              <a:t>the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outermost </a:t>
            </a:r>
            <a:r>
              <a:rPr lang="en-US" sz="2800" dirty="0">
                <a:latin typeface="+mj-lt"/>
              </a:rPr>
              <a:t>layer of skin</a:t>
            </a:r>
            <a:r>
              <a:rPr lang="en-US" sz="2800" dirty="0" smtClean="0">
                <a:latin typeface="+mj-lt"/>
              </a:rPr>
              <a:t>,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the epidermis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and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usually </a:t>
            </a:r>
            <a:r>
              <a:rPr lang="en-US" sz="2800" dirty="0">
                <a:latin typeface="+mj-lt"/>
              </a:rPr>
              <a:t>heals well if first aid is given </a:t>
            </a:r>
            <a:r>
              <a:rPr lang="en-US" sz="2800" dirty="0" smtClean="0">
                <a:latin typeface="+mj-lt"/>
              </a:rPr>
              <a:t>promptly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and </a:t>
            </a:r>
            <a:r>
              <a:rPr lang="en-US" sz="2800" dirty="0">
                <a:latin typeface="+mj-lt"/>
              </a:rPr>
              <a:t>if blisters do not </a:t>
            </a:r>
            <a:r>
              <a:rPr lang="en-US" sz="2800" dirty="0" smtClean="0">
                <a:latin typeface="+mj-lt"/>
              </a:rPr>
              <a:t>form </a:t>
            </a:r>
            <a:r>
              <a:rPr lang="tr-TR" sz="2800" dirty="0" smtClean="0">
                <a:latin typeface="+mj-lt"/>
              </a:rPr>
              <a:t>(</a:t>
            </a:r>
            <a:r>
              <a:rPr lang="tr-TR" sz="2800" dirty="0" err="1" smtClean="0">
                <a:latin typeface="+mj-lt"/>
              </a:rPr>
              <a:t>example</a:t>
            </a:r>
            <a:r>
              <a:rPr lang="tr-TR" sz="2800" dirty="0" smtClean="0">
                <a:latin typeface="+mj-lt"/>
              </a:rPr>
              <a:t>: </a:t>
            </a:r>
            <a:r>
              <a:rPr lang="tr-TR" sz="2800" b="1" dirty="0" smtClean="0">
                <a:solidFill>
                  <a:srgbClr val="FF0000"/>
                </a:solidFill>
                <a:latin typeface="+mj-lt"/>
              </a:rPr>
              <a:t>s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unburn</a:t>
            </a:r>
            <a:r>
              <a:rPr lang="tr-TR" sz="2800" dirty="0" smtClean="0">
                <a:latin typeface="+mj-lt"/>
              </a:rPr>
              <a:t>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>
                <a:solidFill>
                  <a:srgbClr val="0070C0"/>
                </a:solidFill>
              </a:rPr>
              <a:t>	</a:t>
            </a:r>
            <a:r>
              <a:rPr lang="en-US" sz="2800" i="1" dirty="0" smtClean="0">
                <a:solidFill>
                  <a:srgbClr val="0070C0"/>
                </a:solidFill>
              </a:rPr>
              <a:t>Red </a:t>
            </a:r>
            <a:endParaRPr lang="tr-TR" sz="2800" i="1" dirty="0" smtClean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i="1" dirty="0">
                <a:solidFill>
                  <a:srgbClr val="0070C0"/>
                </a:solidFill>
              </a:rPr>
              <a:t>	</a:t>
            </a:r>
            <a:r>
              <a:rPr lang="en-US" sz="2800" i="1" dirty="0" smtClean="0">
                <a:solidFill>
                  <a:srgbClr val="0070C0"/>
                </a:solidFill>
              </a:rPr>
              <a:t>Painful </a:t>
            </a:r>
            <a:r>
              <a:rPr lang="en-US" sz="2800" i="1" dirty="0">
                <a:solidFill>
                  <a:srgbClr val="0070C0"/>
                </a:solidFill>
              </a:rPr>
              <a:t>to touch </a:t>
            </a:r>
            <a:endParaRPr lang="tr-TR" sz="2800" i="1" dirty="0" smtClean="0">
              <a:solidFill>
                <a:srgbClr val="0070C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i="1" dirty="0">
                <a:solidFill>
                  <a:srgbClr val="0070C0"/>
                </a:solidFill>
              </a:rPr>
              <a:t>	</a:t>
            </a:r>
            <a:r>
              <a:rPr lang="en-US" sz="2800" i="1" dirty="0" smtClean="0">
                <a:solidFill>
                  <a:srgbClr val="0070C0"/>
                </a:solidFill>
              </a:rPr>
              <a:t>Skin </a:t>
            </a:r>
            <a:r>
              <a:rPr lang="en-US" sz="2800" i="1" dirty="0">
                <a:solidFill>
                  <a:srgbClr val="0070C0"/>
                </a:solidFill>
              </a:rPr>
              <a:t>will show mild swelling </a:t>
            </a:r>
            <a:endParaRPr lang="tr-TR" sz="2800" i="1" dirty="0" smtClean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1026" name="Picture 2" descr="First-Degree Burn: Superficial Burn | HealthLink BC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56" b="4458"/>
          <a:stretch/>
        </p:blipFill>
        <p:spPr bwMode="auto">
          <a:xfrm>
            <a:off x="5492969" y="3626240"/>
            <a:ext cx="3997872" cy="2730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773824" y="6354248"/>
            <a:ext cx="7592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>
                <a:solidFill>
                  <a:srgbClr val="00B050"/>
                </a:solidFill>
                <a:hlinkClick r:id="rId3"/>
              </a:rPr>
              <a:t>Figure</a:t>
            </a:r>
            <a:r>
              <a:rPr lang="tr-TR" dirty="0" smtClean="0">
                <a:solidFill>
                  <a:srgbClr val="00B050"/>
                </a:solidFill>
                <a:hlinkClick r:id="rId3"/>
              </a:rPr>
              <a:t>: </a:t>
            </a:r>
            <a:r>
              <a:rPr lang="en-US" dirty="0" smtClean="0">
                <a:solidFill>
                  <a:srgbClr val="00B050"/>
                </a:solidFill>
                <a:hlinkClick r:id="rId3"/>
              </a:rPr>
              <a:t>https</a:t>
            </a:r>
            <a:r>
              <a:rPr lang="en-US" dirty="0">
                <a:solidFill>
                  <a:srgbClr val="00B050"/>
                </a:solidFill>
                <a:hlinkClick r:id="rId3"/>
              </a:rPr>
              <a:t>://www.healthlinkbc.ca/health-topics/tp12226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509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5</a:t>
            </a:fld>
            <a:endParaRPr lang="en-US"/>
          </a:p>
        </p:txBody>
      </p:sp>
      <p:sp>
        <p:nvSpPr>
          <p:cNvPr id="3" name="Dikdörtgen 2"/>
          <p:cNvSpPr/>
          <p:nvPr/>
        </p:nvSpPr>
        <p:spPr>
          <a:xfrm>
            <a:off x="336330" y="862985"/>
            <a:ext cx="9291145" cy="52629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dirty="0" smtClean="0"/>
              <a:t>• </a:t>
            </a:r>
            <a:r>
              <a:rPr lang="en-US" sz="2800" dirty="0"/>
              <a:t>Apply cool, wet compresses, or immerse in cool, fresh water. Continue until pain </a:t>
            </a:r>
            <a:r>
              <a:rPr lang="en-US" sz="2800" dirty="0" smtClean="0"/>
              <a:t>subsides</a:t>
            </a:r>
            <a:endParaRPr lang="tr-TR" sz="2800" dirty="0"/>
          </a:p>
          <a:p>
            <a:r>
              <a:rPr lang="en-US" sz="2800" dirty="0" smtClean="0"/>
              <a:t>• </a:t>
            </a:r>
            <a:r>
              <a:rPr lang="en-US" sz="2800" dirty="0"/>
              <a:t>Cover the burn with a sterile, non-adhesive bandage or clean </a:t>
            </a:r>
            <a:r>
              <a:rPr lang="en-US" sz="2800" dirty="0" smtClean="0"/>
              <a:t>cloth</a:t>
            </a:r>
            <a:endParaRPr lang="tr-TR" sz="2800" dirty="0"/>
          </a:p>
          <a:p>
            <a:r>
              <a:rPr lang="en-US" sz="2800" dirty="0" smtClean="0"/>
              <a:t>• </a:t>
            </a:r>
            <a:r>
              <a:rPr lang="en-US" sz="2800" dirty="0"/>
              <a:t>Do not apply ointments or butter to burn; these may cause </a:t>
            </a:r>
            <a:r>
              <a:rPr lang="en-US" sz="2800" dirty="0" smtClean="0"/>
              <a:t>infection</a:t>
            </a:r>
            <a:endParaRPr lang="tr-TR" sz="2800" dirty="0" smtClean="0"/>
          </a:p>
          <a:p>
            <a:r>
              <a:rPr lang="en-US" sz="2800" dirty="0" smtClean="0"/>
              <a:t>• </a:t>
            </a:r>
            <a:r>
              <a:rPr lang="en-US" sz="2800" dirty="0"/>
              <a:t>Over-the-counter pain medications may be used to help relieve pain and reduce </a:t>
            </a:r>
            <a:r>
              <a:rPr lang="en-US" sz="2800" dirty="0" smtClean="0"/>
              <a:t>inflammation</a:t>
            </a:r>
            <a:endParaRPr lang="tr-TR" sz="2800" dirty="0"/>
          </a:p>
          <a:p>
            <a:r>
              <a:rPr lang="en-US" sz="2800" dirty="0" smtClean="0"/>
              <a:t>• </a:t>
            </a:r>
            <a:r>
              <a:rPr lang="en-US" sz="2800" u="sng" dirty="0"/>
              <a:t>First degree burns usually heal without further </a:t>
            </a:r>
            <a:r>
              <a:rPr lang="en-US" sz="2800" u="sng" dirty="0" smtClean="0"/>
              <a:t>treatment</a:t>
            </a:r>
            <a:endParaRPr lang="tr-TR" sz="2800" u="sng" dirty="0" smtClean="0"/>
          </a:p>
          <a:p>
            <a:r>
              <a:rPr lang="en-US" sz="2800" dirty="0" smtClean="0"/>
              <a:t>However</a:t>
            </a:r>
            <a:r>
              <a:rPr lang="en-US" sz="2800" dirty="0"/>
              <a:t>, if a </a:t>
            </a:r>
            <a:r>
              <a:rPr lang="en-US" sz="2800" dirty="0" smtClean="0"/>
              <a:t>first</a:t>
            </a:r>
            <a:r>
              <a:rPr lang="tr-TR" sz="2800" dirty="0" smtClean="0"/>
              <a:t>-</a:t>
            </a:r>
            <a:r>
              <a:rPr lang="en-US" sz="2800" dirty="0" smtClean="0"/>
              <a:t>degree </a:t>
            </a:r>
            <a:r>
              <a:rPr lang="en-US" sz="2800" dirty="0"/>
              <a:t>burn covers a large area of the body, or the victim is an infant or elderly, seek emergency medical </a:t>
            </a:r>
            <a:r>
              <a:rPr lang="en-US" sz="2800" dirty="0" smtClean="0"/>
              <a:t>attention</a:t>
            </a:r>
            <a:endParaRPr lang="en-US" sz="2800" dirty="0"/>
          </a:p>
        </p:txBody>
      </p:sp>
      <p:sp>
        <p:nvSpPr>
          <p:cNvPr id="4" name="Dikdörtgen 3"/>
          <p:cNvSpPr/>
          <p:nvPr/>
        </p:nvSpPr>
        <p:spPr>
          <a:xfrm>
            <a:off x="507948" y="151337"/>
            <a:ext cx="1776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Treatment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67810" y="6171685"/>
            <a:ext cx="77259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https://www.cdc.gov/masstrauma/factsheets/public/burns.pdf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94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6</a:t>
            </a:fld>
            <a:endParaRPr lang="en-US"/>
          </a:p>
        </p:txBody>
      </p:sp>
      <p:sp>
        <p:nvSpPr>
          <p:cNvPr id="5" name="Dikdörtgen 4"/>
          <p:cNvSpPr/>
          <p:nvPr/>
        </p:nvSpPr>
        <p:spPr>
          <a:xfrm>
            <a:off x="616169" y="312454"/>
            <a:ext cx="877482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7030A0"/>
                </a:solidFill>
                <a:latin typeface="+mj-lt"/>
              </a:rPr>
              <a:t>Partial-thickness </a:t>
            </a:r>
            <a:r>
              <a:rPr lang="tr-TR" sz="2800" dirty="0" smtClean="0">
                <a:latin typeface="+mj-lt"/>
              </a:rPr>
              <a:t>(</a:t>
            </a:r>
            <a:r>
              <a:rPr lang="tr-TR" sz="2800" dirty="0" err="1" smtClean="0">
                <a:latin typeface="+mj-lt"/>
              </a:rPr>
              <a:t>second-degree</a:t>
            </a:r>
            <a:r>
              <a:rPr lang="tr-TR" sz="2800" dirty="0" smtClean="0">
                <a:latin typeface="+mj-lt"/>
              </a:rPr>
              <a:t>) </a:t>
            </a:r>
            <a:r>
              <a:rPr lang="en-US" sz="2800" dirty="0" smtClean="0">
                <a:latin typeface="+mj-lt"/>
              </a:rPr>
              <a:t>burns </a:t>
            </a:r>
            <a:r>
              <a:rPr lang="en-US" sz="2800" dirty="0">
                <a:latin typeface="+mj-lt"/>
              </a:rPr>
              <a:t>destroy </a:t>
            </a:r>
            <a:r>
              <a:rPr lang="en-US" sz="2800" dirty="0" smtClean="0">
                <a:latin typeface="+mj-lt"/>
              </a:rPr>
              <a:t>the</a:t>
            </a:r>
            <a:endParaRPr lang="tr-TR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epidermis </a:t>
            </a:r>
            <a:r>
              <a:rPr lang="en-US" sz="2800" dirty="0">
                <a:latin typeface="+mj-lt"/>
              </a:rPr>
              <a:t>and </a:t>
            </a:r>
            <a:r>
              <a:rPr lang="en-US" sz="2800" dirty="0" smtClean="0">
                <a:latin typeface="+mj-lt"/>
              </a:rPr>
              <a:t>cause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the </a:t>
            </a:r>
            <a:r>
              <a:rPr lang="en-US" sz="2800" dirty="0">
                <a:latin typeface="+mj-lt"/>
              </a:rPr>
              <a:t>skin to become red and </a:t>
            </a:r>
            <a:r>
              <a:rPr lang="en-US" sz="2800" dirty="0" smtClean="0">
                <a:latin typeface="+mj-lt"/>
              </a:rPr>
              <a:t>blistered</a:t>
            </a:r>
            <a:r>
              <a:rPr lang="tr-TR" sz="2800" dirty="0" smtClean="0">
                <a:latin typeface="+mj-lt"/>
              </a:rPr>
              <a:t> </a:t>
            </a:r>
            <a:endParaRPr lang="tr-TR" sz="2800" dirty="0"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They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usually </a:t>
            </a:r>
            <a:r>
              <a:rPr lang="en-US" sz="2800" dirty="0">
                <a:latin typeface="+mj-lt"/>
              </a:rPr>
              <a:t>heal well, but if they affect more </a:t>
            </a:r>
            <a:r>
              <a:rPr lang="en-US" sz="2800" dirty="0" smtClean="0">
                <a:latin typeface="+mj-lt"/>
              </a:rPr>
              <a:t>than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20</a:t>
            </a:r>
            <a:r>
              <a:rPr lang="tr-TR" sz="2800" dirty="0" smtClean="0">
                <a:latin typeface="+mj-lt"/>
              </a:rPr>
              <a:t>% </a:t>
            </a:r>
          </a:p>
          <a:p>
            <a:r>
              <a:rPr lang="en-US" sz="2800" dirty="0" smtClean="0">
                <a:latin typeface="+mj-lt"/>
              </a:rPr>
              <a:t>percent </a:t>
            </a:r>
            <a:r>
              <a:rPr lang="en-US" sz="2800" dirty="0">
                <a:latin typeface="+mj-lt"/>
              </a:rPr>
              <a:t>of the body in an adult and </a:t>
            </a:r>
            <a:r>
              <a:rPr lang="en-US" sz="2800" dirty="0" smtClean="0">
                <a:latin typeface="+mj-lt"/>
              </a:rPr>
              <a:t>10</a:t>
            </a:r>
            <a:r>
              <a:rPr lang="tr-TR" sz="2800" dirty="0" smtClean="0">
                <a:latin typeface="+mj-lt"/>
              </a:rPr>
              <a:t>% </a:t>
            </a:r>
            <a:r>
              <a:rPr lang="en-US" sz="2800" dirty="0" smtClean="0">
                <a:latin typeface="+mj-lt"/>
              </a:rPr>
              <a:t>percent </a:t>
            </a:r>
            <a:r>
              <a:rPr lang="en-US" sz="2800" dirty="0">
                <a:latin typeface="+mj-lt"/>
              </a:rPr>
              <a:t>in a child, they can be </a:t>
            </a:r>
            <a:r>
              <a:rPr lang="en-US" sz="2800" dirty="0" smtClean="0">
                <a:latin typeface="+mj-lt"/>
              </a:rPr>
              <a:t>life-threatening</a:t>
            </a:r>
            <a:endParaRPr lang="en-US" sz="2800" dirty="0">
              <a:latin typeface="+mj-lt"/>
            </a:endParaRPr>
          </a:p>
        </p:txBody>
      </p:sp>
      <p:pic>
        <p:nvPicPr>
          <p:cNvPr id="1026" name="Picture 2" descr="Second-degree burn: Deep partial-thickness bur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62" b="5287"/>
          <a:stretch/>
        </p:blipFill>
        <p:spPr bwMode="auto">
          <a:xfrm>
            <a:off x="5190030" y="2559223"/>
            <a:ext cx="4374384" cy="270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58050" y="3105758"/>
            <a:ext cx="60061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7030A0"/>
                </a:solidFill>
              </a:rPr>
              <a:t>Deep reddening of the skin </a:t>
            </a:r>
            <a:endParaRPr lang="tr-TR" sz="2800" dirty="0" smtClean="0">
              <a:solidFill>
                <a:srgbClr val="7030A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030A0"/>
                </a:solidFill>
              </a:rPr>
              <a:t>Pain</a:t>
            </a:r>
            <a:endParaRPr lang="tr-TR" sz="2800" dirty="0" smtClean="0">
              <a:solidFill>
                <a:srgbClr val="7030A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030A0"/>
                </a:solidFill>
              </a:rPr>
              <a:t>Blisters</a:t>
            </a:r>
            <a:endParaRPr lang="tr-TR" sz="2800" dirty="0" smtClean="0">
              <a:solidFill>
                <a:srgbClr val="7030A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030A0"/>
                </a:solidFill>
              </a:rPr>
              <a:t>Glossy </a:t>
            </a:r>
            <a:r>
              <a:rPr lang="en-US" sz="2800" dirty="0">
                <a:solidFill>
                  <a:srgbClr val="7030A0"/>
                </a:solidFill>
              </a:rPr>
              <a:t>appearance from leaking </a:t>
            </a:r>
            <a:r>
              <a:rPr lang="en-US" sz="2800" dirty="0" smtClean="0">
                <a:solidFill>
                  <a:srgbClr val="7030A0"/>
                </a:solidFill>
              </a:rPr>
              <a:t>fluid</a:t>
            </a:r>
            <a:endParaRPr lang="tr-TR" sz="2800" dirty="0" smtClean="0">
              <a:solidFill>
                <a:srgbClr val="7030A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030A0"/>
                </a:solidFill>
              </a:rPr>
              <a:t>Possible </a:t>
            </a:r>
            <a:r>
              <a:rPr lang="en-US" sz="2800" dirty="0">
                <a:solidFill>
                  <a:srgbClr val="7030A0"/>
                </a:solidFill>
              </a:rPr>
              <a:t>loss of some skin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6051796" y="5442839"/>
            <a:ext cx="2952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https://www.healthlinkbc.ca/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66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7</a:t>
            </a:fld>
            <a:endParaRPr lang="en-US"/>
          </a:p>
        </p:txBody>
      </p:sp>
      <p:sp>
        <p:nvSpPr>
          <p:cNvPr id="5" name="Dikdörtgen 4"/>
          <p:cNvSpPr/>
          <p:nvPr/>
        </p:nvSpPr>
        <p:spPr>
          <a:xfrm>
            <a:off x="512087" y="971280"/>
            <a:ext cx="9052327" cy="526297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800" dirty="0" smtClean="0"/>
              <a:t>• </a:t>
            </a:r>
            <a:r>
              <a:rPr lang="en-US" sz="2800" dirty="0"/>
              <a:t>Immerse in fresh, cool water, or apply cool compresses. Continue for </a:t>
            </a:r>
            <a:r>
              <a:rPr lang="en-US" sz="2800" dirty="0">
                <a:solidFill>
                  <a:srgbClr val="FF0000"/>
                </a:solidFill>
              </a:rPr>
              <a:t>10 to 15 </a:t>
            </a:r>
            <a:r>
              <a:rPr lang="en-US" sz="2800" dirty="0" smtClean="0">
                <a:solidFill>
                  <a:srgbClr val="FF0000"/>
                </a:solidFill>
              </a:rPr>
              <a:t>minutes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 smtClean="0"/>
              <a:t>• </a:t>
            </a:r>
            <a:r>
              <a:rPr lang="en-US" sz="2800" dirty="0"/>
              <a:t>Dry with clean cloth and cover with sterile </a:t>
            </a:r>
            <a:r>
              <a:rPr lang="en-US" sz="2800" dirty="0" smtClean="0"/>
              <a:t>gauze </a:t>
            </a:r>
            <a:endParaRPr lang="tr-TR" sz="2800" dirty="0" smtClean="0"/>
          </a:p>
          <a:p>
            <a:r>
              <a:rPr lang="en-US" sz="2800" dirty="0" smtClean="0"/>
              <a:t>• </a:t>
            </a:r>
            <a:r>
              <a:rPr lang="en-US" sz="2800" dirty="0"/>
              <a:t>Do not break </a:t>
            </a:r>
            <a:r>
              <a:rPr lang="en-US" sz="2800" dirty="0" smtClean="0"/>
              <a:t>blisters</a:t>
            </a:r>
            <a:endParaRPr lang="tr-TR" sz="2800" dirty="0"/>
          </a:p>
          <a:p>
            <a:r>
              <a:rPr lang="en-US" sz="2800" dirty="0" smtClean="0"/>
              <a:t>• </a:t>
            </a:r>
            <a:r>
              <a:rPr lang="en-US" sz="2800" dirty="0"/>
              <a:t>Do not apply ointments or butter to burns; these may cause infection </a:t>
            </a:r>
            <a:endParaRPr lang="tr-TR" sz="2800" dirty="0" smtClean="0"/>
          </a:p>
          <a:p>
            <a:r>
              <a:rPr lang="en-US" sz="2800" dirty="0" smtClean="0"/>
              <a:t>• </a:t>
            </a:r>
            <a:r>
              <a:rPr lang="en-US" sz="2800" dirty="0"/>
              <a:t>Elevate burned arms or </a:t>
            </a:r>
            <a:r>
              <a:rPr lang="en-US" sz="2800" dirty="0" smtClean="0"/>
              <a:t>legs</a:t>
            </a:r>
            <a:endParaRPr lang="tr-TR" sz="2800" dirty="0"/>
          </a:p>
          <a:p>
            <a:r>
              <a:rPr lang="en-US" sz="2800" dirty="0" smtClean="0"/>
              <a:t>• </a:t>
            </a:r>
            <a:r>
              <a:rPr lang="en-US" sz="2800" dirty="0"/>
              <a:t>Take steps to prevent shock: lay the victim flat, elevate the feet about </a:t>
            </a:r>
            <a:r>
              <a:rPr lang="tr-TR" sz="2800" dirty="0" smtClean="0"/>
              <a:t>30 cm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Further medical treatment is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required</a:t>
            </a:r>
            <a:r>
              <a:rPr lang="tr-TR" sz="2800" dirty="0" smtClean="0"/>
              <a:t>. 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Do </a:t>
            </a:r>
            <a:r>
              <a:rPr lang="en-US" sz="2800" dirty="0">
                <a:solidFill>
                  <a:srgbClr val="FF0000"/>
                </a:solidFill>
              </a:rPr>
              <a:t>not attempt to treat serious burns unless you are a trained health </a:t>
            </a:r>
            <a:r>
              <a:rPr lang="en-US" sz="2800" dirty="0" smtClean="0">
                <a:solidFill>
                  <a:srgbClr val="FF0000"/>
                </a:solidFill>
              </a:rPr>
              <a:t>professional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6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2" y="142415"/>
            <a:ext cx="472825" cy="442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dörtgen 8"/>
          <p:cNvSpPr/>
          <p:nvPr/>
        </p:nvSpPr>
        <p:spPr>
          <a:xfrm>
            <a:off x="512087" y="448060"/>
            <a:ext cx="1776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Treatment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95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8</a:t>
            </a:fld>
            <a:endParaRPr lang="en-US"/>
          </a:p>
        </p:txBody>
      </p:sp>
      <p:sp>
        <p:nvSpPr>
          <p:cNvPr id="3" name="Dikdörtgen 2"/>
          <p:cNvSpPr/>
          <p:nvPr/>
        </p:nvSpPr>
        <p:spPr>
          <a:xfrm>
            <a:off x="237796" y="293977"/>
            <a:ext cx="92110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In full-thickness </a:t>
            </a:r>
            <a:r>
              <a:rPr lang="tr-TR" sz="2800" dirty="0" smtClean="0">
                <a:latin typeface="+mj-lt"/>
              </a:rPr>
              <a:t>(</a:t>
            </a:r>
            <a:r>
              <a:rPr lang="tr-TR" sz="2800" dirty="0" err="1" smtClean="0">
                <a:solidFill>
                  <a:srgbClr val="FF0000"/>
                </a:solidFill>
                <a:latin typeface="+mj-lt"/>
              </a:rPr>
              <a:t>third-degree</a:t>
            </a:r>
            <a:r>
              <a:rPr lang="tr-TR" sz="2800" dirty="0" smtClean="0">
                <a:latin typeface="+mj-lt"/>
              </a:rPr>
              <a:t>) </a:t>
            </a:r>
            <a:r>
              <a:rPr lang="en-US" sz="2800" dirty="0" smtClean="0">
                <a:latin typeface="+mj-lt"/>
              </a:rPr>
              <a:t>burns</a:t>
            </a:r>
            <a:r>
              <a:rPr lang="en-US" sz="2800" dirty="0">
                <a:latin typeface="+mj-lt"/>
              </a:rPr>
              <a:t>, pain sensation is lost,</a:t>
            </a:r>
          </a:p>
          <a:p>
            <a:r>
              <a:rPr lang="en-US" sz="2800" dirty="0">
                <a:latin typeface="+mj-lt"/>
              </a:rPr>
              <a:t>which masks the severity of the </a:t>
            </a:r>
            <a:r>
              <a:rPr lang="en-US" sz="2800" dirty="0" smtClean="0">
                <a:latin typeface="+mj-lt"/>
              </a:rPr>
              <a:t>injury</a:t>
            </a:r>
            <a:endParaRPr lang="tr-TR" sz="2800" dirty="0" smtClean="0"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The skin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may </a:t>
            </a:r>
            <a:r>
              <a:rPr lang="en-US" sz="2800" dirty="0">
                <a:latin typeface="+mj-lt"/>
              </a:rPr>
              <a:t>look waxy, pale, or charred and needs </a:t>
            </a:r>
            <a:r>
              <a:rPr lang="en-US" sz="2800" dirty="0" smtClean="0">
                <a:latin typeface="+mj-lt"/>
              </a:rPr>
              <a:t>urgent</a:t>
            </a:r>
            <a:endParaRPr lang="tr-TR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medical attention</a:t>
            </a:r>
            <a:endParaRPr lang="tr-TR" sz="2800" dirty="0" smtClean="0"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There </a:t>
            </a:r>
            <a:r>
              <a:rPr lang="en-US" sz="2800" dirty="0">
                <a:latin typeface="+mj-lt"/>
              </a:rPr>
              <a:t>are likely to be areas </a:t>
            </a:r>
            <a:r>
              <a:rPr lang="en-US" sz="2800" dirty="0" smtClean="0">
                <a:latin typeface="+mj-lt"/>
              </a:rPr>
              <a:t>of</a:t>
            </a:r>
            <a:r>
              <a:rPr lang="tr-TR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partial </a:t>
            </a:r>
            <a:r>
              <a:rPr lang="en-US" sz="2800" dirty="0">
                <a:latin typeface="+mj-lt"/>
              </a:rPr>
              <a:t>and superficial </a:t>
            </a:r>
            <a:r>
              <a:rPr lang="en-US" sz="2800" dirty="0" smtClean="0">
                <a:latin typeface="+mj-lt"/>
              </a:rPr>
              <a:t>burns</a:t>
            </a:r>
            <a:endParaRPr lang="tr-TR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around them</a:t>
            </a:r>
            <a:endParaRPr lang="en-US" sz="2800" dirty="0">
              <a:latin typeface="+mj-lt"/>
            </a:endParaRPr>
          </a:p>
        </p:txBody>
      </p:sp>
      <p:pic>
        <p:nvPicPr>
          <p:cNvPr id="2050" name="Picture 2" descr="Third-Degree Burn: Full-Thickness Burn | HealthLink BC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6"/>
          <a:stretch/>
        </p:blipFill>
        <p:spPr bwMode="auto">
          <a:xfrm>
            <a:off x="4454307" y="3150309"/>
            <a:ext cx="4381500" cy="271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00750" y="6488668"/>
            <a:ext cx="8307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https://www.healthlinkbc.ca/health-topics/tp12214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57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9</a:t>
            </a:fld>
            <a:endParaRPr lang="en-US"/>
          </a:p>
        </p:txBody>
      </p:sp>
      <p:sp>
        <p:nvSpPr>
          <p:cNvPr id="8" name="Dikdörtgen 7"/>
          <p:cNvSpPr/>
          <p:nvPr/>
        </p:nvSpPr>
        <p:spPr>
          <a:xfrm>
            <a:off x="688564" y="1471939"/>
            <a:ext cx="8831609" cy="3903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Cover burn lightly with sterile gauze or clean </a:t>
            </a:r>
            <a:r>
              <a:rPr lang="en-US" sz="2800" dirty="0" smtClean="0"/>
              <a:t>cloth</a:t>
            </a:r>
            <a:endParaRPr lang="tr-TR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(</a:t>
            </a:r>
            <a:r>
              <a:rPr lang="en-US" sz="2800" dirty="0"/>
              <a:t>Don’t use material that can leave lint on the burn</a:t>
            </a:r>
            <a:r>
              <a:rPr lang="en-US" sz="2800" dirty="0" smtClean="0"/>
              <a:t>)</a:t>
            </a:r>
            <a:endParaRPr lang="tr-TR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Do </a:t>
            </a:r>
            <a:r>
              <a:rPr lang="en-US" sz="2800" dirty="0"/>
              <a:t>not apply ointments or butter to burns; these </a:t>
            </a:r>
            <a:r>
              <a:rPr lang="en-US" sz="2800" dirty="0" smtClean="0"/>
              <a:t>may</a:t>
            </a:r>
            <a:r>
              <a:rPr lang="tr-TR" sz="28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cause </a:t>
            </a:r>
            <a:r>
              <a:rPr lang="en-US" sz="2800" dirty="0"/>
              <a:t>infection </a:t>
            </a:r>
            <a:endParaRPr lang="tr-TR" sz="28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Take </a:t>
            </a:r>
            <a:r>
              <a:rPr lang="en-US" sz="2800" dirty="0"/>
              <a:t>steps to prevent shock: lay the victim flat, </a:t>
            </a:r>
            <a:r>
              <a:rPr lang="en-US" sz="2800" dirty="0" smtClean="0"/>
              <a:t>elevate</a:t>
            </a:r>
            <a:endParaRPr lang="tr-TR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feet about </a:t>
            </a:r>
            <a:r>
              <a:rPr lang="tr-TR" sz="2800" dirty="0" smtClean="0"/>
              <a:t>30 cm</a:t>
            </a:r>
            <a:endParaRPr lang="tr-TR" sz="2800" dirty="0"/>
          </a:p>
        </p:txBody>
      </p:sp>
      <p:sp>
        <p:nvSpPr>
          <p:cNvPr id="11" name="Dikdörtgen 10"/>
          <p:cNvSpPr/>
          <p:nvPr/>
        </p:nvSpPr>
        <p:spPr>
          <a:xfrm>
            <a:off x="795867" y="615882"/>
            <a:ext cx="1776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Treatment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2" name="Picture 2" descr="First Aid Sign D4564 - by SafetySign.co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5" t="10045" r="15028" b="23381"/>
          <a:stretch/>
        </p:blipFill>
        <p:spPr bwMode="auto">
          <a:xfrm>
            <a:off x="172094" y="243726"/>
            <a:ext cx="516470" cy="494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0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Words>808</Words>
  <Application>Microsoft Office PowerPoint</Application>
  <PresentationFormat>A4 Kağıt (210x297 mm)</PresentationFormat>
  <Paragraphs>91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Arial</vt:lpstr>
      <vt:lpstr>Arial Black</vt:lpstr>
      <vt:lpstr>Bahnschrift Condensed</vt:lpstr>
      <vt:lpstr>Berlin Sans FB</vt:lpstr>
      <vt:lpstr>Calibri</vt:lpstr>
      <vt:lpstr>Calibri Light</vt:lpstr>
      <vt:lpstr>Comic Sans MS</vt:lpstr>
      <vt:lpstr>Verdana-Bold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59</cp:revision>
  <dcterms:created xsi:type="dcterms:W3CDTF">2020-04-13T07:22:22Z</dcterms:created>
  <dcterms:modified xsi:type="dcterms:W3CDTF">2020-04-27T11:48:09Z</dcterms:modified>
</cp:coreProperties>
</file>