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74" r:id="rId6"/>
    <p:sldId id="257" r:id="rId7"/>
    <p:sldId id="258" r:id="rId8"/>
    <p:sldId id="277" r:id="rId9"/>
    <p:sldId id="259" r:id="rId10"/>
    <p:sldId id="260" r:id="rId11"/>
    <p:sldId id="261" r:id="rId12"/>
    <p:sldId id="271" r:id="rId13"/>
    <p:sldId id="262" r:id="rId14"/>
    <p:sldId id="263" r:id="rId15"/>
    <p:sldId id="264" r:id="rId16"/>
    <p:sldId id="265" r:id="rId17"/>
    <p:sldId id="266"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110" d="100"/>
          <a:sy n="110" d="100"/>
        </p:scale>
        <p:origin x="16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9" name="8 Resim"/>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1 Başlık"/>
          <p:cNvSpPr>
            <a:spLocks noGrp="1"/>
          </p:cNvSpPr>
          <p:nvPr>
            <p:ph type="ctrTitle"/>
          </p:nvPr>
        </p:nvSpPr>
        <p:spPr>
          <a:xfrm>
            <a:off x="685800" y="1214422"/>
            <a:ext cx="7772400" cy="1470025"/>
          </a:xfrm>
        </p:spPr>
        <p:txBody>
          <a:bodyPr/>
          <a:lstStyle>
            <a:lvl1pPr algn="ctr">
              <a:defRPr sz="4800"/>
            </a:lvl1pPr>
          </a:lstStyle>
          <a:p>
            <a:r>
              <a:rPr kumimoji="0" lang="tr-TR" smtClean="0"/>
              <a:t>Asıl başlık stili için tıklatın</a:t>
            </a:r>
            <a:endParaRPr kumimoji="0" lang="en-US"/>
          </a:p>
        </p:txBody>
      </p:sp>
      <p:sp>
        <p:nvSpPr>
          <p:cNvPr id="3" name="2 Alt Başlık"/>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003876-7B4E-4896-95A7-970688B0087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6 Dikdörtgen"/>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p:txBody>
          <a:bodyPr/>
          <a:lstStyle>
            <a:lvl1pPr algn="r">
              <a:defRPr/>
            </a:lvl1p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500176"/>
            <a:ext cx="8229600" cy="4714907"/>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8" name="7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6 Dikdörtgen"/>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Dikey Başlık"/>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758006" cy="594044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8" name="7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8" name="7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143369"/>
            <a:ext cx="7772400" cy="1362075"/>
          </a:xfrm>
        </p:spPr>
        <p:txBody>
          <a:bodyPr anchor="t"/>
          <a:lstStyle>
            <a:lvl1pPr algn="l">
              <a:defRPr sz="4000" b="1" cap="all"/>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7" name="6 Resim"/>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7 Dikdörtgen"/>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9" name="8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p:txBody>
          <a:bodyP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11" name="10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5 Dikdörtgen"/>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7" name="6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4 Dikdörtgen"/>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6" name="5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tr-TR" smtClean="0"/>
              <a:t>Asıl başlık stili için tıklatın</a:t>
            </a:r>
            <a:endParaRPr kumimoji="0" lang="en-US"/>
          </a:p>
        </p:txBody>
      </p:sp>
      <p:sp>
        <p:nvSpPr>
          <p:cNvPr id="3" name="2 İçerik Yer Tutucusu"/>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884EEC8-D271-4437-9D88-D73D6A149A17}"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5003876-7B4E-4896-95A7-970688B0087E}" type="slidenum">
              <a:rPr lang="tr-TR" smtClean="0"/>
              <a:pPr/>
              <a:t>‹#›</a:t>
            </a:fld>
            <a:endParaRPr lang="tr-TR"/>
          </a:p>
        </p:txBody>
      </p:sp>
      <p:pic>
        <p:nvPicPr>
          <p:cNvPr id="9" name="8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1 Başlık"/>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09600" y="6492878"/>
            <a:ext cx="1676384" cy="365125"/>
          </a:xfrm>
        </p:spPr>
        <p:txBody>
          <a:bodyPr/>
          <a:lstStyle/>
          <a:p>
            <a:fld id="{D884EEC8-D271-4437-9D88-D73D6A149A17}" type="datetimeFigureOut">
              <a:rPr lang="tr-TR" smtClean="0"/>
              <a:pPr/>
              <a:t>14.02.2018</a:t>
            </a:fld>
            <a:endParaRPr lang="tr-TR"/>
          </a:p>
        </p:txBody>
      </p:sp>
      <p:sp>
        <p:nvSpPr>
          <p:cNvPr id="6" name="5 Altbilgi Yer Tutucusu"/>
          <p:cNvSpPr>
            <a:spLocks noGrp="1"/>
          </p:cNvSpPr>
          <p:nvPr>
            <p:ph type="ftr" sz="quarter" idx="11"/>
          </p:nvPr>
        </p:nvSpPr>
        <p:spPr>
          <a:xfrm>
            <a:off x="2285984" y="6492876"/>
            <a:ext cx="2643206" cy="365125"/>
          </a:xfrm>
        </p:spPr>
        <p:txBody>
          <a:bodyPr/>
          <a:lstStyle/>
          <a:p>
            <a:endParaRPr lang="tr-TR"/>
          </a:p>
        </p:txBody>
      </p:sp>
      <p:sp>
        <p:nvSpPr>
          <p:cNvPr id="7" name="6 Slayt Numarası Yer Tutucusu"/>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95003876-7B4E-4896-95A7-970688B0087E}" type="slidenum">
              <a:rPr lang="tr-TR" smtClean="0"/>
              <a:pPr/>
              <a:t>‹#›</a:t>
            </a:fld>
            <a:endParaRPr lang="tr-TR"/>
          </a:p>
        </p:txBody>
      </p:sp>
      <p:pic>
        <p:nvPicPr>
          <p:cNvPr id="9" name="8 Resim"/>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D884EEC8-D271-4437-9D88-D73D6A149A17}" type="datetimeFigureOut">
              <a:rPr lang="tr-TR" smtClean="0"/>
              <a:pPr/>
              <a:t>14.02.2018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95003876-7B4E-4896-95A7-970688B0087E}"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755576" y="1772816"/>
            <a:ext cx="7704856" cy="3662541"/>
          </a:xfrm>
          <a:prstGeom prst="rect">
            <a:avLst/>
          </a:prstGeom>
          <a:noFill/>
        </p:spPr>
        <p:txBody>
          <a:bodyPr wrap="square" rtlCol="0">
            <a:spAutoFit/>
          </a:bodyPr>
          <a:lstStyle/>
          <a:p>
            <a:r>
              <a:rPr lang="tr-TR" sz="2400" b="1" dirty="0" smtClean="0">
                <a:solidFill>
                  <a:schemeClr val="bg1"/>
                </a:solidFill>
              </a:rPr>
              <a:t>           </a:t>
            </a:r>
            <a:r>
              <a:rPr lang="tr-TR" sz="3600" b="1" dirty="0" smtClean="0">
                <a:solidFill>
                  <a:schemeClr val="bg1"/>
                </a:solidFill>
              </a:rPr>
              <a:t>PROGRAM GELİŞTİRME ve   </a:t>
            </a:r>
          </a:p>
          <a:p>
            <a:r>
              <a:rPr lang="tr-TR" sz="3600" b="1" dirty="0" smtClean="0">
                <a:solidFill>
                  <a:schemeClr val="bg1"/>
                </a:solidFill>
              </a:rPr>
              <a:t>       PROGRAM GELİŞTİRMEYE    </a:t>
            </a:r>
          </a:p>
          <a:p>
            <a:r>
              <a:rPr lang="tr-TR" sz="3600" b="1" dirty="0" smtClean="0">
                <a:solidFill>
                  <a:schemeClr val="bg1"/>
                </a:solidFill>
              </a:rPr>
              <a:t>        DUYULAN GEREKSİNİM</a:t>
            </a:r>
          </a:p>
          <a:p>
            <a:endParaRPr lang="tr-TR" sz="2400" b="1" dirty="0" smtClean="0">
              <a:solidFill>
                <a:schemeClr val="bg1"/>
              </a:solidFill>
            </a:endParaRPr>
          </a:p>
          <a:p>
            <a:r>
              <a:rPr lang="tr-TR" sz="2800" b="1" dirty="0" smtClean="0">
                <a:solidFill>
                  <a:schemeClr val="bg1"/>
                </a:solidFill>
              </a:rPr>
              <a:t>   </a:t>
            </a:r>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15616" y="2348880"/>
            <a:ext cx="7560840" cy="3416320"/>
          </a:xfrm>
          <a:prstGeom prst="rect">
            <a:avLst/>
          </a:prstGeom>
          <a:noFill/>
        </p:spPr>
        <p:txBody>
          <a:bodyPr wrap="square" rtlCol="0">
            <a:spAutoFit/>
          </a:bodyPr>
          <a:lstStyle/>
          <a:p>
            <a:r>
              <a:rPr lang="tr-TR" sz="2400" b="1" dirty="0" smtClean="0">
                <a:solidFill>
                  <a:schemeClr val="bg1"/>
                </a:solidFill>
              </a:rPr>
              <a:t>Kurumda bireylere hangi davranışların nasıl kazandırılacağı eğitim programında yer alır. Bu nedenle eğitimin niteliği büyük ölçüde programa bağlıdır. Program uygulamalarında aksamalar varsa, bu programın geliştirilmesi karşımıza bir ihtiyaç olarak çıkar. Uygulanan programların aksaklık ve eksiklikleri giderildikçe, toplumdaki ve bilim alanlarındaki değişmelere göre yeniden düzenlendikçe, yani programlar geliştirildikçe eğitimin niteliğinin de artması beklenir.</a:t>
            </a:r>
            <a:endParaRPr lang="tr-TR" sz="2400" b="1" dirty="0">
              <a:solidFill>
                <a:schemeClr val="bg1"/>
              </a:solidFill>
            </a:endParaRPr>
          </a:p>
        </p:txBody>
      </p:sp>
      <p:sp>
        <p:nvSpPr>
          <p:cNvPr id="5" name="4 Metin kutusu"/>
          <p:cNvSpPr txBox="1"/>
          <p:nvPr/>
        </p:nvSpPr>
        <p:spPr>
          <a:xfrm>
            <a:off x="1403648" y="1412776"/>
            <a:ext cx="6764801" cy="584775"/>
          </a:xfrm>
          <a:prstGeom prst="rect">
            <a:avLst/>
          </a:prstGeom>
          <a:noFill/>
        </p:spPr>
        <p:txBody>
          <a:bodyPr wrap="none" rtlCol="0">
            <a:spAutoFit/>
          </a:bodyPr>
          <a:lstStyle/>
          <a:p>
            <a:r>
              <a:rPr lang="tr-TR" sz="3200" b="1" dirty="0" smtClean="0">
                <a:solidFill>
                  <a:schemeClr val="bg1"/>
                </a:solidFill>
              </a:rPr>
              <a:t>NEDEN PROGRAM GELİŞTİRME???</a:t>
            </a:r>
            <a:endParaRPr lang="tr-TR" sz="32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683568" y="548680"/>
            <a:ext cx="8231123" cy="3877985"/>
          </a:xfrm>
          <a:prstGeom prst="rect">
            <a:avLst/>
          </a:prstGeom>
          <a:noFill/>
        </p:spPr>
        <p:txBody>
          <a:bodyPr wrap="square" rtlCol="0">
            <a:spAutoFit/>
          </a:bodyPr>
          <a:lstStyle/>
          <a:p>
            <a:r>
              <a:rPr lang="tr-TR" sz="2400" b="1" dirty="0" smtClean="0">
                <a:solidFill>
                  <a:schemeClr val="bg1"/>
                </a:solidFill>
              </a:rPr>
              <a:t>ÇIKMIŞ SORULAR:</a:t>
            </a:r>
          </a:p>
          <a:p>
            <a:r>
              <a:rPr lang="tr-TR" sz="2400" b="1" dirty="0" smtClean="0">
                <a:solidFill>
                  <a:schemeClr val="bg1"/>
                </a:solidFill>
              </a:rPr>
              <a:t> </a:t>
            </a:r>
          </a:p>
          <a:p>
            <a:r>
              <a:rPr lang="tr-TR" dirty="0" smtClean="0">
                <a:solidFill>
                  <a:schemeClr val="bg1"/>
                </a:solidFill>
              </a:rPr>
              <a:t>Eğitim sürecinde doğru ve etkili kararlar  verebilmek isteyen  bir öğretmenin </a:t>
            </a:r>
          </a:p>
          <a:p>
            <a:r>
              <a:rPr lang="tr-TR" dirty="0" smtClean="0">
                <a:solidFill>
                  <a:schemeClr val="bg1"/>
                </a:solidFill>
              </a:rPr>
              <a:t>Öncelikle  aşağıdakilerden hangisini dikkate  alması gerekir?</a:t>
            </a:r>
          </a:p>
          <a:p>
            <a:r>
              <a:rPr lang="tr-TR" dirty="0" smtClean="0">
                <a:solidFill>
                  <a:schemeClr val="bg1"/>
                </a:solidFill>
              </a:rPr>
              <a:t>A)Programı</a:t>
            </a:r>
          </a:p>
          <a:p>
            <a:r>
              <a:rPr lang="tr-TR" dirty="0" smtClean="0">
                <a:solidFill>
                  <a:schemeClr val="bg1"/>
                </a:solidFill>
              </a:rPr>
              <a:t>B)velileri</a:t>
            </a:r>
          </a:p>
          <a:p>
            <a:r>
              <a:rPr lang="tr-TR" dirty="0" smtClean="0">
                <a:solidFill>
                  <a:schemeClr val="bg1"/>
                </a:solidFill>
              </a:rPr>
              <a:t>C)Kapsamı </a:t>
            </a:r>
          </a:p>
          <a:p>
            <a:r>
              <a:rPr lang="tr-TR" dirty="0" smtClean="0">
                <a:solidFill>
                  <a:schemeClr val="bg1"/>
                </a:solidFill>
              </a:rPr>
              <a:t>D)planları</a:t>
            </a:r>
          </a:p>
          <a:p>
            <a:r>
              <a:rPr lang="tr-TR" dirty="0" smtClean="0">
                <a:solidFill>
                  <a:schemeClr val="bg1"/>
                </a:solidFill>
              </a:rPr>
              <a:t>E)Yönetimi</a:t>
            </a: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15616" y="2780928"/>
            <a:ext cx="7344816" cy="1754326"/>
          </a:xfrm>
          <a:prstGeom prst="rect">
            <a:avLst/>
          </a:prstGeom>
          <a:noFill/>
        </p:spPr>
        <p:txBody>
          <a:bodyPr wrap="square" rtlCol="0">
            <a:spAutoFit/>
          </a:bodyPr>
          <a:lstStyle/>
          <a:p>
            <a:r>
              <a:rPr lang="tr-TR" dirty="0" smtClean="0">
                <a:solidFill>
                  <a:schemeClr val="bg1"/>
                </a:solidFill>
              </a:rPr>
              <a:t>Bu örnekte pelin öğretmen ders planlamada hangi aşamaya yer vermemiştir. </a:t>
            </a:r>
          </a:p>
          <a:p>
            <a:r>
              <a:rPr lang="tr-TR" dirty="0" smtClean="0">
                <a:solidFill>
                  <a:schemeClr val="bg1"/>
                </a:solidFill>
              </a:rPr>
              <a:t>A)</a:t>
            </a:r>
            <a:r>
              <a:rPr lang="tr-TR" dirty="0" err="1" smtClean="0">
                <a:solidFill>
                  <a:schemeClr val="bg1"/>
                </a:solidFill>
              </a:rPr>
              <a:t>Hazırbulunuşluluk</a:t>
            </a:r>
            <a:r>
              <a:rPr lang="tr-TR" dirty="0" smtClean="0">
                <a:solidFill>
                  <a:schemeClr val="bg1"/>
                </a:solidFill>
              </a:rPr>
              <a:t> düzeyini belirleme</a:t>
            </a:r>
          </a:p>
          <a:p>
            <a:r>
              <a:rPr lang="tr-TR" dirty="0" smtClean="0">
                <a:solidFill>
                  <a:schemeClr val="bg1"/>
                </a:solidFill>
              </a:rPr>
              <a:t>B)İçerik belirleme</a:t>
            </a:r>
          </a:p>
          <a:p>
            <a:r>
              <a:rPr lang="tr-TR" dirty="0" smtClean="0">
                <a:solidFill>
                  <a:schemeClr val="bg1"/>
                </a:solidFill>
              </a:rPr>
              <a:t>C)Eğitim durumlarını düzenleme</a:t>
            </a:r>
          </a:p>
          <a:p>
            <a:r>
              <a:rPr lang="tr-TR" dirty="0" smtClean="0">
                <a:solidFill>
                  <a:schemeClr val="bg1"/>
                </a:solidFill>
              </a:rPr>
              <a:t>D)Bireysel farklılıkları dikkate alma</a:t>
            </a:r>
          </a:p>
          <a:p>
            <a:r>
              <a:rPr lang="tr-TR" dirty="0" smtClean="0">
                <a:solidFill>
                  <a:schemeClr val="bg1"/>
                </a:solidFill>
              </a:rPr>
              <a:t>E)Değerlendirme yöntemini belirleme           </a:t>
            </a:r>
            <a:endParaRPr lang="tr-TR" dirty="0">
              <a:solidFill>
                <a:schemeClr val="bg1"/>
              </a:solidFill>
            </a:endParaRPr>
          </a:p>
        </p:txBody>
      </p:sp>
      <p:sp>
        <p:nvSpPr>
          <p:cNvPr id="3" name="2 Dikdörtgen"/>
          <p:cNvSpPr/>
          <p:nvPr/>
        </p:nvSpPr>
        <p:spPr>
          <a:xfrm>
            <a:off x="1043608" y="548680"/>
            <a:ext cx="6840760" cy="2031325"/>
          </a:xfrm>
          <a:prstGeom prst="rect">
            <a:avLst/>
          </a:prstGeom>
        </p:spPr>
        <p:txBody>
          <a:bodyPr wrap="square">
            <a:spAutoFit/>
          </a:bodyPr>
          <a:lstStyle/>
          <a:p>
            <a:r>
              <a:rPr lang="tr-TR" dirty="0" smtClean="0">
                <a:solidFill>
                  <a:schemeClr val="bg1"/>
                </a:solidFill>
              </a:rPr>
              <a:t>2010 </a:t>
            </a:r>
            <a:r>
              <a:rPr lang="tr-TR" dirty="0" err="1" smtClean="0">
                <a:solidFill>
                  <a:schemeClr val="bg1"/>
                </a:solidFill>
              </a:rPr>
              <a:t>kpss</a:t>
            </a:r>
            <a:endParaRPr lang="tr-TR" dirty="0" smtClean="0">
              <a:solidFill>
                <a:schemeClr val="bg1"/>
              </a:solidFill>
            </a:endParaRPr>
          </a:p>
          <a:p>
            <a:r>
              <a:rPr lang="tr-TR" dirty="0" smtClean="0">
                <a:solidFill>
                  <a:schemeClr val="bg1"/>
                </a:solidFill>
              </a:rPr>
              <a:t>Pelin öğretmen, derse girmeden önce öğrencilerin neden </a:t>
            </a:r>
            <a:r>
              <a:rPr lang="tr-TR" dirty="0" err="1" smtClean="0">
                <a:solidFill>
                  <a:schemeClr val="bg1"/>
                </a:solidFill>
              </a:rPr>
              <a:t>öğrenec</a:t>
            </a:r>
            <a:r>
              <a:rPr lang="tr-TR" dirty="0" smtClean="0">
                <a:solidFill>
                  <a:schemeClr val="bg1"/>
                </a:solidFill>
              </a:rPr>
              <a:t>-</a:t>
            </a:r>
          </a:p>
          <a:p>
            <a:r>
              <a:rPr lang="tr-TR" dirty="0" err="1" smtClean="0">
                <a:solidFill>
                  <a:schemeClr val="bg1"/>
                </a:solidFill>
              </a:rPr>
              <a:t>lerini</a:t>
            </a:r>
            <a:r>
              <a:rPr lang="tr-TR" dirty="0" smtClean="0">
                <a:solidFill>
                  <a:schemeClr val="bg1"/>
                </a:solidFill>
              </a:rPr>
              <a:t> belirler. Öğrenci özelliklerini ve öğrenme eksikliklerini nasıl</a:t>
            </a:r>
          </a:p>
          <a:p>
            <a:r>
              <a:rPr lang="tr-TR" dirty="0" smtClean="0">
                <a:solidFill>
                  <a:schemeClr val="bg1"/>
                </a:solidFill>
              </a:rPr>
              <a:t>belirleyeceğine karar verdikten sonra derste kullanılacak hazır </a:t>
            </a:r>
            <a:r>
              <a:rPr lang="tr-TR" dirty="0" err="1" smtClean="0">
                <a:solidFill>
                  <a:schemeClr val="bg1"/>
                </a:solidFill>
              </a:rPr>
              <a:t>mater</a:t>
            </a:r>
            <a:r>
              <a:rPr lang="tr-TR" dirty="0" smtClean="0">
                <a:solidFill>
                  <a:schemeClr val="bg1"/>
                </a:solidFill>
              </a:rPr>
              <a:t>-</a:t>
            </a:r>
          </a:p>
          <a:p>
            <a:r>
              <a:rPr lang="tr-TR" dirty="0" smtClean="0">
                <a:solidFill>
                  <a:schemeClr val="bg1"/>
                </a:solidFill>
              </a:rPr>
              <a:t>yal olup olmadığını inceler. Bunlara uygun öğretime nasıl ve ne kadar</a:t>
            </a:r>
          </a:p>
          <a:p>
            <a:r>
              <a:rPr lang="tr-TR" dirty="0" smtClean="0">
                <a:solidFill>
                  <a:schemeClr val="bg1"/>
                </a:solidFill>
              </a:rPr>
              <a:t>Sürede tamamlayacağını belirledikten sonra, öğretimin amacına ne </a:t>
            </a:r>
          </a:p>
          <a:p>
            <a:r>
              <a:rPr lang="tr-TR" dirty="0" smtClean="0">
                <a:solidFill>
                  <a:schemeClr val="bg1"/>
                </a:solidFill>
              </a:rPr>
              <a:t>Kadar ulaştığını nasıl belirleyeceğine karar verir.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15616" y="980728"/>
            <a:ext cx="7128792" cy="369332"/>
          </a:xfrm>
          <a:prstGeom prst="rect">
            <a:avLst/>
          </a:prstGeom>
          <a:noFill/>
        </p:spPr>
        <p:txBody>
          <a:bodyPr wrap="square" rtlCol="0">
            <a:spAutoFit/>
          </a:bodyPr>
          <a:lstStyle/>
          <a:p>
            <a:endParaRPr lang="tr-TR" dirty="0"/>
          </a:p>
        </p:txBody>
      </p:sp>
      <p:sp>
        <p:nvSpPr>
          <p:cNvPr id="3" name="2 Metin kutusu"/>
          <p:cNvSpPr txBox="1"/>
          <p:nvPr/>
        </p:nvSpPr>
        <p:spPr>
          <a:xfrm>
            <a:off x="755576" y="548680"/>
            <a:ext cx="7488832" cy="5447645"/>
          </a:xfrm>
          <a:prstGeom prst="rect">
            <a:avLst/>
          </a:prstGeom>
          <a:noFill/>
        </p:spPr>
        <p:txBody>
          <a:bodyPr wrap="square" rtlCol="0">
            <a:spAutoFit/>
          </a:bodyPr>
          <a:lstStyle/>
          <a:p>
            <a:r>
              <a:rPr lang="tr-TR" sz="2400" dirty="0" smtClean="0">
                <a:solidFill>
                  <a:schemeClr val="bg1"/>
                </a:solidFill>
              </a:rPr>
              <a:t>SORULAR</a:t>
            </a:r>
          </a:p>
          <a:p>
            <a:r>
              <a:rPr lang="tr-TR" dirty="0" smtClean="0">
                <a:solidFill>
                  <a:schemeClr val="bg1"/>
                </a:solidFill>
              </a:rPr>
              <a:t>1-Verilen sorulardan hangisi eğitim programının süreç boyutunda sorulmaz?</a:t>
            </a:r>
          </a:p>
          <a:p>
            <a:r>
              <a:rPr lang="tr-TR" dirty="0" smtClean="0">
                <a:solidFill>
                  <a:schemeClr val="bg1"/>
                </a:solidFill>
              </a:rPr>
              <a:t>a)Nasıl öğretelim</a:t>
            </a:r>
          </a:p>
          <a:p>
            <a:r>
              <a:rPr lang="tr-TR" dirty="0" smtClean="0">
                <a:solidFill>
                  <a:schemeClr val="bg1"/>
                </a:solidFill>
              </a:rPr>
              <a:t>b)Nerede öğretelim</a:t>
            </a:r>
          </a:p>
          <a:p>
            <a:r>
              <a:rPr lang="tr-TR" dirty="0" smtClean="0">
                <a:solidFill>
                  <a:schemeClr val="bg1"/>
                </a:solidFill>
              </a:rPr>
              <a:t>c)Ne ile öğretelim</a:t>
            </a:r>
          </a:p>
          <a:p>
            <a:r>
              <a:rPr lang="tr-TR" dirty="0" smtClean="0">
                <a:solidFill>
                  <a:schemeClr val="bg1"/>
                </a:solidFill>
              </a:rPr>
              <a:t>d)Ne kadar öğrenildi?</a:t>
            </a:r>
          </a:p>
          <a:p>
            <a:r>
              <a:rPr lang="tr-TR" dirty="0" smtClean="0">
                <a:solidFill>
                  <a:schemeClr val="bg1"/>
                </a:solidFill>
              </a:rPr>
              <a:t>e)Ne zaman öğretelim?</a:t>
            </a:r>
          </a:p>
          <a:p>
            <a:endParaRPr lang="tr-TR" dirty="0" smtClean="0">
              <a:solidFill>
                <a:schemeClr val="bg1"/>
              </a:solidFill>
            </a:endParaRPr>
          </a:p>
          <a:p>
            <a:r>
              <a:rPr lang="tr-TR" dirty="0" smtClean="0">
                <a:solidFill>
                  <a:schemeClr val="bg1"/>
                </a:solidFill>
              </a:rPr>
              <a:t>2-Eğitim programını oluşturan temel </a:t>
            </a:r>
            <a:r>
              <a:rPr lang="tr-TR" dirty="0" err="1" smtClean="0">
                <a:solidFill>
                  <a:schemeClr val="bg1"/>
                </a:solidFill>
              </a:rPr>
              <a:t>ögelerle</a:t>
            </a:r>
            <a:r>
              <a:rPr lang="tr-TR" dirty="0" smtClean="0">
                <a:solidFill>
                  <a:schemeClr val="bg1"/>
                </a:solidFill>
              </a:rPr>
              <a:t> ilgili aşağıdaki ifadelerden hangisi doğru değildir?</a:t>
            </a:r>
          </a:p>
          <a:p>
            <a:r>
              <a:rPr lang="tr-TR" dirty="0" smtClean="0">
                <a:solidFill>
                  <a:schemeClr val="bg1"/>
                </a:solidFill>
              </a:rPr>
              <a:t>a)Eğitim programı </a:t>
            </a:r>
            <a:r>
              <a:rPr lang="tr-TR" dirty="0" err="1" smtClean="0">
                <a:solidFill>
                  <a:schemeClr val="bg1"/>
                </a:solidFill>
              </a:rPr>
              <a:t>ögeleri</a:t>
            </a:r>
            <a:r>
              <a:rPr lang="tr-TR" dirty="0" smtClean="0">
                <a:solidFill>
                  <a:schemeClr val="bg1"/>
                </a:solidFill>
              </a:rPr>
              <a:t> arasında dinamik bir ilişki vardır.</a:t>
            </a:r>
          </a:p>
          <a:p>
            <a:r>
              <a:rPr lang="tr-TR" dirty="0" smtClean="0">
                <a:solidFill>
                  <a:schemeClr val="bg1"/>
                </a:solidFill>
              </a:rPr>
              <a:t>b)Sınama durumları, öğrenci kazanımları, içerik ve eğitim durumlarının belirleyicisidir.</a:t>
            </a:r>
          </a:p>
          <a:p>
            <a:r>
              <a:rPr lang="tr-TR" dirty="0" smtClean="0">
                <a:solidFill>
                  <a:schemeClr val="bg1"/>
                </a:solidFill>
              </a:rPr>
              <a:t>c)Etkinlikler planlanırken dikkate alınması  ilk husus kazandırılacak olan istendik davranışlardır.</a:t>
            </a:r>
          </a:p>
          <a:p>
            <a:r>
              <a:rPr lang="tr-TR" dirty="0" smtClean="0">
                <a:solidFill>
                  <a:schemeClr val="bg1"/>
                </a:solidFill>
              </a:rPr>
              <a:t>d)Hedef </a:t>
            </a:r>
            <a:r>
              <a:rPr lang="tr-TR" dirty="0" err="1" smtClean="0">
                <a:solidFill>
                  <a:schemeClr val="bg1"/>
                </a:solidFill>
              </a:rPr>
              <a:t>ögesi</a:t>
            </a:r>
            <a:r>
              <a:rPr lang="tr-TR" dirty="0" smtClean="0">
                <a:solidFill>
                  <a:schemeClr val="bg1"/>
                </a:solidFill>
              </a:rPr>
              <a:t> ‘’niçin?’’ sorusunun cevabını arayan </a:t>
            </a:r>
            <a:r>
              <a:rPr lang="tr-TR" dirty="0" err="1" smtClean="0">
                <a:solidFill>
                  <a:schemeClr val="bg1"/>
                </a:solidFill>
              </a:rPr>
              <a:t>ögedir</a:t>
            </a:r>
            <a:r>
              <a:rPr lang="tr-TR" dirty="0" smtClean="0">
                <a:solidFill>
                  <a:schemeClr val="bg1"/>
                </a:solidFill>
              </a:rPr>
              <a:t>.</a:t>
            </a:r>
          </a:p>
          <a:p>
            <a:r>
              <a:rPr lang="tr-TR" dirty="0" smtClean="0">
                <a:solidFill>
                  <a:schemeClr val="bg1"/>
                </a:solidFill>
              </a:rPr>
              <a:t>e)Eğitim durumları hedeflere ulaştıracak olan öğrenme-öğretme sürecinde yer alan tüm etkenlerin toplamıdır.</a:t>
            </a:r>
          </a:p>
          <a:p>
            <a:r>
              <a:rPr lang="tr-TR" dirty="0" smtClean="0">
                <a:solidFill>
                  <a:schemeClr val="bg1"/>
                </a:solidFill>
              </a:rPr>
              <a:t> </a:t>
            </a:r>
            <a:endParaRPr lang="tr-TR"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827584" y="332656"/>
            <a:ext cx="7344816" cy="5632311"/>
          </a:xfrm>
          <a:prstGeom prst="rect">
            <a:avLst/>
          </a:prstGeom>
          <a:noFill/>
        </p:spPr>
        <p:txBody>
          <a:bodyPr wrap="square" rtlCol="0">
            <a:spAutoFit/>
          </a:bodyPr>
          <a:lstStyle/>
          <a:p>
            <a:r>
              <a:rPr lang="tr-TR" dirty="0" smtClean="0">
                <a:solidFill>
                  <a:schemeClr val="bg1"/>
                </a:solidFill>
              </a:rPr>
              <a:t>3-Program geliştirme sürecine ilişkin verilenlerden hangileri doğru değildir?</a:t>
            </a:r>
          </a:p>
          <a:p>
            <a:r>
              <a:rPr lang="tr-TR" dirty="0" smtClean="0">
                <a:solidFill>
                  <a:schemeClr val="bg1"/>
                </a:solidFill>
              </a:rPr>
              <a:t>a)Programın ilk uygulamada tam başarıya ulaşmasına yönelik bir süreçtir.</a:t>
            </a:r>
          </a:p>
          <a:p>
            <a:r>
              <a:rPr lang="tr-TR" dirty="0" smtClean="0">
                <a:solidFill>
                  <a:schemeClr val="bg1"/>
                </a:solidFill>
              </a:rPr>
              <a:t>b)Yenilenmiş eğitim programının sürekli olarak araştırma sonuçlarına  göre geliştirilmesidir.</a:t>
            </a:r>
          </a:p>
          <a:p>
            <a:r>
              <a:rPr lang="tr-TR" dirty="0" smtClean="0">
                <a:solidFill>
                  <a:schemeClr val="bg1"/>
                </a:solidFill>
              </a:rPr>
              <a:t>c)Programın tüm </a:t>
            </a:r>
            <a:r>
              <a:rPr lang="tr-TR" dirty="0" err="1" smtClean="0">
                <a:solidFill>
                  <a:schemeClr val="bg1"/>
                </a:solidFill>
              </a:rPr>
              <a:t>ögelerinin</a:t>
            </a:r>
            <a:r>
              <a:rPr lang="tr-TR" dirty="0" smtClean="0">
                <a:solidFill>
                  <a:schemeClr val="bg1"/>
                </a:solidFill>
              </a:rPr>
              <a:t> daha etkili hale getirilmesi sürecidir.</a:t>
            </a:r>
          </a:p>
          <a:p>
            <a:r>
              <a:rPr lang="tr-TR" dirty="0" smtClean="0">
                <a:solidFill>
                  <a:schemeClr val="bg1"/>
                </a:solidFill>
              </a:rPr>
              <a:t>d)Belirlenmiş öğrenci kazanımlarının gerçekleştirilebilmesi için yapılan sistematik  ve koordineli çabalar  bütünüdür.</a:t>
            </a:r>
          </a:p>
          <a:p>
            <a:r>
              <a:rPr lang="tr-TR" dirty="0" smtClean="0">
                <a:solidFill>
                  <a:schemeClr val="bg1"/>
                </a:solidFill>
              </a:rPr>
              <a:t>e)Program geliştirmede geri bildirimler  kullanılması için sürecin bitmesi beklenilmez.</a:t>
            </a:r>
          </a:p>
          <a:p>
            <a:endParaRPr lang="tr-TR" dirty="0" smtClean="0">
              <a:solidFill>
                <a:schemeClr val="bg1"/>
              </a:solidFill>
            </a:endParaRPr>
          </a:p>
          <a:p>
            <a:r>
              <a:rPr lang="tr-TR" dirty="0" smtClean="0">
                <a:solidFill>
                  <a:schemeClr val="bg1"/>
                </a:solidFill>
              </a:rPr>
              <a:t>4-Verilenlerden hangisi program geliştirme sürecinde dikkate alınması gereken bir unsur değildir?</a:t>
            </a:r>
          </a:p>
          <a:p>
            <a:r>
              <a:rPr lang="tr-TR" dirty="0" smtClean="0">
                <a:solidFill>
                  <a:schemeClr val="bg1"/>
                </a:solidFill>
              </a:rPr>
              <a:t>a)Bilim ve teknolojideki yenilikler ve eğitim alanındaki yönelimler</a:t>
            </a:r>
          </a:p>
          <a:p>
            <a:r>
              <a:rPr lang="tr-TR" dirty="0" smtClean="0">
                <a:solidFill>
                  <a:schemeClr val="bg1"/>
                </a:solidFill>
              </a:rPr>
              <a:t>b)Günümüze kadar geliştirilen programların ;planlama,uygulama ve değerlendirme aşamaları</a:t>
            </a:r>
          </a:p>
          <a:p>
            <a:r>
              <a:rPr lang="tr-TR" dirty="0" smtClean="0">
                <a:solidFill>
                  <a:schemeClr val="bg1"/>
                </a:solidFill>
              </a:rPr>
              <a:t>c)Mevcut programın ve daha önceki programların aksayan yönleri</a:t>
            </a:r>
          </a:p>
          <a:p>
            <a:r>
              <a:rPr lang="tr-TR" dirty="0" smtClean="0">
                <a:solidFill>
                  <a:schemeClr val="bg1"/>
                </a:solidFill>
              </a:rPr>
              <a:t>d)Gelişmiş ülkelerin politikaları ve ideolojilerindeki değişimler</a:t>
            </a:r>
          </a:p>
          <a:p>
            <a:r>
              <a:rPr lang="tr-TR" dirty="0" smtClean="0">
                <a:solidFill>
                  <a:schemeClr val="bg1"/>
                </a:solidFill>
              </a:rPr>
              <a:t>e)Disiplin alanının temel özellikleri</a:t>
            </a:r>
          </a:p>
          <a:p>
            <a:endParaRPr lang="tr-TR" dirty="0" smtClean="0">
              <a:solidFill>
                <a:schemeClr val="bg1"/>
              </a:solidFill>
            </a:endParaRPr>
          </a:p>
          <a:p>
            <a:endParaRPr lang="tr-TR"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476672"/>
            <a:ext cx="7344816" cy="5909310"/>
          </a:xfrm>
          <a:prstGeom prst="rect">
            <a:avLst/>
          </a:prstGeom>
          <a:noFill/>
        </p:spPr>
        <p:txBody>
          <a:bodyPr wrap="square" rtlCol="0">
            <a:spAutoFit/>
          </a:bodyPr>
          <a:lstStyle/>
          <a:p>
            <a:r>
              <a:rPr lang="tr-TR" dirty="0" smtClean="0">
                <a:solidFill>
                  <a:schemeClr val="bg1"/>
                </a:solidFill>
              </a:rPr>
              <a:t>5-Toplumdaki gelişmelere paralel olarak programların genel ve özel amaçları , ders konuları , öğretim yöntemleri ve değerlendirme yolları vb. bakımından araştırma yoluyla düzeltilmesi, yenileştirilmesi ve önerilen değişikliklerin denendikten sonra genelleştirilmesi işi aşağıdakilerden hangisidir?</a:t>
            </a:r>
          </a:p>
          <a:p>
            <a:r>
              <a:rPr lang="tr-TR" dirty="0" smtClean="0">
                <a:solidFill>
                  <a:schemeClr val="bg1"/>
                </a:solidFill>
              </a:rPr>
              <a:t>a)Program tasarlama</a:t>
            </a:r>
          </a:p>
          <a:p>
            <a:r>
              <a:rPr lang="tr-TR" dirty="0" smtClean="0">
                <a:solidFill>
                  <a:schemeClr val="bg1"/>
                </a:solidFill>
              </a:rPr>
              <a:t>b)Programın ihtiyaçlarını belirleme</a:t>
            </a:r>
          </a:p>
          <a:p>
            <a:r>
              <a:rPr lang="tr-TR" dirty="0" smtClean="0">
                <a:solidFill>
                  <a:schemeClr val="bg1"/>
                </a:solidFill>
              </a:rPr>
              <a:t>c)Program geliştirme </a:t>
            </a:r>
          </a:p>
          <a:p>
            <a:r>
              <a:rPr lang="tr-TR" dirty="0" smtClean="0">
                <a:solidFill>
                  <a:schemeClr val="bg1"/>
                </a:solidFill>
              </a:rPr>
              <a:t>d)Program tasarlama</a:t>
            </a:r>
          </a:p>
          <a:p>
            <a:r>
              <a:rPr lang="tr-TR" dirty="0" smtClean="0">
                <a:solidFill>
                  <a:schemeClr val="bg1"/>
                </a:solidFill>
              </a:rPr>
              <a:t>e)Program hazırlama</a:t>
            </a:r>
          </a:p>
          <a:p>
            <a:endParaRPr lang="tr-TR" dirty="0" smtClean="0">
              <a:solidFill>
                <a:schemeClr val="bg1"/>
              </a:solidFill>
            </a:endParaRPr>
          </a:p>
          <a:p>
            <a:r>
              <a:rPr lang="tr-TR" dirty="0" smtClean="0">
                <a:solidFill>
                  <a:schemeClr val="bg1"/>
                </a:solidFill>
              </a:rPr>
              <a:t>6-Öğrencilerin sosyal katılım becerilerini geliştirmek isteyen bir sınıf öğretmeni çalışma atölyesinde resmi programda yer almayan fakat planlı olarak uygulanan halk oyunları , koro ve tiyatro etkinliklerini yürütmüştür.</a:t>
            </a:r>
          </a:p>
          <a:p>
            <a:endParaRPr lang="tr-TR" dirty="0" smtClean="0">
              <a:solidFill>
                <a:schemeClr val="bg1"/>
              </a:solidFill>
            </a:endParaRPr>
          </a:p>
          <a:p>
            <a:r>
              <a:rPr lang="tr-TR" dirty="0" smtClean="0">
                <a:solidFill>
                  <a:schemeClr val="bg1"/>
                </a:solidFill>
              </a:rPr>
              <a:t>Bu öğretmen </a:t>
            </a:r>
            <a:r>
              <a:rPr lang="tr-TR" dirty="0" err="1" smtClean="0">
                <a:solidFill>
                  <a:schemeClr val="bg1"/>
                </a:solidFill>
              </a:rPr>
              <a:t>Posner’in</a:t>
            </a:r>
            <a:r>
              <a:rPr lang="tr-TR" dirty="0" smtClean="0">
                <a:solidFill>
                  <a:schemeClr val="bg1"/>
                </a:solidFill>
              </a:rPr>
              <a:t>  eğitim programı türlerinden hangisi kapsamında faaliyetler gerçekleştirmiştir?</a:t>
            </a:r>
          </a:p>
          <a:p>
            <a:r>
              <a:rPr lang="tr-TR" dirty="0" smtClean="0">
                <a:solidFill>
                  <a:schemeClr val="bg1"/>
                </a:solidFill>
              </a:rPr>
              <a:t>a)Yazılı</a:t>
            </a:r>
          </a:p>
          <a:p>
            <a:r>
              <a:rPr lang="tr-TR" dirty="0" smtClean="0">
                <a:solidFill>
                  <a:schemeClr val="bg1"/>
                </a:solidFill>
              </a:rPr>
              <a:t>b)Geçersiz</a:t>
            </a:r>
          </a:p>
          <a:p>
            <a:r>
              <a:rPr lang="tr-TR" dirty="0" smtClean="0">
                <a:solidFill>
                  <a:schemeClr val="bg1"/>
                </a:solidFill>
              </a:rPr>
              <a:t>c)Örtük</a:t>
            </a:r>
          </a:p>
          <a:p>
            <a:r>
              <a:rPr lang="tr-TR" dirty="0" smtClean="0">
                <a:solidFill>
                  <a:schemeClr val="bg1"/>
                </a:solidFill>
              </a:rPr>
              <a:t>d)Ekstra</a:t>
            </a:r>
          </a:p>
          <a:p>
            <a:r>
              <a:rPr lang="tr-TR" dirty="0" smtClean="0">
                <a:solidFill>
                  <a:schemeClr val="bg1"/>
                </a:solidFill>
              </a:rPr>
              <a:t>e)Kullanıma hazır</a:t>
            </a:r>
            <a:endParaRPr lang="tr-TR"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899592" y="692696"/>
            <a:ext cx="7128792" cy="4801314"/>
          </a:xfrm>
          <a:prstGeom prst="rect">
            <a:avLst/>
          </a:prstGeom>
          <a:noFill/>
        </p:spPr>
        <p:txBody>
          <a:bodyPr wrap="square" rtlCol="0">
            <a:spAutoFit/>
          </a:bodyPr>
          <a:lstStyle/>
          <a:p>
            <a:r>
              <a:rPr lang="tr-TR" dirty="0" smtClean="0">
                <a:solidFill>
                  <a:schemeClr val="bg1"/>
                </a:solidFill>
              </a:rPr>
              <a:t>7-Eğitim programı ve öğretim kavramları zaman zaman karıştırılmaktadır. Eğitim programı, öğretimin düzenli olmasını sağlayan yazılı </a:t>
            </a:r>
            <a:r>
              <a:rPr lang="tr-TR" dirty="0" err="1" smtClean="0">
                <a:solidFill>
                  <a:schemeClr val="bg1"/>
                </a:solidFill>
              </a:rPr>
              <a:t>dökümandır</a:t>
            </a:r>
            <a:r>
              <a:rPr lang="tr-TR" dirty="0" smtClean="0">
                <a:solidFill>
                  <a:schemeClr val="bg1"/>
                </a:solidFill>
              </a:rPr>
              <a:t>.</a:t>
            </a:r>
          </a:p>
          <a:p>
            <a:r>
              <a:rPr lang="tr-TR" dirty="0" smtClean="0">
                <a:solidFill>
                  <a:schemeClr val="bg1"/>
                </a:solidFill>
              </a:rPr>
              <a:t> </a:t>
            </a:r>
          </a:p>
          <a:p>
            <a:r>
              <a:rPr lang="tr-TR" dirty="0" smtClean="0">
                <a:solidFill>
                  <a:schemeClr val="bg1"/>
                </a:solidFill>
              </a:rPr>
              <a:t>Buna göre eğitim programı ve öğretim arasındaki ilişki düşünüldüğünde aşağıdaki ifadelerden hangisi doğru olamaz?</a:t>
            </a:r>
          </a:p>
          <a:p>
            <a:r>
              <a:rPr lang="tr-TR" dirty="0" smtClean="0">
                <a:solidFill>
                  <a:schemeClr val="bg1"/>
                </a:solidFill>
              </a:rPr>
              <a:t>a)Eğitim programı ve öğretim dinamik bir ilişki içerisinde olup birbirinden bağımsız bir şekilde işlev görmez.</a:t>
            </a:r>
          </a:p>
          <a:p>
            <a:r>
              <a:rPr lang="tr-TR" dirty="0" smtClean="0">
                <a:solidFill>
                  <a:schemeClr val="bg1"/>
                </a:solidFill>
              </a:rPr>
              <a:t>b)Okul gezileri eğitim programının kapsamında iken ders içinde kullanılan sanal gezilerin kullanılması da öğretimdir.</a:t>
            </a:r>
          </a:p>
          <a:p>
            <a:r>
              <a:rPr lang="tr-TR" dirty="0" smtClean="0">
                <a:solidFill>
                  <a:schemeClr val="bg1"/>
                </a:solidFill>
              </a:rPr>
              <a:t>c)Eğitim programı , örgün ve yaygın eğitim kurumlarında neyin yapılacağıdır; öğretim ise nasıl yapılacağıdır.</a:t>
            </a:r>
          </a:p>
          <a:p>
            <a:r>
              <a:rPr lang="tr-TR" dirty="0" smtClean="0">
                <a:solidFill>
                  <a:schemeClr val="bg1"/>
                </a:solidFill>
              </a:rPr>
              <a:t>d)Eğitim programı bir tasarı olup planlama işidir; öğretim ise bu planın uygulanmasında bir yöntemdir.</a:t>
            </a:r>
          </a:p>
          <a:p>
            <a:r>
              <a:rPr lang="tr-TR" dirty="0" smtClean="0">
                <a:solidFill>
                  <a:schemeClr val="bg1"/>
                </a:solidFill>
              </a:rPr>
              <a:t>e)Eğitim programı bir derste kazandırılması gerekenlerin planlanmasıyken öğretim kılavuzlamadır.</a:t>
            </a:r>
          </a:p>
          <a:p>
            <a:endParaRPr lang="tr-TR" dirty="0" smtClean="0">
              <a:solidFill>
                <a:schemeClr val="bg1"/>
              </a:solidFill>
            </a:endParaRPr>
          </a:p>
          <a:p>
            <a:endParaRPr lang="tr-TR"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548680"/>
            <a:ext cx="7272808" cy="3970318"/>
          </a:xfrm>
          <a:prstGeom prst="rect">
            <a:avLst/>
          </a:prstGeom>
          <a:noFill/>
        </p:spPr>
        <p:txBody>
          <a:bodyPr wrap="square" rtlCol="0">
            <a:spAutoFit/>
          </a:bodyPr>
          <a:lstStyle/>
          <a:p>
            <a:r>
              <a:rPr lang="tr-TR" dirty="0" smtClean="0">
                <a:solidFill>
                  <a:schemeClr val="bg1"/>
                </a:solidFill>
              </a:rPr>
              <a:t>8-Bir tarih öğretmeni Kurtuluş Savaşı’nı işlerken öğrencilerin etkili ve kalıcı öğrenmeler gerçekleştirebilmeleri için gerekli izinleri alarak ve planlamaları yaparak </a:t>
            </a:r>
            <a:r>
              <a:rPr lang="tr-TR" dirty="0" err="1" smtClean="0">
                <a:solidFill>
                  <a:schemeClr val="bg1"/>
                </a:solidFill>
              </a:rPr>
              <a:t>Alagöz</a:t>
            </a:r>
            <a:r>
              <a:rPr lang="tr-TR" dirty="0" smtClean="0">
                <a:solidFill>
                  <a:schemeClr val="bg1"/>
                </a:solidFill>
              </a:rPr>
              <a:t> Karargahına eğitsel amaçlı gezi düzenlemiştir, gezinin değerlendirmesini sınıf içinde yapan öğretmen öğrencilerin öğrenmelerini kalıcı hale getirmek istemiştir. </a:t>
            </a:r>
          </a:p>
          <a:p>
            <a:endParaRPr lang="tr-TR" dirty="0" smtClean="0">
              <a:solidFill>
                <a:schemeClr val="bg1"/>
              </a:solidFill>
            </a:endParaRPr>
          </a:p>
          <a:p>
            <a:r>
              <a:rPr lang="tr-TR" dirty="0" smtClean="0">
                <a:solidFill>
                  <a:schemeClr val="bg1"/>
                </a:solidFill>
              </a:rPr>
              <a:t>Öğretmenin yapmış olduğu etkinlik aşağıdaki program türlerinden hangisinin kapsamında ele alınmalıdır?</a:t>
            </a:r>
          </a:p>
          <a:p>
            <a:r>
              <a:rPr lang="tr-TR" dirty="0" smtClean="0">
                <a:solidFill>
                  <a:schemeClr val="bg1"/>
                </a:solidFill>
              </a:rPr>
              <a:t>a)Ekstra</a:t>
            </a:r>
          </a:p>
          <a:p>
            <a:r>
              <a:rPr lang="tr-TR" dirty="0" smtClean="0">
                <a:solidFill>
                  <a:schemeClr val="bg1"/>
                </a:solidFill>
              </a:rPr>
              <a:t>b)Öğretim</a:t>
            </a:r>
          </a:p>
          <a:p>
            <a:r>
              <a:rPr lang="tr-TR" dirty="0" smtClean="0">
                <a:solidFill>
                  <a:schemeClr val="bg1"/>
                </a:solidFill>
              </a:rPr>
              <a:t>c)Tematik</a:t>
            </a:r>
          </a:p>
          <a:p>
            <a:r>
              <a:rPr lang="tr-TR" dirty="0" smtClean="0">
                <a:solidFill>
                  <a:schemeClr val="bg1"/>
                </a:solidFill>
              </a:rPr>
              <a:t>d)Örtük</a:t>
            </a:r>
          </a:p>
          <a:p>
            <a:r>
              <a:rPr lang="tr-TR" dirty="0" smtClean="0">
                <a:solidFill>
                  <a:schemeClr val="bg1"/>
                </a:solidFill>
              </a:rPr>
              <a:t>e)Geçersiz</a:t>
            </a:r>
          </a:p>
          <a:p>
            <a:endParaRPr lang="tr-TR"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15616" y="1412776"/>
            <a:ext cx="7056784" cy="3416320"/>
          </a:xfrm>
          <a:prstGeom prst="rect">
            <a:avLst/>
          </a:prstGeom>
          <a:noFill/>
        </p:spPr>
        <p:txBody>
          <a:bodyPr wrap="square" rtlCol="0">
            <a:spAutoFit/>
          </a:bodyPr>
          <a:lstStyle/>
          <a:p>
            <a:r>
              <a:rPr lang="tr-TR" sz="2400" b="1" dirty="0" smtClean="0">
                <a:solidFill>
                  <a:schemeClr val="bg1"/>
                </a:solidFill>
              </a:rPr>
              <a:t>Program geliştirme:okul içinde ve okul dışında milli eğitimin ve okul amaçlarını etkin bir  şekilde geliştirmek ve gerçekleştirmek üzere düzenlenen </a:t>
            </a:r>
          </a:p>
          <a:p>
            <a:endParaRPr lang="tr-TR" sz="2400" b="1" dirty="0" smtClean="0">
              <a:solidFill>
                <a:schemeClr val="bg1"/>
              </a:solidFill>
            </a:endParaRPr>
          </a:p>
          <a:p>
            <a:pPr>
              <a:buFont typeface="Arial" charset="0"/>
              <a:buChar char="•"/>
            </a:pPr>
            <a:r>
              <a:rPr lang="tr-TR" sz="2400" b="1" dirty="0" smtClean="0">
                <a:solidFill>
                  <a:schemeClr val="bg1"/>
                </a:solidFill>
              </a:rPr>
              <a:t>İçerik ve etkinliklerin </a:t>
            </a:r>
          </a:p>
          <a:p>
            <a:pPr>
              <a:buFont typeface="Arial" charset="0"/>
              <a:buChar char="•"/>
            </a:pPr>
            <a:r>
              <a:rPr lang="tr-TR" sz="2400" b="1" dirty="0" smtClean="0">
                <a:solidFill>
                  <a:schemeClr val="bg1"/>
                </a:solidFill>
              </a:rPr>
              <a:t>Uygun yöntem , teknik ,araç ve gereçlerle geliştirilmesine yönelik koordine çabaların tümüdür.</a:t>
            </a:r>
          </a:p>
          <a:p>
            <a:endParaRPr lang="tr-TR" sz="2400" b="1" dirty="0" smtClean="0">
              <a:solidFill>
                <a:schemeClr val="bg1"/>
              </a:solidFill>
            </a:endParaRPr>
          </a:p>
          <a:p>
            <a:r>
              <a:rPr lang="tr-TR" sz="2400" b="1" dirty="0" smtClean="0">
                <a:solidFill>
                  <a:schemeClr val="bg1"/>
                </a:solidFill>
              </a:rPr>
              <a:t> </a:t>
            </a:r>
            <a:endParaRPr lang="tr-TR"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1115616" y="1916832"/>
            <a:ext cx="7200800" cy="4893647"/>
          </a:xfrm>
          <a:prstGeom prst="rect">
            <a:avLst/>
          </a:prstGeom>
          <a:noFill/>
        </p:spPr>
        <p:txBody>
          <a:bodyPr wrap="square" rtlCol="0">
            <a:spAutoFit/>
          </a:bodyPr>
          <a:lstStyle/>
          <a:p>
            <a:r>
              <a:rPr lang="tr-TR" sz="2400" b="1" dirty="0" smtClean="0">
                <a:solidFill>
                  <a:schemeClr val="bg1"/>
                </a:solidFill>
              </a:rPr>
              <a:t>Eğitim programı:</a:t>
            </a:r>
          </a:p>
          <a:p>
            <a:r>
              <a:rPr lang="tr-TR" sz="2400" b="1" dirty="0" smtClean="0">
                <a:solidFill>
                  <a:schemeClr val="bg1"/>
                </a:solidFill>
              </a:rPr>
              <a:t>Öğrencilere kazandırmayı düşündüğümüz davranışların nasıl kazandırılacağının planlanmasıdır.</a:t>
            </a:r>
          </a:p>
          <a:p>
            <a:r>
              <a:rPr lang="tr-TR" sz="2400" b="1" dirty="0" smtClean="0">
                <a:solidFill>
                  <a:schemeClr val="bg1"/>
                </a:solidFill>
              </a:rPr>
              <a:t> </a:t>
            </a:r>
          </a:p>
          <a:p>
            <a:r>
              <a:rPr lang="tr-TR" sz="2400" b="1" dirty="0" smtClean="0">
                <a:solidFill>
                  <a:schemeClr val="bg1"/>
                </a:solidFill>
              </a:rPr>
              <a:t>Öğretim programı:</a:t>
            </a:r>
          </a:p>
          <a:p>
            <a:r>
              <a:rPr lang="tr-TR" sz="2400" b="1" dirty="0" smtClean="0">
                <a:solidFill>
                  <a:schemeClr val="bg1"/>
                </a:solidFill>
              </a:rPr>
              <a:t>Öğrenciye kazandırılmak istenen bilgi beceri tutum ve davranışların ders kümeleri olarak planlı bir biçimde yürütülmesidir.</a:t>
            </a:r>
          </a:p>
          <a:p>
            <a:endParaRPr lang="tr-TR" sz="2400" b="1" dirty="0" smtClean="0">
              <a:solidFill>
                <a:schemeClr val="bg1"/>
              </a:solidFill>
            </a:endParaRPr>
          </a:p>
          <a:p>
            <a:r>
              <a:rPr lang="tr-TR" sz="2400" b="1" dirty="0" smtClean="0">
                <a:solidFill>
                  <a:schemeClr val="bg1"/>
                </a:solidFill>
              </a:rPr>
              <a:t>Ders programı:</a:t>
            </a:r>
          </a:p>
          <a:p>
            <a:r>
              <a:rPr lang="tr-TR" sz="2400" b="1" dirty="0" smtClean="0">
                <a:solidFill>
                  <a:schemeClr val="bg1"/>
                </a:solidFill>
              </a:rPr>
              <a:t>Bir dersin amacı, içeriği, öğrenme-öğretme süreçleri ve değerlendirmeden oluşan programdır.</a:t>
            </a:r>
          </a:p>
          <a:p>
            <a:endParaRPr lang="tr-TR" sz="2400" b="1" dirty="0" smtClean="0">
              <a:solidFill>
                <a:schemeClr val="bg1"/>
              </a:solidFill>
            </a:endParaRPr>
          </a:p>
        </p:txBody>
      </p:sp>
      <p:sp>
        <p:nvSpPr>
          <p:cNvPr id="6" name="5 Metin kutusu"/>
          <p:cNvSpPr txBox="1"/>
          <p:nvPr/>
        </p:nvSpPr>
        <p:spPr>
          <a:xfrm>
            <a:off x="1403648" y="764704"/>
            <a:ext cx="5256584" cy="646331"/>
          </a:xfrm>
          <a:prstGeom prst="rect">
            <a:avLst/>
          </a:prstGeom>
          <a:noFill/>
        </p:spPr>
        <p:txBody>
          <a:bodyPr wrap="square" rtlCol="0">
            <a:spAutoFit/>
          </a:bodyPr>
          <a:lstStyle/>
          <a:p>
            <a:r>
              <a:rPr lang="tr-TR" sz="3600" b="1" dirty="0" smtClean="0">
                <a:solidFill>
                  <a:schemeClr val="bg1"/>
                </a:solidFill>
              </a:rPr>
              <a:t>PROGRAM TÜRLERİ</a:t>
            </a:r>
            <a:endParaRPr lang="tr-TR" sz="36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683568" y="764704"/>
            <a:ext cx="7632848" cy="5632311"/>
          </a:xfrm>
          <a:prstGeom prst="rect">
            <a:avLst/>
          </a:prstGeom>
          <a:noFill/>
        </p:spPr>
        <p:txBody>
          <a:bodyPr wrap="square" rtlCol="0">
            <a:spAutoFit/>
          </a:bodyPr>
          <a:lstStyle/>
          <a:p>
            <a:r>
              <a:rPr lang="tr-TR" sz="2400" b="1" dirty="0" smtClean="0">
                <a:solidFill>
                  <a:schemeClr val="bg1"/>
                </a:solidFill>
              </a:rPr>
              <a:t>Örtük program:</a:t>
            </a:r>
          </a:p>
          <a:p>
            <a:r>
              <a:rPr lang="tr-TR" sz="2400" b="1" dirty="0" smtClean="0">
                <a:solidFill>
                  <a:schemeClr val="bg1"/>
                </a:solidFill>
              </a:rPr>
              <a:t>Programın gizli saklı yönünü ifade eden okul içi ve okul dışı tüm etkinlikleri kapsayan programdır.</a:t>
            </a:r>
          </a:p>
          <a:p>
            <a:r>
              <a:rPr lang="tr-TR" sz="2400" b="1" dirty="0" smtClean="0">
                <a:solidFill>
                  <a:schemeClr val="bg1"/>
                </a:solidFill>
              </a:rPr>
              <a:t>Program ve plan türleri arasındaki ilişki;</a:t>
            </a: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smtClean="0">
              <a:solidFill>
                <a:schemeClr val="bg1"/>
              </a:solidFill>
            </a:endParaRPr>
          </a:p>
          <a:p>
            <a:endParaRPr lang="tr-TR" sz="2400" b="1" dirty="0">
              <a:solidFill>
                <a:schemeClr val="bg1"/>
              </a:solidFill>
            </a:endParaRPr>
          </a:p>
        </p:txBody>
      </p:sp>
      <p:sp>
        <p:nvSpPr>
          <p:cNvPr id="5" name="4 Oval"/>
          <p:cNvSpPr/>
          <p:nvPr/>
        </p:nvSpPr>
        <p:spPr>
          <a:xfrm>
            <a:off x="2123728" y="2636912"/>
            <a:ext cx="6336704" cy="3717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5 Oval"/>
          <p:cNvSpPr/>
          <p:nvPr/>
        </p:nvSpPr>
        <p:spPr>
          <a:xfrm>
            <a:off x="2771800" y="3140968"/>
            <a:ext cx="5112568" cy="273630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6 Oval"/>
          <p:cNvSpPr/>
          <p:nvPr/>
        </p:nvSpPr>
        <p:spPr>
          <a:xfrm>
            <a:off x="2987824" y="3356992"/>
            <a:ext cx="4248472" cy="2088232"/>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Oval"/>
          <p:cNvSpPr/>
          <p:nvPr/>
        </p:nvSpPr>
        <p:spPr>
          <a:xfrm>
            <a:off x="3347864" y="3501008"/>
            <a:ext cx="3600400" cy="15841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r>
              <a:rPr lang="tr-TR" b="1" dirty="0" smtClean="0">
                <a:solidFill>
                  <a:schemeClr val="bg1"/>
                </a:solidFill>
              </a:rPr>
              <a:t>Yıllık plan</a:t>
            </a:r>
          </a:p>
        </p:txBody>
      </p:sp>
      <p:sp>
        <p:nvSpPr>
          <p:cNvPr id="10" name="9 Metin kutusu"/>
          <p:cNvSpPr txBox="1"/>
          <p:nvPr/>
        </p:nvSpPr>
        <p:spPr>
          <a:xfrm>
            <a:off x="4283968" y="5805264"/>
            <a:ext cx="2088232" cy="338554"/>
          </a:xfrm>
          <a:prstGeom prst="rect">
            <a:avLst/>
          </a:prstGeom>
          <a:noFill/>
        </p:spPr>
        <p:txBody>
          <a:bodyPr wrap="square" rtlCol="0">
            <a:spAutoFit/>
          </a:bodyPr>
          <a:lstStyle/>
          <a:p>
            <a:r>
              <a:rPr lang="tr-TR" sz="1600" b="1" dirty="0" smtClean="0">
                <a:solidFill>
                  <a:schemeClr val="bg1"/>
                </a:solidFill>
              </a:rPr>
              <a:t>Eğitim programı</a:t>
            </a:r>
            <a:endParaRPr lang="tr-TR" sz="1600" b="1" dirty="0">
              <a:solidFill>
                <a:schemeClr val="bg1"/>
              </a:solidFill>
            </a:endParaRPr>
          </a:p>
        </p:txBody>
      </p:sp>
      <p:sp>
        <p:nvSpPr>
          <p:cNvPr id="11" name="10 Metin kutusu"/>
          <p:cNvSpPr txBox="1"/>
          <p:nvPr/>
        </p:nvSpPr>
        <p:spPr>
          <a:xfrm>
            <a:off x="4211960" y="5445224"/>
            <a:ext cx="2232248" cy="369332"/>
          </a:xfrm>
          <a:prstGeom prst="rect">
            <a:avLst/>
          </a:prstGeom>
          <a:noFill/>
        </p:spPr>
        <p:txBody>
          <a:bodyPr wrap="square" rtlCol="0">
            <a:spAutoFit/>
          </a:bodyPr>
          <a:lstStyle/>
          <a:p>
            <a:r>
              <a:rPr lang="tr-TR" b="1" dirty="0" smtClean="0">
                <a:solidFill>
                  <a:schemeClr val="bg1"/>
                </a:solidFill>
              </a:rPr>
              <a:t>Öğretim programı</a:t>
            </a:r>
            <a:endParaRPr lang="tr-TR" b="1" dirty="0">
              <a:solidFill>
                <a:schemeClr val="bg1"/>
              </a:solidFill>
            </a:endParaRPr>
          </a:p>
        </p:txBody>
      </p:sp>
      <p:sp>
        <p:nvSpPr>
          <p:cNvPr id="12" name="11 Metin kutusu"/>
          <p:cNvSpPr txBox="1"/>
          <p:nvPr/>
        </p:nvSpPr>
        <p:spPr>
          <a:xfrm>
            <a:off x="4211960" y="5085184"/>
            <a:ext cx="1656184" cy="369332"/>
          </a:xfrm>
          <a:prstGeom prst="rect">
            <a:avLst/>
          </a:prstGeom>
          <a:noFill/>
        </p:spPr>
        <p:txBody>
          <a:bodyPr wrap="square" rtlCol="0">
            <a:spAutoFit/>
          </a:bodyPr>
          <a:lstStyle/>
          <a:p>
            <a:r>
              <a:rPr lang="tr-TR" b="1" dirty="0" smtClean="0">
                <a:solidFill>
                  <a:schemeClr val="bg1"/>
                </a:solidFill>
              </a:rPr>
              <a:t>Ders programı</a:t>
            </a:r>
            <a:endParaRPr lang="tr-TR" b="1" dirty="0">
              <a:solidFill>
                <a:schemeClr val="bg1"/>
              </a:solidFill>
            </a:endParaRPr>
          </a:p>
        </p:txBody>
      </p:sp>
      <p:sp>
        <p:nvSpPr>
          <p:cNvPr id="13" name="12 Oval"/>
          <p:cNvSpPr/>
          <p:nvPr/>
        </p:nvSpPr>
        <p:spPr>
          <a:xfrm>
            <a:off x="4139952" y="3645024"/>
            <a:ext cx="2016224" cy="10081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bg1"/>
              </a:solidFill>
            </a:endParaRPr>
          </a:p>
        </p:txBody>
      </p:sp>
      <p:sp>
        <p:nvSpPr>
          <p:cNvPr id="15" name="14 Oval"/>
          <p:cNvSpPr/>
          <p:nvPr/>
        </p:nvSpPr>
        <p:spPr>
          <a:xfrm>
            <a:off x="2195736" y="3861048"/>
            <a:ext cx="6120680" cy="504056"/>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r>
              <a:rPr lang="tr-TR" b="1" dirty="0" smtClean="0">
                <a:solidFill>
                  <a:schemeClr val="bg1"/>
                </a:solidFill>
              </a:rPr>
              <a:t>Ders planı</a:t>
            </a:r>
          </a:p>
        </p:txBody>
      </p:sp>
      <p:sp>
        <p:nvSpPr>
          <p:cNvPr id="17" name="16 Metin kutusu"/>
          <p:cNvSpPr txBox="1"/>
          <p:nvPr/>
        </p:nvSpPr>
        <p:spPr>
          <a:xfrm>
            <a:off x="3059832" y="3861048"/>
            <a:ext cx="3384376" cy="369332"/>
          </a:xfrm>
          <a:prstGeom prst="rect">
            <a:avLst/>
          </a:prstGeom>
          <a:noFill/>
        </p:spPr>
        <p:txBody>
          <a:bodyPr wrap="square" rtlCol="0">
            <a:spAutoFit/>
          </a:bodyPr>
          <a:lstStyle/>
          <a:p>
            <a:r>
              <a:rPr lang="tr-TR" b="1" dirty="0" smtClean="0">
                <a:solidFill>
                  <a:schemeClr val="bg1"/>
                </a:solidFill>
              </a:rPr>
              <a:t>                   Örtük program</a:t>
            </a:r>
            <a:endParaRPr lang="tr-TR"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259632" y="908720"/>
            <a:ext cx="7128792" cy="1200329"/>
          </a:xfrm>
          <a:prstGeom prst="rect">
            <a:avLst/>
          </a:prstGeom>
        </p:spPr>
        <p:txBody>
          <a:bodyPr wrap="square">
            <a:spAutoFit/>
          </a:bodyPr>
          <a:lstStyle/>
          <a:p>
            <a:r>
              <a:rPr lang="tr-TR" sz="2400" b="1" dirty="0" smtClean="0">
                <a:solidFill>
                  <a:schemeClr val="bg1"/>
                </a:solidFill>
              </a:rPr>
              <a:t>Program geliştirme; programın tasarlanması, uygulanması  ve değerlendirilmesiyle gerçekleşir.</a:t>
            </a:r>
          </a:p>
          <a:p>
            <a:r>
              <a:rPr lang="tr-TR" sz="2400" b="1" dirty="0" smtClean="0">
                <a:solidFill>
                  <a:schemeClr val="bg1"/>
                </a:solidFill>
              </a:rPr>
              <a:t>   </a:t>
            </a:r>
          </a:p>
        </p:txBody>
      </p:sp>
      <p:pic>
        <p:nvPicPr>
          <p:cNvPr id="6" name="5 Resim" descr="http://www.ayseabla.k12.tr/images/PG3.PNG"/>
          <p:cNvPicPr/>
          <p:nvPr/>
        </p:nvPicPr>
        <p:blipFill>
          <a:blip r:embed="rId2" cstate="print"/>
          <a:srcRect/>
          <a:stretch>
            <a:fillRect/>
          </a:stretch>
        </p:blipFill>
        <p:spPr bwMode="auto">
          <a:xfrm>
            <a:off x="1187624" y="1916832"/>
            <a:ext cx="6984776" cy="390159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475656" y="2780928"/>
            <a:ext cx="4680520" cy="369332"/>
          </a:xfrm>
          <a:prstGeom prst="rect">
            <a:avLst/>
          </a:prstGeom>
          <a:noFill/>
        </p:spPr>
        <p:txBody>
          <a:bodyPr wrap="square" rtlCol="0">
            <a:spAutoFit/>
          </a:bodyPr>
          <a:lstStyle/>
          <a:p>
            <a:endParaRPr lang="tr-TR" dirty="0"/>
          </a:p>
        </p:txBody>
      </p:sp>
      <p:sp>
        <p:nvSpPr>
          <p:cNvPr id="5" name="4 Dikdörtgen"/>
          <p:cNvSpPr/>
          <p:nvPr/>
        </p:nvSpPr>
        <p:spPr>
          <a:xfrm>
            <a:off x="1187624" y="2204864"/>
            <a:ext cx="7200800" cy="2215991"/>
          </a:xfrm>
          <a:prstGeom prst="rect">
            <a:avLst/>
          </a:prstGeom>
        </p:spPr>
        <p:txBody>
          <a:bodyPr wrap="square">
            <a:spAutoFit/>
          </a:bodyPr>
          <a:lstStyle/>
          <a:p>
            <a:r>
              <a:rPr lang="tr-TR" b="1" dirty="0" smtClean="0">
                <a:solidFill>
                  <a:schemeClr val="bg1"/>
                </a:solidFill>
              </a:rPr>
              <a:t> </a:t>
            </a:r>
            <a:r>
              <a:rPr lang="tr-TR" sz="2400" b="1" dirty="0" smtClean="0">
                <a:solidFill>
                  <a:schemeClr val="bg1"/>
                </a:solidFill>
              </a:rPr>
              <a:t>Program geliştirme tasarısı eğitim programlarının hedef, içerik, öğretme-öğrenme süreci ve değerlendirme temel </a:t>
            </a:r>
            <a:r>
              <a:rPr lang="tr-TR" sz="2400" b="1" dirty="0" err="1" smtClean="0">
                <a:solidFill>
                  <a:schemeClr val="bg1"/>
                </a:solidFill>
              </a:rPr>
              <a:t>ögeleri</a:t>
            </a:r>
            <a:r>
              <a:rPr lang="tr-TR" sz="2400" b="1" dirty="0" smtClean="0">
                <a:solidFill>
                  <a:schemeClr val="bg1"/>
                </a:solidFill>
              </a:rPr>
              <a:t> arasındaki dinamik ilişkiler bütünü ve bu </a:t>
            </a:r>
            <a:r>
              <a:rPr lang="tr-TR" sz="2400" b="1" dirty="0" err="1" smtClean="0">
                <a:solidFill>
                  <a:schemeClr val="bg1"/>
                </a:solidFill>
              </a:rPr>
              <a:t>ögelere</a:t>
            </a:r>
            <a:r>
              <a:rPr lang="tr-TR" sz="2400" b="1" dirty="0" smtClean="0">
                <a:solidFill>
                  <a:schemeClr val="bg1"/>
                </a:solidFill>
              </a:rPr>
              <a:t> ilişkin koordine edilmiş araştırma geliştirme çabalarının tümü olarak tanımlanabilir.</a:t>
            </a:r>
          </a:p>
          <a:p>
            <a:endParaRPr lang="tr-TR" b="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http://www.ayseabla.k12.tr/images/PG1.png"/>
          <p:cNvPicPr/>
          <p:nvPr/>
        </p:nvPicPr>
        <p:blipFill>
          <a:blip r:embed="rId2" cstate="print"/>
          <a:srcRect/>
          <a:stretch>
            <a:fillRect/>
          </a:stretch>
        </p:blipFill>
        <p:spPr bwMode="auto">
          <a:xfrm>
            <a:off x="1907704" y="1268760"/>
            <a:ext cx="5544616"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15616" y="1124744"/>
            <a:ext cx="6912768" cy="5386090"/>
          </a:xfrm>
          <a:prstGeom prst="rect">
            <a:avLst/>
          </a:prstGeom>
          <a:noFill/>
        </p:spPr>
        <p:txBody>
          <a:bodyPr wrap="square" rtlCol="0">
            <a:spAutoFit/>
          </a:bodyPr>
          <a:lstStyle/>
          <a:p>
            <a:r>
              <a:rPr lang="tr-TR" sz="3200" b="1" dirty="0" smtClean="0">
                <a:solidFill>
                  <a:schemeClr val="bg1"/>
                </a:solidFill>
              </a:rPr>
              <a:t>PROGRAMIN TEMEL ÖGELERİ</a:t>
            </a:r>
            <a:r>
              <a:rPr lang="tr-TR" sz="2400" b="1" dirty="0" smtClean="0">
                <a:solidFill>
                  <a:schemeClr val="bg1"/>
                </a:solidFill>
              </a:rPr>
              <a:t>:</a:t>
            </a:r>
          </a:p>
          <a:p>
            <a:endParaRPr lang="tr-TR" sz="2400" b="1" dirty="0" smtClean="0">
              <a:solidFill>
                <a:schemeClr val="bg1"/>
              </a:solidFill>
            </a:endParaRPr>
          </a:p>
          <a:p>
            <a:r>
              <a:rPr lang="tr-TR" sz="2400" b="1" dirty="0" smtClean="0">
                <a:solidFill>
                  <a:schemeClr val="bg1"/>
                </a:solidFill>
              </a:rPr>
              <a:t>*HEDEFLER</a:t>
            </a:r>
          </a:p>
          <a:p>
            <a:r>
              <a:rPr lang="tr-TR" sz="2400" b="1" dirty="0" smtClean="0">
                <a:solidFill>
                  <a:schemeClr val="bg1"/>
                </a:solidFill>
              </a:rPr>
              <a:t>Niçin eğitim?</a:t>
            </a:r>
          </a:p>
          <a:p>
            <a:endParaRPr lang="tr-TR" sz="2400" b="1" dirty="0" smtClean="0">
              <a:solidFill>
                <a:schemeClr val="bg1"/>
              </a:solidFill>
            </a:endParaRPr>
          </a:p>
          <a:p>
            <a:r>
              <a:rPr lang="tr-TR" sz="2400" b="1" dirty="0" smtClean="0">
                <a:solidFill>
                  <a:schemeClr val="bg1"/>
                </a:solidFill>
              </a:rPr>
              <a:t>*İÇERİK</a:t>
            </a:r>
          </a:p>
          <a:p>
            <a:r>
              <a:rPr lang="tr-TR" sz="2400" b="1" dirty="0" smtClean="0">
                <a:solidFill>
                  <a:schemeClr val="bg1"/>
                </a:solidFill>
              </a:rPr>
              <a:t>Ne öğretilecek?</a:t>
            </a:r>
          </a:p>
          <a:p>
            <a:endParaRPr lang="tr-TR" sz="2400" b="1" dirty="0" smtClean="0">
              <a:solidFill>
                <a:schemeClr val="bg1"/>
              </a:solidFill>
            </a:endParaRPr>
          </a:p>
          <a:p>
            <a:r>
              <a:rPr lang="tr-TR" sz="2400" b="1" dirty="0" smtClean="0">
                <a:solidFill>
                  <a:schemeClr val="bg1"/>
                </a:solidFill>
              </a:rPr>
              <a:t>*EĞİTİM DURUMLARI</a:t>
            </a:r>
          </a:p>
          <a:p>
            <a:r>
              <a:rPr lang="tr-TR" sz="2400" b="1" dirty="0" smtClean="0">
                <a:solidFill>
                  <a:schemeClr val="bg1"/>
                </a:solidFill>
              </a:rPr>
              <a:t>Nasıl öğretilecek?</a:t>
            </a:r>
          </a:p>
          <a:p>
            <a:endParaRPr lang="tr-TR" sz="2400" b="1" dirty="0" smtClean="0">
              <a:solidFill>
                <a:schemeClr val="bg1"/>
              </a:solidFill>
            </a:endParaRPr>
          </a:p>
          <a:p>
            <a:r>
              <a:rPr lang="tr-TR" sz="2400" b="1" dirty="0" smtClean="0">
                <a:solidFill>
                  <a:schemeClr val="bg1"/>
                </a:solidFill>
              </a:rPr>
              <a:t>*SINAMA DURUMLARI</a:t>
            </a:r>
          </a:p>
          <a:p>
            <a:r>
              <a:rPr lang="tr-TR" sz="2400" b="1" dirty="0" smtClean="0">
                <a:solidFill>
                  <a:schemeClr val="bg1"/>
                </a:solidFill>
              </a:rPr>
              <a:t>Ne kadar öğrenildiği nasıl anlaşılacak?</a:t>
            </a:r>
          </a:p>
          <a:p>
            <a:endParaRPr lang="tr-TR" sz="2400" b="1"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http://www.ayseabla.k12.tr/images/PG2.png"/>
          <p:cNvPicPr/>
          <p:nvPr/>
        </p:nvPicPr>
        <p:blipFill>
          <a:blip r:embed="rId2" cstate="print"/>
          <a:srcRect/>
          <a:stretch>
            <a:fillRect/>
          </a:stretch>
        </p:blipFill>
        <p:spPr bwMode="auto">
          <a:xfrm>
            <a:off x="1835696" y="1052736"/>
            <a:ext cx="5472608" cy="38405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ka">
  <a:themeElements>
    <a:clrScheme name="Özel 1">
      <a:dk1>
        <a:sysClr val="windowText" lastClr="000000"/>
      </a:dk1>
      <a:lt1>
        <a:sysClr val="window" lastClr="FFFFFF"/>
      </a:lt1>
      <a:dk2>
        <a:srgbClr val="04617B"/>
      </a:dk2>
      <a:lt2>
        <a:srgbClr val="E66CC6"/>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nka">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ka">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602</TotalTime>
  <Words>836</Words>
  <Application>Microsoft Office PowerPoint</Application>
  <PresentationFormat>Ekran Gösterisi (4:3)</PresentationFormat>
  <Paragraphs>146</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宋体</vt:lpstr>
      <vt:lpstr>Arial</vt:lpstr>
      <vt:lpstr>Footlight MT Light</vt:lpstr>
      <vt:lpstr>Goudy Old Style</vt:lpstr>
      <vt:lpstr>Wingdings 2</vt:lpstr>
      <vt:lpstr>Anka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ronaldinho424</cp:lastModifiedBy>
  <cp:revision>64</cp:revision>
  <dcterms:created xsi:type="dcterms:W3CDTF">2010-12-19T18:44:49Z</dcterms:created>
  <dcterms:modified xsi:type="dcterms:W3CDTF">2018-02-14T09:59:46Z</dcterms:modified>
</cp:coreProperties>
</file>