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7996-DE41-4E3C-9834-B07CA29C6089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CA10-438A-4AF2-888D-0C57E4BE68F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7996-DE41-4E3C-9834-B07CA29C6089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CA10-438A-4AF2-888D-0C57E4BE68F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7996-DE41-4E3C-9834-B07CA29C6089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CA10-438A-4AF2-888D-0C57E4BE68F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7996-DE41-4E3C-9834-B07CA29C6089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CA10-438A-4AF2-888D-0C57E4BE68F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7996-DE41-4E3C-9834-B07CA29C6089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CA10-438A-4AF2-888D-0C57E4BE68F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7996-DE41-4E3C-9834-B07CA29C6089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CA10-438A-4AF2-888D-0C57E4BE68F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7996-DE41-4E3C-9834-B07CA29C6089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CA10-438A-4AF2-888D-0C57E4BE68F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7996-DE41-4E3C-9834-B07CA29C6089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CA10-438A-4AF2-888D-0C57E4BE68F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7996-DE41-4E3C-9834-B07CA29C6089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CA10-438A-4AF2-888D-0C57E4BE68F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7996-DE41-4E3C-9834-B07CA29C6089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CA10-438A-4AF2-888D-0C57E4BE68F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7996-DE41-4E3C-9834-B07CA29C6089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CA10-438A-4AF2-888D-0C57E4BE68F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7996-DE41-4E3C-9834-B07CA29C6089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3CA10-438A-4AF2-888D-0C57E4BE68F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6856" y="27900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 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err="1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Mastitislerden</a:t>
            </a:r>
            <a:r>
              <a:rPr lang="tr-TR" b="1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 Korunma Yöntemleri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/>
            </a:r>
            <a:br>
              <a:rPr lang="tr-TR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</a:br>
            <a:endParaRPr lang="tr-TR" dirty="0">
              <a:solidFill>
                <a:schemeClr val="bg2">
                  <a:lumMod val="50000"/>
                </a:schemeClr>
              </a:solidFill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36304"/>
            <a:ext cx="8229600" cy="247687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tr-TR" sz="2800" dirty="0" smtClean="0">
                <a:latin typeface="Gill Sans MT" pitchFamily="34" charset="0"/>
              </a:rPr>
              <a:t>III.Sağım başlıkları meme başlarına doğru şekilde takılmalı, sağım sonrası otomatik olarak meme başlarından ayrılmıyorsa sağım bittikten en kısa sürede çıkartılmalıdır.</a:t>
            </a:r>
          </a:p>
          <a:p>
            <a:pPr>
              <a:buNone/>
            </a:pPr>
            <a:r>
              <a:rPr lang="tr-TR" dirty="0" smtClean="0"/>
              <a:t> 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2536304"/>
            <a:ext cx="8229600" cy="2836912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IV. </a:t>
            </a:r>
            <a:r>
              <a:rPr lang="tr-TR" sz="2800" dirty="0" smtClean="0">
                <a:latin typeface="Gill Sans MT" pitchFamily="34" charset="0"/>
              </a:rPr>
              <a:t>Sağım başlıkları çıkartıldıktan sonra meme başları   </a:t>
            </a:r>
          </a:p>
          <a:p>
            <a:pPr>
              <a:buNone/>
            </a:pPr>
            <a:r>
              <a:rPr lang="tr-TR" sz="2800" dirty="0" smtClean="0">
                <a:latin typeface="Gill Sans MT" pitchFamily="34" charset="0"/>
              </a:rPr>
              <a:t>     tekrar bir antiseptik solüsyona daldırılır ve </a:t>
            </a:r>
          </a:p>
          <a:p>
            <a:pPr>
              <a:buNone/>
            </a:pPr>
            <a:r>
              <a:rPr lang="tr-TR" sz="2800" dirty="0" smtClean="0">
                <a:latin typeface="Gill Sans MT" pitchFamily="34" charset="0"/>
              </a:rPr>
              <a:t>     yemlenerek ayakta kalmaları sağlanmalıdır. </a:t>
            </a:r>
            <a:endParaRPr lang="tr-TR" sz="28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908721"/>
            <a:ext cx="8229600" cy="3528392"/>
          </a:xfrm>
        </p:spPr>
        <p:txBody>
          <a:bodyPr/>
          <a:lstStyle/>
          <a:p>
            <a:r>
              <a:rPr lang="tr-TR" sz="2800" dirty="0" smtClean="0">
                <a:latin typeface="Gill Sans MT" pitchFamily="34" charset="0"/>
              </a:rPr>
              <a:t>Meme başının temizliği yapılırken meme başlarının suyla yıkanmasından kaçınılmalıdır.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Çevresel kaynaklı </a:t>
            </a:r>
            <a:r>
              <a:rPr lang="tr-TR" sz="2800" dirty="0" err="1" smtClean="0">
                <a:latin typeface="Gill Sans MT" pitchFamily="34" charset="0"/>
              </a:rPr>
              <a:t>mastitislerin</a:t>
            </a:r>
            <a:r>
              <a:rPr lang="tr-TR" sz="2800" dirty="0" smtClean="0">
                <a:latin typeface="Gill Sans MT" pitchFamily="34" charset="0"/>
              </a:rPr>
              <a:t> yaygın görüldüğü sürülerde memelerin temiz olmasını sağlamak için meme üzerindeki uzun tüyler kısaltılmalı veya </a:t>
            </a:r>
            <a:r>
              <a:rPr lang="tr-TR" sz="2800" dirty="0" err="1" smtClean="0">
                <a:latin typeface="Gill Sans MT" pitchFamily="34" charset="0"/>
              </a:rPr>
              <a:t>traş</a:t>
            </a:r>
            <a:r>
              <a:rPr lang="tr-TR" sz="2800" dirty="0" smtClean="0">
                <a:latin typeface="Gill Sans MT" pitchFamily="34" charset="0"/>
              </a:rPr>
              <a:t> edilmelidir.</a:t>
            </a:r>
          </a:p>
          <a:p>
            <a:endParaRPr lang="tr-TR" dirty="0"/>
          </a:p>
        </p:txBody>
      </p:sp>
      <p:pic>
        <p:nvPicPr>
          <p:cNvPr id="5" name="4 Resim" descr="Resim 018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4"/>
            <a:ext cx="1974726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62880" y="620688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tr-TR" sz="2800" b="1" dirty="0" smtClean="0">
                <a:latin typeface="Gill Sans MT" pitchFamily="34" charset="0"/>
              </a:rPr>
              <a:t>   3. Meme Başının Dezenfeksiyonu</a:t>
            </a:r>
          </a:p>
          <a:p>
            <a:pPr>
              <a:buNone/>
            </a:pPr>
            <a:endParaRPr lang="tr-TR" sz="2800" b="1" dirty="0" smtClean="0">
              <a:latin typeface="Gill Sans MT" pitchFamily="34" charset="0"/>
            </a:endParaRPr>
          </a:p>
          <a:p>
            <a:r>
              <a:rPr lang="tr-TR" sz="2800" dirty="0" err="1" smtClean="0">
                <a:latin typeface="Gill Sans MT" pitchFamily="34" charset="0"/>
              </a:rPr>
              <a:t>Kontagiyöz</a:t>
            </a:r>
            <a:r>
              <a:rPr lang="tr-TR" sz="2800" dirty="0" smtClean="0">
                <a:latin typeface="Gill Sans MT" pitchFamily="34" charset="0"/>
              </a:rPr>
              <a:t> mikroorganizmalara bağlı </a:t>
            </a:r>
            <a:r>
              <a:rPr lang="tr-TR" sz="2800" dirty="0" err="1" smtClean="0">
                <a:latin typeface="Gill Sans MT" pitchFamily="34" charset="0"/>
              </a:rPr>
              <a:t>mastitisin</a:t>
            </a:r>
            <a:r>
              <a:rPr lang="tr-TR" sz="2800" dirty="0" smtClean="0">
                <a:latin typeface="Gill Sans MT" pitchFamily="34" charset="0"/>
              </a:rPr>
              <a:t> kontrol edilmesi veya  önlenmesi için sağım sonrası, çevresel mikroorganizmalara bağlı olanların önlenmesi için ise sağım sonrası </a:t>
            </a:r>
            <a:r>
              <a:rPr lang="tr-TR" sz="2800" dirty="0" err="1" smtClean="0">
                <a:latin typeface="Gill Sans MT" pitchFamily="34" charset="0"/>
              </a:rPr>
              <a:t>teat</a:t>
            </a:r>
            <a:r>
              <a:rPr lang="tr-TR" sz="2800" dirty="0" smtClean="0">
                <a:latin typeface="Gill Sans MT" pitchFamily="34" charset="0"/>
              </a:rPr>
              <a:t> </a:t>
            </a:r>
            <a:r>
              <a:rPr lang="tr-TR" sz="2800" dirty="0" err="1" smtClean="0">
                <a:latin typeface="Gill Sans MT" pitchFamily="34" charset="0"/>
              </a:rPr>
              <a:t>dipping</a:t>
            </a:r>
            <a:r>
              <a:rPr lang="tr-TR" sz="2800" dirty="0" smtClean="0">
                <a:latin typeface="Gill Sans MT" pitchFamily="34" charset="0"/>
              </a:rPr>
              <a:t> oldukça önemlidir.</a:t>
            </a:r>
          </a:p>
          <a:p>
            <a:r>
              <a:rPr lang="tr-TR" sz="2400" dirty="0" smtClean="0">
                <a:latin typeface="Gill Sans MT" pitchFamily="34" charset="0"/>
              </a:rPr>
              <a:t>Etkili bir </a:t>
            </a:r>
            <a:r>
              <a:rPr lang="tr-TR" sz="2400" dirty="0" err="1" smtClean="0">
                <a:latin typeface="Gill Sans MT" pitchFamily="34" charset="0"/>
              </a:rPr>
              <a:t>teat</a:t>
            </a:r>
            <a:r>
              <a:rPr lang="tr-TR" sz="2400" dirty="0" smtClean="0">
                <a:latin typeface="Gill Sans MT" pitchFamily="34" charset="0"/>
              </a:rPr>
              <a:t> </a:t>
            </a:r>
            <a:r>
              <a:rPr lang="tr-TR" sz="2400" dirty="0" err="1" smtClean="0">
                <a:latin typeface="Gill Sans MT" pitchFamily="34" charset="0"/>
              </a:rPr>
              <a:t>dipping</a:t>
            </a:r>
            <a:r>
              <a:rPr lang="tr-TR" sz="2400" dirty="0" smtClean="0">
                <a:latin typeface="Gill Sans MT" pitchFamily="34" charset="0"/>
              </a:rPr>
              <a:t> için meme başlarının en az %75’i antiseptikle kaplanmalıdır</a:t>
            </a:r>
            <a:r>
              <a:rPr lang="tr-TR" sz="2800" dirty="0" smtClean="0">
                <a:latin typeface="Gill Sans MT" pitchFamily="34" charset="0"/>
              </a:rPr>
              <a:t>.</a:t>
            </a:r>
            <a:endParaRPr lang="tr-TR" sz="2800" dirty="0">
              <a:latin typeface="Gill Sans MT" pitchFamily="34" charset="0"/>
            </a:endParaRPr>
          </a:p>
        </p:txBody>
      </p:sp>
      <p:pic>
        <p:nvPicPr>
          <p:cNvPr id="4" name="Picture 2" descr="D:\Meme ile ilgili herşey\sağımhane\Resim 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300" y="4869161"/>
            <a:ext cx="2634684" cy="1872208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861086"/>
            <a:ext cx="2952327" cy="216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9208" y="2968352"/>
            <a:ext cx="8219256" cy="1612776"/>
          </a:xfrm>
        </p:spPr>
        <p:txBody>
          <a:bodyPr/>
          <a:lstStyle/>
          <a:p>
            <a:r>
              <a:rPr lang="tr-TR" sz="2800" dirty="0" smtClean="0">
                <a:latin typeface="Gill Sans MT" pitchFamily="34" charset="0"/>
              </a:rPr>
              <a:t>Meme  başının dezenfeksiyonu amacı  ile meme  başları  </a:t>
            </a:r>
            <a:r>
              <a:rPr lang="tr-TR" sz="2800" dirty="0" err="1" smtClean="0">
                <a:latin typeface="Gill Sans MT" pitchFamily="34" charset="0"/>
              </a:rPr>
              <a:t>teat</a:t>
            </a:r>
            <a:r>
              <a:rPr lang="tr-TR" sz="2800" dirty="0" smtClean="0">
                <a:latin typeface="Gill Sans MT" pitchFamily="34" charset="0"/>
              </a:rPr>
              <a:t> </a:t>
            </a:r>
            <a:r>
              <a:rPr lang="tr-TR" sz="2800" dirty="0" err="1" smtClean="0">
                <a:latin typeface="Gill Sans MT" pitchFamily="34" charset="0"/>
              </a:rPr>
              <a:t>dipping</a:t>
            </a:r>
            <a:r>
              <a:rPr lang="tr-TR" sz="2800" dirty="0" smtClean="0">
                <a:latin typeface="Gill Sans MT" pitchFamily="34" charset="0"/>
              </a:rPr>
              <a:t>  solüsyonuna  daldırılmalıdır.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2636912"/>
            <a:ext cx="8229600" cy="2160240"/>
          </a:xfrm>
        </p:spPr>
        <p:txBody>
          <a:bodyPr>
            <a:normAutofit fontScale="92500" lnSpcReduction="10000"/>
          </a:bodyPr>
          <a:lstStyle/>
          <a:p>
            <a:r>
              <a:rPr lang="tr-TR" sz="2800" dirty="0" smtClean="0">
                <a:latin typeface="Gill Sans MT" pitchFamily="34" charset="0"/>
              </a:rPr>
              <a:t>Meme başı derisi en 30 sn kadar dezenfektan ile temas etmeli daha sonra dezenfektan silinmelidir.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Dezenfektan madde silinmez ise sütte </a:t>
            </a:r>
            <a:r>
              <a:rPr lang="tr-TR" sz="2800" dirty="0" err="1" smtClean="0">
                <a:latin typeface="Gill Sans MT" pitchFamily="34" charset="0"/>
              </a:rPr>
              <a:t>rezidüe</a:t>
            </a:r>
            <a:r>
              <a:rPr lang="tr-TR" sz="2800" dirty="0" smtClean="0">
                <a:latin typeface="Gill Sans MT" pitchFamily="34" charset="0"/>
              </a:rPr>
              <a:t> problemi olur.</a:t>
            </a:r>
            <a:endParaRPr lang="tr-TR" sz="28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2664296"/>
          </a:xfrm>
        </p:spPr>
        <p:txBody>
          <a:bodyPr>
            <a:normAutofit lnSpcReduction="10000"/>
          </a:bodyPr>
          <a:lstStyle/>
          <a:p>
            <a:r>
              <a:rPr lang="tr-TR" sz="2800" dirty="0" smtClean="0">
                <a:latin typeface="Gill Sans MT" pitchFamily="34" charset="0"/>
              </a:rPr>
              <a:t>Bazı  </a:t>
            </a:r>
            <a:r>
              <a:rPr lang="tr-TR" sz="2800" dirty="0" err="1" smtClean="0">
                <a:latin typeface="Gill Sans MT" pitchFamily="34" charset="0"/>
              </a:rPr>
              <a:t>teat</a:t>
            </a:r>
            <a:r>
              <a:rPr lang="tr-TR" sz="2800" dirty="0" smtClean="0">
                <a:latin typeface="Gill Sans MT" pitchFamily="34" charset="0"/>
              </a:rPr>
              <a:t> </a:t>
            </a:r>
            <a:r>
              <a:rPr lang="tr-TR" sz="2800" dirty="0" err="1" smtClean="0">
                <a:latin typeface="Gill Sans MT" pitchFamily="34" charset="0"/>
              </a:rPr>
              <a:t>dipping</a:t>
            </a:r>
            <a:r>
              <a:rPr lang="tr-TR" sz="2800" dirty="0" smtClean="0">
                <a:latin typeface="Gill Sans MT" pitchFamily="34" charset="0"/>
              </a:rPr>
              <a:t> solüsyonları   uygulandıkları bölgede  film tabakası oluşturur. 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Bu özellikteki solüsyonlar, meme başına   uygulandıklarında meme  başı kanalı deliğini kapatarak mikroorganizmaların meme  içine girmesini  engeller.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sz="2800" dirty="0" err="1" smtClean="0">
                <a:latin typeface="Gill Sans MT" pitchFamily="34" charset="0"/>
              </a:rPr>
              <a:t>Teat</a:t>
            </a:r>
            <a:r>
              <a:rPr lang="tr-TR" sz="2800" dirty="0" smtClean="0">
                <a:latin typeface="Gill Sans MT" pitchFamily="34" charset="0"/>
              </a:rPr>
              <a:t>  </a:t>
            </a:r>
            <a:r>
              <a:rPr lang="tr-TR" sz="2800" dirty="0" err="1" smtClean="0">
                <a:latin typeface="Gill Sans MT" pitchFamily="34" charset="0"/>
              </a:rPr>
              <a:t>dipping</a:t>
            </a:r>
            <a:r>
              <a:rPr lang="tr-TR" sz="2800" dirty="0" smtClean="0">
                <a:latin typeface="Gill Sans MT" pitchFamily="34" charset="0"/>
              </a:rPr>
              <a:t> solüsyonlarının içerisine  genellikle </a:t>
            </a:r>
            <a:r>
              <a:rPr lang="tr-TR" sz="2800" b="1" dirty="0" smtClean="0">
                <a:latin typeface="Gill Sans MT" pitchFamily="34" charset="0"/>
              </a:rPr>
              <a:t>gliserin</a:t>
            </a:r>
            <a:r>
              <a:rPr lang="tr-TR" sz="2800" dirty="0" smtClean="0">
                <a:latin typeface="Gill Sans MT" pitchFamily="34" charset="0"/>
              </a:rPr>
              <a:t>,  </a:t>
            </a:r>
            <a:r>
              <a:rPr lang="tr-TR" sz="2800" b="1" dirty="0" smtClean="0">
                <a:latin typeface="Gill Sans MT" pitchFamily="34" charset="0"/>
              </a:rPr>
              <a:t>lanolin</a:t>
            </a:r>
            <a:r>
              <a:rPr lang="tr-TR" sz="2800" dirty="0" smtClean="0">
                <a:latin typeface="Gill Sans MT" pitchFamily="34" charset="0"/>
              </a:rPr>
              <a:t>,  </a:t>
            </a:r>
            <a:r>
              <a:rPr lang="tr-TR" sz="2800" b="1" dirty="0" err="1" smtClean="0">
                <a:latin typeface="Gill Sans MT" pitchFamily="34" charset="0"/>
              </a:rPr>
              <a:t>propilen</a:t>
            </a:r>
            <a:r>
              <a:rPr lang="tr-TR" sz="2800" b="1" dirty="0" smtClean="0">
                <a:latin typeface="Gill Sans MT" pitchFamily="34" charset="0"/>
              </a:rPr>
              <a:t> glikol </a:t>
            </a:r>
            <a:r>
              <a:rPr lang="tr-TR" sz="2800" dirty="0" smtClean="0">
                <a:latin typeface="Gill Sans MT" pitchFamily="34" charset="0"/>
              </a:rPr>
              <a:t>ve </a:t>
            </a:r>
            <a:r>
              <a:rPr lang="tr-TR" sz="2800" b="1" dirty="0" err="1" smtClean="0">
                <a:latin typeface="Gill Sans MT" pitchFamily="34" charset="0"/>
              </a:rPr>
              <a:t>polivinil</a:t>
            </a:r>
            <a:r>
              <a:rPr lang="tr-TR" sz="2800" b="1" dirty="0" smtClean="0">
                <a:latin typeface="Gill Sans MT" pitchFamily="34" charset="0"/>
              </a:rPr>
              <a:t> </a:t>
            </a:r>
            <a:r>
              <a:rPr lang="tr-TR" sz="2800" b="1" dirty="0" err="1" smtClean="0">
                <a:latin typeface="Gill Sans MT" pitchFamily="34" charset="0"/>
              </a:rPr>
              <a:t>prolidon</a:t>
            </a:r>
            <a:r>
              <a:rPr lang="tr-TR" sz="2800" b="1" dirty="0" smtClean="0">
                <a:latin typeface="Gill Sans MT" pitchFamily="34" charset="0"/>
              </a:rPr>
              <a:t>  </a:t>
            </a:r>
            <a:r>
              <a:rPr lang="tr-TR" sz="2800" dirty="0" smtClean="0">
                <a:latin typeface="Gill Sans MT" pitchFamily="34" charset="0"/>
              </a:rPr>
              <a:t>gibi  meme  başı  derisini  yumuşatıcı  özelliği olan  maddeler eklenir. 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Çünkü  meme  başı derisindeki   yağ  bezleri,  sık yıkama  sonucu zarar görmektedir. 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Sık yıkama sonrası  meme  derisini koruyucu  özelliği olan  yağ  asitleri  de  kaybolduğundan  meme  derisinde çatlaklar  oluşur.</a:t>
            </a:r>
            <a:endParaRPr lang="tr-TR" sz="28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sz="3000" b="1" i="1" dirty="0" smtClean="0">
                <a:latin typeface="Gill Sans MT" pitchFamily="34" charset="0"/>
              </a:rPr>
              <a:t>    </a:t>
            </a:r>
            <a:r>
              <a:rPr lang="tr-TR" sz="3000" b="1" dirty="0" smtClean="0">
                <a:latin typeface="Gill Sans MT" pitchFamily="34" charset="0"/>
              </a:rPr>
              <a:t>4. Kuru Dönem Tedavisi</a:t>
            </a:r>
          </a:p>
          <a:p>
            <a:pPr>
              <a:buNone/>
            </a:pPr>
            <a:endParaRPr lang="tr-TR" sz="3000" b="1" dirty="0" smtClean="0">
              <a:latin typeface="Gill Sans MT" pitchFamily="34" charset="0"/>
            </a:endParaRPr>
          </a:p>
          <a:p>
            <a:pPr>
              <a:buNone/>
            </a:pPr>
            <a:endParaRPr lang="tr-TR" sz="3000" b="1" dirty="0" smtClean="0">
              <a:latin typeface="Gill Sans MT" pitchFamily="34" charset="0"/>
            </a:endParaRPr>
          </a:p>
          <a:p>
            <a:r>
              <a:rPr lang="tr-TR" sz="3000" dirty="0" err="1" smtClean="0">
                <a:latin typeface="Gill Sans MT" pitchFamily="34" charset="0"/>
              </a:rPr>
              <a:t>Laktasyon</a:t>
            </a:r>
            <a:r>
              <a:rPr lang="tr-TR" sz="3000" dirty="0" smtClean="0">
                <a:latin typeface="Gill Sans MT" pitchFamily="34" charset="0"/>
              </a:rPr>
              <a:t> sonunda kuruya çıkartılan ineklerin her meme lobuna kuru dönem preparatı verilmelidir. </a:t>
            </a:r>
          </a:p>
          <a:p>
            <a:endParaRPr lang="tr-TR" sz="3000" dirty="0" smtClean="0">
              <a:latin typeface="Gill Sans MT" pitchFamily="34" charset="0"/>
            </a:endParaRPr>
          </a:p>
          <a:p>
            <a:r>
              <a:rPr lang="tr-TR" sz="3000" dirty="0" smtClean="0">
                <a:latin typeface="Gill Sans MT" pitchFamily="34" charset="0"/>
              </a:rPr>
              <a:t>Kuru dönem tedavisi, </a:t>
            </a:r>
            <a:r>
              <a:rPr lang="tr-TR" sz="3000" dirty="0" err="1" smtClean="0">
                <a:latin typeface="Gill Sans MT" pitchFamily="34" charset="0"/>
              </a:rPr>
              <a:t>laktasyon</a:t>
            </a:r>
            <a:r>
              <a:rPr lang="tr-TR" sz="3000" dirty="0" smtClean="0">
                <a:latin typeface="Gill Sans MT" pitchFamily="34" charset="0"/>
              </a:rPr>
              <a:t> sonunda meme lobu veya loblarında var olan enfeksiyonları tedavi eder, kuru dönemin başlangıcında oluşacak yeni meme içi enfeksiyonları önler.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52736"/>
            <a:ext cx="8147248" cy="1900808"/>
          </a:xfrm>
        </p:spPr>
        <p:txBody>
          <a:bodyPr>
            <a:normAutofit fontScale="92500" lnSpcReduction="20000"/>
          </a:bodyPr>
          <a:lstStyle/>
          <a:p>
            <a:r>
              <a:rPr lang="tr-TR" sz="2800" dirty="0" smtClean="0">
                <a:latin typeface="Gill Sans MT" pitchFamily="34" charset="0"/>
              </a:rPr>
              <a:t>Kuru dönem meme içi enfeksiyonların en sık şekillendiği dönemdir.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Bu dönemin başında çevresel, sonunda ise </a:t>
            </a:r>
            <a:r>
              <a:rPr lang="tr-TR" sz="2800" dirty="0" err="1" smtClean="0">
                <a:latin typeface="Gill Sans MT" pitchFamily="34" charset="0"/>
              </a:rPr>
              <a:t>koliform</a:t>
            </a:r>
            <a:r>
              <a:rPr lang="tr-TR" sz="2800" dirty="0" smtClean="0">
                <a:latin typeface="Gill Sans MT" pitchFamily="34" charset="0"/>
              </a:rPr>
              <a:t> patojenlere bağlı </a:t>
            </a:r>
            <a:r>
              <a:rPr lang="tr-TR" sz="2800" dirty="0" err="1" smtClean="0">
                <a:latin typeface="Gill Sans MT" pitchFamily="34" charset="0"/>
              </a:rPr>
              <a:t>mastitise</a:t>
            </a:r>
            <a:r>
              <a:rPr lang="tr-TR" sz="2800" dirty="0" smtClean="0">
                <a:latin typeface="Gill Sans MT" pitchFamily="34" charset="0"/>
              </a:rPr>
              <a:t> sık rastlanır. </a:t>
            </a:r>
          </a:p>
        </p:txBody>
      </p:sp>
      <p:pic>
        <p:nvPicPr>
          <p:cNvPr id="622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216" y="3284984"/>
            <a:ext cx="517638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4353347"/>
          </a:xfrm>
        </p:spPr>
        <p:txBody>
          <a:bodyPr>
            <a:normAutofit/>
          </a:bodyPr>
          <a:lstStyle/>
          <a:p>
            <a:endParaRPr lang="tr-TR" sz="2800" dirty="0" smtClean="0"/>
          </a:p>
          <a:p>
            <a:r>
              <a:rPr lang="tr-TR" dirty="0" smtClean="0">
                <a:latin typeface="Gill Sans MT" pitchFamily="34" charset="0"/>
              </a:rPr>
              <a:t>Sürüde meme sağlığını sürekli kontrol etmek</a:t>
            </a:r>
            <a:r>
              <a:rPr lang="tr-TR" sz="2800" dirty="0" smtClean="0">
                <a:latin typeface="Gill Sans MT" pitchFamily="34" charset="0"/>
              </a:rPr>
              <a:t>, yeni enfeksiyonların önlenmesi ve klinik </a:t>
            </a:r>
            <a:r>
              <a:rPr lang="tr-TR" sz="2800" dirty="0" err="1" smtClean="0">
                <a:latin typeface="Gill Sans MT" pitchFamily="34" charset="0"/>
              </a:rPr>
              <a:t>mastitis</a:t>
            </a:r>
            <a:r>
              <a:rPr lang="tr-TR" sz="2800" dirty="0" smtClean="0">
                <a:latin typeface="Gill Sans MT" pitchFamily="34" charset="0"/>
              </a:rPr>
              <a:t> vakalarını tedaviye kalkışmaktan daha etkili ve aynı zamanda ekonomik bir yoldur.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9208" y="1268760"/>
            <a:ext cx="8291264" cy="4824536"/>
          </a:xfrm>
        </p:spPr>
        <p:txBody>
          <a:bodyPr>
            <a:normAutofit lnSpcReduction="10000"/>
          </a:bodyPr>
          <a:lstStyle/>
          <a:p>
            <a:r>
              <a:rPr lang="tr-TR" sz="2800" dirty="0" smtClean="0">
                <a:latin typeface="Gill Sans MT" pitchFamily="34" charset="0"/>
              </a:rPr>
              <a:t>Kuru dönem tedavisi yapılmasına rağmen bazı ineklerde bu dönemde yeni meme içi enfeksiyonlar şekillenmektedir.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Bu durumun başlıca nedeni antibiyotiklerin ancak 5-7 gün sonra MIC değerine ulaşmaları veya bazılarının biyolojik ömrünü beklenenden önce tamamlamasıdır.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Belirtilen nedenlerden dolayı son yıllarda meme başı kanalının son bölümüne bakteri </a:t>
            </a:r>
            <a:r>
              <a:rPr lang="tr-TR" sz="2800" dirty="0" err="1" smtClean="0">
                <a:latin typeface="Gill Sans MT" pitchFamily="34" charset="0"/>
              </a:rPr>
              <a:t>kolonizasyonunu</a:t>
            </a:r>
            <a:r>
              <a:rPr lang="tr-TR" sz="2800" dirty="0" smtClean="0">
                <a:latin typeface="Gill Sans MT" pitchFamily="34" charset="0"/>
              </a:rPr>
              <a:t>  engelleyecek önlemlere  başvurulur. </a:t>
            </a:r>
            <a:endParaRPr lang="tr-TR" sz="28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92288"/>
            <a:ext cx="8229600" cy="2188840"/>
          </a:xfrm>
        </p:spPr>
        <p:txBody>
          <a:bodyPr/>
          <a:lstStyle/>
          <a:p>
            <a:r>
              <a:rPr lang="tr-TR" dirty="0" smtClean="0">
                <a:latin typeface="Gill Sans MT" pitchFamily="34" charset="0"/>
              </a:rPr>
              <a:t>Bu  yöntemlerin en önemlilerinden ikisi</a:t>
            </a:r>
            <a:r>
              <a:rPr lang="tr-TR" sz="2800" dirty="0" smtClean="0">
                <a:latin typeface="Gill Sans MT" pitchFamily="34" charset="0"/>
              </a:rPr>
              <a:t>, meme  başı  kanalını  içeriden ve dışarıdan kapatan kaplayıcı maddelerin (</a:t>
            </a:r>
            <a:r>
              <a:rPr lang="tr-TR" sz="2800" dirty="0" err="1" smtClean="0">
                <a:latin typeface="Gill Sans MT" pitchFamily="34" charset="0"/>
              </a:rPr>
              <a:t>eksternal</a:t>
            </a:r>
            <a:r>
              <a:rPr lang="tr-TR" sz="2800" dirty="0" smtClean="0">
                <a:latin typeface="Gill Sans MT" pitchFamily="34" charset="0"/>
              </a:rPr>
              <a:t>  ve </a:t>
            </a:r>
            <a:r>
              <a:rPr lang="tr-TR" sz="2800" dirty="0" err="1" smtClean="0">
                <a:latin typeface="Gill Sans MT" pitchFamily="34" charset="0"/>
              </a:rPr>
              <a:t>internal</a:t>
            </a:r>
            <a:r>
              <a:rPr lang="tr-TR" sz="2800" dirty="0" smtClean="0">
                <a:latin typeface="Gill Sans MT" pitchFamily="34" charset="0"/>
              </a:rPr>
              <a:t> </a:t>
            </a:r>
            <a:r>
              <a:rPr lang="tr-TR" sz="2800" dirty="0" err="1" smtClean="0">
                <a:latin typeface="Gill Sans MT" pitchFamily="34" charset="0"/>
              </a:rPr>
              <a:t>teat</a:t>
            </a:r>
            <a:r>
              <a:rPr lang="tr-TR" sz="2800" dirty="0" smtClean="0">
                <a:latin typeface="Gill Sans MT" pitchFamily="34" charset="0"/>
              </a:rPr>
              <a:t>  </a:t>
            </a:r>
            <a:r>
              <a:rPr lang="tr-TR" sz="2800" dirty="0" err="1" smtClean="0">
                <a:latin typeface="Gill Sans MT" pitchFamily="34" charset="0"/>
              </a:rPr>
              <a:t>sealent</a:t>
            </a:r>
            <a:r>
              <a:rPr lang="tr-TR" sz="2800" dirty="0" smtClean="0">
                <a:latin typeface="Gill Sans MT" pitchFamily="34" charset="0"/>
              </a:rPr>
              <a:t>) kullanılmasıdır.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r-TR" sz="3000" b="1" dirty="0" smtClean="0">
                <a:latin typeface="Gill Sans MT" pitchFamily="34" charset="0"/>
              </a:rPr>
              <a:t>   5. Sağım </a:t>
            </a:r>
            <a:r>
              <a:rPr lang="tr-TR" sz="3000" b="1" dirty="0" err="1" smtClean="0">
                <a:latin typeface="Gill Sans MT" pitchFamily="34" charset="0"/>
              </a:rPr>
              <a:t>Makinalarının</a:t>
            </a:r>
            <a:r>
              <a:rPr lang="tr-TR" sz="3000" b="1" dirty="0" smtClean="0">
                <a:latin typeface="Gill Sans MT" pitchFamily="34" charset="0"/>
              </a:rPr>
              <a:t> Fonksiyonlarının </a:t>
            </a:r>
          </a:p>
          <a:p>
            <a:pPr>
              <a:buNone/>
            </a:pPr>
            <a:r>
              <a:rPr lang="tr-TR" sz="3000" b="1" dirty="0" smtClean="0">
                <a:latin typeface="Gill Sans MT" pitchFamily="34" charset="0"/>
              </a:rPr>
              <a:t>       Uygunluğu</a:t>
            </a:r>
          </a:p>
          <a:p>
            <a:pPr>
              <a:buNone/>
            </a:pPr>
            <a:r>
              <a:rPr lang="tr-TR" dirty="0" smtClean="0"/>
              <a:t> </a:t>
            </a:r>
          </a:p>
          <a:p>
            <a:r>
              <a:rPr lang="tr-TR" sz="3000" dirty="0" smtClean="0">
                <a:latin typeface="Gill Sans MT" pitchFamily="34" charset="0"/>
              </a:rPr>
              <a:t>Sağım </a:t>
            </a:r>
            <a:r>
              <a:rPr lang="tr-TR" sz="3000" dirty="0" err="1" smtClean="0">
                <a:latin typeface="Gill Sans MT" pitchFamily="34" charset="0"/>
              </a:rPr>
              <a:t>makinalarının</a:t>
            </a:r>
            <a:r>
              <a:rPr lang="tr-TR" sz="3000" dirty="0" smtClean="0">
                <a:latin typeface="Gill Sans MT" pitchFamily="34" charset="0"/>
              </a:rPr>
              <a:t> fonksiyonlarındaki aksaklıklar; </a:t>
            </a:r>
            <a:r>
              <a:rPr lang="tr-TR" sz="3000" dirty="0" err="1" smtClean="0">
                <a:latin typeface="Gill Sans MT" pitchFamily="34" charset="0"/>
              </a:rPr>
              <a:t>kontagiyöz</a:t>
            </a:r>
            <a:r>
              <a:rPr lang="tr-TR" sz="3000" dirty="0" smtClean="0">
                <a:latin typeface="Gill Sans MT" pitchFamily="34" charset="0"/>
              </a:rPr>
              <a:t> etkenlerin sürü içinde yayılmasında önemli bir faktördür. </a:t>
            </a:r>
          </a:p>
          <a:p>
            <a:endParaRPr lang="tr-TR" sz="3000" dirty="0" smtClean="0">
              <a:latin typeface="Gill Sans MT" pitchFamily="34" charset="0"/>
            </a:endParaRPr>
          </a:p>
          <a:p>
            <a:r>
              <a:rPr lang="tr-TR" sz="3000" b="1" dirty="0" smtClean="0">
                <a:latin typeface="Gill Sans MT" pitchFamily="34" charset="0"/>
              </a:rPr>
              <a:t>Sağım </a:t>
            </a:r>
            <a:r>
              <a:rPr lang="tr-TR" sz="3000" b="1" dirty="0" err="1" smtClean="0">
                <a:latin typeface="Gill Sans MT" pitchFamily="34" charset="0"/>
              </a:rPr>
              <a:t>makinalarının</a:t>
            </a:r>
            <a:r>
              <a:rPr lang="tr-TR" sz="3000" b="1" dirty="0" smtClean="0">
                <a:latin typeface="Gill Sans MT" pitchFamily="34" charset="0"/>
              </a:rPr>
              <a:t> fonksiyon bozuklukları veya dezenfeksiyonundaki ihmal</a:t>
            </a:r>
            <a:r>
              <a:rPr lang="tr-TR" sz="3000" dirty="0" smtClean="0">
                <a:latin typeface="Gill Sans MT" pitchFamily="34" charset="0"/>
              </a:rPr>
              <a:t>, yeni meme içi enfeksiyon oranında önemli artışa yol açmaktadır.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 smtClean="0">
                <a:latin typeface="Gill Sans MT" pitchFamily="34" charset="0"/>
              </a:rPr>
              <a:t>Sağım </a:t>
            </a:r>
            <a:r>
              <a:rPr lang="tr-TR" sz="2800" b="1" dirty="0" err="1" smtClean="0">
                <a:latin typeface="Gill Sans MT" pitchFamily="34" charset="0"/>
              </a:rPr>
              <a:t>makinaları</a:t>
            </a:r>
            <a:r>
              <a:rPr lang="tr-TR" sz="2800" b="1" dirty="0" smtClean="0">
                <a:latin typeface="Gill Sans MT" pitchFamily="34" charset="0"/>
              </a:rPr>
              <a:t> fonksiyon bozuklukları</a:t>
            </a:r>
            <a:r>
              <a:rPr lang="tr-TR" sz="2800" dirty="0" smtClean="0">
                <a:latin typeface="Gill Sans MT" pitchFamily="34" charset="0"/>
              </a:rPr>
              <a:t>; meme başının son bölümünde yıkımlara ve sonucunda da yeni meme içi enfeksiyon oranında artışa neden olur.</a:t>
            </a:r>
          </a:p>
          <a:p>
            <a:endParaRPr lang="tr-TR" dirty="0"/>
          </a:p>
        </p:txBody>
      </p:sp>
      <p:pic>
        <p:nvPicPr>
          <p:cNvPr id="6" name="5 Resim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83818" y="4725144"/>
            <a:ext cx="2368302" cy="18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idx="1"/>
          </p:nvPr>
        </p:nvSpPr>
        <p:spPr>
          <a:xfrm>
            <a:off x="457200" y="1196752"/>
            <a:ext cx="8258204" cy="5375520"/>
          </a:xfrm>
        </p:spPr>
        <p:txBody>
          <a:bodyPr>
            <a:normAutofit fontScale="97500"/>
          </a:bodyPr>
          <a:lstStyle/>
          <a:p>
            <a:pPr lvl="0">
              <a:buNone/>
            </a:pPr>
            <a:r>
              <a:rPr lang="tr-TR" sz="2900" dirty="0" smtClean="0"/>
              <a:t/>
            </a:r>
            <a:br>
              <a:rPr lang="tr-TR" sz="2900" dirty="0" smtClean="0"/>
            </a:br>
            <a:endParaRPr lang="tr-TR" sz="2900" dirty="0" smtClean="0"/>
          </a:p>
          <a:p>
            <a:r>
              <a:rPr lang="en-US" sz="2900" dirty="0" err="1" smtClean="0">
                <a:latin typeface="Gill Sans MT" pitchFamily="34" charset="0"/>
              </a:rPr>
              <a:t>Sağım</a:t>
            </a:r>
            <a:r>
              <a:rPr lang="en-US" sz="2900" dirty="0" smtClean="0">
                <a:latin typeface="Gill Sans MT" pitchFamily="34" charset="0"/>
              </a:rPr>
              <a:t> </a:t>
            </a:r>
            <a:r>
              <a:rPr lang="en-US" sz="2900" dirty="0" err="1" smtClean="0">
                <a:latin typeface="Gill Sans MT" pitchFamily="34" charset="0"/>
              </a:rPr>
              <a:t>ünitelerinde</a:t>
            </a:r>
            <a:r>
              <a:rPr lang="en-US" sz="2900" dirty="0" smtClean="0">
                <a:latin typeface="Gill Sans MT" pitchFamily="34" charset="0"/>
              </a:rPr>
              <a:t> </a:t>
            </a:r>
            <a:r>
              <a:rPr lang="en-US" sz="3700" dirty="0" err="1" smtClean="0">
                <a:latin typeface="Gill Sans MT" pitchFamily="34" charset="0"/>
              </a:rPr>
              <a:t>vakum</a:t>
            </a:r>
            <a:r>
              <a:rPr lang="en-US" sz="3700" dirty="0" smtClean="0">
                <a:latin typeface="Gill Sans MT" pitchFamily="34" charset="0"/>
              </a:rPr>
              <a:t> </a:t>
            </a:r>
            <a:r>
              <a:rPr lang="en-US" sz="3700" dirty="0" err="1" smtClean="0">
                <a:latin typeface="Gill Sans MT" pitchFamily="34" charset="0"/>
              </a:rPr>
              <a:t>düzeyi</a:t>
            </a:r>
            <a:r>
              <a:rPr lang="en-US" sz="3700" dirty="0" smtClean="0">
                <a:latin typeface="Gill Sans MT" pitchFamily="34" charset="0"/>
              </a:rPr>
              <a:t> </a:t>
            </a:r>
            <a:r>
              <a:rPr lang="en-US" sz="2900" dirty="0" smtClean="0">
                <a:latin typeface="Gill Sans MT" pitchFamily="34" charset="0"/>
              </a:rPr>
              <a:t>275 </a:t>
            </a:r>
            <a:r>
              <a:rPr lang="en-US" sz="2900" dirty="0" err="1" smtClean="0">
                <a:latin typeface="Gill Sans MT" pitchFamily="34" charset="0"/>
              </a:rPr>
              <a:t>ve</a:t>
            </a:r>
            <a:r>
              <a:rPr lang="en-US" sz="2900" dirty="0" smtClean="0">
                <a:latin typeface="Gill Sans MT" pitchFamily="34" charset="0"/>
              </a:rPr>
              <a:t> 300 mm Hg </a:t>
            </a:r>
            <a:r>
              <a:rPr lang="en-US" sz="2900" dirty="0" err="1" smtClean="0">
                <a:latin typeface="Gill Sans MT" pitchFamily="34" charset="0"/>
              </a:rPr>
              <a:t>arasında</a:t>
            </a:r>
            <a:r>
              <a:rPr lang="en-US" sz="2900" dirty="0" smtClean="0">
                <a:latin typeface="Gill Sans MT" pitchFamily="34" charset="0"/>
              </a:rPr>
              <a:t> </a:t>
            </a:r>
            <a:r>
              <a:rPr lang="en-US" sz="2900" dirty="0" err="1" smtClean="0">
                <a:latin typeface="Gill Sans MT" pitchFamily="34" charset="0"/>
              </a:rPr>
              <a:t>ol</a:t>
            </a:r>
            <a:r>
              <a:rPr lang="tr-TR" sz="2900" dirty="0" smtClean="0">
                <a:latin typeface="Gill Sans MT" pitchFamily="34" charset="0"/>
              </a:rPr>
              <a:t>m</a:t>
            </a:r>
            <a:r>
              <a:rPr lang="en-US" sz="2900" dirty="0" err="1" smtClean="0">
                <a:latin typeface="Gill Sans MT" pitchFamily="34" charset="0"/>
              </a:rPr>
              <a:t>alıdır</a:t>
            </a:r>
            <a:r>
              <a:rPr lang="en-US" sz="2900" dirty="0" smtClean="0">
                <a:latin typeface="Gill Sans MT" pitchFamily="34" charset="0"/>
              </a:rPr>
              <a:t>. </a:t>
            </a:r>
            <a:endParaRPr lang="tr-TR" sz="2900" dirty="0" smtClean="0">
              <a:latin typeface="Gill Sans MT" pitchFamily="34" charset="0"/>
            </a:endParaRPr>
          </a:p>
          <a:p>
            <a:endParaRPr lang="tr-TR" sz="2900" dirty="0" smtClean="0">
              <a:latin typeface="Gill Sans MT" pitchFamily="34" charset="0"/>
            </a:endParaRPr>
          </a:p>
          <a:p>
            <a:r>
              <a:rPr lang="en-US" sz="2900" b="1" dirty="0" err="1" smtClean="0">
                <a:latin typeface="Gill Sans MT" pitchFamily="34" charset="0"/>
              </a:rPr>
              <a:t>Vakum</a:t>
            </a:r>
            <a:r>
              <a:rPr lang="en-US" sz="2900" b="1" dirty="0" smtClean="0">
                <a:latin typeface="Gill Sans MT" pitchFamily="34" charset="0"/>
              </a:rPr>
              <a:t> </a:t>
            </a:r>
            <a:r>
              <a:rPr lang="en-US" sz="2900" b="1" dirty="0" err="1" smtClean="0">
                <a:latin typeface="Gill Sans MT" pitchFamily="34" charset="0"/>
              </a:rPr>
              <a:t>dalgalanmaları</a:t>
            </a:r>
            <a:r>
              <a:rPr lang="tr-TR" sz="2900" b="1" dirty="0" smtClean="0">
                <a:latin typeface="Gill Sans MT" pitchFamily="34" charset="0"/>
              </a:rPr>
              <a:t> veya vakumun düşmesi;</a:t>
            </a:r>
            <a:r>
              <a:rPr lang="en-US" sz="2900" b="1" dirty="0" smtClean="0">
                <a:latin typeface="Gill Sans MT" pitchFamily="34" charset="0"/>
              </a:rPr>
              <a:t> </a:t>
            </a:r>
            <a:r>
              <a:rPr lang="tr-TR" sz="2900" b="1" dirty="0" smtClean="0">
                <a:latin typeface="Gill Sans MT" pitchFamily="34" charset="0"/>
              </a:rPr>
              <a:t>sağım başlığının k</a:t>
            </a:r>
            <a:r>
              <a:rPr lang="en-US" sz="2900" b="1" dirty="0" err="1" smtClean="0">
                <a:latin typeface="Gill Sans MT" pitchFamily="34" charset="0"/>
              </a:rPr>
              <a:t>aymasın</a:t>
            </a:r>
            <a:r>
              <a:rPr lang="tr-TR" sz="2900" b="1" dirty="0" smtClean="0">
                <a:latin typeface="Gill Sans MT" pitchFamily="34" charset="0"/>
              </a:rPr>
              <a:t>a neden olur</a:t>
            </a:r>
            <a:r>
              <a:rPr lang="en-US" sz="2900" dirty="0" smtClean="0">
                <a:latin typeface="Gill Sans MT" pitchFamily="34" charset="0"/>
              </a:rPr>
              <a:t>. </a:t>
            </a:r>
            <a:endParaRPr lang="tr-TR" sz="2900" dirty="0" smtClean="0">
              <a:latin typeface="Gill Sans MT" pitchFamily="34" charset="0"/>
            </a:endParaRPr>
          </a:p>
          <a:p>
            <a:endParaRPr lang="tr-TR" sz="2900" dirty="0" smtClean="0"/>
          </a:p>
          <a:p>
            <a:pPr lvl="0"/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 descr="P10100bfh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223" y="3500462"/>
            <a:ext cx="4128777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67" name="Picture 3" descr="P10106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70" y="318170"/>
            <a:ext cx="4071934" cy="318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1124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i="1" dirty="0" smtClean="0"/>
              <a:t>   </a:t>
            </a:r>
            <a:r>
              <a:rPr lang="tr-TR" sz="2800" b="1" dirty="0" smtClean="0">
                <a:latin typeface="Gill Sans MT" pitchFamily="34" charset="0"/>
              </a:rPr>
              <a:t>6. Çevre Yönetimi</a:t>
            </a:r>
          </a:p>
          <a:p>
            <a:endParaRPr lang="tr-TR" dirty="0" smtClean="0"/>
          </a:p>
          <a:p>
            <a:r>
              <a:rPr lang="tr-TR" dirty="0" smtClean="0">
                <a:latin typeface="Gill Sans MT" pitchFamily="34" charset="0"/>
              </a:rPr>
              <a:t>Çevresel patojenlerin kaynağı; </a:t>
            </a:r>
            <a:r>
              <a:rPr lang="tr-TR" sz="2800" dirty="0" smtClean="0">
                <a:latin typeface="Gill Sans MT" pitchFamily="34" charset="0"/>
              </a:rPr>
              <a:t>ineklerin yaşam alanlarıdır. </a:t>
            </a:r>
          </a:p>
          <a:p>
            <a:r>
              <a:rPr lang="tr-TR" sz="2800" dirty="0" smtClean="0">
                <a:latin typeface="Gill Sans MT" pitchFamily="34" charset="0"/>
              </a:rPr>
              <a:t>Bu nedenle ineklerin barındığı ortamlar temiz, kuru, ılık ve konforlu olmalıdır.</a:t>
            </a:r>
          </a:p>
          <a:p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352839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490" name="Picture 2" descr="D:\Meme ile ilgili herşey\Kitap resimler\Çiftlik\P1010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8037" y="4185084"/>
            <a:ext cx="3408379" cy="2556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1196752"/>
            <a:ext cx="8373616" cy="5112568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latin typeface="Gill Sans MT" pitchFamily="34" charset="0"/>
              </a:rPr>
              <a:t>Çevre,</a:t>
            </a:r>
            <a:r>
              <a:rPr lang="tr-TR" sz="2800" dirty="0" smtClean="0">
                <a:latin typeface="Gill Sans MT" pitchFamily="34" charset="0"/>
              </a:rPr>
              <a:t> kuruya yeni çıkan ve doğum yapacak inekler için önemlidir (çünkü çevresel patojenlere bağlı </a:t>
            </a:r>
            <a:r>
              <a:rPr lang="tr-TR" sz="2800" dirty="0" err="1" smtClean="0">
                <a:latin typeface="Gill Sans MT" pitchFamily="34" charset="0"/>
              </a:rPr>
              <a:t>mastitis</a:t>
            </a:r>
            <a:r>
              <a:rPr lang="tr-TR" sz="2800" dirty="0" smtClean="0">
                <a:latin typeface="Gill Sans MT" pitchFamily="34" charset="0"/>
              </a:rPr>
              <a:t> kuru dönemin başı ve sonunda sık görülür). 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Altlık materyali çevresel etkenlerin üremelerine katkı yapar. 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Özellikle kum gibi inorganik altlıklar, sap ve saman gibi organik altlıklar ile kıyaslandığında meme başına çevresel patojenlerin tutunmalarını azaltır.</a:t>
            </a:r>
            <a:endParaRPr lang="tr-TR" sz="28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3960440"/>
          </a:xfrm>
        </p:spPr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atin typeface="Gill Sans MT" pitchFamily="34" charset="0"/>
              </a:rPr>
              <a:t>Gram negatif bakteriler, meme başı derisi üzerinde yaşayamaz ve çoğalamazlar. </a:t>
            </a:r>
          </a:p>
          <a:p>
            <a:r>
              <a:rPr lang="tr-TR" dirty="0" smtClean="0">
                <a:latin typeface="Gill Sans MT" pitchFamily="34" charset="0"/>
              </a:rPr>
              <a:t>Meme başı derisi üzerindeki Gram negatif bakterin sayısı, </a:t>
            </a:r>
            <a:r>
              <a:rPr lang="tr-TR" sz="2800" dirty="0" smtClean="0">
                <a:latin typeface="Gill Sans MT" pitchFamily="34" charset="0"/>
              </a:rPr>
              <a:t>ineğin ne şekil bir çevrede bulunduğu gösterir.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endParaRPr lang="tr-TR" sz="2800" dirty="0">
              <a:latin typeface="Gill Sans MT" pitchFamily="34" charset="0"/>
            </a:endParaRPr>
          </a:p>
        </p:txBody>
      </p:sp>
      <p:pic>
        <p:nvPicPr>
          <p:cNvPr id="885762" name="Picture 2" descr="http://t0.gstatic.com/images?q=tbn:ANd9GcSHk6hcdFI8iNy9Z1u4EjvSOV2dqb9Go1zsFi4c-z3ZzZghL_tm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34395"/>
            <a:ext cx="3672408" cy="2434966"/>
          </a:xfrm>
          <a:prstGeom prst="rect">
            <a:avLst/>
          </a:prstGeom>
          <a:noFill/>
        </p:spPr>
      </p:pic>
      <p:pic>
        <p:nvPicPr>
          <p:cNvPr id="885764" name="Picture 4" descr="http://t1.gstatic.com/images?q=tbn:ANd9GcSv-JWHtGRrE8zJyEsSNmuLt0LOdpzAWJGQD7PFwOf--dKUGOAk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50" y="4221089"/>
            <a:ext cx="316835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8258204" cy="5572164"/>
          </a:xfrm>
        </p:spPr>
        <p:txBody>
          <a:bodyPr>
            <a:normAutofit lnSpcReduction="10000"/>
          </a:bodyPr>
          <a:lstStyle/>
          <a:p>
            <a:r>
              <a:rPr lang="tr-TR" sz="2800" b="1" dirty="0" smtClean="0">
                <a:latin typeface="Gill Sans MT" pitchFamily="34" charset="0"/>
              </a:rPr>
              <a:t>Gram negatif bakteri</a:t>
            </a:r>
            <a:r>
              <a:rPr lang="tr-TR" sz="2800" dirty="0" smtClean="0">
                <a:latin typeface="Gill Sans MT" pitchFamily="34" charset="0"/>
              </a:rPr>
              <a:t>ler için en yaygın </a:t>
            </a:r>
            <a:r>
              <a:rPr lang="tr-TR" sz="2800" b="1" dirty="0" smtClean="0">
                <a:latin typeface="Gill Sans MT" pitchFamily="34" charset="0"/>
              </a:rPr>
              <a:t>kaynak</a:t>
            </a:r>
            <a:r>
              <a:rPr lang="tr-TR" sz="2800" dirty="0" smtClean="0">
                <a:latin typeface="Gill Sans MT" pitchFamily="34" charset="0"/>
              </a:rPr>
              <a:t> hayvan gübresi, su ve topraktır. 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b="1" dirty="0" smtClean="0">
                <a:latin typeface="Gill Sans MT" pitchFamily="34" charset="0"/>
              </a:rPr>
              <a:t>Bakteri </a:t>
            </a:r>
            <a:r>
              <a:rPr lang="tr-TR" sz="2800" b="1" dirty="0" err="1" smtClean="0">
                <a:latin typeface="Gill Sans MT" pitchFamily="34" charset="0"/>
              </a:rPr>
              <a:t>kontaminasyonunun</a:t>
            </a:r>
            <a:r>
              <a:rPr lang="tr-TR" sz="2800" b="1" dirty="0" smtClean="0">
                <a:latin typeface="Gill Sans MT" pitchFamily="34" charset="0"/>
              </a:rPr>
              <a:t> kaynağı</a:t>
            </a:r>
            <a:r>
              <a:rPr lang="tr-TR" sz="2800" dirty="0" smtClean="0">
                <a:latin typeface="Gill Sans MT" pitchFamily="34" charset="0"/>
              </a:rPr>
              <a:t> ise </a:t>
            </a:r>
            <a:r>
              <a:rPr lang="tr-TR" sz="2800" b="1" dirty="0" smtClean="0">
                <a:latin typeface="Gill Sans MT" pitchFamily="34" charset="0"/>
              </a:rPr>
              <a:t>altlık</a:t>
            </a:r>
            <a:r>
              <a:rPr lang="tr-TR" sz="2800" dirty="0" smtClean="0">
                <a:latin typeface="Gill Sans MT" pitchFamily="34" charset="0"/>
              </a:rPr>
              <a:t>tır.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Altlıklardaki bakteri popülasyonu, klinik </a:t>
            </a:r>
            <a:r>
              <a:rPr lang="tr-TR" sz="2800" dirty="0" err="1" smtClean="0">
                <a:latin typeface="Gill Sans MT" pitchFamily="34" charset="0"/>
              </a:rPr>
              <a:t>mastitis</a:t>
            </a:r>
            <a:r>
              <a:rPr lang="tr-TR" sz="2800" dirty="0" smtClean="0">
                <a:latin typeface="Gill Sans MT" pitchFamily="34" charset="0"/>
              </a:rPr>
              <a:t> oranı ve meme başındaki bakteri sayısını etkilemektedir. 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</a:rPr>
              <a:t>Altlıklardaki bakteri sayısının azaltılması </a:t>
            </a:r>
            <a:r>
              <a:rPr lang="tr-TR" sz="2800" b="1" dirty="0" err="1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</a:rPr>
              <a:t>koliform</a:t>
            </a:r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</a:rPr>
              <a:t> etkenlere bağlı </a:t>
            </a:r>
            <a:r>
              <a:rPr lang="tr-TR" sz="2800" b="1" dirty="0" err="1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</a:rPr>
              <a:t>mastitis</a:t>
            </a:r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</a:rPr>
              <a:t> oluşum riskini önemli oranda azaltmaktadır. </a:t>
            </a:r>
          </a:p>
          <a:p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sz="3600" b="1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</a:rPr>
              <a:t>   Korunma</a:t>
            </a:r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</a:rPr>
              <a:t> </a:t>
            </a:r>
            <a:r>
              <a:rPr lang="tr-TR" sz="2800" b="1" dirty="0" err="1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</a:rPr>
              <a:t>mastitislerin</a:t>
            </a:r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</a:rPr>
              <a:t> kontrolünde anahtar role sahiptir. </a:t>
            </a:r>
          </a:p>
          <a:p>
            <a:pPr algn="ctr">
              <a:buNone/>
            </a:pPr>
            <a:endParaRPr lang="tr-TR" sz="2800" b="1" dirty="0" smtClean="0">
              <a:solidFill>
                <a:schemeClr val="bg2">
                  <a:lumMod val="25000"/>
                </a:schemeClr>
              </a:solidFill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Birçok </a:t>
            </a:r>
            <a:r>
              <a:rPr lang="tr-TR" sz="2800" dirty="0" err="1" smtClean="0">
                <a:latin typeface="Gill Sans MT" pitchFamily="34" charset="0"/>
              </a:rPr>
              <a:t>mastitis</a:t>
            </a:r>
            <a:r>
              <a:rPr lang="tr-TR" sz="2800" dirty="0" smtClean="0">
                <a:latin typeface="Gill Sans MT" pitchFamily="34" charset="0"/>
              </a:rPr>
              <a:t> vakasında tedavi sonucu hayal kırıklığı ile sonuçlanmakta ve tedavi ekonomik değildir. 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Sürü içinde </a:t>
            </a:r>
            <a:r>
              <a:rPr lang="tr-TR" sz="2800" dirty="0" err="1" smtClean="0">
                <a:latin typeface="Gill Sans MT" pitchFamily="34" charset="0"/>
              </a:rPr>
              <a:t>mastitisli</a:t>
            </a:r>
            <a:r>
              <a:rPr lang="tr-TR" sz="2800" dirty="0" smtClean="0">
                <a:latin typeface="Gill Sans MT" pitchFamily="34" charset="0"/>
              </a:rPr>
              <a:t> inek oranı yüksek olduğunda, süt antibiyotik </a:t>
            </a:r>
            <a:r>
              <a:rPr lang="tr-TR" sz="2800" dirty="0" err="1" smtClean="0">
                <a:latin typeface="Gill Sans MT" pitchFamily="34" charset="0"/>
              </a:rPr>
              <a:t>rezidüe</a:t>
            </a:r>
            <a:r>
              <a:rPr lang="tr-TR" sz="2800" dirty="0" smtClean="0">
                <a:latin typeface="Gill Sans MT" pitchFamily="34" charset="0"/>
              </a:rPr>
              <a:t> problemi oluşmakta ve bu durum halk sağlığı yönünden sakıncalar doğurmaktadır.</a:t>
            </a:r>
            <a:endParaRPr lang="tr-TR" sz="28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>
                <a:latin typeface="Gill Sans MT" pitchFamily="34" charset="0"/>
              </a:rPr>
              <a:t>İnekler için </a:t>
            </a:r>
            <a:r>
              <a:rPr lang="tr-TR" b="1" dirty="0" smtClean="0">
                <a:latin typeface="Gill Sans MT" pitchFamily="34" charset="0"/>
              </a:rPr>
              <a:t>ideal altlık</a:t>
            </a:r>
            <a:r>
              <a:rPr lang="tr-TR" dirty="0" smtClean="0">
                <a:latin typeface="Gill Sans MT" pitchFamily="34" charset="0"/>
              </a:rPr>
              <a:t>, nem oranı düşük ve içerisinde bakterilerin kullanabileceği besin maddesi miktarı az ve </a:t>
            </a:r>
            <a:r>
              <a:rPr lang="tr-TR" b="1" dirty="0" smtClean="0">
                <a:latin typeface="Gill Sans MT" pitchFamily="34" charset="0"/>
              </a:rPr>
              <a:t>inorganik</a:t>
            </a:r>
            <a:r>
              <a:rPr lang="tr-TR" dirty="0" smtClean="0">
                <a:latin typeface="Gill Sans MT" pitchFamily="34" charset="0"/>
              </a:rPr>
              <a:t> </a:t>
            </a:r>
            <a:r>
              <a:rPr lang="tr-TR" b="1" dirty="0" smtClean="0">
                <a:latin typeface="Gill Sans MT" pitchFamily="34" charset="0"/>
              </a:rPr>
              <a:t>maddeler</a:t>
            </a:r>
            <a:r>
              <a:rPr lang="tr-TR" dirty="0" smtClean="0">
                <a:latin typeface="Gill Sans MT" pitchFamily="34" charset="0"/>
              </a:rPr>
              <a:t>den yapılı olandır. </a:t>
            </a:r>
          </a:p>
          <a:p>
            <a:endParaRPr lang="tr-TR" dirty="0" smtClean="0">
              <a:latin typeface="Gill Sans MT" pitchFamily="34" charset="0"/>
            </a:endParaRPr>
          </a:p>
          <a:p>
            <a:r>
              <a:rPr lang="tr-TR" b="1" dirty="0" smtClean="0">
                <a:latin typeface="Gill Sans MT" pitchFamily="34" charset="0"/>
              </a:rPr>
              <a:t>Çevresel </a:t>
            </a:r>
            <a:r>
              <a:rPr lang="tr-TR" b="1" dirty="0" err="1" smtClean="0">
                <a:latin typeface="Gill Sans MT" pitchFamily="34" charset="0"/>
              </a:rPr>
              <a:t>mastitisler</a:t>
            </a:r>
            <a:r>
              <a:rPr lang="tr-TR" dirty="0" err="1" smtClean="0">
                <a:latin typeface="Gill Sans MT" pitchFamily="34" charset="0"/>
              </a:rPr>
              <a:t>den</a:t>
            </a:r>
            <a:r>
              <a:rPr lang="tr-TR" dirty="0" smtClean="0">
                <a:latin typeface="Gill Sans MT" pitchFamily="34" charset="0"/>
              </a:rPr>
              <a:t> korunma adına en çok önerilen altlık, </a:t>
            </a:r>
            <a:r>
              <a:rPr lang="tr-TR" sz="4800" dirty="0" smtClean="0">
                <a:latin typeface="Gill Sans MT" pitchFamily="34" charset="0"/>
              </a:rPr>
              <a:t>yıkanmış kumdur</a:t>
            </a:r>
            <a:r>
              <a:rPr lang="tr-TR" dirty="0" smtClean="0">
                <a:latin typeface="Gill Sans MT" pitchFamily="34" charset="0"/>
              </a:rPr>
              <a:t>. </a:t>
            </a:r>
          </a:p>
          <a:p>
            <a:endParaRPr lang="tr-TR" dirty="0" smtClean="0">
              <a:latin typeface="Gill Sans MT" pitchFamily="34" charset="0"/>
            </a:endParaRPr>
          </a:p>
          <a:p>
            <a:r>
              <a:rPr lang="tr-TR" sz="4700" dirty="0" smtClean="0">
                <a:latin typeface="Gill Sans MT" pitchFamily="34" charset="0"/>
              </a:rPr>
              <a:t>Yıkanmış kum </a:t>
            </a:r>
            <a:r>
              <a:rPr lang="tr-TR" dirty="0" smtClean="0">
                <a:latin typeface="Gill Sans MT" pitchFamily="34" charset="0"/>
              </a:rPr>
              <a:t>talaş, sap ve işlemden geçmiş hayvan gübresi gibi organik altlıklar ile karşılaştırıldığında, </a:t>
            </a:r>
            <a:r>
              <a:rPr lang="tr-TR" sz="4300" dirty="0" smtClean="0">
                <a:latin typeface="Gill Sans MT" pitchFamily="34" charset="0"/>
              </a:rPr>
              <a:t>daha az sayıda </a:t>
            </a:r>
            <a:r>
              <a:rPr lang="tr-TR" sz="4300" dirty="0" err="1" smtClean="0">
                <a:latin typeface="Gill Sans MT" pitchFamily="34" charset="0"/>
              </a:rPr>
              <a:t>koliform</a:t>
            </a:r>
            <a:r>
              <a:rPr lang="tr-TR" sz="4300" dirty="0" smtClean="0">
                <a:latin typeface="Gill Sans MT" pitchFamily="34" charset="0"/>
              </a:rPr>
              <a:t> grubu patojeni içermektedir</a:t>
            </a:r>
            <a:r>
              <a:rPr lang="tr-TR" dirty="0" smtClean="0">
                <a:latin typeface="Gill Sans MT" pitchFamily="34" charset="0"/>
              </a:rPr>
              <a:t>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tr-TR" sz="2800" dirty="0" smtClean="0">
                <a:latin typeface="Gill Sans MT" pitchFamily="34" charset="0"/>
              </a:rPr>
              <a:t>Birçok organik altlık materyali, altlık olarak kullanılmadan önce çok az sayıda mikroorganizma içermesine rağmen, kullanılmalarını izleyen birkaç saat içinde, patojen sayısı 10.000 kat artabilmektedir.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Yeni serilmiş organik altlık materyalleri, inek bölmelerindeki nemi emer, dışkı ve toprakta bulunan bakteri sayısını önemli ölçüde azaltır. 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O nedenle altlıkların üst 1/3’lük bölümünün nemlendikçe değiştirilmelidir.</a:t>
            </a:r>
            <a:endParaRPr lang="tr-TR" sz="28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Meme ile ilgili herşey\Kitap resimler\Çiftlik\P102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0642" y="1990973"/>
            <a:ext cx="3837582" cy="2878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sz="3000" b="1" dirty="0" smtClean="0">
                <a:latin typeface="Gill Sans MT" pitchFamily="34" charset="0"/>
              </a:rPr>
              <a:t>    7. Beslenme</a:t>
            </a:r>
          </a:p>
          <a:p>
            <a:pPr>
              <a:buNone/>
            </a:pPr>
            <a:endParaRPr lang="tr-TR" sz="3000" b="1" dirty="0" smtClean="0">
              <a:latin typeface="Gill Sans MT" pitchFamily="34" charset="0"/>
            </a:endParaRPr>
          </a:p>
          <a:p>
            <a:pPr>
              <a:buNone/>
            </a:pPr>
            <a:endParaRPr lang="tr-TR" sz="3000" b="1" dirty="0" smtClean="0">
              <a:latin typeface="Gill Sans MT" pitchFamily="34" charset="0"/>
            </a:endParaRPr>
          </a:p>
          <a:p>
            <a:r>
              <a:rPr lang="tr-TR" sz="3000" dirty="0" smtClean="0">
                <a:latin typeface="Gill Sans MT" pitchFamily="34" charset="0"/>
              </a:rPr>
              <a:t>Beslenme </a:t>
            </a:r>
            <a:r>
              <a:rPr lang="tr-TR" sz="3000" dirty="0" err="1" smtClean="0">
                <a:latin typeface="Gill Sans MT" pitchFamily="34" charset="0"/>
              </a:rPr>
              <a:t>mastitise</a:t>
            </a:r>
            <a:r>
              <a:rPr lang="tr-TR" sz="3000" dirty="0" smtClean="0">
                <a:latin typeface="Gill Sans MT" pitchFamily="34" charset="0"/>
              </a:rPr>
              <a:t> karşı direnci önemli oranda etkilemektedir. </a:t>
            </a:r>
          </a:p>
          <a:p>
            <a:endParaRPr lang="tr-TR" sz="3000" dirty="0" smtClean="0">
              <a:latin typeface="Gill Sans MT" pitchFamily="34" charset="0"/>
            </a:endParaRPr>
          </a:p>
          <a:p>
            <a:r>
              <a:rPr lang="tr-TR" sz="3000" dirty="0" smtClean="0">
                <a:latin typeface="Gill Sans MT" pitchFamily="34" charset="0"/>
              </a:rPr>
              <a:t>Bazı vitamin ve iz mineraller (vitamin E ve selenyum gibi) ineklerde </a:t>
            </a:r>
            <a:r>
              <a:rPr lang="tr-TR" sz="3000" dirty="0" err="1" smtClean="0">
                <a:latin typeface="Gill Sans MT" pitchFamily="34" charset="0"/>
              </a:rPr>
              <a:t>immun</a:t>
            </a:r>
            <a:r>
              <a:rPr lang="tr-TR" sz="3000" dirty="0" smtClean="0">
                <a:latin typeface="Gill Sans MT" pitchFamily="34" charset="0"/>
              </a:rPr>
              <a:t> sistemi etkiler. </a:t>
            </a:r>
          </a:p>
          <a:p>
            <a:endParaRPr lang="tr-TR" sz="3000" dirty="0" smtClean="0">
              <a:latin typeface="Gill Sans MT" pitchFamily="34" charset="0"/>
            </a:endParaRPr>
          </a:p>
          <a:p>
            <a:r>
              <a:rPr lang="tr-TR" sz="3000" dirty="0" smtClean="0">
                <a:latin typeface="Gill Sans MT" pitchFamily="34" charset="0"/>
              </a:rPr>
              <a:t>Özellikle kuru dönemde ki ineklerde ve düvelerde yemlerdeki vitamin E ve selenyum düzeyi çevresel patojenlerin kontrolü açısından kritik öneme sahiptir.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i="1" dirty="0" smtClean="0"/>
              <a:t>   </a:t>
            </a:r>
            <a:r>
              <a:rPr lang="tr-TR" sz="2800" b="1" dirty="0" smtClean="0">
                <a:latin typeface="Gill Sans MT" pitchFamily="34" charset="0"/>
              </a:rPr>
              <a:t>8.Klinik </a:t>
            </a:r>
            <a:r>
              <a:rPr lang="tr-TR" sz="2800" b="1" dirty="0" err="1" smtClean="0">
                <a:latin typeface="Gill Sans MT" pitchFamily="34" charset="0"/>
              </a:rPr>
              <a:t>Mastitislerin</a:t>
            </a:r>
            <a:r>
              <a:rPr lang="tr-TR" sz="2800" b="1" dirty="0" smtClean="0">
                <a:latin typeface="Gill Sans MT" pitchFamily="34" charset="0"/>
              </a:rPr>
              <a:t> Tedavisi</a:t>
            </a:r>
          </a:p>
          <a:p>
            <a:pPr>
              <a:buNone/>
            </a:pPr>
            <a:endParaRPr lang="tr-TR" sz="2800" b="1" dirty="0" smtClean="0">
              <a:latin typeface="Gill Sans MT" pitchFamily="34" charset="0"/>
            </a:endParaRPr>
          </a:p>
          <a:p>
            <a:pPr>
              <a:buNone/>
            </a:pPr>
            <a:endParaRPr lang="tr-TR" sz="2800" b="1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Klinik </a:t>
            </a:r>
            <a:r>
              <a:rPr lang="tr-TR" sz="2800" dirty="0" err="1" smtClean="0">
                <a:latin typeface="Gill Sans MT" pitchFamily="34" charset="0"/>
              </a:rPr>
              <a:t>mastitislerin</a:t>
            </a:r>
            <a:r>
              <a:rPr lang="tr-TR" sz="2800" dirty="0" smtClean="0">
                <a:latin typeface="Gill Sans MT" pitchFamily="34" charset="0"/>
              </a:rPr>
              <a:t> tedavisi, </a:t>
            </a:r>
            <a:r>
              <a:rPr lang="tr-TR" sz="2800" dirty="0" err="1" smtClean="0">
                <a:latin typeface="Gill Sans MT" pitchFamily="34" charset="0"/>
              </a:rPr>
              <a:t>mastitislerin</a:t>
            </a:r>
            <a:r>
              <a:rPr lang="tr-TR" sz="2800" dirty="0" smtClean="0">
                <a:latin typeface="Gill Sans MT" pitchFamily="34" charset="0"/>
              </a:rPr>
              <a:t> kontrolünde sınırlı bir etkiye sahiptir. 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Klinik </a:t>
            </a:r>
            <a:r>
              <a:rPr lang="tr-TR" sz="2800" dirty="0" err="1" smtClean="0">
                <a:latin typeface="Gill Sans MT" pitchFamily="34" charset="0"/>
              </a:rPr>
              <a:t>mastitislerin</a:t>
            </a:r>
            <a:r>
              <a:rPr lang="tr-TR" sz="2800" dirty="0" smtClean="0">
                <a:latin typeface="Gill Sans MT" pitchFamily="34" charset="0"/>
              </a:rPr>
              <a:t> tedavisindeki amaç; meme başına patojenlerin tutunmasını azaltmak ve meme direncini artırmaktır.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tr-TR" sz="4000" b="1" dirty="0" smtClean="0"/>
              <a:t>   </a:t>
            </a:r>
            <a:r>
              <a:rPr lang="en-US" sz="2800" dirty="0" err="1" smtClean="0">
                <a:latin typeface="Gill Sans MT" pitchFamily="34" charset="0"/>
              </a:rPr>
              <a:t>Klinik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mastitisler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uygun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bir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tedavi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planı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çerçevesinde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laktasyon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döneminde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tedavi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edilmelidir</a:t>
            </a:r>
            <a:r>
              <a:rPr lang="en-US" sz="2800" dirty="0" smtClean="0">
                <a:latin typeface="Gill Sans MT" pitchFamily="34" charset="0"/>
              </a:rPr>
              <a:t>. </a:t>
            </a:r>
            <a:endParaRPr lang="tr-TR" sz="2800" dirty="0" smtClean="0">
              <a:latin typeface="Gill Sans MT" pitchFamily="34" charset="0"/>
            </a:endParaRPr>
          </a:p>
          <a:p>
            <a:pPr lvl="0">
              <a:buNone/>
            </a:pPr>
            <a:endParaRPr lang="tr-TR" sz="2800" dirty="0" smtClean="0">
              <a:latin typeface="Gill Sans MT" pitchFamily="34" charset="0"/>
            </a:endParaRPr>
          </a:p>
          <a:p>
            <a:pPr>
              <a:buNone/>
            </a:pPr>
            <a:r>
              <a:rPr lang="tr-TR" sz="2800" dirty="0" smtClean="0"/>
              <a:t>     </a:t>
            </a:r>
            <a:r>
              <a:rPr lang="tr-TR" sz="2200" dirty="0" err="1" smtClean="0"/>
              <a:t>Laktasyon</a:t>
            </a:r>
            <a:r>
              <a:rPr lang="tr-TR" sz="2200" dirty="0" smtClean="0"/>
              <a:t> döneminde tedavi başarı oranı; </a:t>
            </a:r>
            <a:r>
              <a:rPr lang="tr-TR" sz="2200" i="1" dirty="0" smtClean="0"/>
              <a:t>S. </a:t>
            </a:r>
            <a:r>
              <a:rPr lang="tr-TR" sz="2200" i="1" dirty="0" err="1" smtClean="0"/>
              <a:t>agalactia</a:t>
            </a:r>
            <a:r>
              <a:rPr lang="tr-TR" sz="2200" i="1" dirty="0" smtClean="0"/>
              <a:t> </a:t>
            </a:r>
            <a:r>
              <a:rPr lang="tr-TR" sz="2200" dirty="0" smtClean="0"/>
              <a:t>için %90, </a:t>
            </a:r>
            <a:r>
              <a:rPr lang="tr-TR" sz="2200" i="1" dirty="0" smtClean="0"/>
              <a:t>S. </a:t>
            </a:r>
            <a:r>
              <a:rPr lang="tr-TR" sz="2200" i="1" dirty="0" err="1" smtClean="0"/>
              <a:t>aureus</a:t>
            </a:r>
            <a:r>
              <a:rPr lang="tr-TR" sz="2200" i="1" dirty="0" smtClean="0"/>
              <a:t> </a:t>
            </a:r>
            <a:r>
              <a:rPr lang="tr-TR" sz="2200" dirty="0" smtClean="0"/>
              <a:t>için %35, çevresel streptokoklar için %50, </a:t>
            </a:r>
            <a:r>
              <a:rPr lang="tr-TR" sz="2200" dirty="0" err="1" smtClean="0"/>
              <a:t>koliformlar</a:t>
            </a:r>
            <a:r>
              <a:rPr lang="tr-TR" sz="2200" dirty="0" smtClean="0"/>
              <a:t> için %15, </a:t>
            </a:r>
            <a:r>
              <a:rPr lang="tr-TR" sz="2200" dirty="0" err="1" smtClean="0"/>
              <a:t>Arcanobacter</a:t>
            </a:r>
            <a:r>
              <a:rPr lang="tr-TR" sz="2200" dirty="0" smtClean="0"/>
              <a:t> </a:t>
            </a:r>
            <a:r>
              <a:rPr lang="tr-TR" sz="2200" dirty="0" err="1" smtClean="0"/>
              <a:t>pyogenes</a:t>
            </a:r>
            <a:r>
              <a:rPr lang="tr-TR" sz="2200" dirty="0" smtClean="0"/>
              <a:t>, </a:t>
            </a:r>
            <a:r>
              <a:rPr lang="tr-TR" sz="2200" dirty="0" err="1" smtClean="0"/>
              <a:t>Pseudomonas</a:t>
            </a:r>
            <a:r>
              <a:rPr lang="tr-TR" sz="2200" dirty="0" smtClean="0"/>
              <a:t>, </a:t>
            </a:r>
            <a:r>
              <a:rPr lang="tr-TR" sz="2200" dirty="0" err="1" smtClean="0"/>
              <a:t>Serratia</a:t>
            </a:r>
            <a:r>
              <a:rPr lang="tr-TR" sz="2200" dirty="0" smtClean="0"/>
              <a:t> ve </a:t>
            </a:r>
            <a:r>
              <a:rPr lang="tr-TR" sz="2200" dirty="0" err="1" smtClean="0"/>
              <a:t>Mikoplazma</a:t>
            </a:r>
            <a:r>
              <a:rPr lang="tr-TR" sz="2200" dirty="0" smtClean="0"/>
              <a:t> türleri ile küfler için %0’dır.</a:t>
            </a:r>
          </a:p>
          <a:p>
            <a:pPr lvl="0">
              <a:buNone/>
            </a:pPr>
            <a:endParaRPr lang="tr-TR" sz="2800" dirty="0" smtClean="0">
              <a:latin typeface="Gill Sans MT" pitchFamily="34" charset="0"/>
            </a:endParaRP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en-US" sz="2800" dirty="0" err="1" smtClean="0">
                <a:latin typeface="Gill Sans MT" pitchFamily="34" charset="0"/>
              </a:rPr>
              <a:t>Klinik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enfekte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ineklerin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tedavilerine</a:t>
            </a:r>
            <a:r>
              <a:rPr lang="en-US" sz="2800" dirty="0" smtClean="0">
                <a:latin typeface="Gill Sans MT" pitchFamily="34" charset="0"/>
              </a:rPr>
              <a:t> en </a:t>
            </a:r>
            <a:r>
              <a:rPr lang="en-US" sz="2800" dirty="0" err="1" smtClean="0">
                <a:latin typeface="Gill Sans MT" pitchFamily="34" charset="0"/>
              </a:rPr>
              <a:t>kısa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sürede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başlanmadığında</a:t>
            </a:r>
            <a:r>
              <a:rPr lang="en-US" sz="2800" dirty="0" smtClean="0">
                <a:latin typeface="Gill Sans MT" pitchFamily="34" charset="0"/>
              </a:rPr>
              <a:t>, </a:t>
            </a:r>
            <a:r>
              <a:rPr lang="en-US" sz="2800" dirty="0" err="1" smtClean="0">
                <a:latin typeface="Gill Sans MT" pitchFamily="34" charset="0"/>
              </a:rPr>
              <a:t>bu</a:t>
            </a:r>
            <a:r>
              <a:rPr lang="en-US" sz="2800" dirty="0" smtClean="0">
                <a:latin typeface="Gill Sans MT" pitchFamily="34" charset="0"/>
              </a:rPr>
              <a:t> mastitis </a:t>
            </a:r>
            <a:r>
              <a:rPr lang="en-US" sz="2800" dirty="0" err="1" smtClean="0">
                <a:latin typeface="Gill Sans MT" pitchFamily="34" charset="0"/>
              </a:rPr>
              <a:t>formu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subklinik</a:t>
            </a:r>
            <a:r>
              <a:rPr lang="en-US" sz="2800" dirty="0" smtClean="0">
                <a:latin typeface="Gill Sans MT" pitchFamily="34" charset="0"/>
              </a:rPr>
              <a:t> forma </a:t>
            </a:r>
            <a:r>
              <a:rPr lang="en-US" sz="2800" dirty="0" err="1" smtClean="0">
                <a:latin typeface="Gill Sans MT" pitchFamily="34" charset="0"/>
              </a:rPr>
              <a:t>dönüşür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ve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bu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durumda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enfekte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inekten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diğer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ineklere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bulaşma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olur</a:t>
            </a:r>
            <a:r>
              <a:rPr lang="en-US" sz="2800" dirty="0" smtClean="0">
                <a:latin typeface="Gill Sans MT" pitchFamily="34" charset="0"/>
              </a:rPr>
              <a:t>.</a:t>
            </a:r>
            <a:endParaRPr lang="tr-TR" sz="28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412776"/>
            <a:ext cx="807524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>
                <a:latin typeface="Gill Sans MT" pitchFamily="34" charset="0"/>
              </a:rPr>
              <a:t>9. Kesim</a:t>
            </a:r>
          </a:p>
          <a:p>
            <a:pPr>
              <a:buNone/>
            </a:pPr>
            <a:endParaRPr lang="tr-TR" b="1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Kesim, </a:t>
            </a:r>
            <a:r>
              <a:rPr lang="tr-TR" sz="2800" dirty="0" err="1" smtClean="0">
                <a:latin typeface="Gill Sans MT" pitchFamily="34" charset="0"/>
              </a:rPr>
              <a:t>mastitis</a:t>
            </a:r>
            <a:r>
              <a:rPr lang="tr-TR" sz="2800" dirty="0" smtClean="0">
                <a:latin typeface="Gill Sans MT" pitchFamily="34" charset="0"/>
              </a:rPr>
              <a:t> kontrol programlarının önemli bir parçasıdır.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Bu yöntem </a:t>
            </a:r>
            <a:r>
              <a:rPr lang="tr-TR" sz="2800" dirty="0" err="1" smtClean="0">
                <a:latin typeface="Gill Sans MT" pitchFamily="34" charset="0"/>
              </a:rPr>
              <a:t>kontagiyöz</a:t>
            </a:r>
            <a:r>
              <a:rPr lang="tr-TR" sz="2800" dirty="0" smtClean="0">
                <a:latin typeface="Gill Sans MT" pitchFamily="34" charset="0"/>
              </a:rPr>
              <a:t> etkenlerin kontrol altında tutulmasında ve sürü tank sütü somatik hücre sayısının azaltılmasında oldukça etkilidir. 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sz="3000" b="1" dirty="0" smtClean="0">
                <a:latin typeface="Gill Sans MT" pitchFamily="34" charset="0"/>
              </a:rPr>
              <a:t>    10. Meme Sağlığını Kontrol Programlarının </a:t>
            </a:r>
          </a:p>
          <a:p>
            <a:pPr>
              <a:buNone/>
            </a:pPr>
            <a:r>
              <a:rPr lang="tr-TR" sz="3000" b="1" dirty="0" smtClean="0">
                <a:latin typeface="Gill Sans MT" pitchFamily="34" charset="0"/>
              </a:rPr>
              <a:t>          İzlenmesi</a:t>
            </a:r>
          </a:p>
          <a:p>
            <a:pPr>
              <a:buNone/>
            </a:pPr>
            <a:endParaRPr lang="tr-TR" sz="3000" b="1" dirty="0" smtClean="0">
              <a:latin typeface="Gill Sans MT" pitchFamily="34" charset="0"/>
            </a:endParaRPr>
          </a:p>
          <a:p>
            <a:pPr>
              <a:buNone/>
            </a:pPr>
            <a:endParaRPr lang="tr-TR" sz="3000" b="1" dirty="0" smtClean="0">
              <a:latin typeface="Gill Sans MT" pitchFamily="34" charset="0"/>
            </a:endParaRPr>
          </a:p>
          <a:p>
            <a:r>
              <a:rPr lang="tr-TR" sz="3000" dirty="0" smtClean="0">
                <a:latin typeface="Gill Sans MT" pitchFamily="34" charset="0"/>
              </a:rPr>
              <a:t>Sürüde </a:t>
            </a:r>
            <a:r>
              <a:rPr lang="tr-TR" sz="3000" dirty="0" err="1" smtClean="0">
                <a:latin typeface="Gill Sans MT" pitchFamily="34" charset="0"/>
              </a:rPr>
              <a:t>mastitislerin</a:t>
            </a:r>
            <a:r>
              <a:rPr lang="tr-TR" sz="3000" dirty="0" smtClean="0">
                <a:latin typeface="Gill Sans MT" pitchFamily="34" charset="0"/>
              </a:rPr>
              <a:t> izlenmesi, sürü kontrol programının etkinliği ve alınacak önlemler konusunda önemli ipuçları verir. </a:t>
            </a:r>
          </a:p>
          <a:p>
            <a:endParaRPr lang="tr-TR" sz="3000" dirty="0" smtClean="0">
              <a:latin typeface="Gill Sans MT" pitchFamily="34" charset="0"/>
            </a:endParaRPr>
          </a:p>
          <a:p>
            <a:r>
              <a:rPr lang="tr-TR" sz="3000" dirty="0" smtClean="0">
                <a:latin typeface="Gill Sans MT" pitchFamily="34" charset="0"/>
              </a:rPr>
              <a:t>Bu konuda klinik </a:t>
            </a:r>
            <a:r>
              <a:rPr lang="tr-TR" sz="3000" dirty="0" err="1" smtClean="0">
                <a:latin typeface="Gill Sans MT" pitchFamily="34" charset="0"/>
              </a:rPr>
              <a:t>mastitis</a:t>
            </a:r>
            <a:r>
              <a:rPr lang="tr-TR" sz="3000" dirty="0" smtClean="0">
                <a:latin typeface="Gill Sans MT" pitchFamily="34" charset="0"/>
              </a:rPr>
              <a:t> olgularının ve somatik hücre sayısının sürekli izlenmesi gereklidir. </a:t>
            </a:r>
          </a:p>
          <a:p>
            <a:endParaRPr lang="tr-TR" sz="3000" dirty="0" smtClean="0">
              <a:latin typeface="Gill Sans MT" pitchFamily="34" charset="0"/>
            </a:endParaRPr>
          </a:p>
          <a:p>
            <a:r>
              <a:rPr lang="tr-TR" sz="3000" dirty="0" smtClean="0">
                <a:latin typeface="Gill Sans MT" pitchFamily="34" charset="0"/>
              </a:rPr>
              <a:t>Bireysel ve sürü tank sütü somatik hücre sayısı, sürüdeki enfeksiyon </a:t>
            </a:r>
            <a:r>
              <a:rPr lang="tr-TR" sz="3000" dirty="0" err="1" smtClean="0">
                <a:latin typeface="Gill Sans MT" pitchFamily="34" charset="0"/>
              </a:rPr>
              <a:t>prevalansı</a:t>
            </a:r>
            <a:r>
              <a:rPr lang="tr-TR" sz="3000" dirty="0" smtClean="0">
                <a:latin typeface="Gill Sans MT" pitchFamily="34" charset="0"/>
              </a:rPr>
              <a:t> ile </a:t>
            </a:r>
            <a:r>
              <a:rPr lang="tr-TR" sz="3000" dirty="0" err="1" smtClean="0">
                <a:latin typeface="Gill Sans MT" pitchFamily="34" charset="0"/>
              </a:rPr>
              <a:t>kontagiyöz</a:t>
            </a:r>
            <a:r>
              <a:rPr lang="tr-TR" sz="3000" dirty="0" smtClean="0">
                <a:latin typeface="Gill Sans MT" pitchFamily="34" charset="0"/>
              </a:rPr>
              <a:t> </a:t>
            </a:r>
            <a:r>
              <a:rPr lang="tr-TR" sz="3000" dirty="0" err="1" smtClean="0">
                <a:latin typeface="Gill Sans MT" pitchFamily="34" charset="0"/>
              </a:rPr>
              <a:t>mastitislerin</a:t>
            </a:r>
            <a:r>
              <a:rPr lang="tr-TR" sz="3000" dirty="0" smtClean="0">
                <a:latin typeface="Gill Sans MT" pitchFamily="34" charset="0"/>
              </a:rPr>
              <a:t> sürüdeki varlığının araştırılmasında son derece yararlıdır.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1019869"/>
            <a:ext cx="8229600" cy="5289451"/>
          </a:xfrm>
        </p:spPr>
        <p:txBody>
          <a:bodyPr>
            <a:normAutofit fontScale="92500" lnSpcReduction="20000"/>
          </a:bodyPr>
          <a:lstStyle/>
          <a:p>
            <a:r>
              <a:rPr lang="tr-TR" sz="2800" dirty="0" smtClean="0">
                <a:latin typeface="Gill Sans MT" pitchFamily="34" charset="0"/>
              </a:rPr>
              <a:t>Sürülerde klinik </a:t>
            </a:r>
            <a:r>
              <a:rPr lang="tr-TR" sz="2800" dirty="0" err="1" smtClean="0">
                <a:latin typeface="Gill Sans MT" pitchFamily="34" charset="0"/>
              </a:rPr>
              <a:t>mastitisler</a:t>
            </a:r>
            <a:r>
              <a:rPr lang="tr-TR" sz="2800" dirty="0" smtClean="0">
                <a:latin typeface="Gill Sans MT" pitchFamily="34" charset="0"/>
              </a:rPr>
              <a:t> çoğunlukla çevresel patojenlere bağlı şekillenir.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O nedenle klinik olguların düzgün bir şekilde kayıt edilmesi, çevresel etkenlere bağlı </a:t>
            </a:r>
            <a:r>
              <a:rPr lang="tr-TR" sz="2800" dirty="0" err="1" smtClean="0">
                <a:latin typeface="Gill Sans MT" pitchFamily="34" charset="0"/>
              </a:rPr>
              <a:t>mastitislerin</a:t>
            </a:r>
            <a:r>
              <a:rPr lang="tr-TR" sz="2800" dirty="0" smtClean="0">
                <a:latin typeface="Gill Sans MT" pitchFamily="34" charset="0"/>
              </a:rPr>
              <a:t> izlenmesi için gereklidir. 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Sürü tank sütü örneklerinin mikrobiyolojik muayenesi, sürüde </a:t>
            </a:r>
            <a:r>
              <a:rPr lang="tr-TR" sz="2800" dirty="0" err="1" smtClean="0">
                <a:latin typeface="Gill Sans MT" pitchFamily="34" charset="0"/>
              </a:rPr>
              <a:t>kontagiyöz</a:t>
            </a:r>
            <a:r>
              <a:rPr lang="tr-TR" sz="2800" dirty="0" smtClean="0">
                <a:latin typeface="Gill Sans MT" pitchFamily="34" charset="0"/>
              </a:rPr>
              <a:t> patojenlerin varlığının araştırılması bakımından son derece önemlidir.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b="1" dirty="0" smtClean="0">
                <a:latin typeface="Gill Sans MT" pitchFamily="34" charset="0"/>
              </a:rPr>
              <a:t>Tank sütünün bakteriyolojik yönden incelenmesi, çevresel patojenlerin varlığının ortaya konmasında etkili bir yöntem değildir.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28662" y="917848"/>
            <a:ext cx="7758138" cy="1143000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latin typeface="Gill Sans MT" pitchFamily="34" charset="0"/>
              </a:rPr>
              <a:t>11. Aşıların Kullanılması</a:t>
            </a:r>
            <a:endParaRPr lang="tr-TR" sz="3200" b="1" dirty="0">
              <a:latin typeface="Gill Sans MT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endParaRPr lang="tr-TR" sz="2800" dirty="0" smtClean="0"/>
          </a:p>
          <a:p>
            <a:r>
              <a:rPr lang="tr-TR" sz="2800" dirty="0" err="1" smtClean="0">
                <a:latin typeface="Gill Sans MT" pitchFamily="34" charset="0"/>
              </a:rPr>
              <a:t>Koliform</a:t>
            </a:r>
            <a:r>
              <a:rPr lang="tr-TR" sz="2800" dirty="0" smtClean="0">
                <a:latin typeface="Gill Sans MT" pitchFamily="34" charset="0"/>
              </a:rPr>
              <a:t> </a:t>
            </a:r>
            <a:r>
              <a:rPr lang="tr-TR" sz="2800" dirty="0" err="1" smtClean="0">
                <a:latin typeface="Gill Sans MT" pitchFamily="34" charset="0"/>
              </a:rPr>
              <a:t>mastitislere</a:t>
            </a:r>
            <a:r>
              <a:rPr lang="tr-TR" sz="2800" dirty="0" smtClean="0">
                <a:latin typeface="Gill Sans MT" pitchFamily="34" charset="0"/>
              </a:rPr>
              <a:t> karşı aşılama daha çok bu etkenlere bağlı oluşacak ciddi klinik </a:t>
            </a:r>
            <a:r>
              <a:rPr lang="tr-TR" sz="2800" dirty="0" err="1" smtClean="0">
                <a:latin typeface="Gill Sans MT" pitchFamily="34" charset="0"/>
              </a:rPr>
              <a:t>mastitislerin</a:t>
            </a:r>
            <a:r>
              <a:rPr lang="tr-TR" sz="2800" dirty="0" smtClean="0">
                <a:latin typeface="Gill Sans MT" pitchFamily="34" charset="0"/>
              </a:rPr>
              <a:t> şiddetini azaltmaya yöneliktir.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err="1" smtClean="0">
                <a:latin typeface="Gill Sans MT" pitchFamily="34" charset="0"/>
              </a:rPr>
              <a:t>Koliform</a:t>
            </a:r>
            <a:r>
              <a:rPr lang="tr-TR" sz="2800" dirty="0" smtClean="0">
                <a:latin typeface="Gill Sans MT" pitchFamily="34" charset="0"/>
              </a:rPr>
              <a:t> etkenler benzer </a:t>
            </a:r>
            <a:r>
              <a:rPr lang="tr-TR" sz="2800" dirty="0" err="1" smtClean="0">
                <a:latin typeface="Gill Sans MT" pitchFamily="34" charset="0"/>
              </a:rPr>
              <a:t>antijenik</a:t>
            </a:r>
            <a:r>
              <a:rPr lang="tr-TR" sz="2800" dirty="0" smtClean="0">
                <a:latin typeface="Gill Sans MT" pitchFamily="34" charset="0"/>
              </a:rPr>
              <a:t> özellik taşıdığından, bir </a:t>
            </a:r>
            <a:r>
              <a:rPr lang="tr-TR" sz="2800" dirty="0" err="1" smtClean="0">
                <a:latin typeface="Gill Sans MT" pitchFamily="34" charset="0"/>
              </a:rPr>
              <a:t>suşa</a:t>
            </a:r>
            <a:r>
              <a:rPr lang="tr-TR" sz="2800" dirty="0" smtClean="0">
                <a:latin typeface="Gill Sans MT" pitchFamily="34" charset="0"/>
              </a:rPr>
              <a:t> karşı geliştirilen aşılar diğer </a:t>
            </a:r>
            <a:r>
              <a:rPr lang="tr-TR" sz="2800" dirty="0" err="1" smtClean="0">
                <a:latin typeface="Gill Sans MT" pitchFamily="34" charset="0"/>
              </a:rPr>
              <a:t>koliform</a:t>
            </a:r>
            <a:r>
              <a:rPr lang="tr-TR" sz="2800" dirty="0" smtClean="0">
                <a:latin typeface="Gill Sans MT" pitchFamily="34" charset="0"/>
              </a:rPr>
              <a:t> </a:t>
            </a:r>
            <a:r>
              <a:rPr lang="tr-TR" sz="2800" dirty="0" err="1" smtClean="0">
                <a:latin typeface="Gill Sans MT" pitchFamily="34" charset="0"/>
              </a:rPr>
              <a:t>suşlara</a:t>
            </a:r>
            <a:r>
              <a:rPr lang="tr-TR" sz="2800" dirty="0" smtClean="0">
                <a:latin typeface="Gill Sans MT" pitchFamily="34" charset="0"/>
              </a:rPr>
              <a:t> karşı da bağışıklık artışına yol açar.</a:t>
            </a:r>
            <a:endParaRPr lang="tr-TR" sz="28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endParaRPr lang="tr-TR" sz="2800" dirty="0" smtClean="0"/>
          </a:p>
          <a:p>
            <a:r>
              <a:rPr lang="tr-TR" sz="2800" dirty="0" smtClean="0">
                <a:latin typeface="Gill Sans MT" pitchFamily="34" charset="0"/>
              </a:rPr>
              <a:t>Günümüzde </a:t>
            </a:r>
            <a:r>
              <a:rPr lang="tr-TR" sz="2800" dirty="0" err="1" smtClean="0">
                <a:latin typeface="Gill Sans MT" pitchFamily="34" charset="0"/>
              </a:rPr>
              <a:t>mastitis</a:t>
            </a:r>
            <a:r>
              <a:rPr lang="tr-TR" sz="2800" dirty="0" smtClean="0">
                <a:latin typeface="Gill Sans MT" pitchFamily="34" charset="0"/>
              </a:rPr>
              <a:t> kontrol programlarında daha çok hijyenik önlemler ön planda tutulmaktadır. 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dirty="0" smtClean="0">
                <a:latin typeface="Gill Sans MT" pitchFamily="34" charset="0"/>
              </a:rPr>
              <a:t>Bu programlar </a:t>
            </a:r>
            <a:r>
              <a:rPr lang="tr-TR" sz="2800" dirty="0" smtClean="0">
                <a:latin typeface="Gill Sans MT" pitchFamily="34" charset="0"/>
              </a:rPr>
              <a:t>genelde </a:t>
            </a:r>
            <a:r>
              <a:rPr lang="tr-TR" sz="2800" b="1" dirty="0" smtClean="0">
                <a:solidFill>
                  <a:srgbClr val="FF0000"/>
                </a:solidFill>
                <a:latin typeface="Gill Sans MT" pitchFamily="34" charset="0"/>
              </a:rPr>
              <a:t>meme başının dezenfeksiyonu</a:t>
            </a:r>
            <a:r>
              <a:rPr lang="tr-TR" sz="2800" dirty="0" smtClean="0">
                <a:latin typeface="Gill Sans MT" pitchFamily="34" charset="0"/>
              </a:rPr>
              <a:t>,</a:t>
            </a:r>
            <a:r>
              <a:rPr lang="tr-TR" sz="2800" b="1" dirty="0" smtClean="0">
                <a:latin typeface="Gill Sans MT" pitchFamily="34" charset="0"/>
              </a:rPr>
              <a:t> </a:t>
            </a:r>
            <a:r>
              <a:rPr lang="tr-TR" sz="2800" b="1" dirty="0" smtClean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</a:rPr>
              <a:t>kuru dönem tedavisi</a:t>
            </a:r>
            <a:r>
              <a:rPr lang="tr-TR" sz="2800" dirty="0" smtClean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</a:rPr>
              <a:t> </a:t>
            </a:r>
            <a:r>
              <a:rPr lang="tr-TR" sz="2800" dirty="0" smtClean="0">
                <a:latin typeface="Gill Sans MT" pitchFamily="34" charset="0"/>
              </a:rPr>
              <a:t>ve </a:t>
            </a:r>
            <a:r>
              <a:rPr lang="tr-TR" sz="2800" b="1" dirty="0" smtClean="0">
                <a:solidFill>
                  <a:srgbClr val="0070C0"/>
                </a:solidFill>
                <a:latin typeface="Gill Sans MT" pitchFamily="34" charset="0"/>
              </a:rPr>
              <a:t>kronik </a:t>
            </a:r>
            <a:r>
              <a:rPr lang="tr-TR" sz="2800" b="1" dirty="0" err="1" smtClean="0">
                <a:solidFill>
                  <a:srgbClr val="0070C0"/>
                </a:solidFill>
                <a:latin typeface="Gill Sans MT" pitchFamily="34" charset="0"/>
              </a:rPr>
              <a:t>enfekte</a:t>
            </a:r>
            <a:r>
              <a:rPr lang="tr-TR" sz="2800" b="1" dirty="0" smtClean="0">
                <a:solidFill>
                  <a:srgbClr val="0070C0"/>
                </a:solidFill>
                <a:latin typeface="Gill Sans MT" pitchFamily="34" charset="0"/>
              </a:rPr>
              <a:t> ineklerin kesimi</a:t>
            </a:r>
            <a:r>
              <a:rPr lang="tr-TR" sz="2800" dirty="0" smtClean="0">
                <a:latin typeface="Gill Sans MT" pitchFamily="34" charset="0"/>
              </a:rPr>
              <a:t>ni kapsamaktadır.</a:t>
            </a:r>
            <a:endParaRPr lang="tr-TR" sz="28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90872" y="1772816"/>
            <a:ext cx="8229600" cy="3528392"/>
          </a:xfrm>
        </p:spPr>
        <p:txBody>
          <a:bodyPr/>
          <a:lstStyle/>
          <a:p>
            <a:endParaRPr lang="tr-TR" dirty="0" smtClean="0"/>
          </a:p>
          <a:p>
            <a:r>
              <a:rPr lang="tr-TR" sz="2800" dirty="0" smtClean="0">
                <a:latin typeface="Gill Sans MT" pitchFamily="34" charset="0"/>
              </a:rPr>
              <a:t>Piyasada S. </a:t>
            </a:r>
            <a:r>
              <a:rPr lang="tr-TR" sz="2800" dirty="0" err="1" smtClean="0">
                <a:latin typeface="Gill Sans MT" pitchFamily="34" charset="0"/>
              </a:rPr>
              <a:t>aureus</a:t>
            </a:r>
            <a:r>
              <a:rPr lang="tr-TR" sz="2800" dirty="0" smtClean="0">
                <a:latin typeface="Gill Sans MT" pitchFamily="34" charset="0"/>
              </a:rPr>
              <a:t>, KNS ve </a:t>
            </a:r>
            <a:r>
              <a:rPr lang="tr-TR" sz="2800" dirty="0" err="1" smtClean="0">
                <a:latin typeface="Gill Sans MT" pitchFamily="34" charset="0"/>
              </a:rPr>
              <a:t>koliformlara</a:t>
            </a:r>
            <a:r>
              <a:rPr lang="tr-TR" sz="2800" dirty="0" smtClean="0">
                <a:latin typeface="Gill Sans MT" pitchFamily="34" charset="0"/>
              </a:rPr>
              <a:t> karşı geliştirilmiş aşılar  satılmaktadır.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Bu aşı özellikte S. </a:t>
            </a:r>
            <a:r>
              <a:rPr lang="tr-TR" sz="2800" dirty="0" err="1" smtClean="0">
                <a:latin typeface="Gill Sans MT" pitchFamily="34" charset="0"/>
              </a:rPr>
              <a:t>aureus’un</a:t>
            </a:r>
            <a:r>
              <a:rPr lang="tr-TR" sz="2800" dirty="0" smtClean="0">
                <a:latin typeface="Gill Sans MT" pitchFamily="34" charset="0"/>
              </a:rPr>
              <a:t> </a:t>
            </a:r>
            <a:r>
              <a:rPr lang="tr-TR" sz="2800" dirty="0" err="1" smtClean="0">
                <a:latin typeface="Gill Sans MT" pitchFamily="34" charset="0"/>
              </a:rPr>
              <a:t>biyofilm</a:t>
            </a:r>
            <a:r>
              <a:rPr lang="tr-TR" sz="2800" dirty="0" smtClean="0">
                <a:latin typeface="Gill Sans MT" pitchFamily="34" charset="0"/>
              </a:rPr>
              <a:t> oluşumunu önleyerek etki göstermektedir.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42984"/>
            <a:ext cx="8186766" cy="5214974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tr-TR" sz="4700" b="1" dirty="0" smtClean="0"/>
              <a:t>   </a:t>
            </a:r>
            <a:r>
              <a:rPr lang="tr-TR" sz="3000" b="1" dirty="0" smtClean="0">
                <a:latin typeface="Gill Sans MT" pitchFamily="34" charset="0"/>
              </a:rPr>
              <a:t>12. </a:t>
            </a:r>
            <a:r>
              <a:rPr lang="en-US" sz="3000" b="1" dirty="0" err="1" smtClean="0">
                <a:latin typeface="Gill Sans MT" pitchFamily="34" charset="0"/>
              </a:rPr>
              <a:t>Diğer</a:t>
            </a:r>
            <a:r>
              <a:rPr lang="en-US" sz="3000" b="1" dirty="0" smtClean="0">
                <a:latin typeface="Gill Sans MT" pitchFamily="34" charset="0"/>
              </a:rPr>
              <a:t> </a:t>
            </a:r>
            <a:r>
              <a:rPr lang="en-US" sz="3000" b="1" dirty="0" err="1" smtClean="0">
                <a:latin typeface="Gill Sans MT" pitchFamily="34" charset="0"/>
              </a:rPr>
              <a:t>Pratik</a:t>
            </a:r>
            <a:r>
              <a:rPr lang="en-US" sz="3000" b="1" dirty="0" smtClean="0">
                <a:latin typeface="Gill Sans MT" pitchFamily="34" charset="0"/>
              </a:rPr>
              <a:t> </a:t>
            </a:r>
            <a:r>
              <a:rPr lang="en-US" sz="3000" b="1" dirty="0" err="1" smtClean="0">
                <a:latin typeface="Gill Sans MT" pitchFamily="34" charset="0"/>
              </a:rPr>
              <a:t>Önlemler</a:t>
            </a:r>
            <a:endParaRPr lang="tr-TR" sz="3000" b="1" dirty="0" smtClean="0">
              <a:latin typeface="Gill Sans MT" pitchFamily="34" charset="0"/>
            </a:endParaRPr>
          </a:p>
          <a:p>
            <a:pPr lvl="0">
              <a:buNone/>
            </a:pPr>
            <a:endParaRPr lang="tr-TR" sz="2800" b="1" dirty="0" smtClean="0"/>
          </a:p>
          <a:p>
            <a:r>
              <a:rPr lang="en-US" sz="3000" dirty="0" err="1" smtClean="0">
                <a:latin typeface="Gill Sans MT" pitchFamily="34" charset="0"/>
              </a:rPr>
              <a:t>Bazı</a:t>
            </a:r>
            <a:r>
              <a:rPr lang="en-US" sz="3000" dirty="0" smtClean="0">
                <a:latin typeface="Gill Sans MT" pitchFamily="34" charset="0"/>
              </a:rPr>
              <a:t> </a:t>
            </a:r>
            <a:r>
              <a:rPr lang="en-US" sz="3000" dirty="0" err="1" smtClean="0">
                <a:latin typeface="Gill Sans MT" pitchFamily="34" charset="0"/>
              </a:rPr>
              <a:t>basit</a:t>
            </a:r>
            <a:r>
              <a:rPr lang="en-US" sz="3000" dirty="0" smtClean="0">
                <a:latin typeface="Gill Sans MT" pitchFamily="34" charset="0"/>
              </a:rPr>
              <a:t> </a:t>
            </a:r>
            <a:r>
              <a:rPr lang="en-US" sz="3000" dirty="0" err="1" smtClean="0">
                <a:latin typeface="Gill Sans MT" pitchFamily="34" charset="0"/>
              </a:rPr>
              <a:t>pratik</a:t>
            </a:r>
            <a:r>
              <a:rPr lang="en-US" sz="3000" dirty="0" smtClean="0">
                <a:latin typeface="Gill Sans MT" pitchFamily="34" charset="0"/>
              </a:rPr>
              <a:t> </a:t>
            </a:r>
            <a:r>
              <a:rPr lang="en-US" sz="3000" dirty="0" err="1" smtClean="0">
                <a:latin typeface="Gill Sans MT" pitchFamily="34" charset="0"/>
              </a:rPr>
              <a:t>uygulamalar</a:t>
            </a:r>
            <a:r>
              <a:rPr lang="en-US" sz="3000" dirty="0" smtClean="0">
                <a:latin typeface="Gill Sans MT" pitchFamily="34" charset="0"/>
              </a:rPr>
              <a:t>, </a:t>
            </a:r>
            <a:r>
              <a:rPr lang="en-US" sz="3000" dirty="0" err="1" smtClean="0">
                <a:latin typeface="Gill Sans MT" pitchFamily="34" charset="0"/>
              </a:rPr>
              <a:t>mastitislerin</a:t>
            </a:r>
            <a:r>
              <a:rPr lang="en-US" sz="3000" dirty="0" smtClean="0">
                <a:latin typeface="Gill Sans MT" pitchFamily="34" charset="0"/>
              </a:rPr>
              <a:t> </a:t>
            </a:r>
            <a:r>
              <a:rPr lang="en-US" sz="3000" dirty="0" err="1" smtClean="0">
                <a:latin typeface="Gill Sans MT" pitchFamily="34" charset="0"/>
              </a:rPr>
              <a:t>inekler</a:t>
            </a:r>
            <a:r>
              <a:rPr lang="en-US" sz="3000" dirty="0" smtClean="0">
                <a:latin typeface="Gill Sans MT" pitchFamily="34" charset="0"/>
              </a:rPr>
              <a:t> </a:t>
            </a:r>
            <a:r>
              <a:rPr lang="en-US" sz="3000" dirty="0" err="1" smtClean="0">
                <a:latin typeface="Gill Sans MT" pitchFamily="34" charset="0"/>
              </a:rPr>
              <a:t>arasında</a:t>
            </a:r>
            <a:r>
              <a:rPr lang="en-US" sz="3000" dirty="0" smtClean="0">
                <a:latin typeface="Gill Sans MT" pitchFamily="34" charset="0"/>
              </a:rPr>
              <a:t> </a:t>
            </a:r>
            <a:r>
              <a:rPr lang="en-US" sz="3000" dirty="0" err="1" smtClean="0">
                <a:latin typeface="Gill Sans MT" pitchFamily="34" charset="0"/>
              </a:rPr>
              <a:t>yayılmasının</a:t>
            </a:r>
            <a:r>
              <a:rPr lang="en-US" sz="3000" dirty="0" smtClean="0">
                <a:latin typeface="Gill Sans MT" pitchFamily="34" charset="0"/>
              </a:rPr>
              <a:t> </a:t>
            </a:r>
            <a:r>
              <a:rPr lang="en-US" sz="3000" dirty="0" err="1" smtClean="0">
                <a:latin typeface="Gill Sans MT" pitchFamily="34" charset="0"/>
              </a:rPr>
              <a:t>azaltılmasına</a:t>
            </a:r>
            <a:r>
              <a:rPr lang="en-US" sz="3000" dirty="0" smtClean="0">
                <a:latin typeface="Gill Sans MT" pitchFamily="34" charset="0"/>
              </a:rPr>
              <a:t> </a:t>
            </a:r>
            <a:r>
              <a:rPr lang="en-US" sz="3000" dirty="0" err="1" smtClean="0">
                <a:latin typeface="Gill Sans MT" pitchFamily="34" charset="0"/>
              </a:rPr>
              <a:t>yardım</a:t>
            </a:r>
            <a:r>
              <a:rPr lang="en-US" sz="3000" dirty="0" smtClean="0">
                <a:latin typeface="Gill Sans MT" pitchFamily="34" charset="0"/>
              </a:rPr>
              <a:t> </a:t>
            </a:r>
            <a:r>
              <a:rPr lang="en-US" sz="3000" dirty="0" err="1" smtClean="0">
                <a:latin typeface="Gill Sans MT" pitchFamily="34" charset="0"/>
              </a:rPr>
              <a:t>eder</a:t>
            </a:r>
            <a:r>
              <a:rPr lang="en-US" sz="3000" dirty="0" smtClean="0">
                <a:latin typeface="Gill Sans MT" pitchFamily="34" charset="0"/>
              </a:rPr>
              <a:t>. </a:t>
            </a:r>
            <a:endParaRPr lang="tr-TR" sz="3000" dirty="0" smtClean="0">
              <a:latin typeface="Gill Sans MT" pitchFamily="34" charset="0"/>
            </a:endParaRPr>
          </a:p>
          <a:p>
            <a:endParaRPr lang="tr-TR" sz="3000" dirty="0" smtClean="0">
              <a:latin typeface="Gill Sans MT" pitchFamily="34" charset="0"/>
            </a:endParaRPr>
          </a:p>
          <a:p>
            <a:pPr algn="ctr">
              <a:buNone/>
            </a:pPr>
            <a:r>
              <a:rPr lang="en-US" sz="3000" b="1" dirty="0" smtClean="0">
                <a:latin typeface="Gill Sans MT" pitchFamily="34" charset="0"/>
              </a:rPr>
              <a:t>Bu </a:t>
            </a:r>
            <a:r>
              <a:rPr lang="en-US" sz="3000" b="1" dirty="0" err="1" smtClean="0">
                <a:latin typeface="Gill Sans MT" pitchFamily="34" charset="0"/>
              </a:rPr>
              <a:t>önlemler</a:t>
            </a:r>
            <a:r>
              <a:rPr lang="en-US" sz="3000" b="1" dirty="0" smtClean="0">
                <a:latin typeface="Gill Sans MT" pitchFamily="34" charset="0"/>
              </a:rPr>
              <a:t> </a:t>
            </a:r>
            <a:r>
              <a:rPr lang="en-US" sz="3000" b="1" dirty="0" err="1" smtClean="0">
                <a:latin typeface="Gill Sans MT" pitchFamily="34" charset="0"/>
              </a:rPr>
              <a:t>şunlardır</a:t>
            </a:r>
            <a:r>
              <a:rPr lang="en-US" sz="3000" b="1" dirty="0" smtClean="0">
                <a:latin typeface="Gill Sans MT" pitchFamily="34" charset="0"/>
              </a:rPr>
              <a:t>;</a:t>
            </a:r>
            <a:endParaRPr lang="tr-TR" sz="3000" b="1" dirty="0" smtClean="0">
              <a:latin typeface="Gill Sans MT" pitchFamily="34" charset="0"/>
            </a:endParaRPr>
          </a:p>
          <a:p>
            <a:endParaRPr lang="tr-TR" sz="3000" dirty="0" smtClean="0">
              <a:latin typeface="Gill Sans MT" pitchFamily="34" charset="0"/>
            </a:endParaRPr>
          </a:p>
          <a:p>
            <a:pPr lvl="0"/>
            <a:r>
              <a:rPr lang="en-US" sz="3000" dirty="0" err="1" smtClean="0">
                <a:latin typeface="Gill Sans MT" pitchFamily="34" charset="0"/>
              </a:rPr>
              <a:t>Sağımdan</a:t>
            </a:r>
            <a:r>
              <a:rPr lang="en-US" sz="3000" dirty="0" smtClean="0">
                <a:latin typeface="Gill Sans MT" pitchFamily="34" charset="0"/>
              </a:rPr>
              <a:t> </a:t>
            </a:r>
            <a:r>
              <a:rPr lang="en-US" sz="3000" dirty="0" err="1" smtClean="0">
                <a:latin typeface="Gill Sans MT" pitchFamily="34" charset="0"/>
              </a:rPr>
              <a:t>hemen</a:t>
            </a:r>
            <a:r>
              <a:rPr lang="en-US" sz="3000" dirty="0" smtClean="0">
                <a:latin typeface="Gill Sans MT" pitchFamily="34" charset="0"/>
              </a:rPr>
              <a:t> </a:t>
            </a:r>
            <a:r>
              <a:rPr lang="en-US" sz="3000" dirty="0" err="1" smtClean="0">
                <a:latin typeface="Gill Sans MT" pitchFamily="34" charset="0"/>
              </a:rPr>
              <a:t>sonra</a:t>
            </a:r>
            <a:r>
              <a:rPr lang="en-US" sz="3000" dirty="0" smtClean="0">
                <a:latin typeface="Gill Sans MT" pitchFamily="34" charset="0"/>
              </a:rPr>
              <a:t> </a:t>
            </a:r>
            <a:r>
              <a:rPr lang="en-US" sz="3000" dirty="0" err="1" smtClean="0">
                <a:latin typeface="Gill Sans MT" pitchFamily="34" charset="0"/>
              </a:rPr>
              <a:t>yemleme</a:t>
            </a:r>
            <a:endParaRPr lang="tr-TR" sz="3000" dirty="0" smtClean="0">
              <a:latin typeface="Gill Sans MT" pitchFamily="34" charset="0"/>
            </a:endParaRPr>
          </a:p>
          <a:p>
            <a:pPr lvl="0"/>
            <a:r>
              <a:rPr lang="tr-TR" sz="3000" dirty="0" err="1" smtClean="0">
                <a:latin typeface="Gill Sans MT" pitchFamily="34" charset="0"/>
              </a:rPr>
              <a:t>Mastitisli</a:t>
            </a:r>
            <a:r>
              <a:rPr lang="tr-TR" sz="3000" dirty="0" smtClean="0">
                <a:latin typeface="Gill Sans MT" pitchFamily="34" charset="0"/>
              </a:rPr>
              <a:t> ineklerin en son veya farklı bir sağım ekipmanı ile sağılması</a:t>
            </a:r>
            <a:r>
              <a:rPr lang="en-US" sz="3000" dirty="0" smtClean="0">
                <a:latin typeface="Gill Sans MT" pitchFamily="34" charset="0"/>
              </a:rPr>
              <a:t> </a:t>
            </a:r>
            <a:endParaRPr lang="tr-TR" sz="3000" dirty="0" smtClean="0">
              <a:latin typeface="Gill Sans MT" pitchFamily="34" charset="0"/>
            </a:endParaRPr>
          </a:p>
          <a:p>
            <a:pPr>
              <a:buNone/>
            </a:pPr>
            <a:r>
              <a:rPr lang="en-US" sz="3000" dirty="0" smtClean="0">
                <a:latin typeface="Gill Sans MT" pitchFamily="34" charset="0"/>
              </a:rPr>
              <a:t>      </a:t>
            </a:r>
            <a:endParaRPr lang="tr-TR" sz="3000" dirty="0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err="1" smtClean="0">
                <a:latin typeface="Gill Sans MT" pitchFamily="34" charset="0"/>
              </a:rPr>
              <a:t>Mastitislerin</a:t>
            </a:r>
            <a:r>
              <a:rPr lang="tr-TR" sz="3600" b="1" dirty="0" smtClean="0">
                <a:latin typeface="Gill Sans MT" pitchFamily="34" charset="0"/>
              </a:rPr>
              <a:t> Önlenmesi</a:t>
            </a:r>
            <a:endParaRPr lang="tr-TR" sz="3600" b="1" dirty="0">
              <a:latin typeface="Gill Sans MT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sz="2400" b="1" dirty="0" smtClean="0">
                <a:latin typeface="Gill Sans MT" pitchFamily="34" charset="0"/>
              </a:rPr>
              <a:t>    1.Satın Alınacak İneklere Dikkat Edilmeli</a:t>
            </a:r>
          </a:p>
          <a:p>
            <a:pPr>
              <a:buNone/>
            </a:pPr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Sürüye yeni inekler sokulacaksa, inekler sürüye sokulmadan önce meme sağlığı yönünden muayene edilmeli (bakteriyolojik kültür yapılmalı) ve kayıtlar incelendikten sonra satın alma kararı verilmelidir. 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Bu işlemler yapılmadan inek ve inekler sürüye sokulmuşsa, test sonuçları çıkana kadar ayrı sağılmalıdır.</a:t>
            </a:r>
          </a:p>
          <a:p>
            <a:endParaRPr lang="tr-TR" sz="28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9046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sz="3400" b="1" dirty="0" smtClean="0">
                <a:latin typeface="Gill Sans MT" pitchFamily="34" charset="0"/>
              </a:rPr>
              <a:t>   2. Sağım Hijyeni</a:t>
            </a:r>
          </a:p>
          <a:p>
            <a:pPr>
              <a:buNone/>
            </a:pPr>
            <a:endParaRPr lang="tr-TR" sz="3100" b="1" dirty="0" smtClean="0">
              <a:latin typeface="Gill Sans MT" pitchFamily="34" charset="0"/>
            </a:endParaRPr>
          </a:p>
          <a:p>
            <a:pPr>
              <a:buNone/>
            </a:pPr>
            <a:endParaRPr lang="tr-TR" sz="3100" b="1" dirty="0" smtClean="0">
              <a:latin typeface="Gill Sans MT" pitchFamily="34" charset="0"/>
            </a:endParaRPr>
          </a:p>
          <a:p>
            <a:r>
              <a:rPr lang="tr-TR" sz="4000" dirty="0" err="1" smtClean="0">
                <a:latin typeface="Gill Sans MT" pitchFamily="34" charset="0"/>
              </a:rPr>
              <a:t>Kontagiyöz</a:t>
            </a:r>
            <a:r>
              <a:rPr lang="tr-TR" sz="4000" dirty="0" smtClean="0">
                <a:latin typeface="Gill Sans MT" pitchFamily="34" charset="0"/>
              </a:rPr>
              <a:t> etkenlere bağlı </a:t>
            </a:r>
            <a:r>
              <a:rPr lang="tr-TR" sz="4000" dirty="0" err="1" smtClean="0">
                <a:latin typeface="Gill Sans MT" pitchFamily="34" charset="0"/>
              </a:rPr>
              <a:t>mastitislerin</a:t>
            </a:r>
            <a:r>
              <a:rPr lang="tr-TR" sz="4000" dirty="0" smtClean="0">
                <a:latin typeface="Gill Sans MT" pitchFamily="34" charset="0"/>
              </a:rPr>
              <a:t> kontrol altında tutulmasında ve çevresel kaynaklı </a:t>
            </a:r>
            <a:r>
              <a:rPr lang="tr-TR" sz="4000" dirty="0" err="1" smtClean="0">
                <a:latin typeface="Gill Sans MT" pitchFamily="34" charset="0"/>
              </a:rPr>
              <a:t>mastitislerin</a:t>
            </a:r>
            <a:r>
              <a:rPr lang="tr-TR" sz="4000" dirty="0" smtClean="0">
                <a:latin typeface="Gill Sans MT" pitchFamily="34" charset="0"/>
              </a:rPr>
              <a:t> </a:t>
            </a:r>
            <a:r>
              <a:rPr lang="tr-TR" sz="4000" dirty="0" err="1" smtClean="0">
                <a:latin typeface="Gill Sans MT" pitchFamily="34" charset="0"/>
              </a:rPr>
              <a:t>insidensinin</a:t>
            </a:r>
            <a:r>
              <a:rPr lang="tr-TR" sz="4000" dirty="0" smtClean="0">
                <a:latin typeface="Gill Sans MT" pitchFamily="34" charset="0"/>
              </a:rPr>
              <a:t> azaltılmasında, sağım hijyeni oldukça önemlidir. </a:t>
            </a:r>
          </a:p>
          <a:p>
            <a:endParaRPr lang="tr-TR" sz="4000" dirty="0" smtClean="0">
              <a:latin typeface="Gill Sans MT" pitchFamily="34" charset="0"/>
            </a:endParaRPr>
          </a:p>
          <a:p>
            <a:r>
              <a:rPr lang="tr-TR" sz="4000" dirty="0" smtClean="0">
                <a:latin typeface="Gill Sans MT" pitchFamily="34" charset="0"/>
              </a:rPr>
              <a:t>Sağım hijyeni denilince sağım öncesi memelerin sağıma doğru bir şekilde hazırlanması, meme lobları veya başlarının temiz ve kuru olması akla gelmelidir. </a:t>
            </a:r>
          </a:p>
          <a:p>
            <a:endParaRPr lang="tr-TR" sz="4000" dirty="0" smtClean="0">
              <a:latin typeface="Gill Sans MT" pitchFamily="34" charset="0"/>
            </a:endParaRPr>
          </a:p>
          <a:p>
            <a:r>
              <a:rPr lang="tr-TR" sz="4000" dirty="0" smtClean="0">
                <a:latin typeface="Gill Sans MT" pitchFamily="34" charset="0"/>
              </a:rPr>
              <a:t>Sağım başlıkları takılmadan önce meme lobları ve meme başları mutlaka temiz ve kuru olmalıdır.</a:t>
            </a:r>
            <a:endParaRPr lang="tr-TR" sz="40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63885"/>
            <a:ext cx="8229600" cy="5145435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Gill Sans MT" pitchFamily="34" charset="0"/>
              </a:rPr>
              <a:t>Memelerin temizliğinde kullanılan havlular, süngerler, tek kullanımlık olmalı, her meme başı için ayrı bir kağıt peçete kullanılmalıdır. 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Meme başlarının sağım öncesi bir </a:t>
            </a:r>
            <a:r>
              <a:rPr lang="tr-TR" sz="2800" dirty="0" err="1" smtClean="0">
                <a:latin typeface="Gill Sans MT" pitchFamily="34" charset="0"/>
              </a:rPr>
              <a:t>germisid</a:t>
            </a:r>
            <a:r>
              <a:rPr lang="tr-TR" sz="2800" dirty="0" smtClean="0">
                <a:latin typeface="Gill Sans MT" pitchFamily="34" charset="0"/>
              </a:rPr>
              <a:t> (antiseptik) solüsyona daldırılması, sağıma memelerin doğru bir şekilde hazırlanması açısından önemlidir.</a:t>
            </a:r>
          </a:p>
          <a:p>
            <a:endParaRPr lang="tr-TR" sz="2800" dirty="0" smtClean="0">
              <a:latin typeface="Gill Sans MT" pitchFamily="34" charset="0"/>
            </a:endParaRPr>
          </a:p>
          <a:p>
            <a:r>
              <a:rPr lang="tr-TR" sz="2800" dirty="0" smtClean="0">
                <a:latin typeface="Gill Sans MT" pitchFamily="34" charset="0"/>
              </a:rPr>
              <a:t>Bu yöntemle çevresel kaynaklı </a:t>
            </a:r>
            <a:r>
              <a:rPr lang="tr-TR" sz="2800" dirty="0" err="1" smtClean="0">
                <a:latin typeface="Gill Sans MT" pitchFamily="34" charset="0"/>
              </a:rPr>
              <a:t>mastitis</a:t>
            </a:r>
            <a:r>
              <a:rPr lang="tr-TR" sz="2800" dirty="0" smtClean="0">
                <a:latin typeface="Gill Sans MT" pitchFamily="34" charset="0"/>
              </a:rPr>
              <a:t> patojenlerinin neden olduğu </a:t>
            </a:r>
            <a:r>
              <a:rPr lang="tr-TR" sz="2800" dirty="0" err="1" smtClean="0">
                <a:latin typeface="Gill Sans MT" pitchFamily="34" charset="0"/>
              </a:rPr>
              <a:t>mastitisler</a:t>
            </a:r>
            <a:r>
              <a:rPr lang="tr-TR" sz="2800" dirty="0" smtClean="0">
                <a:latin typeface="Gill Sans MT" pitchFamily="34" charset="0"/>
              </a:rPr>
              <a:t> de önemli oranda önlenmektedir.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557808"/>
            <a:ext cx="8229600" cy="11430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Gill Sans MT" pitchFamily="34" charset="0"/>
              </a:rPr>
              <a:t>Sağıma hazırlık şu şekilde olmalıdır.</a:t>
            </a:r>
            <a:endParaRPr lang="tr-TR" sz="2800" b="1" dirty="0">
              <a:latin typeface="Gill Sans MT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76264"/>
            <a:ext cx="8229600" cy="2260848"/>
          </a:xfrm>
        </p:spPr>
        <p:txBody>
          <a:bodyPr/>
          <a:lstStyle/>
          <a:p>
            <a:pPr lvl="0">
              <a:buNone/>
            </a:pPr>
            <a:r>
              <a:rPr lang="tr-TR" sz="2800" dirty="0" smtClean="0">
                <a:latin typeface="Gill Sans MT" pitchFamily="34" charset="0"/>
              </a:rPr>
              <a:t>1. Ön sütün muayenesi yapılmalıdır.</a:t>
            </a:r>
          </a:p>
          <a:p>
            <a:pPr lvl="0"/>
            <a:endParaRPr lang="tr-TR" sz="2800" dirty="0" smtClean="0">
              <a:latin typeface="Gill Sans MT" pitchFamily="34" charset="0"/>
            </a:endParaRPr>
          </a:p>
          <a:p>
            <a:pPr lvl="0">
              <a:buNone/>
            </a:pPr>
            <a:r>
              <a:rPr lang="tr-TR" sz="2800" dirty="0" smtClean="0">
                <a:latin typeface="Gill Sans MT" pitchFamily="34" charset="0"/>
              </a:rPr>
              <a:t>	</a:t>
            </a:r>
            <a:r>
              <a:rPr lang="tr-TR" sz="2400" b="1" dirty="0" smtClean="0">
                <a:latin typeface="Gill Sans MT" pitchFamily="34" charset="0"/>
              </a:rPr>
              <a:t>Ön sütün muayenesi avuç içinde yapılmamalı</a:t>
            </a:r>
            <a:r>
              <a:rPr lang="tr-TR" sz="2400" dirty="0" smtClean="0">
                <a:latin typeface="Gill Sans MT" pitchFamily="34" charset="0"/>
              </a:rPr>
              <a:t>, ön süt ya </a:t>
            </a:r>
            <a:r>
              <a:rPr lang="tr-TR" sz="2400" dirty="0" err="1" smtClean="0">
                <a:latin typeface="Gill Sans MT" pitchFamily="34" charset="0"/>
              </a:rPr>
              <a:t>strip</a:t>
            </a:r>
            <a:r>
              <a:rPr lang="tr-TR" sz="2400" dirty="0" smtClean="0">
                <a:latin typeface="Gill Sans MT" pitchFamily="34" charset="0"/>
              </a:rPr>
              <a:t> kaba ya da </a:t>
            </a:r>
            <a:r>
              <a:rPr lang="tr-TR" sz="2400" dirty="0" err="1" smtClean="0">
                <a:latin typeface="Gill Sans MT" pitchFamily="34" charset="0"/>
              </a:rPr>
              <a:t>sağımhanenin</a:t>
            </a:r>
            <a:r>
              <a:rPr lang="tr-TR" sz="2400" dirty="0" smtClean="0">
                <a:latin typeface="Gill Sans MT" pitchFamily="34" charset="0"/>
              </a:rPr>
              <a:t> zeminine sağılmalıdır. </a:t>
            </a:r>
          </a:p>
          <a:p>
            <a:endParaRPr lang="tr-TR" dirty="0"/>
          </a:p>
        </p:txBody>
      </p:sp>
      <p:pic>
        <p:nvPicPr>
          <p:cNvPr id="4" name="3 Resim" descr="Resim 03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41168"/>
            <a:ext cx="3024336" cy="18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tr-TR" dirty="0" smtClean="0"/>
              <a:t>II. </a:t>
            </a:r>
            <a:r>
              <a:rPr lang="tr-TR" sz="2800" dirty="0" smtClean="0">
                <a:latin typeface="Gill Sans MT" pitchFamily="34" charset="0"/>
              </a:rPr>
              <a:t>Sağım öncesi meme başları bir antiseptik solüsyona daldırılmalı ve asgari 30 sn kadar beklenilmeli, daha sonra meme başları tek kullanımlık kağıt peçeteler veya havlularla silinmeli, kurulanmalıdır.</a:t>
            </a:r>
            <a:endParaRPr lang="tr-TR" sz="2800" dirty="0">
              <a:latin typeface="Gill Sans MT" pitchFamily="34" charset="0"/>
            </a:endParaRPr>
          </a:p>
        </p:txBody>
      </p:sp>
      <p:pic>
        <p:nvPicPr>
          <p:cNvPr id="4" name="3 Resim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58280" y="4437113"/>
            <a:ext cx="3213720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Resim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37112"/>
            <a:ext cx="2938264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1421</Words>
  <Application>Microsoft Office PowerPoint</Application>
  <PresentationFormat>Ekran Gösterisi (4:3)</PresentationFormat>
  <Paragraphs>175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Ofis Teması</vt:lpstr>
      <vt:lpstr>  Mastitislerden Korunma Yöntemleri </vt:lpstr>
      <vt:lpstr>Slayt 2</vt:lpstr>
      <vt:lpstr>Slayt 3</vt:lpstr>
      <vt:lpstr>Slayt 4</vt:lpstr>
      <vt:lpstr>Mastitislerin Önlenmesi</vt:lpstr>
      <vt:lpstr>Slayt 6</vt:lpstr>
      <vt:lpstr>Slayt 7</vt:lpstr>
      <vt:lpstr>Sağıma hazırlık şu şekilde olmalıdır.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11. Aşıların Kullanılması</vt:lpstr>
      <vt:lpstr>Slayt 40</vt:lpstr>
      <vt:lpstr>Slayt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Mastitislerden Korunma Yöntemleri </dc:title>
  <dc:creator>Ayhan Bastan</dc:creator>
  <cp:lastModifiedBy>Ayhan Bastan</cp:lastModifiedBy>
  <cp:revision>1</cp:revision>
  <dcterms:created xsi:type="dcterms:W3CDTF">2017-10-25T14:14:12Z</dcterms:created>
  <dcterms:modified xsi:type="dcterms:W3CDTF">2017-10-25T14:16:01Z</dcterms:modified>
</cp:coreProperties>
</file>