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324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329" r:id="rId44"/>
  </p:sldIdLst>
  <p:sldSz cx="9144000" cy="6858000" type="screen4x3"/>
  <p:notesSz cx="6834188" cy="997902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22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71913" y="0"/>
            <a:ext cx="2960687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69EB03-69A7-449A-BDF4-5773370A23C8}" type="datetimeFigureOut">
              <a:rPr lang="tr-TR" smtClean="0"/>
              <a:pPr/>
              <a:t>30.10.2020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9478963"/>
            <a:ext cx="29622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71913" y="9478963"/>
            <a:ext cx="2960687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7229A9-554C-4CF1-9403-098DB9F0FCF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30.10.2020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30.10.2020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30.10.2020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30.10.2020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ÜREME SİSTEMİNİN ANATOMİSİ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559024"/>
          </a:xfrm>
        </p:spPr>
        <p:txBody>
          <a:bodyPr>
            <a:normAutofit/>
          </a:bodyPr>
          <a:lstStyle/>
          <a:p>
            <a:r>
              <a:rPr lang="tr-TR" b="1" dirty="0" smtClean="0"/>
              <a:t>KADIN ÜREME SİSTEMİ</a:t>
            </a:r>
          </a:p>
          <a:p>
            <a:r>
              <a:rPr lang="tr-TR" b="1" dirty="0" smtClean="0"/>
              <a:t>Doç. Dr. Funda Özdemir</a:t>
            </a:r>
          </a:p>
          <a:p>
            <a:endParaRPr lang="tr-TR" b="1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Tubalar </a:t>
            </a:r>
            <a:r>
              <a:rPr lang="tr-TR" dirty="0" err="1" smtClean="0"/>
              <a:t>ovulasyonla</a:t>
            </a:r>
            <a:r>
              <a:rPr lang="tr-TR" dirty="0" smtClean="0"/>
              <a:t> </a:t>
            </a:r>
            <a:r>
              <a:rPr lang="tr-TR" dirty="0" err="1" smtClean="0"/>
              <a:t>overlerden</a:t>
            </a:r>
            <a:r>
              <a:rPr lang="tr-TR" dirty="0" smtClean="0"/>
              <a:t> atılan ovanın </a:t>
            </a:r>
            <a:r>
              <a:rPr lang="tr-TR" dirty="0" err="1" smtClean="0"/>
              <a:t>uterusa</a:t>
            </a:r>
            <a:r>
              <a:rPr lang="tr-TR" dirty="0" smtClean="0"/>
              <a:t> taşınması için bir yoldur. Hareketsiz bir hücre olan ova, tüplerin </a:t>
            </a:r>
            <a:r>
              <a:rPr lang="tr-TR" dirty="0" err="1" smtClean="0"/>
              <a:t>peristaltik</a:t>
            </a:r>
            <a:r>
              <a:rPr lang="tr-TR" dirty="0" smtClean="0"/>
              <a:t> hareketleri ve tüp mukozasındaki </a:t>
            </a:r>
            <a:r>
              <a:rPr lang="tr-TR" dirty="0" err="1" smtClean="0"/>
              <a:t>siliaların</a:t>
            </a:r>
            <a:r>
              <a:rPr lang="tr-TR" dirty="0" smtClean="0"/>
              <a:t> yönsel hareketleri ile tüp boyunca taşınır.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 err="1" smtClean="0"/>
              <a:t>Uterus</a:t>
            </a:r>
            <a:r>
              <a:rPr lang="tr-TR" b="1" dirty="0" smtClean="0"/>
              <a:t>:</a:t>
            </a:r>
            <a:r>
              <a:rPr lang="tr-TR" dirty="0" smtClean="0"/>
              <a:t> </a:t>
            </a:r>
            <a:r>
              <a:rPr lang="tr-TR" dirty="0" err="1" smtClean="0"/>
              <a:t>mons</a:t>
            </a:r>
            <a:r>
              <a:rPr lang="tr-TR" dirty="0" smtClean="0"/>
              <a:t> </a:t>
            </a:r>
            <a:r>
              <a:rPr lang="tr-TR" dirty="0" err="1" smtClean="0"/>
              <a:t>pubis</a:t>
            </a:r>
            <a:r>
              <a:rPr lang="tr-TR" dirty="0" smtClean="0"/>
              <a:t> ile mesanenin </a:t>
            </a:r>
            <a:r>
              <a:rPr lang="tr-TR" dirty="0" err="1" smtClean="0"/>
              <a:t>asrkasında</a:t>
            </a:r>
            <a:r>
              <a:rPr lang="tr-TR" dirty="0" smtClean="0"/>
              <a:t>, rektumun önündedir. Normalde öne yatık (</a:t>
            </a:r>
            <a:r>
              <a:rPr lang="tr-TR" dirty="0" err="1" smtClean="0"/>
              <a:t>anteversiyon</a:t>
            </a:r>
            <a:r>
              <a:rPr lang="tr-TR" dirty="0" smtClean="0"/>
              <a:t>) pozisyondadır. 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err="1" smtClean="0"/>
              <a:t>Uterus</a:t>
            </a:r>
            <a:r>
              <a:rPr lang="tr-TR" dirty="0" smtClean="0"/>
              <a:t> armut biçiminde, kaslı ve kalın duvarlı bir organdır. Ortalama 7.5 cm uzunluğunda, 3.5 cm genişliğinde, 2.5 cm kalınlığındadır. Ağırlığı 60 </a:t>
            </a:r>
            <a:r>
              <a:rPr lang="tr-TR" dirty="0" err="1" smtClean="0"/>
              <a:t>gr’dır</a:t>
            </a:r>
            <a:r>
              <a:rPr lang="tr-TR" dirty="0" smtClean="0"/>
              <a:t>. Gebelikte büyür ve genişler, ağırlığı 1000 </a:t>
            </a:r>
            <a:r>
              <a:rPr lang="tr-TR" dirty="0" err="1" smtClean="0"/>
              <a:t>gr’a</a:t>
            </a:r>
            <a:r>
              <a:rPr lang="tr-TR" dirty="0" smtClean="0"/>
              <a:t> ulaşır, fakat doğumdan sonra normal büyüklüğüne döner.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Dört kısımda incelenir:</a:t>
            </a:r>
          </a:p>
          <a:p>
            <a:pPr lvl="0">
              <a:buNone/>
            </a:pPr>
            <a:r>
              <a:rPr lang="tr-TR" dirty="0" smtClean="0"/>
              <a:t>1. </a:t>
            </a:r>
            <a:r>
              <a:rPr lang="tr-TR" dirty="0" err="1" smtClean="0"/>
              <a:t>Fundus</a:t>
            </a:r>
            <a:r>
              <a:rPr lang="tr-TR" dirty="0" smtClean="0"/>
              <a:t>: </a:t>
            </a:r>
            <a:r>
              <a:rPr lang="tr-TR" dirty="0" err="1" smtClean="0"/>
              <a:t>uterusun</a:t>
            </a:r>
            <a:r>
              <a:rPr lang="tr-TR" dirty="0" smtClean="0"/>
              <a:t> en üst kısmıdır. Tuba </a:t>
            </a:r>
            <a:r>
              <a:rPr lang="tr-TR" dirty="0" err="1" smtClean="0"/>
              <a:t>uterinalar</a:t>
            </a:r>
            <a:r>
              <a:rPr lang="tr-TR" dirty="0" smtClean="0"/>
              <a:t> buraya açılır. </a:t>
            </a:r>
          </a:p>
          <a:p>
            <a:pPr lvl="0">
              <a:buNone/>
            </a:pPr>
            <a:r>
              <a:rPr lang="tr-TR" dirty="0" smtClean="0"/>
              <a:t>2. </a:t>
            </a:r>
            <a:r>
              <a:rPr lang="tr-TR" dirty="0" err="1" smtClean="0"/>
              <a:t>Korpus</a:t>
            </a:r>
            <a:r>
              <a:rPr lang="tr-TR" dirty="0" smtClean="0"/>
              <a:t>: </a:t>
            </a:r>
            <a:r>
              <a:rPr lang="tr-TR" dirty="0" err="1" smtClean="0"/>
              <a:t>fundus</a:t>
            </a:r>
            <a:r>
              <a:rPr lang="tr-TR" dirty="0" smtClean="0"/>
              <a:t> ile </a:t>
            </a:r>
            <a:r>
              <a:rPr lang="tr-TR" dirty="0" err="1" smtClean="0"/>
              <a:t>istmus</a:t>
            </a:r>
            <a:r>
              <a:rPr lang="tr-TR" dirty="0" smtClean="0"/>
              <a:t> arasındaki orta bölgededir. </a:t>
            </a:r>
          </a:p>
          <a:p>
            <a:pPr lvl="0">
              <a:buNone/>
            </a:pPr>
            <a:r>
              <a:rPr lang="tr-TR" dirty="0" smtClean="0"/>
              <a:t>3. </a:t>
            </a:r>
            <a:r>
              <a:rPr lang="tr-TR" dirty="0" err="1" smtClean="0"/>
              <a:t>İstmus</a:t>
            </a:r>
            <a:r>
              <a:rPr lang="tr-TR" dirty="0" smtClean="0"/>
              <a:t>: </a:t>
            </a:r>
            <a:r>
              <a:rPr lang="tr-TR" dirty="0" err="1" smtClean="0"/>
              <a:t>uterusun</a:t>
            </a:r>
            <a:r>
              <a:rPr lang="tr-TR" dirty="0" smtClean="0"/>
              <a:t> aşağı doru daraldığı kısımdır.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lvl="0">
              <a:buNone/>
            </a:pPr>
            <a:r>
              <a:rPr lang="tr-TR" dirty="0" smtClean="0"/>
              <a:t>4. </a:t>
            </a:r>
            <a:r>
              <a:rPr lang="tr-TR" dirty="0" err="1" smtClean="0"/>
              <a:t>Serviks</a:t>
            </a:r>
            <a:r>
              <a:rPr lang="tr-TR" dirty="0" smtClean="0"/>
              <a:t>: </a:t>
            </a:r>
            <a:r>
              <a:rPr lang="tr-TR" dirty="0" err="1" smtClean="0"/>
              <a:t>istmus</a:t>
            </a:r>
            <a:r>
              <a:rPr lang="tr-TR" dirty="0" smtClean="0"/>
              <a:t> ile beraber </a:t>
            </a:r>
            <a:r>
              <a:rPr lang="tr-TR" dirty="0" err="1" smtClean="0"/>
              <a:t>uterusun</a:t>
            </a:r>
            <a:r>
              <a:rPr lang="tr-TR" dirty="0" smtClean="0"/>
              <a:t> alt </a:t>
            </a:r>
            <a:r>
              <a:rPr lang="tr-TR" dirty="0" err="1" smtClean="0"/>
              <a:t>segmenti</a:t>
            </a:r>
            <a:r>
              <a:rPr lang="tr-TR" dirty="0" smtClean="0"/>
              <a:t> olarak bilinir. </a:t>
            </a:r>
            <a:r>
              <a:rPr lang="tr-TR" dirty="0" err="1" smtClean="0"/>
              <a:t>Serviksin</a:t>
            </a:r>
            <a:r>
              <a:rPr lang="tr-TR" dirty="0" smtClean="0"/>
              <a:t> uzunluğu 2.5-3 </a:t>
            </a:r>
            <a:r>
              <a:rPr lang="tr-TR" dirty="0" err="1" smtClean="0"/>
              <a:t>cm’dir</a:t>
            </a:r>
            <a:r>
              <a:rPr lang="tr-TR" dirty="0" smtClean="0"/>
              <a:t>. Ortasında </a:t>
            </a:r>
            <a:r>
              <a:rPr lang="tr-TR" dirty="0" err="1" smtClean="0"/>
              <a:t>uterus</a:t>
            </a:r>
            <a:r>
              <a:rPr lang="tr-TR" dirty="0" smtClean="0"/>
              <a:t> </a:t>
            </a:r>
            <a:r>
              <a:rPr lang="tr-TR" dirty="0" err="1" smtClean="0"/>
              <a:t>kavitesi</a:t>
            </a:r>
            <a:r>
              <a:rPr lang="tr-TR" dirty="0" smtClean="0"/>
              <a:t> ile vajinayı birleştiren </a:t>
            </a:r>
            <a:r>
              <a:rPr lang="tr-TR" dirty="0" err="1" smtClean="0"/>
              <a:t>servikal</a:t>
            </a:r>
            <a:r>
              <a:rPr lang="tr-TR" dirty="0" smtClean="0"/>
              <a:t> akanla bulunur. Kanalın </a:t>
            </a:r>
            <a:r>
              <a:rPr lang="tr-TR" dirty="0" err="1" smtClean="0"/>
              <a:t>uterusa</a:t>
            </a:r>
            <a:r>
              <a:rPr lang="tr-TR" dirty="0" smtClean="0"/>
              <a:t> açılan kısmına  </a:t>
            </a:r>
            <a:r>
              <a:rPr lang="tr-TR" dirty="0" err="1" smtClean="0"/>
              <a:t>internal</a:t>
            </a:r>
            <a:r>
              <a:rPr lang="tr-TR" dirty="0" smtClean="0"/>
              <a:t> </a:t>
            </a:r>
            <a:r>
              <a:rPr lang="tr-TR" dirty="0" err="1" smtClean="0"/>
              <a:t>os</a:t>
            </a:r>
            <a:r>
              <a:rPr lang="tr-TR" dirty="0" smtClean="0"/>
              <a:t>, vajinaya açılan kısmına </a:t>
            </a:r>
            <a:r>
              <a:rPr lang="tr-TR" dirty="0" err="1" smtClean="0"/>
              <a:t>eksternel</a:t>
            </a:r>
            <a:r>
              <a:rPr lang="tr-TR" dirty="0" smtClean="0"/>
              <a:t> </a:t>
            </a:r>
            <a:r>
              <a:rPr lang="tr-TR" dirty="0" err="1" smtClean="0"/>
              <a:t>os</a:t>
            </a:r>
            <a:r>
              <a:rPr lang="tr-TR" dirty="0" smtClean="0"/>
              <a:t> denir. Doğum yapmamış kadınlarda </a:t>
            </a:r>
            <a:r>
              <a:rPr lang="tr-TR" dirty="0" err="1" smtClean="0"/>
              <a:t>eksternel</a:t>
            </a:r>
            <a:r>
              <a:rPr lang="tr-TR" dirty="0" smtClean="0"/>
              <a:t> </a:t>
            </a:r>
            <a:r>
              <a:rPr lang="tr-TR" dirty="0" err="1" smtClean="0"/>
              <a:t>os</a:t>
            </a:r>
            <a:r>
              <a:rPr lang="tr-TR" dirty="0" smtClean="0"/>
              <a:t> yuvarlaktır. Doğumdan sonra bu yuvarlaklık </a:t>
            </a:r>
            <a:r>
              <a:rPr lang="tr-TR" dirty="0" err="1" smtClean="0"/>
              <a:t>transver</a:t>
            </a:r>
            <a:r>
              <a:rPr lang="tr-TR" dirty="0" smtClean="0"/>
              <a:t> bir çizgiye ulaşır.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err="1" smtClean="0"/>
              <a:t>Servikal</a:t>
            </a:r>
            <a:r>
              <a:rPr lang="tr-TR" dirty="0" smtClean="0"/>
              <a:t> kanalda bulunan </a:t>
            </a:r>
            <a:r>
              <a:rPr lang="tr-TR" dirty="0" err="1" smtClean="0"/>
              <a:t>noboth</a:t>
            </a:r>
            <a:r>
              <a:rPr lang="tr-TR" dirty="0" smtClean="0"/>
              <a:t> </a:t>
            </a:r>
            <a:r>
              <a:rPr lang="tr-TR" dirty="0" err="1" smtClean="0"/>
              <a:t>glandları</a:t>
            </a:r>
            <a:r>
              <a:rPr lang="tr-TR" dirty="0" smtClean="0"/>
              <a:t> </a:t>
            </a:r>
            <a:r>
              <a:rPr lang="tr-TR" dirty="0" err="1" smtClean="0"/>
              <a:t>kokusuzi</a:t>
            </a:r>
            <a:r>
              <a:rPr lang="tr-TR" dirty="0" smtClean="0"/>
              <a:t> </a:t>
            </a:r>
            <a:r>
              <a:rPr lang="tr-TR" dirty="0" err="1" smtClean="0"/>
              <a:t>irrtan</a:t>
            </a:r>
            <a:r>
              <a:rPr lang="tr-TR" dirty="0" smtClean="0"/>
              <a:t> olmayan, </a:t>
            </a:r>
            <a:r>
              <a:rPr lang="tr-TR" dirty="0" err="1" smtClean="0"/>
              <a:t>over</a:t>
            </a:r>
            <a:r>
              <a:rPr lang="tr-TR" dirty="0" smtClean="0"/>
              <a:t>  hormonlarına cevap veren </a:t>
            </a:r>
            <a:r>
              <a:rPr lang="tr-TR" dirty="0" err="1" smtClean="0"/>
              <a:t>alkalaen</a:t>
            </a:r>
            <a:r>
              <a:rPr lang="tr-TR" dirty="0" smtClean="0"/>
              <a:t> bir </a:t>
            </a:r>
            <a:r>
              <a:rPr lang="tr-TR" dirty="0" err="1" smtClean="0"/>
              <a:t>müküs</a:t>
            </a:r>
            <a:r>
              <a:rPr lang="tr-TR" dirty="0" smtClean="0"/>
              <a:t> salgılarlar. Bu </a:t>
            </a:r>
            <a:r>
              <a:rPr lang="tr-TR" dirty="0" err="1" smtClean="0"/>
              <a:t>müküs</a:t>
            </a:r>
            <a:r>
              <a:rPr lang="tr-TR" dirty="0" smtClean="0"/>
              <a:t> spermlerin asidik bir ortama sahip olan </a:t>
            </a:r>
            <a:r>
              <a:rPr lang="tr-TR" dirty="0" err="1" smtClean="0"/>
              <a:t>vajende</a:t>
            </a:r>
            <a:r>
              <a:rPr lang="tr-TR" dirty="0" smtClean="0"/>
              <a:t> yaşamalarını sağlarlar.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dirty="0" err="1" smtClean="0"/>
              <a:t>Uterus</a:t>
            </a:r>
            <a:r>
              <a:rPr lang="tr-TR" dirty="0" smtClean="0"/>
              <a:t> duvarı, üç tabakadan yapılmıştır. Dıştan içe doğru, </a:t>
            </a:r>
          </a:p>
          <a:p>
            <a:pPr lvl="0"/>
            <a:r>
              <a:rPr lang="tr-TR" dirty="0" err="1" smtClean="0"/>
              <a:t>Parametrium</a:t>
            </a:r>
            <a:r>
              <a:rPr lang="tr-TR" dirty="0" smtClean="0"/>
              <a:t>, </a:t>
            </a:r>
            <a:r>
              <a:rPr lang="tr-TR" dirty="0" err="1" smtClean="0"/>
              <a:t>uterusun</a:t>
            </a:r>
            <a:r>
              <a:rPr lang="tr-TR" dirty="0" smtClean="0"/>
              <a:t> periton ile sarılı dış tabakasıdır. </a:t>
            </a:r>
          </a:p>
          <a:p>
            <a:pPr lvl="0"/>
            <a:r>
              <a:rPr lang="tr-TR" dirty="0" err="1" smtClean="0"/>
              <a:t>Myometrium</a:t>
            </a:r>
            <a:r>
              <a:rPr lang="tr-TR" dirty="0" smtClean="0"/>
              <a:t>, düz kas liflerinden yapılmıştır. </a:t>
            </a:r>
            <a:r>
              <a:rPr lang="tr-TR" dirty="0" err="1" smtClean="0"/>
              <a:t>Myometrium</a:t>
            </a:r>
            <a:r>
              <a:rPr lang="tr-TR" dirty="0" smtClean="0"/>
              <a:t> </a:t>
            </a:r>
            <a:r>
              <a:rPr lang="tr-TR" dirty="0" err="1" smtClean="0"/>
              <a:t>fundusta</a:t>
            </a:r>
            <a:r>
              <a:rPr lang="tr-TR" dirty="0" smtClean="0"/>
              <a:t> daha kalındır. </a:t>
            </a:r>
            <a:r>
              <a:rPr lang="tr-TR" dirty="0" err="1" smtClean="0"/>
              <a:t>İstmus</a:t>
            </a:r>
            <a:r>
              <a:rPr lang="tr-TR" dirty="0" smtClean="0"/>
              <a:t> ve </a:t>
            </a:r>
            <a:r>
              <a:rPr lang="tr-TR" dirty="0" err="1" smtClean="0"/>
              <a:t>servikse</a:t>
            </a:r>
            <a:r>
              <a:rPr lang="tr-TR" dirty="0" smtClean="0"/>
              <a:t> doğru gittikçe incelir. </a:t>
            </a:r>
          </a:p>
          <a:p>
            <a:pPr lvl="0"/>
            <a:r>
              <a:rPr lang="tr-TR" dirty="0" err="1" smtClean="0"/>
              <a:t>Endometrium</a:t>
            </a:r>
            <a:r>
              <a:rPr lang="tr-TR" dirty="0" smtClean="0"/>
              <a:t>, en içteki tabakadır. </a:t>
            </a:r>
            <a:r>
              <a:rPr lang="tr-TR" dirty="0" err="1" smtClean="0"/>
              <a:t>Uterus</a:t>
            </a:r>
            <a:r>
              <a:rPr lang="tr-TR" dirty="0" smtClean="0"/>
              <a:t>  </a:t>
            </a:r>
            <a:r>
              <a:rPr lang="tr-TR" dirty="0" err="1" smtClean="0"/>
              <a:t>kavitesini</a:t>
            </a:r>
            <a:r>
              <a:rPr lang="tr-TR" dirty="0" smtClean="0"/>
              <a:t> çevreler. Salgı yapan epitelyum hücrelerden, özel bağ dokusundan ve </a:t>
            </a:r>
            <a:r>
              <a:rPr lang="tr-TR" dirty="0" err="1" smtClean="0"/>
              <a:t>glandlardan</a:t>
            </a:r>
            <a:r>
              <a:rPr lang="tr-TR" dirty="0" smtClean="0"/>
              <a:t> (salgı bezi) yapılmıştır. </a:t>
            </a:r>
            <a:r>
              <a:rPr lang="tr-TR" dirty="0" err="1" smtClean="0"/>
              <a:t>Endometrium</a:t>
            </a:r>
            <a:r>
              <a:rPr lang="tr-TR" dirty="0" smtClean="0"/>
              <a:t> bu yapısı sayesinde </a:t>
            </a:r>
            <a:r>
              <a:rPr lang="tr-TR" dirty="0" err="1" smtClean="0"/>
              <a:t>over</a:t>
            </a:r>
            <a:r>
              <a:rPr lang="tr-TR" dirty="0" smtClean="0"/>
              <a:t> hormonlarının etkisi ile kalınlaşarak değişime uğrar.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err="1" smtClean="0"/>
              <a:t>Uterusun</a:t>
            </a:r>
            <a:r>
              <a:rPr lang="tr-TR" dirty="0" smtClean="0"/>
              <a:t> fonksiyonları:</a:t>
            </a:r>
          </a:p>
          <a:p>
            <a:pPr lvl="0"/>
            <a:r>
              <a:rPr lang="tr-TR" dirty="0" err="1" smtClean="0"/>
              <a:t>Fertilize</a:t>
            </a:r>
            <a:r>
              <a:rPr lang="tr-TR" dirty="0" smtClean="0"/>
              <a:t> </a:t>
            </a:r>
            <a:r>
              <a:rPr lang="tr-TR" dirty="0" err="1" smtClean="0"/>
              <a:t>ovumun</a:t>
            </a:r>
            <a:r>
              <a:rPr lang="tr-TR" dirty="0" smtClean="0"/>
              <a:t> yerleşmesi için uygun bir ortam hazırlamak</a:t>
            </a:r>
          </a:p>
          <a:p>
            <a:pPr lvl="0"/>
            <a:r>
              <a:rPr lang="tr-TR" dirty="0" smtClean="0"/>
              <a:t>Embriyo </a:t>
            </a:r>
            <a:r>
              <a:rPr lang="tr-TR" dirty="0" err="1" smtClean="0"/>
              <a:t>olgunlaşınvaya</a:t>
            </a:r>
            <a:r>
              <a:rPr lang="tr-TR" dirty="0" smtClean="0"/>
              <a:t> kadar beslenmesini ve korunmasını sağlamak</a:t>
            </a:r>
          </a:p>
          <a:p>
            <a:pPr lvl="0"/>
            <a:r>
              <a:rPr lang="tr-TR" dirty="0" smtClean="0"/>
              <a:t>Doğum eyleminde fetüsün ve plasentanın atılmasını sağlamak</a:t>
            </a:r>
          </a:p>
          <a:p>
            <a:pPr lvl="0"/>
            <a:r>
              <a:rPr lang="tr-TR" dirty="0" smtClean="0"/>
              <a:t>Doğumdan sonra </a:t>
            </a:r>
            <a:r>
              <a:rPr lang="tr-TR" dirty="0" err="1" smtClean="0"/>
              <a:t>plasental</a:t>
            </a:r>
            <a:r>
              <a:rPr lang="tr-TR" dirty="0" smtClean="0"/>
              <a:t> kısımdaki </a:t>
            </a:r>
            <a:r>
              <a:rPr lang="tr-TR" dirty="0" err="1" smtClean="0"/>
              <a:t>lkas</a:t>
            </a:r>
            <a:r>
              <a:rPr lang="tr-TR" dirty="0" smtClean="0"/>
              <a:t> </a:t>
            </a:r>
            <a:r>
              <a:rPr lang="tr-TR" dirty="0" err="1" smtClean="0"/>
              <a:t>kontraksiyonları</a:t>
            </a:r>
            <a:r>
              <a:rPr lang="tr-TR" dirty="0" smtClean="0"/>
              <a:t> ile </a:t>
            </a:r>
            <a:r>
              <a:rPr lang="tr-TR" dirty="0" err="1" smtClean="0"/>
              <a:t>kanamayoı</a:t>
            </a:r>
            <a:r>
              <a:rPr lang="tr-TR" dirty="0" smtClean="0"/>
              <a:t> kontrol etmektir.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>
              <a:buNone/>
            </a:pPr>
            <a:r>
              <a:rPr lang="tr-TR" b="1" dirty="0" smtClean="0"/>
              <a:t>Vajina:</a:t>
            </a:r>
            <a:r>
              <a:rPr lang="tr-TR" dirty="0" smtClean="0"/>
              <a:t> </a:t>
            </a:r>
            <a:r>
              <a:rPr lang="tr-TR" dirty="0" err="1" smtClean="0"/>
              <a:t>Serviksten</a:t>
            </a:r>
            <a:r>
              <a:rPr lang="tr-TR" dirty="0" smtClean="0"/>
              <a:t> </a:t>
            </a:r>
            <a:r>
              <a:rPr lang="tr-TR" dirty="0" err="1" smtClean="0"/>
              <a:t>vajinal</a:t>
            </a:r>
            <a:r>
              <a:rPr lang="tr-TR" dirty="0" smtClean="0"/>
              <a:t> açıklığa kadar uzanan bir kanaldır. Yaklaşık 7-10 cm uzunluğunda bir kanaldır. İnce duvarlıdır ve genişleyebilir. </a:t>
            </a:r>
            <a:r>
              <a:rPr lang="tr-TR" dirty="0" err="1" smtClean="0"/>
              <a:t>Serviks</a:t>
            </a:r>
            <a:r>
              <a:rPr lang="tr-TR" dirty="0" smtClean="0"/>
              <a:t> </a:t>
            </a:r>
            <a:r>
              <a:rPr lang="tr-TR" dirty="0" err="1" smtClean="0"/>
              <a:t>vajinal</a:t>
            </a:r>
            <a:r>
              <a:rPr lang="tr-TR" dirty="0" smtClean="0"/>
              <a:t> kanal içine doğru 1 </a:t>
            </a:r>
            <a:r>
              <a:rPr lang="tr-TR" dirty="0" err="1" smtClean="0"/>
              <a:t>cm’lik</a:t>
            </a:r>
            <a:r>
              <a:rPr lang="tr-TR" dirty="0" smtClean="0"/>
              <a:t> bir çıkıntı yapar ve çevresinde boşluk oluşturur. Bu boşluklar ön, arka ve yan </a:t>
            </a:r>
            <a:r>
              <a:rPr lang="tr-TR" dirty="0" err="1" smtClean="0"/>
              <a:t>forniksler</a:t>
            </a:r>
            <a:r>
              <a:rPr lang="tr-TR" dirty="0" smtClean="0"/>
              <a:t> olarak değerlendirilir.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err="1" smtClean="0"/>
              <a:t>Vajen</a:t>
            </a:r>
            <a:r>
              <a:rPr lang="tr-TR" dirty="0" smtClean="0"/>
              <a:t> mukozası katlardan oluşmuştur ve bunlara </a:t>
            </a:r>
            <a:r>
              <a:rPr lang="tr-TR" b="1" dirty="0" err="1" smtClean="0"/>
              <a:t>rugae</a:t>
            </a:r>
            <a:r>
              <a:rPr lang="tr-TR" dirty="0" smtClean="0"/>
              <a:t> denir.  Bu katlar </a:t>
            </a:r>
            <a:r>
              <a:rPr lang="tr-TR" dirty="0" err="1" smtClean="0"/>
              <a:t>vajenin</a:t>
            </a:r>
            <a:r>
              <a:rPr lang="tr-TR" dirty="0" smtClean="0"/>
              <a:t> doğum esnasında genişlemesini sağlar. </a:t>
            </a:r>
            <a:r>
              <a:rPr lang="tr-TR" dirty="0" err="1" smtClean="0"/>
              <a:t>Vajenin</a:t>
            </a:r>
            <a:r>
              <a:rPr lang="tr-TR" dirty="0" smtClean="0"/>
              <a:t> </a:t>
            </a:r>
            <a:r>
              <a:rPr lang="tr-TR" dirty="0" err="1" smtClean="0"/>
              <a:t>pH’sı</a:t>
            </a:r>
            <a:r>
              <a:rPr lang="tr-TR" dirty="0" smtClean="0"/>
              <a:t> asittir. Bu durum vajinayı enfeksiyonlardan korur. </a:t>
            </a:r>
          </a:p>
          <a:p>
            <a:pPr>
              <a:buNone/>
            </a:pPr>
            <a:r>
              <a:rPr lang="tr-TR" dirty="0" smtClean="0"/>
              <a:t>Vajina, doğum kanalı olmasının yanı sıra, </a:t>
            </a:r>
            <a:r>
              <a:rPr lang="tr-TR" dirty="0" err="1" smtClean="0"/>
              <a:t>menstrual</a:t>
            </a:r>
            <a:r>
              <a:rPr lang="tr-TR" dirty="0" smtClean="0"/>
              <a:t> kanın aktığı ve </a:t>
            </a:r>
            <a:r>
              <a:rPr lang="tr-TR" dirty="0" err="1" smtClean="0"/>
              <a:t>koitusun</a:t>
            </a:r>
            <a:r>
              <a:rPr lang="tr-TR" dirty="0" smtClean="0"/>
              <a:t> (cinsel birleşme) gerçekleştiği kanaldır.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/>
              <a:t>Perine: </a:t>
            </a:r>
            <a:r>
              <a:rPr lang="tr-TR" dirty="0" err="1" smtClean="0"/>
              <a:t>Mons</a:t>
            </a:r>
            <a:r>
              <a:rPr lang="tr-TR" dirty="0" smtClean="0"/>
              <a:t> </a:t>
            </a:r>
            <a:r>
              <a:rPr lang="tr-TR" dirty="0" err="1" smtClean="0"/>
              <a:t>pubisten</a:t>
            </a:r>
            <a:r>
              <a:rPr lang="tr-TR" dirty="0" smtClean="0"/>
              <a:t> anüse kadar uzanan kısımdır. Bütün dış </a:t>
            </a:r>
            <a:r>
              <a:rPr lang="tr-TR" dirty="0" err="1" smtClean="0"/>
              <a:t>genital</a:t>
            </a:r>
            <a:r>
              <a:rPr lang="tr-TR" dirty="0" smtClean="0"/>
              <a:t> organları ve bunlara ait adale, </a:t>
            </a:r>
            <a:r>
              <a:rPr lang="tr-TR" dirty="0" err="1" smtClean="0"/>
              <a:t>fasia</a:t>
            </a:r>
            <a:r>
              <a:rPr lang="tr-TR" dirty="0" smtClean="0"/>
              <a:t>, damar ve sinirleri içine alır. </a:t>
            </a:r>
            <a:r>
              <a:rPr lang="tr-TR" dirty="0" err="1" smtClean="0"/>
              <a:t>Pelvis</a:t>
            </a:r>
            <a:r>
              <a:rPr lang="tr-TR" dirty="0" smtClean="0"/>
              <a:t> organlarına destek görevi yapar.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Kadın üreme organları iç ve dış üreme organlarından oluşur. İç ve dış üreme organları yumurtalıklardan salgılanan östrojen ve </a:t>
            </a:r>
            <a:r>
              <a:rPr lang="tr-TR" dirty="0" err="1" smtClean="0"/>
              <a:t>progesteronun</a:t>
            </a:r>
            <a:r>
              <a:rPr lang="tr-TR" dirty="0" smtClean="0"/>
              <a:t> etkisi ile gelişir ve olgunlaşırlar.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>
              <a:buNone/>
            </a:pPr>
            <a:r>
              <a:rPr lang="tr-TR" b="1" dirty="0" smtClean="0"/>
              <a:t>Kadın Üreme Sistemini Destekleyen Yapılar</a:t>
            </a:r>
            <a:endParaRPr lang="tr-TR" dirty="0" smtClean="0"/>
          </a:p>
          <a:p>
            <a:r>
              <a:rPr lang="tr-TR" dirty="0" smtClean="0"/>
              <a:t>Bu yapılar;</a:t>
            </a:r>
          </a:p>
          <a:p>
            <a:r>
              <a:rPr lang="tr-TR" dirty="0" smtClean="0"/>
              <a:t>* </a:t>
            </a:r>
            <a:r>
              <a:rPr lang="tr-TR" dirty="0" err="1" smtClean="0"/>
              <a:t>Pelvis</a:t>
            </a:r>
            <a:r>
              <a:rPr lang="tr-TR" dirty="0" smtClean="0"/>
              <a:t> tabanı,</a:t>
            </a:r>
          </a:p>
          <a:p>
            <a:r>
              <a:rPr lang="tr-TR" dirty="0" smtClean="0"/>
              <a:t>* Kemik </a:t>
            </a:r>
            <a:r>
              <a:rPr lang="tr-TR" dirty="0" err="1" smtClean="0"/>
              <a:t>pelvis</a:t>
            </a:r>
            <a:r>
              <a:rPr lang="tr-TR" dirty="0" smtClean="0"/>
              <a:t> ve</a:t>
            </a:r>
          </a:p>
          <a:p>
            <a:r>
              <a:rPr lang="tr-TR" dirty="0" smtClean="0"/>
              <a:t>* </a:t>
            </a:r>
            <a:r>
              <a:rPr lang="tr-TR" dirty="0" err="1" smtClean="0"/>
              <a:t>Ligamentlerdir</a:t>
            </a:r>
            <a:r>
              <a:rPr lang="tr-TR" dirty="0" smtClean="0"/>
              <a:t>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err="1" smtClean="0"/>
              <a:t>Pelvis</a:t>
            </a:r>
            <a:r>
              <a:rPr lang="tr-TR" b="1" dirty="0" smtClean="0"/>
              <a:t> Tabanı: </a:t>
            </a:r>
            <a:r>
              <a:rPr lang="tr-TR" dirty="0" err="1" smtClean="0"/>
              <a:t>pelvis</a:t>
            </a:r>
            <a:r>
              <a:rPr lang="tr-TR" dirty="0" smtClean="0"/>
              <a:t> tabanı çeşitli kaslar ile bağ dokusundan oluşmuştur. İçten dışa doğru </a:t>
            </a:r>
            <a:r>
              <a:rPr lang="tr-TR" dirty="0" err="1" smtClean="0"/>
              <a:t>pelvis</a:t>
            </a:r>
            <a:r>
              <a:rPr lang="tr-TR" dirty="0" smtClean="0"/>
              <a:t> </a:t>
            </a:r>
            <a:r>
              <a:rPr lang="tr-TR" dirty="0" err="1" smtClean="0"/>
              <a:t>diyafragması</a:t>
            </a:r>
            <a:r>
              <a:rPr lang="tr-TR" dirty="0" smtClean="0"/>
              <a:t>, </a:t>
            </a:r>
            <a:r>
              <a:rPr lang="tr-TR" dirty="0" err="1" smtClean="0"/>
              <a:t>urogenital</a:t>
            </a:r>
            <a:r>
              <a:rPr lang="tr-TR" dirty="0" smtClean="0"/>
              <a:t> </a:t>
            </a:r>
            <a:r>
              <a:rPr lang="tr-TR" dirty="0" err="1" smtClean="0"/>
              <a:t>diyafragma</a:t>
            </a:r>
            <a:r>
              <a:rPr lang="tr-TR" dirty="0" smtClean="0"/>
              <a:t> ve </a:t>
            </a:r>
            <a:r>
              <a:rPr lang="tr-TR" dirty="0" err="1" smtClean="0"/>
              <a:t>pelvik</a:t>
            </a:r>
            <a:r>
              <a:rPr lang="tr-TR" dirty="0" smtClean="0"/>
              <a:t> </a:t>
            </a:r>
            <a:r>
              <a:rPr lang="tr-TR" dirty="0" err="1" smtClean="0"/>
              <a:t>fasiadan</a:t>
            </a:r>
            <a:r>
              <a:rPr lang="tr-TR" dirty="0" smtClean="0"/>
              <a:t> oluşur.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/>
              <a:t>Perine adalelerinin görevleri:</a:t>
            </a:r>
          </a:p>
          <a:p>
            <a:pPr lvl="0"/>
            <a:r>
              <a:rPr lang="tr-TR" dirty="0" err="1" smtClean="0"/>
              <a:t>Pelvik</a:t>
            </a:r>
            <a:r>
              <a:rPr lang="tr-TR" dirty="0" smtClean="0"/>
              <a:t> ve </a:t>
            </a:r>
            <a:r>
              <a:rPr lang="tr-TR" dirty="0" err="1" smtClean="0"/>
              <a:t>abdominal</a:t>
            </a:r>
            <a:r>
              <a:rPr lang="tr-TR" dirty="0" smtClean="0"/>
              <a:t> organları desteklemek ve pozisyonlarını muhafaza etmelerini sağlamak,</a:t>
            </a:r>
          </a:p>
          <a:p>
            <a:pPr lvl="0"/>
            <a:r>
              <a:rPr lang="tr-TR" dirty="0" err="1" smtClean="0"/>
              <a:t>Defekasyonun</a:t>
            </a:r>
            <a:r>
              <a:rPr lang="tr-TR" dirty="0" smtClean="0"/>
              <a:t> anal kanaldan aşağı doğru itilmesini sağlamak,</a:t>
            </a:r>
          </a:p>
          <a:p>
            <a:pPr lvl="0"/>
            <a:r>
              <a:rPr lang="tr-TR" dirty="0" err="1" smtClean="0"/>
              <a:t>Vajinal</a:t>
            </a:r>
            <a:r>
              <a:rPr lang="tr-TR" dirty="0" smtClean="0"/>
              <a:t> ve anal </a:t>
            </a:r>
            <a:r>
              <a:rPr lang="tr-TR" dirty="0" err="1" smtClean="0"/>
              <a:t>sfinkterlerin</a:t>
            </a:r>
            <a:r>
              <a:rPr lang="tr-TR" dirty="0" smtClean="0"/>
              <a:t> itilmesini sağlamak, </a:t>
            </a:r>
          </a:p>
          <a:p>
            <a:pPr lvl="0"/>
            <a:r>
              <a:rPr lang="tr-TR" dirty="0" smtClean="0"/>
              <a:t>Doğum eylemi sırasında </a:t>
            </a:r>
            <a:r>
              <a:rPr lang="tr-TR" dirty="0" err="1" smtClean="0"/>
              <a:t>pelvis</a:t>
            </a:r>
            <a:r>
              <a:rPr lang="tr-TR" dirty="0" smtClean="0"/>
              <a:t> </a:t>
            </a:r>
            <a:r>
              <a:rPr lang="tr-TR" dirty="0" err="1" smtClean="0"/>
              <a:t>çıkımından</a:t>
            </a:r>
            <a:r>
              <a:rPr lang="tr-TR" dirty="0" smtClean="0"/>
              <a:t> geçmesi için fetüs başının rotasyonunu sağlamaktır.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>
              <a:buNone/>
            </a:pPr>
            <a:r>
              <a:rPr lang="tr-TR" b="1" dirty="0" smtClean="0"/>
              <a:t>Kemik </a:t>
            </a:r>
            <a:r>
              <a:rPr lang="tr-TR" b="1" dirty="0" err="1" smtClean="0"/>
              <a:t>Pelvis</a:t>
            </a:r>
            <a:r>
              <a:rPr lang="tr-TR" b="1" dirty="0" smtClean="0"/>
              <a:t>: </a:t>
            </a:r>
            <a:r>
              <a:rPr lang="tr-TR" dirty="0" err="1" smtClean="0"/>
              <a:t>pelvis</a:t>
            </a:r>
            <a:r>
              <a:rPr lang="tr-TR" dirty="0" smtClean="0"/>
              <a:t> 4 kemikten oluşmuştur. Bunlar;</a:t>
            </a:r>
          </a:p>
          <a:p>
            <a:pPr lvl="0"/>
            <a:r>
              <a:rPr lang="tr-TR" dirty="0" smtClean="0"/>
              <a:t>2 koksa kemiği</a:t>
            </a:r>
          </a:p>
          <a:p>
            <a:pPr lvl="0"/>
            <a:r>
              <a:rPr lang="tr-TR" dirty="0" smtClean="0"/>
              <a:t>1 </a:t>
            </a:r>
            <a:r>
              <a:rPr lang="tr-TR" dirty="0" err="1" smtClean="0"/>
              <a:t>sakrum</a:t>
            </a:r>
            <a:r>
              <a:rPr lang="tr-TR" dirty="0" smtClean="0"/>
              <a:t> ve</a:t>
            </a:r>
          </a:p>
          <a:p>
            <a:pPr lvl="0"/>
            <a:r>
              <a:rPr lang="tr-TR" dirty="0"/>
              <a:t>1</a:t>
            </a:r>
            <a:r>
              <a:rPr lang="tr-TR" dirty="0" smtClean="0"/>
              <a:t> </a:t>
            </a:r>
            <a:r>
              <a:rPr lang="tr-TR" dirty="0" err="1" smtClean="0"/>
              <a:t>koksiks</a:t>
            </a:r>
            <a:r>
              <a:rPr lang="tr-TR" dirty="0" smtClean="0"/>
              <a:t> kemiğidir.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err="1" smtClean="0"/>
              <a:t>Pelvisin</a:t>
            </a:r>
            <a:r>
              <a:rPr lang="tr-TR" dirty="0" smtClean="0"/>
              <a:t> arkası 4.-5. </a:t>
            </a:r>
            <a:r>
              <a:rPr lang="tr-TR" dirty="0" err="1" smtClean="0"/>
              <a:t>lumbar</a:t>
            </a:r>
            <a:r>
              <a:rPr lang="tr-TR" dirty="0" smtClean="0"/>
              <a:t> </a:t>
            </a:r>
            <a:r>
              <a:rPr lang="tr-TR" dirty="0" err="1" smtClean="0"/>
              <a:t>vertebradan</a:t>
            </a:r>
            <a:r>
              <a:rPr lang="tr-TR" dirty="0" smtClean="0"/>
              <a:t> başlar, </a:t>
            </a:r>
            <a:r>
              <a:rPr lang="tr-TR" dirty="0" err="1" smtClean="0"/>
              <a:t>koksikste</a:t>
            </a:r>
            <a:r>
              <a:rPr lang="tr-TR" dirty="0" smtClean="0"/>
              <a:t> son bulur. </a:t>
            </a:r>
            <a:r>
              <a:rPr lang="tr-TR" dirty="0" err="1" smtClean="0"/>
              <a:t>Pelvis</a:t>
            </a:r>
            <a:r>
              <a:rPr lang="tr-TR" dirty="0" smtClean="0"/>
              <a:t> kemikleri birbirleri ile 4 eklem aracılığı ile birleşir. Bunlar;</a:t>
            </a:r>
          </a:p>
          <a:p>
            <a:pPr lvl="0"/>
            <a:r>
              <a:rPr lang="tr-TR" dirty="0" err="1" smtClean="0"/>
              <a:t>Simfisiz</a:t>
            </a:r>
            <a:r>
              <a:rPr lang="tr-TR" dirty="0" smtClean="0"/>
              <a:t> </a:t>
            </a:r>
            <a:r>
              <a:rPr lang="tr-TR" dirty="0" err="1" smtClean="0"/>
              <a:t>pubis</a:t>
            </a:r>
            <a:r>
              <a:rPr lang="tr-TR" dirty="0" smtClean="0"/>
              <a:t> eklemi,</a:t>
            </a:r>
          </a:p>
          <a:p>
            <a:pPr lvl="0"/>
            <a:r>
              <a:rPr lang="tr-TR" dirty="0" err="1" smtClean="0"/>
              <a:t>Sakro</a:t>
            </a:r>
            <a:r>
              <a:rPr lang="tr-TR" dirty="0" smtClean="0"/>
              <a:t>-</a:t>
            </a:r>
            <a:r>
              <a:rPr lang="tr-TR" dirty="0" err="1" smtClean="0"/>
              <a:t>koksigal</a:t>
            </a:r>
            <a:r>
              <a:rPr lang="tr-TR" dirty="0" smtClean="0"/>
              <a:t> eklem,</a:t>
            </a:r>
          </a:p>
          <a:p>
            <a:pPr lvl="0"/>
            <a:r>
              <a:rPr lang="tr-TR" dirty="0" smtClean="0"/>
              <a:t>İki tane </a:t>
            </a:r>
            <a:r>
              <a:rPr lang="tr-TR" dirty="0" err="1" smtClean="0"/>
              <a:t>sakroiliak</a:t>
            </a:r>
            <a:r>
              <a:rPr lang="tr-TR" dirty="0" smtClean="0"/>
              <a:t> eklemdir.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i="1" u="sng" dirty="0" smtClean="0"/>
              <a:t>Koksa Kemikleri:</a:t>
            </a:r>
            <a:r>
              <a:rPr lang="tr-TR" dirty="0" smtClean="0"/>
              <a:t> Kalça kemikleri olan koksalar simetrik olarak iki tarafta yer alırlar. Üst tarafları geniş, alt kısımları ise incedir. Her kalça kemiği 3 parçadan oluşmuştur. Bunlar;</a:t>
            </a:r>
          </a:p>
          <a:p>
            <a:pPr lvl="0"/>
            <a:r>
              <a:rPr lang="tr-TR" dirty="0" err="1" smtClean="0"/>
              <a:t>İlium</a:t>
            </a:r>
            <a:endParaRPr lang="tr-TR" dirty="0" smtClean="0"/>
          </a:p>
          <a:p>
            <a:pPr lvl="0"/>
            <a:r>
              <a:rPr lang="tr-TR" dirty="0" err="1" smtClean="0"/>
              <a:t>İskium</a:t>
            </a:r>
            <a:endParaRPr lang="tr-TR" dirty="0" smtClean="0"/>
          </a:p>
          <a:p>
            <a:pPr lvl="0"/>
            <a:r>
              <a:rPr lang="tr-TR" dirty="0" err="1" smtClean="0"/>
              <a:t>Pubis’dir</a:t>
            </a:r>
            <a:r>
              <a:rPr lang="tr-TR" dirty="0" smtClean="0"/>
              <a:t>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77500" lnSpcReduction="20000"/>
          </a:bodyPr>
          <a:lstStyle/>
          <a:p>
            <a:r>
              <a:rPr lang="tr-TR" b="1" i="1" dirty="0" err="1" smtClean="0"/>
              <a:t>İlium</a:t>
            </a:r>
            <a:r>
              <a:rPr lang="tr-TR" b="1" i="1" dirty="0" smtClean="0"/>
              <a:t>: </a:t>
            </a:r>
            <a:r>
              <a:rPr lang="tr-TR" dirty="0" err="1" smtClean="0"/>
              <a:t>Koksanın</a:t>
            </a:r>
            <a:r>
              <a:rPr lang="tr-TR" dirty="0" smtClean="0"/>
              <a:t> üst kısmını oluşturur. Yelpaze görünümündedir. </a:t>
            </a:r>
          </a:p>
          <a:p>
            <a:endParaRPr lang="tr-TR" dirty="0" smtClean="0"/>
          </a:p>
          <a:p>
            <a:r>
              <a:rPr lang="tr-TR" b="1" i="1" dirty="0" err="1" smtClean="0"/>
              <a:t>İskium</a:t>
            </a:r>
            <a:r>
              <a:rPr lang="tr-TR" b="1" i="1" dirty="0" smtClean="0"/>
              <a:t>:</a:t>
            </a:r>
            <a:r>
              <a:rPr lang="tr-TR" dirty="0" smtClean="0"/>
              <a:t> </a:t>
            </a:r>
            <a:r>
              <a:rPr lang="tr-TR" dirty="0" err="1" smtClean="0"/>
              <a:t>ileumun</a:t>
            </a:r>
            <a:r>
              <a:rPr lang="tr-TR" dirty="0" smtClean="0"/>
              <a:t> altındaki kalın kemiktir. </a:t>
            </a:r>
            <a:r>
              <a:rPr lang="tr-TR" dirty="0" err="1" smtClean="0"/>
              <a:t>Koksanın</a:t>
            </a:r>
            <a:r>
              <a:rPr lang="tr-TR" dirty="0" smtClean="0"/>
              <a:t> yan taraflarını oluşturur. Arkada altta sert bir çıkıntıyla sonlanır. Üzerine oturduğumuz bu çıkıntılara </a:t>
            </a:r>
            <a:r>
              <a:rPr lang="tr-TR" b="1" dirty="0" err="1" smtClean="0"/>
              <a:t>iskial</a:t>
            </a:r>
            <a:r>
              <a:rPr lang="tr-TR" b="1" dirty="0" smtClean="0"/>
              <a:t> </a:t>
            </a:r>
            <a:r>
              <a:rPr lang="tr-TR" b="1" dirty="0" err="1" smtClean="0"/>
              <a:t>tuberosit</a:t>
            </a:r>
            <a:r>
              <a:rPr lang="tr-TR" dirty="0" smtClean="0"/>
              <a:t> denir.  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err="1" smtClean="0"/>
              <a:t>İskiumun</a:t>
            </a:r>
            <a:r>
              <a:rPr lang="tr-TR" dirty="0" smtClean="0"/>
              <a:t> arka sınırlarından </a:t>
            </a:r>
            <a:r>
              <a:rPr lang="tr-TR" dirty="0" err="1" smtClean="0"/>
              <a:t>pelvis</a:t>
            </a:r>
            <a:r>
              <a:rPr lang="tr-TR" dirty="0" smtClean="0"/>
              <a:t> </a:t>
            </a:r>
            <a:r>
              <a:rPr lang="tr-TR" dirty="0" err="1" smtClean="0"/>
              <a:t>kavitesine</a:t>
            </a:r>
            <a:r>
              <a:rPr lang="tr-TR" dirty="0" smtClean="0"/>
              <a:t> doğru uzanan ufak çıkıntılara </a:t>
            </a:r>
            <a:r>
              <a:rPr lang="tr-TR" b="1" dirty="0" err="1" smtClean="0"/>
              <a:t>iskial</a:t>
            </a:r>
            <a:r>
              <a:rPr lang="tr-TR" b="1" dirty="0" smtClean="0"/>
              <a:t> </a:t>
            </a:r>
            <a:r>
              <a:rPr lang="tr-TR" b="1" dirty="0" err="1" smtClean="0"/>
              <a:t>spinalar</a:t>
            </a:r>
            <a:r>
              <a:rPr lang="tr-TR" dirty="0" smtClean="0"/>
              <a:t> denir. </a:t>
            </a:r>
            <a:r>
              <a:rPr lang="tr-TR" dirty="0" err="1" smtClean="0"/>
              <a:t>İskial</a:t>
            </a:r>
            <a:r>
              <a:rPr lang="tr-TR" dirty="0" smtClean="0"/>
              <a:t> </a:t>
            </a:r>
            <a:r>
              <a:rPr lang="tr-TR" dirty="0" err="1" smtClean="0"/>
              <a:t>spinalar</a:t>
            </a:r>
            <a:r>
              <a:rPr lang="tr-TR" dirty="0" smtClean="0"/>
              <a:t>, doğum açısından çok önemlidir, çünkü bu çıkıntılar arası mesafe orta </a:t>
            </a:r>
            <a:r>
              <a:rPr lang="tr-TR" dirty="0" err="1" smtClean="0"/>
              <a:t>pelvisteki</a:t>
            </a:r>
            <a:r>
              <a:rPr lang="tr-TR" dirty="0" smtClean="0"/>
              <a:t> en dar kuturdur.</a:t>
            </a:r>
          </a:p>
          <a:p>
            <a:pPr>
              <a:buNone/>
            </a:pPr>
            <a:endParaRPr lang="tr-TR" dirty="0" smtClean="0"/>
          </a:p>
          <a:p>
            <a:r>
              <a:rPr lang="tr-TR" b="1" i="1" dirty="0" err="1" smtClean="0"/>
              <a:t>Pubis</a:t>
            </a:r>
            <a:r>
              <a:rPr lang="tr-TR" b="1" i="1" dirty="0" smtClean="0"/>
              <a:t>:</a:t>
            </a:r>
            <a:r>
              <a:rPr lang="tr-TR" b="1" dirty="0" smtClean="0"/>
              <a:t> </a:t>
            </a:r>
            <a:r>
              <a:rPr lang="tr-TR" dirty="0" smtClean="0"/>
              <a:t>Kalça kemiğinin ön kısmını oluşturur. İki taraftan gelen </a:t>
            </a:r>
            <a:r>
              <a:rPr lang="tr-TR" dirty="0" err="1" smtClean="0"/>
              <a:t>pubis</a:t>
            </a:r>
            <a:r>
              <a:rPr lang="tr-TR" dirty="0" smtClean="0"/>
              <a:t> kemikleri önde kalın eklemlerle birleşerek, </a:t>
            </a:r>
            <a:r>
              <a:rPr lang="tr-TR" dirty="0" err="1" smtClean="0"/>
              <a:t>simfisis</a:t>
            </a:r>
            <a:r>
              <a:rPr lang="tr-TR" dirty="0" smtClean="0"/>
              <a:t> </a:t>
            </a:r>
            <a:r>
              <a:rPr lang="tr-TR" dirty="0" err="1" smtClean="0"/>
              <a:t>pubisi</a:t>
            </a:r>
            <a:r>
              <a:rPr lang="tr-TR" dirty="0" smtClean="0"/>
              <a:t> meydana getirirler.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err="1" smtClean="0"/>
              <a:t>İlium</a:t>
            </a:r>
            <a:r>
              <a:rPr lang="tr-TR" dirty="0" smtClean="0"/>
              <a:t> ile </a:t>
            </a:r>
            <a:r>
              <a:rPr lang="tr-TR" dirty="0" err="1" smtClean="0"/>
              <a:t>iskiumun</a:t>
            </a:r>
            <a:r>
              <a:rPr lang="tr-TR" dirty="0" smtClean="0"/>
              <a:t> birleştiği hayali çizgiye </a:t>
            </a:r>
            <a:r>
              <a:rPr lang="tr-TR" dirty="0" err="1" smtClean="0"/>
              <a:t>Linea</a:t>
            </a:r>
            <a:r>
              <a:rPr lang="tr-TR" dirty="0" smtClean="0"/>
              <a:t> </a:t>
            </a:r>
            <a:r>
              <a:rPr lang="tr-TR" dirty="0" err="1" smtClean="0"/>
              <a:t>Terminalis</a:t>
            </a:r>
            <a:r>
              <a:rPr lang="tr-TR" dirty="0" smtClean="0"/>
              <a:t> denir. Bu çizgi </a:t>
            </a:r>
            <a:r>
              <a:rPr lang="tr-TR" dirty="0" err="1" smtClean="0"/>
              <a:t>pelvisi</a:t>
            </a:r>
            <a:r>
              <a:rPr lang="tr-TR" dirty="0" smtClean="0"/>
              <a:t> iki kısma böler. Üstte yer alan kısma  büyük veya yalancı </a:t>
            </a:r>
            <a:r>
              <a:rPr lang="tr-TR" dirty="0" err="1" smtClean="0"/>
              <a:t>pelvis</a:t>
            </a:r>
            <a:r>
              <a:rPr lang="tr-TR" dirty="0" smtClean="0"/>
              <a:t>, alttaki kısma ise küçük ya da hakiki </a:t>
            </a:r>
            <a:r>
              <a:rPr lang="tr-TR" dirty="0" err="1" smtClean="0"/>
              <a:t>pelvis</a:t>
            </a:r>
            <a:r>
              <a:rPr lang="tr-TR" dirty="0" smtClean="0"/>
              <a:t> denir. </a:t>
            </a:r>
          </a:p>
          <a:p>
            <a:pPr>
              <a:buNone/>
            </a:pPr>
            <a:r>
              <a:rPr lang="tr-TR" b="1" i="1" u="sng" dirty="0" err="1" smtClean="0"/>
              <a:t>Sakrum</a:t>
            </a:r>
            <a:r>
              <a:rPr lang="tr-TR" b="1" i="1" u="sng" dirty="0" smtClean="0"/>
              <a:t> ve </a:t>
            </a:r>
            <a:r>
              <a:rPr lang="tr-TR" b="1" i="1" u="sng" dirty="0" err="1" smtClean="0"/>
              <a:t>Koksiks</a:t>
            </a:r>
            <a:r>
              <a:rPr lang="tr-TR" b="1" i="1" u="sng" dirty="0" smtClean="0"/>
              <a:t>:</a:t>
            </a:r>
            <a:r>
              <a:rPr lang="tr-TR" b="1" dirty="0" smtClean="0"/>
              <a:t> </a:t>
            </a:r>
            <a:r>
              <a:rPr lang="tr-TR" dirty="0" err="1" smtClean="0"/>
              <a:t>Sakrum</a:t>
            </a:r>
            <a:r>
              <a:rPr lang="tr-TR" dirty="0" smtClean="0"/>
              <a:t>, </a:t>
            </a:r>
            <a:r>
              <a:rPr lang="tr-TR" dirty="0" err="1" smtClean="0"/>
              <a:t>pelvis</a:t>
            </a:r>
            <a:r>
              <a:rPr lang="tr-TR" dirty="0" smtClean="0"/>
              <a:t> </a:t>
            </a:r>
            <a:r>
              <a:rPr lang="tr-TR" dirty="0" err="1" smtClean="0"/>
              <a:t>kavitesinin</a:t>
            </a:r>
            <a:r>
              <a:rPr lang="tr-TR" dirty="0" smtClean="0"/>
              <a:t> arka duvarını oluşturur. Üst-ön kısmı </a:t>
            </a:r>
            <a:r>
              <a:rPr lang="tr-TR" dirty="0" err="1" smtClean="0"/>
              <a:t>sakral</a:t>
            </a:r>
            <a:r>
              <a:rPr lang="tr-TR" dirty="0" smtClean="0"/>
              <a:t> </a:t>
            </a:r>
            <a:r>
              <a:rPr lang="tr-TR" dirty="0" err="1" smtClean="0"/>
              <a:t>vertebra</a:t>
            </a:r>
            <a:r>
              <a:rPr lang="tr-TR" dirty="0" smtClean="0"/>
              <a:t> hizasındadır. Buraya </a:t>
            </a:r>
            <a:r>
              <a:rPr lang="tr-TR" dirty="0" err="1" smtClean="0"/>
              <a:t>promontoryum</a:t>
            </a:r>
            <a:r>
              <a:rPr lang="tr-TR" dirty="0" smtClean="0"/>
              <a:t> denir. </a:t>
            </a:r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>
              <a:buNone/>
            </a:pPr>
            <a:r>
              <a:rPr lang="tr-TR" b="1" dirty="0" err="1" smtClean="0"/>
              <a:t>Pelvik</a:t>
            </a:r>
            <a:r>
              <a:rPr lang="tr-TR" b="1" dirty="0" smtClean="0"/>
              <a:t> </a:t>
            </a:r>
            <a:r>
              <a:rPr lang="tr-TR" b="1" dirty="0" err="1" smtClean="0"/>
              <a:t>Ligamentler</a:t>
            </a:r>
            <a:r>
              <a:rPr lang="tr-TR" b="1" dirty="0" smtClean="0"/>
              <a:t>: </a:t>
            </a:r>
            <a:endParaRPr lang="tr-TR" dirty="0" smtClean="0"/>
          </a:p>
          <a:p>
            <a:r>
              <a:rPr lang="tr-TR" dirty="0" err="1" smtClean="0"/>
              <a:t>Pelvik</a:t>
            </a:r>
            <a:r>
              <a:rPr lang="tr-TR" dirty="0" smtClean="0"/>
              <a:t> kemikleri tutan </a:t>
            </a:r>
            <a:r>
              <a:rPr lang="tr-TR" dirty="0" err="1" smtClean="0"/>
              <a:t>ligamentler</a:t>
            </a:r>
            <a:r>
              <a:rPr lang="tr-TR" dirty="0" smtClean="0"/>
              <a:t>:</a:t>
            </a:r>
          </a:p>
          <a:p>
            <a:r>
              <a:rPr lang="tr-TR" dirty="0" err="1" smtClean="0"/>
              <a:t>İnterpubik</a:t>
            </a:r>
            <a:r>
              <a:rPr lang="tr-TR" dirty="0" smtClean="0"/>
              <a:t> </a:t>
            </a:r>
            <a:r>
              <a:rPr lang="tr-TR" dirty="0" err="1" smtClean="0"/>
              <a:t>ligament</a:t>
            </a:r>
            <a:endParaRPr lang="tr-TR" dirty="0" smtClean="0"/>
          </a:p>
          <a:p>
            <a:r>
              <a:rPr lang="tr-TR" dirty="0" err="1" smtClean="0"/>
              <a:t>Sakrotuberos</a:t>
            </a:r>
            <a:r>
              <a:rPr lang="tr-TR" dirty="0" smtClean="0"/>
              <a:t> </a:t>
            </a:r>
            <a:r>
              <a:rPr lang="tr-TR" dirty="0" err="1" smtClean="0"/>
              <a:t>ligamentler</a:t>
            </a:r>
            <a:endParaRPr lang="tr-TR" dirty="0" smtClean="0"/>
          </a:p>
          <a:p>
            <a:r>
              <a:rPr lang="tr-TR" dirty="0" err="1" smtClean="0"/>
              <a:t>Sakrospinal</a:t>
            </a:r>
            <a:r>
              <a:rPr lang="tr-TR" dirty="0" smtClean="0"/>
              <a:t> </a:t>
            </a:r>
            <a:r>
              <a:rPr lang="tr-TR" dirty="0" err="1" smtClean="0"/>
              <a:t>ligamentler</a:t>
            </a:r>
            <a:endParaRPr lang="tr-TR" dirty="0" smtClean="0"/>
          </a:p>
          <a:p>
            <a:r>
              <a:rPr lang="tr-TR" dirty="0" err="1" smtClean="0"/>
              <a:t>Sakroiliak</a:t>
            </a:r>
            <a:r>
              <a:rPr lang="tr-TR" dirty="0" smtClean="0"/>
              <a:t> </a:t>
            </a:r>
            <a:r>
              <a:rPr lang="tr-TR" dirty="0" err="1" smtClean="0"/>
              <a:t>ligament</a:t>
            </a:r>
            <a:endParaRPr lang="tr-TR" dirty="0" smtClean="0"/>
          </a:p>
          <a:p>
            <a:r>
              <a:rPr lang="tr-TR" dirty="0" err="1" smtClean="0"/>
              <a:t>İnguinal</a:t>
            </a:r>
            <a:r>
              <a:rPr lang="tr-TR" dirty="0" smtClean="0"/>
              <a:t> </a:t>
            </a:r>
            <a:r>
              <a:rPr lang="tr-TR" dirty="0" err="1" smtClean="0"/>
              <a:t>ligamentler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err="1" smtClean="0"/>
              <a:t>Pelvik</a:t>
            </a:r>
            <a:r>
              <a:rPr lang="tr-TR" dirty="0" smtClean="0"/>
              <a:t> organları destekleyen </a:t>
            </a:r>
            <a:r>
              <a:rPr lang="tr-TR" dirty="0" err="1" smtClean="0"/>
              <a:t>ligamentler</a:t>
            </a:r>
            <a:r>
              <a:rPr lang="tr-TR" dirty="0" smtClean="0"/>
              <a:t>:</a:t>
            </a:r>
          </a:p>
          <a:p>
            <a:r>
              <a:rPr lang="tr-TR" dirty="0" err="1" smtClean="0"/>
              <a:t>Broad</a:t>
            </a:r>
            <a:r>
              <a:rPr lang="tr-TR" dirty="0" smtClean="0"/>
              <a:t> </a:t>
            </a:r>
            <a:r>
              <a:rPr lang="tr-TR" dirty="0" err="1" smtClean="0"/>
              <a:t>ligament</a:t>
            </a:r>
            <a:endParaRPr lang="tr-TR" dirty="0" smtClean="0"/>
          </a:p>
          <a:p>
            <a:r>
              <a:rPr lang="tr-TR" dirty="0" smtClean="0"/>
              <a:t>Kardinal </a:t>
            </a:r>
            <a:r>
              <a:rPr lang="tr-TR" dirty="0" err="1" smtClean="0"/>
              <a:t>ligament</a:t>
            </a:r>
            <a:endParaRPr lang="tr-TR" dirty="0" smtClean="0"/>
          </a:p>
          <a:p>
            <a:r>
              <a:rPr lang="tr-TR" dirty="0" err="1" smtClean="0"/>
              <a:t>Round</a:t>
            </a:r>
            <a:r>
              <a:rPr lang="tr-TR" dirty="0" smtClean="0"/>
              <a:t> </a:t>
            </a:r>
            <a:r>
              <a:rPr lang="tr-TR" dirty="0" err="1" smtClean="0"/>
              <a:t>ligament</a:t>
            </a:r>
            <a:endParaRPr lang="tr-TR" dirty="0" smtClean="0"/>
          </a:p>
          <a:p>
            <a:r>
              <a:rPr lang="tr-TR" dirty="0" err="1" smtClean="0"/>
              <a:t>Uterosakral</a:t>
            </a:r>
            <a:r>
              <a:rPr lang="tr-TR" dirty="0" smtClean="0"/>
              <a:t> </a:t>
            </a:r>
            <a:r>
              <a:rPr lang="tr-TR" dirty="0" err="1" smtClean="0"/>
              <a:t>ligament</a:t>
            </a:r>
            <a:endParaRPr lang="tr-TR" dirty="0" smtClean="0"/>
          </a:p>
          <a:p>
            <a:r>
              <a:rPr lang="tr-TR" dirty="0" smtClean="0"/>
              <a:t>Ön </a:t>
            </a:r>
            <a:r>
              <a:rPr lang="tr-TR" dirty="0" err="1" smtClean="0"/>
              <a:t>ligament</a:t>
            </a:r>
            <a:endParaRPr lang="tr-TR" dirty="0" smtClean="0"/>
          </a:p>
          <a:p>
            <a:r>
              <a:rPr lang="tr-TR" dirty="0" smtClean="0"/>
              <a:t>Arka </a:t>
            </a:r>
            <a:r>
              <a:rPr lang="tr-TR" dirty="0" err="1" smtClean="0"/>
              <a:t>ligament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b="1" dirty="0" smtClean="0"/>
              <a:t>Dış Üreme Organları</a:t>
            </a:r>
            <a:endParaRPr lang="tr-TR" dirty="0" smtClean="0"/>
          </a:p>
          <a:p>
            <a:r>
              <a:rPr lang="tr-TR" dirty="0" smtClean="0"/>
              <a:t>Kadın dış üreme organları </a:t>
            </a:r>
            <a:r>
              <a:rPr lang="tr-TR" dirty="0" err="1" smtClean="0"/>
              <a:t>perinede</a:t>
            </a:r>
            <a:r>
              <a:rPr lang="tr-TR" dirty="0" smtClean="0"/>
              <a:t> yerleşmiştir. </a:t>
            </a:r>
          </a:p>
          <a:p>
            <a:r>
              <a:rPr lang="tr-TR" dirty="0" smtClean="0"/>
              <a:t>Dış üreme organları;</a:t>
            </a:r>
          </a:p>
          <a:p>
            <a:pPr lvl="0"/>
            <a:r>
              <a:rPr lang="tr-TR" dirty="0" err="1" smtClean="0"/>
              <a:t>Mons</a:t>
            </a:r>
            <a:r>
              <a:rPr lang="tr-TR" dirty="0" smtClean="0"/>
              <a:t> </a:t>
            </a:r>
            <a:r>
              <a:rPr lang="tr-TR" dirty="0" err="1" smtClean="0"/>
              <a:t>pubis</a:t>
            </a:r>
            <a:endParaRPr lang="tr-TR" dirty="0" smtClean="0"/>
          </a:p>
          <a:p>
            <a:pPr lvl="0"/>
            <a:r>
              <a:rPr lang="tr-TR" dirty="0" err="1" smtClean="0"/>
              <a:t>Labium</a:t>
            </a:r>
            <a:r>
              <a:rPr lang="tr-TR" dirty="0" smtClean="0"/>
              <a:t> majör </a:t>
            </a:r>
          </a:p>
          <a:p>
            <a:pPr lvl="0"/>
            <a:r>
              <a:rPr lang="tr-TR" dirty="0" err="1" smtClean="0"/>
              <a:t>Labium</a:t>
            </a:r>
            <a:r>
              <a:rPr lang="tr-TR" dirty="0" smtClean="0"/>
              <a:t> minör</a:t>
            </a:r>
          </a:p>
          <a:p>
            <a:pPr lvl="0"/>
            <a:r>
              <a:rPr lang="tr-TR" dirty="0" smtClean="0"/>
              <a:t>Klitoris</a:t>
            </a:r>
          </a:p>
          <a:p>
            <a:pPr lvl="0"/>
            <a:r>
              <a:rPr lang="tr-TR" dirty="0" err="1" smtClean="0"/>
              <a:t>Vestibul’dan</a:t>
            </a:r>
            <a:r>
              <a:rPr lang="tr-TR" dirty="0" smtClean="0"/>
              <a:t> oluşur.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/>
              <a:t>KAN DOLAŞIMI</a:t>
            </a:r>
            <a:endParaRPr lang="tr-TR" dirty="0" smtClean="0"/>
          </a:p>
          <a:p>
            <a:r>
              <a:rPr lang="tr-TR" dirty="0" err="1" smtClean="0"/>
              <a:t>Uterusu</a:t>
            </a:r>
            <a:r>
              <a:rPr lang="tr-TR" dirty="0" smtClean="0"/>
              <a:t> besleyen 3 çift arter vardır:</a:t>
            </a:r>
          </a:p>
          <a:p>
            <a:pPr lvl="1"/>
            <a:r>
              <a:rPr lang="tr-TR" dirty="0" err="1" smtClean="0"/>
              <a:t>Uterin</a:t>
            </a:r>
            <a:r>
              <a:rPr lang="tr-TR" dirty="0" smtClean="0"/>
              <a:t> arterler</a:t>
            </a:r>
          </a:p>
          <a:p>
            <a:pPr lvl="1"/>
            <a:r>
              <a:rPr lang="tr-TR" dirty="0" err="1" smtClean="0"/>
              <a:t>Ovarian</a:t>
            </a:r>
            <a:r>
              <a:rPr lang="tr-TR" dirty="0" smtClean="0"/>
              <a:t> arterler</a:t>
            </a:r>
          </a:p>
          <a:p>
            <a:pPr lvl="1"/>
            <a:r>
              <a:rPr lang="tr-TR" dirty="0" err="1" smtClean="0"/>
              <a:t>Funikular</a:t>
            </a:r>
            <a:r>
              <a:rPr lang="tr-TR" dirty="0" smtClean="0"/>
              <a:t> arterler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ERKEK ÜREME SİSTEMİ	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>
              <a:buNone/>
            </a:pPr>
            <a:r>
              <a:rPr lang="tr-TR" b="1" dirty="0" smtClean="0"/>
              <a:t>Dış Üreme Organları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Erkek dış üreme organları;</a:t>
            </a:r>
          </a:p>
          <a:p>
            <a:pPr lvl="0"/>
            <a:r>
              <a:rPr lang="tr-TR" dirty="0" smtClean="0"/>
              <a:t>Penis</a:t>
            </a:r>
          </a:p>
          <a:p>
            <a:pPr lvl="0"/>
            <a:r>
              <a:rPr lang="tr-TR" dirty="0" err="1" smtClean="0"/>
              <a:t>Skrotum’dan</a:t>
            </a:r>
            <a:r>
              <a:rPr lang="tr-TR" dirty="0" smtClean="0"/>
              <a:t> oluşur.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tr-TR" b="1" dirty="0" smtClean="0"/>
              <a:t>Penis: </a:t>
            </a:r>
            <a:r>
              <a:rPr lang="tr-TR" dirty="0" smtClean="0"/>
              <a:t>İçinde silindirik tabakalar vardır. Bu tabakalar içinden </a:t>
            </a:r>
            <a:r>
              <a:rPr lang="tr-TR" dirty="0" err="1" smtClean="0"/>
              <a:t>uretra</a:t>
            </a:r>
            <a:r>
              <a:rPr lang="tr-TR" dirty="0" smtClean="0"/>
              <a:t>, sinirler ve kan damarları ve geçer. Seksüel heyecan sırasında bu kan damarlarında meydana gelen dolgunluk penisin sertleşmesine (</a:t>
            </a:r>
            <a:r>
              <a:rPr lang="tr-TR" dirty="0" err="1" smtClean="0"/>
              <a:t>ereksiyon</a:t>
            </a:r>
            <a:r>
              <a:rPr lang="tr-TR" dirty="0" smtClean="0"/>
              <a:t>) neden olur.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Skrotum</a:t>
            </a:r>
            <a:r>
              <a:rPr lang="tr-TR" b="1" dirty="0" smtClean="0"/>
              <a:t>: </a:t>
            </a:r>
            <a:r>
              <a:rPr lang="tr-TR" dirty="0" smtClean="0"/>
              <a:t>Testisleri ve </a:t>
            </a:r>
            <a:r>
              <a:rPr lang="tr-TR" dirty="0" err="1" smtClean="0"/>
              <a:t>spermatik</a:t>
            </a:r>
            <a:r>
              <a:rPr lang="tr-TR" dirty="0" smtClean="0"/>
              <a:t> </a:t>
            </a:r>
            <a:r>
              <a:rPr lang="tr-TR" dirty="0" err="1" smtClean="0"/>
              <a:t>kordları</a:t>
            </a:r>
            <a:r>
              <a:rPr lang="tr-TR" dirty="0" smtClean="0"/>
              <a:t> içinde taşır. Testisler </a:t>
            </a:r>
            <a:r>
              <a:rPr lang="tr-TR" dirty="0" err="1" smtClean="0"/>
              <a:t>spermatik</a:t>
            </a:r>
            <a:r>
              <a:rPr lang="tr-TR" dirty="0" smtClean="0"/>
              <a:t> </a:t>
            </a:r>
            <a:r>
              <a:rPr lang="tr-TR" dirty="0" err="1" smtClean="0"/>
              <a:t>kordlara</a:t>
            </a:r>
            <a:r>
              <a:rPr lang="tr-TR" dirty="0" smtClean="0"/>
              <a:t> asılıdır.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İç Üreme Organları</a:t>
            </a:r>
            <a:endParaRPr lang="tr-TR" dirty="0" smtClean="0"/>
          </a:p>
          <a:p>
            <a:r>
              <a:rPr lang="tr-TR" dirty="0" smtClean="0"/>
              <a:t>Erkek iç üreme organları;</a:t>
            </a:r>
          </a:p>
          <a:p>
            <a:r>
              <a:rPr lang="tr-TR" dirty="0" smtClean="0"/>
              <a:t>1. Testislerden</a:t>
            </a:r>
          </a:p>
          <a:p>
            <a:r>
              <a:rPr lang="tr-TR" dirty="0" smtClean="0"/>
              <a:t>2. </a:t>
            </a:r>
            <a:r>
              <a:rPr lang="tr-TR" dirty="0" err="1" smtClean="0"/>
              <a:t>Spermatozoonun</a:t>
            </a:r>
            <a:r>
              <a:rPr lang="tr-TR" dirty="0" smtClean="0"/>
              <a:t> depolanmasını ve taşınmasını sağlayan kanal sisteminden oluşur.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Testisler: </a:t>
            </a:r>
            <a:r>
              <a:rPr lang="tr-TR" dirty="0" smtClean="0"/>
              <a:t>Bir çifttir ve </a:t>
            </a:r>
            <a:r>
              <a:rPr lang="tr-TR" dirty="0" err="1" smtClean="0"/>
              <a:t>skrotumun</a:t>
            </a:r>
            <a:r>
              <a:rPr lang="tr-TR" dirty="0" smtClean="0"/>
              <a:t> içinde yer alırlar. Uzunlukları 4 </a:t>
            </a:r>
            <a:r>
              <a:rPr lang="tr-TR" dirty="0" err="1" smtClean="0"/>
              <a:t>cm’dir</a:t>
            </a:r>
            <a:r>
              <a:rPr lang="tr-TR" dirty="0" smtClean="0"/>
              <a:t>. Her biri </a:t>
            </a:r>
            <a:r>
              <a:rPr lang="tr-TR" dirty="0" err="1" smtClean="0"/>
              <a:t>spermatik</a:t>
            </a:r>
            <a:r>
              <a:rPr lang="tr-TR" dirty="0" smtClean="0"/>
              <a:t> kordon ile </a:t>
            </a:r>
            <a:r>
              <a:rPr lang="tr-TR" dirty="0" err="1" smtClean="0"/>
              <a:t>skrotumun</a:t>
            </a:r>
            <a:r>
              <a:rPr lang="tr-TR" dirty="0" smtClean="0"/>
              <a:t> içinde asılı olarak bulunurlar. </a:t>
            </a:r>
          </a:p>
          <a:p>
            <a:r>
              <a:rPr lang="tr-TR" dirty="0" smtClean="0"/>
              <a:t>	Testisin iki görevi vardır. </a:t>
            </a:r>
          </a:p>
          <a:p>
            <a:r>
              <a:rPr lang="tr-TR" dirty="0" smtClean="0"/>
              <a:t>	* </a:t>
            </a:r>
            <a:r>
              <a:rPr lang="tr-TR" dirty="0" err="1" smtClean="0"/>
              <a:t>Ekzokrin</a:t>
            </a:r>
            <a:r>
              <a:rPr lang="tr-TR" dirty="0" smtClean="0"/>
              <a:t> görevi</a:t>
            </a:r>
          </a:p>
          <a:p>
            <a:r>
              <a:rPr lang="tr-TR" dirty="0" smtClean="0"/>
              <a:t>	* Endokrin görevi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/>
          </a:bodyPr>
          <a:lstStyle/>
          <a:p>
            <a:pPr>
              <a:buFont typeface="Arial" charset="0"/>
              <a:buChar char="•"/>
            </a:pPr>
            <a:r>
              <a:rPr lang="tr-TR" b="1" i="1" u="sng" dirty="0" err="1" smtClean="0"/>
              <a:t>Ekzokrin</a:t>
            </a:r>
            <a:r>
              <a:rPr lang="tr-TR" b="1" i="1" u="sng" dirty="0" smtClean="0"/>
              <a:t> görevi:</a:t>
            </a:r>
            <a:r>
              <a:rPr lang="tr-TR" dirty="0" smtClean="0"/>
              <a:t> </a:t>
            </a:r>
            <a:r>
              <a:rPr lang="tr-TR" dirty="0" err="1" smtClean="0"/>
              <a:t>Spermatogenezistir</a:t>
            </a:r>
            <a:r>
              <a:rPr lang="tr-TR" dirty="0" smtClean="0"/>
              <a:t>. İlkel erkek </a:t>
            </a:r>
            <a:r>
              <a:rPr lang="tr-TR" dirty="0" err="1" smtClean="0"/>
              <a:t>germ</a:t>
            </a:r>
            <a:r>
              <a:rPr lang="tr-TR" dirty="0" smtClean="0"/>
              <a:t> hücresinden, olgun </a:t>
            </a:r>
            <a:r>
              <a:rPr lang="tr-TR" dirty="0" err="1" smtClean="0"/>
              <a:t>spermiumun</a:t>
            </a:r>
            <a:r>
              <a:rPr lang="tr-TR" dirty="0" smtClean="0"/>
              <a:t> meydana gelme sürecine </a:t>
            </a:r>
            <a:r>
              <a:rPr lang="tr-TR" dirty="0" err="1" smtClean="0"/>
              <a:t>spermatogenezis</a:t>
            </a:r>
            <a:r>
              <a:rPr lang="tr-TR" dirty="0" smtClean="0"/>
              <a:t> denir. 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Testis </a:t>
            </a:r>
            <a:r>
              <a:rPr lang="tr-TR" dirty="0" err="1" smtClean="0"/>
              <a:t>septalar</a:t>
            </a:r>
            <a:r>
              <a:rPr lang="tr-TR" dirty="0" smtClean="0"/>
              <a:t> tarafından 250-300 kadar lobcuğa ayrılmıştır. Her lobcukta 1-4 kadar </a:t>
            </a:r>
            <a:r>
              <a:rPr lang="tr-TR" dirty="0" err="1" smtClean="0"/>
              <a:t>tubuli</a:t>
            </a:r>
            <a:r>
              <a:rPr lang="tr-TR" dirty="0" smtClean="0"/>
              <a:t> </a:t>
            </a:r>
            <a:r>
              <a:rPr lang="tr-TR" dirty="0" err="1" smtClean="0"/>
              <a:t>konkorti</a:t>
            </a:r>
            <a:r>
              <a:rPr lang="tr-TR" dirty="0" smtClean="0"/>
              <a:t> </a:t>
            </a:r>
            <a:r>
              <a:rPr lang="tr-TR" dirty="0" err="1" smtClean="0"/>
              <a:t>seminiferleri</a:t>
            </a:r>
            <a:r>
              <a:rPr lang="tr-TR" dirty="0" smtClean="0"/>
              <a:t> yer alır. </a:t>
            </a:r>
            <a:r>
              <a:rPr lang="tr-TR" dirty="0" err="1" smtClean="0"/>
              <a:t>Spermatogenezis</a:t>
            </a:r>
            <a:r>
              <a:rPr lang="tr-TR" dirty="0" smtClean="0"/>
              <a:t> </a:t>
            </a:r>
            <a:r>
              <a:rPr lang="tr-TR" dirty="0" err="1" smtClean="0"/>
              <a:t>tubuli</a:t>
            </a:r>
            <a:r>
              <a:rPr lang="tr-TR" dirty="0" smtClean="0"/>
              <a:t> </a:t>
            </a:r>
            <a:r>
              <a:rPr lang="tr-TR" dirty="0" err="1" smtClean="0"/>
              <a:t>konkorti</a:t>
            </a:r>
            <a:r>
              <a:rPr lang="tr-TR" dirty="0" smtClean="0"/>
              <a:t> </a:t>
            </a:r>
            <a:r>
              <a:rPr lang="tr-TR" dirty="0" err="1" smtClean="0"/>
              <a:t>seminiferlerinde</a:t>
            </a:r>
            <a:r>
              <a:rPr lang="tr-TR" dirty="0" smtClean="0"/>
              <a:t> gerçekleşir. </a:t>
            </a:r>
            <a:r>
              <a:rPr lang="tr-TR" dirty="0" err="1" smtClean="0"/>
              <a:t>Tubuli</a:t>
            </a:r>
            <a:r>
              <a:rPr lang="tr-TR" dirty="0" smtClean="0"/>
              <a:t> </a:t>
            </a:r>
            <a:r>
              <a:rPr lang="tr-TR" dirty="0" err="1" smtClean="0"/>
              <a:t>konkorti</a:t>
            </a:r>
            <a:r>
              <a:rPr lang="tr-TR" dirty="0" smtClean="0"/>
              <a:t> </a:t>
            </a:r>
            <a:r>
              <a:rPr lang="tr-TR" dirty="0" err="1" smtClean="0"/>
              <a:t>dunarında</a:t>
            </a:r>
            <a:r>
              <a:rPr lang="tr-TR" dirty="0" smtClean="0"/>
              <a:t> oluşan </a:t>
            </a:r>
            <a:r>
              <a:rPr lang="tr-TR" dirty="0" err="1" smtClean="0"/>
              <a:t>spermiumnlar</a:t>
            </a:r>
            <a:r>
              <a:rPr lang="tr-TR" dirty="0" smtClean="0"/>
              <a:t> yine buradaki destek ve besleme görevi yapan </a:t>
            </a:r>
            <a:r>
              <a:rPr lang="tr-TR" dirty="0" err="1" smtClean="0"/>
              <a:t>sertoli</a:t>
            </a:r>
            <a:r>
              <a:rPr lang="tr-TR" dirty="0" smtClean="0"/>
              <a:t> hücrelerinden koparak ileri yollara sevk edilirler.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75853"/>
            <a:ext cx="8003232" cy="5289451"/>
          </a:xfrm>
        </p:spPr>
        <p:txBody>
          <a:bodyPr>
            <a:normAutofit/>
          </a:bodyPr>
          <a:lstStyle/>
          <a:p>
            <a:r>
              <a:rPr lang="tr-TR" b="1" i="1" u="sng" dirty="0" smtClean="0"/>
              <a:t>* Endokrin görevi:</a:t>
            </a:r>
            <a:r>
              <a:rPr lang="tr-TR" dirty="0" smtClean="0"/>
              <a:t> </a:t>
            </a:r>
            <a:r>
              <a:rPr lang="tr-TR" dirty="0" err="1" smtClean="0"/>
              <a:t>tubuli</a:t>
            </a:r>
            <a:r>
              <a:rPr lang="tr-TR" dirty="0" smtClean="0"/>
              <a:t> </a:t>
            </a:r>
            <a:r>
              <a:rPr lang="tr-TR" dirty="0" err="1" smtClean="0"/>
              <a:t>konkorti</a:t>
            </a:r>
            <a:r>
              <a:rPr lang="tr-TR" dirty="0" smtClean="0"/>
              <a:t> </a:t>
            </a:r>
            <a:r>
              <a:rPr lang="tr-TR" dirty="0" err="1" smtClean="0"/>
              <a:t>seminiferleri</a:t>
            </a:r>
            <a:r>
              <a:rPr lang="tr-TR" dirty="0" smtClean="0"/>
              <a:t> arasındaki bağ dokusunda bulunan </a:t>
            </a:r>
            <a:r>
              <a:rPr lang="tr-TR" dirty="0" err="1" smtClean="0"/>
              <a:t>interstisyel</a:t>
            </a:r>
            <a:r>
              <a:rPr lang="tr-TR" dirty="0" smtClean="0"/>
              <a:t> hücreler </a:t>
            </a:r>
            <a:r>
              <a:rPr lang="tr-TR" dirty="0" err="1" smtClean="0"/>
              <a:t>testesteron</a:t>
            </a:r>
            <a:r>
              <a:rPr lang="tr-TR" dirty="0" smtClean="0"/>
              <a:t> hormonu salgılarlar. Bu hormon hipofiz ön lobundan salgılanan </a:t>
            </a:r>
            <a:r>
              <a:rPr lang="tr-TR" dirty="0" err="1" smtClean="0"/>
              <a:t>İnterstisiyel</a:t>
            </a:r>
            <a:r>
              <a:rPr lang="tr-TR" dirty="0" smtClean="0"/>
              <a:t> </a:t>
            </a:r>
            <a:r>
              <a:rPr lang="tr-TR" dirty="0" err="1" smtClean="0"/>
              <a:t>Cell</a:t>
            </a:r>
            <a:r>
              <a:rPr lang="tr-TR" dirty="0" smtClean="0"/>
              <a:t> </a:t>
            </a:r>
            <a:r>
              <a:rPr lang="tr-TR" dirty="0" err="1" smtClean="0"/>
              <a:t>Stimülating</a:t>
            </a:r>
            <a:r>
              <a:rPr lang="tr-TR" dirty="0" smtClean="0"/>
              <a:t> hormonunun (ICSH) etkisi altındadır. </a:t>
            </a:r>
            <a:r>
              <a:rPr lang="tr-TR" dirty="0" err="1" smtClean="0"/>
              <a:t>Testesteron</a:t>
            </a:r>
            <a:r>
              <a:rPr lang="tr-TR" dirty="0" smtClean="0"/>
              <a:t> erkekte </a:t>
            </a:r>
            <a:r>
              <a:rPr lang="tr-TR" dirty="0" err="1" smtClean="0"/>
              <a:t>sekonder</a:t>
            </a:r>
            <a:r>
              <a:rPr lang="tr-TR" dirty="0" smtClean="0"/>
              <a:t> seks karakterini düzenleyen bir hormondur.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>
              <a:buNone/>
            </a:pPr>
            <a:r>
              <a:rPr lang="tr-TR" b="1" dirty="0" smtClean="0"/>
              <a:t>Erkek Boşaltım Yolları</a:t>
            </a:r>
            <a:endParaRPr lang="tr-TR" dirty="0" smtClean="0"/>
          </a:p>
          <a:p>
            <a:r>
              <a:rPr lang="tr-TR" b="1" dirty="0" err="1" smtClean="0"/>
              <a:t>Epididimis</a:t>
            </a:r>
            <a:r>
              <a:rPr lang="tr-TR" b="1" dirty="0" smtClean="0"/>
              <a:t>: </a:t>
            </a:r>
            <a:r>
              <a:rPr lang="tr-TR" dirty="0" smtClean="0"/>
              <a:t>testislerin üzerinde bulunurlar. Testislerin dış ifraz kanallarını ilk kısmını oluştururlar. </a:t>
            </a:r>
            <a:r>
              <a:rPr lang="tr-TR" dirty="0" err="1" smtClean="0"/>
              <a:t>Spermiumlar</a:t>
            </a:r>
            <a:r>
              <a:rPr lang="tr-TR" dirty="0" smtClean="0"/>
              <a:t> </a:t>
            </a:r>
            <a:r>
              <a:rPr lang="tr-TR" dirty="0" err="1" smtClean="0"/>
              <a:t>epididimis</a:t>
            </a:r>
            <a:r>
              <a:rPr lang="tr-TR" dirty="0" smtClean="0"/>
              <a:t> içinde fizyolojik olgunluğa ulaşırlar. </a:t>
            </a:r>
          </a:p>
          <a:p>
            <a:r>
              <a:rPr lang="tr-TR" b="1" dirty="0" smtClean="0"/>
              <a:t>Vesika </a:t>
            </a:r>
            <a:r>
              <a:rPr lang="tr-TR" b="1" dirty="0" err="1" smtClean="0"/>
              <a:t>Seminalis</a:t>
            </a:r>
            <a:r>
              <a:rPr lang="tr-TR" b="1" dirty="0" smtClean="0"/>
              <a:t>: </a:t>
            </a:r>
            <a:r>
              <a:rPr lang="tr-TR" dirty="0" smtClean="0"/>
              <a:t>Spermler </a:t>
            </a:r>
            <a:r>
              <a:rPr lang="tr-TR" dirty="0" err="1" smtClean="0"/>
              <a:t>vas</a:t>
            </a:r>
            <a:r>
              <a:rPr lang="tr-TR" dirty="0" smtClean="0"/>
              <a:t> </a:t>
            </a:r>
            <a:r>
              <a:rPr lang="tr-TR" dirty="0" err="1" smtClean="0"/>
              <a:t>deferensler</a:t>
            </a:r>
            <a:r>
              <a:rPr lang="tr-TR" dirty="0" smtClean="0"/>
              <a:t> aracılığı ile vesika </a:t>
            </a:r>
            <a:r>
              <a:rPr lang="tr-TR" dirty="0" err="1" smtClean="0"/>
              <a:t>seminalise</a:t>
            </a:r>
            <a:r>
              <a:rPr lang="tr-TR" dirty="0" smtClean="0"/>
              <a:t> taşınırlar.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>
              <a:buNone/>
            </a:pPr>
            <a:r>
              <a:rPr lang="tr-TR" dirty="0" err="1" smtClean="0"/>
              <a:t>Seminal</a:t>
            </a:r>
            <a:r>
              <a:rPr lang="tr-TR" dirty="0" smtClean="0"/>
              <a:t> vezikül </a:t>
            </a:r>
            <a:r>
              <a:rPr lang="tr-TR" dirty="0" err="1" smtClean="0"/>
              <a:t>membranöz</a:t>
            </a:r>
            <a:r>
              <a:rPr lang="tr-TR" dirty="0" smtClean="0"/>
              <a:t> yapıda kese şeklinde olup, mesane ile rektum arasında bulunur. İki görevi vardır: </a:t>
            </a:r>
          </a:p>
          <a:p>
            <a:pPr lvl="0"/>
            <a:r>
              <a:rPr lang="tr-TR" dirty="0" smtClean="0"/>
              <a:t>Dışarıya atılmadan önce </a:t>
            </a:r>
            <a:r>
              <a:rPr lang="tr-TR" dirty="0" err="1" smtClean="0"/>
              <a:t>spermatozoaları</a:t>
            </a:r>
            <a:r>
              <a:rPr lang="tr-TR" dirty="0" smtClean="0"/>
              <a:t> içinde muhafaza etmek,</a:t>
            </a:r>
          </a:p>
          <a:p>
            <a:pPr lvl="0"/>
            <a:r>
              <a:rPr lang="tr-TR" dirty="0" err="1" smtClean="0"/>
              <a:t>Seminal</a:t>
            </a:r>
            <a:r>
              <a:rPr lang="tr-TR" dirty="0" smtClean="0"/>
              <a:t> </a:t>
            </a:r>
            <a:r>
              <a:rPr lang="tr-TR" dirty="0" err="1" smtClean="0"/>
              <a:t>mayinin</a:t>
            </a:r>
            <a:r>
              <a:rPr lang="tr-TR" dirty="0" smtClean="0"/>
              <a:t> miktarını arttıran ve spermlerin </a:t>
            </a:r>
            <a:r>
              <a:rPr lang="tr-TR" dirty="0" err="1" smtClean="0"/>
              <a:t>motilitesini</a:t>
            </a:r>
            <a:r>
              <a:rPr lang="tr-TR" dirty="0" smtClean="0"/>
              <a:t> sağlayan bir mayi salgılamaktır.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Mons</a:t>
            </a:r>
            <a:r>
              <a:rPr lang="tr-TR" b="1" dirty="0" smtClean="0"/>
              <a:t> </a:t>
            </a:r>
            <a:r>
              <a:rPr lang="tr-TR" b="1" dirty="0" err="1" smtClean="0"/>
              <a:t>pubis</a:t>
            </a:r>
            <a:r>
              <a:rPr lang="tr-TR" b="1" dirty="0" smtClean="0"/>
              <a:t>: </a:t>
            </a:r>
            <a:r>
              <a:rPr lang="tr-TR" dirty="0" smtClean="0"/>
              <a:t>Gevşek bağ dokusu ve deri altı yağ dokusundan yapılmıştır. </a:t>
            </a:r>
            <a:r>
              <a:rPr lang="tr-TR" dirty="0" err="1" smtClean="0"/>
              <a:t>Puberteden</a:t>
            </a:r>
            <a:r>
              <a:rPr lang="tr-TR" dirty="0" smtClean="0"/>
              <a:t> itibaren üzeri kıllarla örtülüdür. </a:t>
            </a:r>
          </a:p>
          <a:p>
            <a:r>
              <a:rPr lang="tr-TR" b="1" dirty="0" err="1" smtClean="0"/>
              <a:t>Labium</a:t>
            </a:r>
            <a:r>
              <a:rPr lang="tr-TR" b="1" dirty="0" smtClean="0"/>
              <a:t> majör: </a:t>
            </a:r>
            <a:r>
              <a:rPr lang="tr-TR" dirty="0" smtClean="0"/>
              <a:t> </a:t>
            </a:r>
            <a:r>
              <a:rPr lang="tr-TR" dirty="0" err="1" smtClean="0"/>
              <a:t>Mons</a:t>
            </a:r>
            <a:r>
              <a:rPr lang="tr-TR" dirty="0" smtClean="0"/>
              <a:t> </a:t>
            </a:r>
            <a:r>
              <a:rPr lang="tr-TR" dirty="0" err="1" smtClean="0"/>
              <a:t>pubisten</a:t>
            </a:r>
            <a:r>
              <a:rPr lang="tr-TR" dirty="0" smtClean="0"/>
              <a:t> aşağı doğru uzanan yağ ve bağ dokusu kıvrımıdır. </a:t>
            </a:r>
            <a:r>
              <a:rPr lang="tr-TR" dirty="0" err="1" smtClean="0"/>
              <a:t>Puberteden</a:t>
            </a:r>
            <a:r>
              <a:rPr lang="tr-TR" dirty="0" smtClean="0"/>
              <a:t> itibaren üzeri kıllarla örtülüdür. </a:t>
            </a:r>
            <a:r>
              <a:rPr lang="tr-TR" dirty="0" err="1" smtClean="0"/>
              <a:t>Labia</a:t>
            </a:r>
            <a:r>
              <a:rPr lang="tr-TR" dirty="0" smtClean="0"/>
              <a:t> majörler; </a:t>
            </a:r>
            <a:r>
              <a:rPr lang="tr-TR" dirty="0" err="1" smtClean="0"/>
              <a:t>labia</a:t>
            </a:r>
            <a:r>
              <a:rPr lang="tr-TR" dirty="0" smtClean="0"/>
              <a:t> minörleri, </a:t>
            </a:r>
            <a:r>
              <a:rPr lang="tr-TR" dirty="0" err="1" smtClean="0"/>
              <a:t>uretral</a:t>
            </a:r>
            <a:r>
              <a:rPr lang="tr-TR" dirty="0" smtClean="0"/>
              <a:t> ve </a:t>
            </a:r>
            <a:r>
              <a:rPr lang="tr-TR" dirty="0" err="1" smtClean="0"/>
              <a:t>vajinal</a:t>
            </a:r>
            <a:r>
              <a:rPr lang="tr-TR" dirty="0" smtClean="0"/>
              <a:t> açıklığı korurlar.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/>
              <a:t>Prostat Bezi: </a:t>
            </a:r>
            <a:r>
              <a:rPr lang="tr-TR" dirty="0" err="1" smtClean="0"/>
              <a:t>Uretranın</a:t>
            </a:r>
            <a:r>
              <a:rPr lang="tr-TR" dirty="0" smtClean="0"/>
              <a:t> iç ağzının hemen altında yer alır. Yaklaşık ceviz büyüklüğündedir. Kas dokusundan yapılmıştır. Üreme mekanizmasına iki şekilde yardımcı olur. </a:t>
            </a:r>
          </a:p>
          <a:p>
            <a:pPr lvl="0"/>
            <a:r>
              <a:rPr lang="tr-TR" dirty="0" err="1" smtClean="0"/>
              <a:t>Alkalen</a:t>
            </a:r>
            <a:r>
              <a:rPr lang="tr-TR" dirty="0" smtClean="0"/>
              <a:t> bir mayi ifraz ederek </a:t>
            </a:r>
            <a:r>
              <a:rPr lang="tr-TR" dirty="0" err="1" smtClean="0"/>
              <a:t>spermiumların</a:t>
            </a:r>
            <a:r>
              <a:rPr lang="tr-TR" dirty="0" smtClean="0"/>
              <a:t> asit olan vajinada yaşamalarını sağlamak,</a:t>
            </a:r>
          </a:p>
          <a:p>
            <a:pPr lvl="0"/>
            <a:r>
              <a:rPr lang="tr-TR" dirty="0" smtClean="0"/>
              <a:t>Adale </a:t>
            </a:r>
            <a:r>
              <a:rPr lang="tr-TR" dirty="0" err="1" smtClean="0"/>
              <a:t>kontraksiyonları</a:t>
            </a:r>
            <a:r>
              <a:rPr lang="tr-TR" dirty="0" smtClean="0"/>
              <a:t> ile, </a:t>
            </a:r>
            <a:r>
              <a:rPr lang="tr-TR" dirty="0" err="1" smtClean="0"/>
              <a:t>ejakülasyon</a:t>
            </a:r>
            <a:r>
              <a:rPr lang="tr-TR" dirty="0" smtClean="0"/>
              <a:t> (spermlerin dışarı atılması) esnasında </a:t>
            </a:r>
            <a:r>
              <a:rPr lang="tr-TR" dirty="0" err="1" smtClean="0"/>
              <a:t>seminal</a:t>
            </a:r>
            <a:r>
              <a:rPr lang="tr-TR" dirty="0" smtClean="0"/>
              <a:t> </a:t>
            </a:r>
            <a:r>
              <a:rPr lang="tr-TR" dirty="0" err="1" smtClean="0"/>
              <a:t>mayinin</a:t>
            </a:r>
            <a:r>
              <a:rPr lang="tr-TR" dirty="0" smtClean="0"/>
              <a:t> kuvvetle dışarı atılmasını sağlamaktır.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10000"/>
          </a:bodyPr>
          <a:lstStyle/>
          <a:p>
            <a:r>
              <a:rPr lang="tr-TR" b="1" dirty="0" err="1" smtClean="0"/>
              <a:t>Cowper</a:t>
            </a:r>
            <a:r>
              <a:rPr lang="tr-TR" b="1" dirty="0" smtClean="0"/>
              <a:t> Bezleri: </a:t>
            </a:r>
            <a:r>
              <a:rPr lang="tr-TR" dirty="0" smtClean="0"/>
              <a:t>iki tanedir. Fındığa benzerler. Prostat bezinin iki yanında yer alırlar. Süte benzer koyu kıvamda bir mayi salgılarlar ve </a:t>
            </a:r>
            <a:r>
              <a:rPr lang="tr-TR" dirty="0" err="1" smtClean="0"/>
              <a:t>seminal</a:t>
            </a:r>
            <a:r>
              <a:rPr lang="tr-TR" dirty="0" smtClean="0"/>
              <a:t> </a:t>
            </a:r>
            <a:r>
              <a:rPr lang="tr-TR" dirty="0" err="1" smtClean="0"/>
              <a:t>mayinin</a:t>
            </a:r>
            <a:r>
              <a:rPr lang="tr-TR" dirty="0" smtClean="0"/>
              <a:t> önemli bir kısmını yaparlar. </a:t>
            </a:r>
          </a:p>
          <a:p>
            <a:r>
              <a:rPr lang="tr-TR" b="1" i="1" dirty="0" err="1" smtClean="0"/>
              <a:t>Seminal</a:t>
            </a:r>
            <a:r>
              <a:rPr lang="tr-TR" b="1" i="1" dirty="0" smtClean="0"/>
              <a:t> Mayi: </a:t>
            </a:r>
            <a:r>
              <a:rPr lang="tr-TR" dirty="0" smtClean="0"/>
              <a:t>Griye çalan beyaz renkte ve yapışkan karakterdedir. İçinde spermlerin yaşamasını sağlayan protein, </a:t>
            </a:r>
            <a:r>
              <a:rPr lang="tr-TR" dirty="0" err="1" smtClean="0"/>
              <a:t>lipid</a:t>
            </a:r>
            <a:r>
              <a:rPr lang="tr-TR" dirty="0" smtClean="0"/>
              <a:t>, </a:t>
            </a:r>
            <a:r>
              <a:rPr lang="tr-TR" dirty="0" err="1" smtClean="0"/>
              <a:t>fruktoz</a:t>
            </a:r>
            <a:r>
              <a:rPr lang="tr-TR" dirty="0" smtClean="0"/>
              <a:t> gibi besin maddeleri bulunur. 1 cm</a:t>
            </a:r>
            <a:r>
              <a:rPr lang="tr-TR" baseline="30000" dirty="0" smtClean="0"/>
              <a:t>3</a:t>
            </a:r>
            <a:r>
              <a:rPr lang="tr-TR" dirty="0" smtClean="0"/>
              <a:t> </a:t>
            </a:r>
            <a:r>
              <a:rPr lang="tr-TR" dirty="0" err="1" smtClean="0"/>
              <a:t>seminal</a:t>
            </a:r>
            <a:r>
              <a:rPr lang="tr-TR" dirty="0" smtClean="0"/>
              <a:t> </a:t>
            </a:r>
            <a:r>
              <a:rPr lang="tr-TR" dirty="0" err="1" smtClean="0"/>
              <a:t>mai</a:t>
            </a:r>
            <a:r>
              <a:rPr lang="tr-TR" dirty="0" smtClean="0"/>
              <a:t>, 60-120 milyon </a:t>
            </a:r>
            <a:r>
              <a:rPr lang="tr-TR" dirty="0" err="1" smtClean="0"/>
              <a:t>spermium</a:t>
            </a:r>
            <a:r>
              <a:rPr lang="tr-TR" dirty="0" smtClean="0"/>
              <a:t> ihtiva eder. Her </a:t>
            </a:r>
            <a:r>
              <a:rPr lang="tr-TR" dirty="0" err="1" smtClean="0"/>
              <a:t>ejakülasyonda</a:t>
            </a:r>
            <a:r>
              <a:rPr lang="tr-TR" dirty="0" smtClean="0"/>
              <a:t> yaklaşık 2-4 cm</a:t>
            </a:r>
            <a:r>
              <a:rPr lang="tr-TR" baseline="30000" dirty="0" smtClean="0"/>
              <a:t>3</a:t>
            </a:r>
            <a:r>
              <a:rPr lang="tr-TR" dirty="0" smtClean="0"/>
              <a:t> </a:t>
            </a:r>
            <a:r>
              <a:rPr lang="tr-TR" dirty="0" err="1" smtClean="0"/>
              <a:t>seminal</a:t>
            </a:r>
            <a:r>
              <a:rPr lang="tr-TR" dirty="0" smtClean="0"/>
              <a:t> mayi ile beraber 200-400 milyon </a:t>
            </a:r>
            <a:r>
              <a:rPr lang="tr-TR" dirty="0" err="1" smtClean="0"/>
              <a:t>spermium</a:t>
            </a:r>
            <a:r>
              <a:rPr lang="tr-TR" dirty="0" smtClean="0"/>
              <a:t> dışarı atılır. 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 smtClean="0"/>
              <a:t>Normospermi</a:t>
            </a:r>
            <a:r>
              <a:rPr lang="tr-TR" dirty="0" smtClean="0"/>
              <a:t>: 1 </a:t>
            </a:r>
            <a:r>
              <a:rPr lang="tr-TR" dirty="0" err="1" smtClean="0"/>
              <a:t>cc</a:t>
            </a:r>
            <a:r>
              <a:rPr lang="tr-TR" dirty="0" smtClean="0"/>
              <a:t> </a:t>
            </a:r>
            <a:r>
              <a:rPr lang="tr-TR" dirty="0" err="1" smtClean="0"/>
              <a:t>seminal</a:t>
            </a:r>
            <a:r>
              <a:rPr lang="tr-TR" dirty="0" smtClean="0"/>
              <a:t> mayide 60-120 milyon sperm bulunmasıdır.</a:t>
            </a:r>
          </a:p>
          <a:p>
            <a:r>
              <a:rPr lang="tr-TR" dirty="0" err="1" smtClean="0"/>
              <a:t>Oligospermi</a:t>
            </a:r>
            <a:r>
              <a:rPr lang="tr-TR" dirty="0" smtClean="0"/>
              <a:t>: 1 </a:t>
            </a:r>
            <a:r>
              <a:rPr lang="tr-TR" dirty="0" err="1" smtClean="0"/>
              <a:t>cc</a:t>
            </a:r>
            <a:r>
              <a:rPr lang="tr-TR" dirty="0" smtClean="0"/>
              <a:t> </a:t>
            </a:r>
            <a:r>
              <a:rPr lang="tr-TR" dirty="0" err="1" smtClean="0"/>
              <a:t>seminal</a:t>
            </a:r>
            <a:r>
              <a:rPr lang="tr-TR" dirty="0" smtClean="0"/>
              <a:t> mayide 30-60 milyon sperm bulunmasıdır.</a:t>
            </a:r>
          </a:p>
          <a:p>
            <a:r>
              <a:rPr lang="tr-TR" dirty="0" err="1" smtClean="0"/>
              <a:t>Hypospermi</a:t>
            </a:r>
            <a:r>
              <a:rPr lang="tr-TR" dirty="0" smtClean="0"/>
              <a:t>: 1 </a:t>
            </a:r>
            <a:r>
              <a:rPr lang="tr-TR" dirty="0" err="1" smtClean="0"/>
              <a:t>cc</a:t>
            </a:r>
            <a:r>
              <a:rPr lang="tr-TR" dirty="0" smtClean="0"/>
              <a:t> </a:t>
            </a:r>
            <a:r>
              <a:rPr lang="tr-TR" dirty="0" err="1" smtClean="0"/>
              <a:t>seminal</a:t>
            </a:r>
            <a:r>
              <a:rPr lang="tr-TR" dirty="0" smtClean="0"/>
              <a:t> mayide 1-30 milyon sperm bulunmasıdır.</a:t>
            </a:r>
          </a:p>
          <a:p>
            <a:r>
              <a:rPr lang="tr-TR" dirty="0" err="1" smtClean="0"/>
              <a:t>Azospermi</a:t>
            </a:r>
            <a:r>
              <a:rPr lang="tr-TR" dirty="0" smtClean="0"/>
              <a:t>: 1 </a:t>
            </a:r>
            <a:r>
              <a:rPr lang="tr-TR" dirty="0" err="1" smtClean="0"/>
              <a:t>cc</a:t>
            </a:r>
            <a:r>
              <a:rPr lang="tr-TR" dirty="0" smtClean="0"/>
              <a:t> </a:t>
            </a:r>
            <a:r>
              <a:rPr lang="tr-TR" dirty="0" err="1" smtClean="0"/>
              <a:t>seminal</a:t>
            </a:r>
            <a:r>
              <a:rPr lang="tr-TR" dirty="0" smtClean="0"/>
              <a:t> mayide hiç sperm bulunmamasıdır.</a:t>
            </a:r>
          </a:p>
          <a:p>
            <a:r>
              <a:rPr lang="tr-TR" dirty="0" err="1" smtClean="0"/>
              <a:t>Necrospermi</a:t>
            </a:r>
            <a:r>
              <a:rPr lang="tr-TR" dirty="0" smtClean="0"/>
              <a:t>: </a:t>
            </a:r>
            <a:r>
              <a:rPr lang="tr-TR" dirty="0" err="1" smtClean="0"/>
              <a:t>Seminal</a:t>
            </a:r>
            <a:r>
              <a:rPr lang="tr-TR" dirty="0" smtClean="0"/>
              <a:t> mayide sperm mevcut fakat hareketsiz veya cansızdır.</a:t>
            </a:r>
          </a:p>
          <a:p>
            <a:pPr>
              <a:buNone/>
            </a:pPr>
            <a:r>
              <a:rPr lang="tr-TR" dirty="0" smtClean="0"/>
              <a:t>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TAŞKIN L (2016). Doğum ve Kadın Sağlığı Hemşireliği. XIII. Basım. </a:t>
            </a:r>
            <a:r>
              <a:rPr lang="tr-TR" i="1" dirty="0" smtClean="0"/>
              <a:t>Akademisyen Tıp </a:t>
            </a:r>
            <a:r>
              <a:rPr lang="tr-TR" i="1" dirty="0" err="1" smtClean="0"/>
              <a:t>Kitabevi</a:t>
            </a:r>
            <a:r>
              <a:rPr lang="tr-TR" dirty="0" smtClean="0"/>
              <a:t> Ankara.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r>
              <a:rPr lang="tr-TR" b="1" dirty="0" err="1" smtClean="0"/>
              <a:t>Labium</a:t>
            </a:r>
            <a:r>
              <a:rPr lang="tr-TR" b="1" dirty="0" smtClean="0"/>
              <a:t> minör: </a:t>
            </a:r>
            <a:r>
              <a:rPr lang="tr-TR" dirty="0" err="1" smtClean="0"/>
              <a:t>Labia</a:t>
            </a:r>
            <a:r>
              <a:rPr lang="tr-TR" dirty="0" smtClean="0"/>
              <a:t> majörlerin altında yer alır. Damar ve sinir yönünden zengindir. </a:t>
            </a:r>
          </a:p>
          <a:p>
            <a:r>
              <a:rPr lang="tr-TR" b="1" dirty="0" smtClean="0"/>
              <a:t>Klitoris:</a:t>
            </a:r>
            <a:r>
              <a:rPr lang="tr-TR" dirty="0" smtClean="0"/>
              <a:t> </a:t>
            </a:r>
            <a:r>
              <a:rPr lang="tr-TR" dirty="0" err="1" smtClean="0"/>
              <a:t>Labia</a:t>
            </a:r>
            <a:r>
              <a:rPr lang="tr-TR" dirty="0" smtClean="0"/>
              <a:t> minörlerin üstte birleştiği kısımda yer alır. Kısa, silindirik, </a:t>
            </a:r>
            <a:r>
              <a:rPr lang="tr-TR" dirty="0" err="1" smtClean="0"/>
              <a:t>erektil</a:t>
            </a:r>
            <a:r>
              <a:rPr lang="tr-TR" dirty="0" smtClean="0"/>
              <a:t> bir organdır. Damar ve sinir yönünden zengindir.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Vestibul</a:t>
            </a:r>
            <a:r>
              <a:rPr lang="tr-TR" b="1" dirty="0" smtClean="0"/>
              <a:t>:</a:t>
            </a:r>
            <a:r>
              <a:rPr lang="tr-TR" dirty="0" smtClean="0"/>
              <a:t> </a:t>
            </a:r>
            <a:r>
              <a:rPr lang="tr-TR" dirty="0" err="1" smtClean="0"/>
              <a:t>Labia</a:t>
            </a:r>
            <a:r>
              <a:rPr lang="tr-TR" dirty="0" smtClean="0"/>
              <a:t> minörler açıldığında ortaya çıkan üçgen sahadır.  </a:t>
            </a:r>
            <a:r>
              <a:rPr lang="tr-TR" dirty="0" err="1" smtClean="0"/>
              <a:t>Vestibulda</a:t>
            </a:r>
            <a:r>
              <a:rPr lang="tr-TR" dirty="0" smtClean="0"/>
              <a:t> </a:t>
            </a:r>
            <a:r>
              <a:rPr lang="tr-TR" dirty="0" err="1" smtClean="0"/>
              <a:t>vajinal</a:t>
            </a:r>
            <a:r>
              <a:rPr lang="tr-TR" dirty="0" smtClean="0"/>
              <a:t> ve </a:t>
            </a:r>
            <a:r>
              <a:rPr lang="tr-TR" dirty="0" err="1" smtClean="0"/>
              <a:t>uretral</a:t>
            </a:r>
            <a:r>
              <a:rPr lang="tr-TR" dirty="0" smtClean="0"/>
              <a:t> açıklıklar bulunur. Ayrıca </a:t>
            </a:r>
            <a:r>
              <a:rPr lang="tr-TR" dirty="0" err="1" smtClean="0"/>
              <a:t>vestibulda</a:t>
            </a:r>
            <a:r>
              <a:rPr lang="tr-TR" dirty="0" smtClean="0"/>
              <a:t> </a:t>
            </a:r>
            <a:r>
              <a:rPr lang="tr-TR" dirty="0" err="1" smtClean="0"/>
              <a:t>bartolin</a:t>
            </a:r>
            <a:r>
              <a:rPr lang="tr-TR" dirty="0" smtClean="0"/>
              <a:t> bezleri ve himen de bulunur. </a:t>
            </a:r>
          </a:p>
          <a:p>
            <a:r>
              <a:rPr lang="tr-TR" dirty="0" err="1" smtClean="0"/>
              <a:t>Vestibulun</a:t>
            </a:r>
            <a:r>
              <a:rPr lang="tr-TR" dirty="0" smtClean="0"/>
              <a:t> yüzeyi ince ve </a:t>
            </a:r>
            <a:r>
              <a:rPr lang="tr-TR" dirty="0" err="1" smtClean="0"/>
              <a:t>mukozal</a:t>
            </a:r>
            <a:r>
              <a:rPr lang="tr-TR" dirty="0" smtClean="0"/>
              <a:t> bir yapıdır. Bu nedenle ısıdan, kimyasal maddelerden, akıntıdan, sıkı giyeceklerden kolayca irrite olur.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/>
          </a:bodyPr>
          <a:lstStyle/>
          <a:p>
            <a:r>
              <a:rPr lang="tr-TR" i="1" dirty="0" smtClean="0"/>
              <a:t>Himen: </a:t>
            </a:r>
            <a:r>
              <a:rPr lang="tr-TR" dirty="0" err="1" smtClean="0"/>
              <a:t>Vajinal</a:t>
            </a:r>
            <a:r>
              <a:rPr lang="tr-TR" dirty="0" smtClean="0"/>
              <a:t> açıklığı kısmen örten elastik bir </a:t>
            </a:r>
            <a:r>
              <a:rPr lang="tr-TR" dirty="0" err="1" smtClean="0"/>
              <a:t>mukoz</a:t>
            </a:r>
            <a:r>
              <a:rPr lang="tr-TR" dirty="0" smtClean="0"/>
              <a:t> </a:t>
            </a:r>
            <a:r>
              <a:rPr lang="tr-TR" dirty="0" err="1" smtClean="0"/>
              <a:t>membrandır</a:t>
            </a:r>
            <a:r>
              <a:rPr lang="tr-TR" dirty="0" smtClean="0"/>
              <a:t>. Üzerinde </a:t>
            </a:r>
            <a:r>
              <a:rPr lang="tr-TR" dirty="0" err="1" smtClean="0"/>
              <a:t>menstrual</a:t>
            </a:r>
            <a:r>
              <a:rPr lang="tr-TR" dirty="0" smtClean="0"/>
              <a:t> kanın dışarı akmasını sağlayacak delikler bulunur. Nadiren himen tamamen kapalı olabilir. Bu duruma </a:t>
            </a:r>
            <a:r>
              <a:rPr lang="tr-TR" dirty="0" err="1" smtClean="0"/>
              <a:t>imperfore</a:t>
            </a:r>
            <a:r>
              <a:rPr lang="tr-TR" dirty="0" smtClean="0"/>
              <a:t> himen denir.</a:t>
            </a:r>
          </a:p>
          <a:p>
            <a:pPr>
              <a:buNone/>
            </a:pPr>
            <a:r>
              <a:rPr lang="tr-TR" dirty="0" smtClean="0"/>
              <a:t> </a:t>
            </a:r>
          </a:p>
          <a:p>
            <a:r>
              <a:rPr lang="tr-TR" i="1" dirty="0" err="1" smtClean="0"/>
              <a:t>Bartolin</a:t>
            </a:r>
            <a:r>
              <a:rPr lang="tr-TR" i="1" dirty="0" smtClean="0"/>
              <a:t> Bezleri:</a:t>
            </a:r>
            <a:r>
              <a:rPr lang="tr-TR" dirty="0" smtClean="0"/>
              <a:t> Vulvadaki en büyük </a:t>
            </a:r>
            <a:r>
              <a:rPr lang="tr-TR" dirty="0" err="1" smtClean="0"/>
              <a:t>glandlardır</a:t>
            </a:r>
            <a:r>
              <a:rPr lang="tr-TR" dirty="0" smtClean="0"/>
              <a:t>. Vajinanın her iki tarafında yer alır ve kanalları ile </a:t>
            </a:r>
            <a:r>
              <a:rPr lang="tr-TR" dirty="0" err="1" smtClean="0"/>
              <a:t>vestibula</a:t>
            </a:r>
            <a:r>
              <a:rPr lang="tr-TR" dirty="0" smtClean="0"/>
              <a:t> açılır. Seksüel uyarılarda bir mayi salgılayarak vajinanın kayganlığını sağlarlar. Bazen enfeksiyonların buraya yerleşmesi ile bezlerde </a:t>
            </a:r>
            <a:r>
              <a:rPr lang="tr-TR" dirty="0" err="1" smtClean="0"/>
              <a:t>abseleşme</a:t>
            </a:r>
            <a:r>
              <a:rPr lang="tr-TR" dirty="0" smtClean="0"/>
              <a:t> görülebilir.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 err="1" smtClean="0"/>
              <a:t>Overler</a:t>
            </a:r>
            <a:r>
              <a:rPr lang="tr-TR" b="1" dirty="0" smtClean="0"/>
              <a:t>: </a:t>
            </a:r>
            <a:r>
              <a:rPr lang="tr-TR" dirty="0" err="1" smtClean="0"/>
              <a:t>uterusun</a:t>
            </a:r>
            <a:r>
              <a:rPr lang="tr-TR" dirty="0" smtClean="0"/>
              <a:t> her iki tarafında, tuba </a:t>
            </a:r>
            <a:r>
              <a:rPr lang="tr-TR" dirty="0" err="1" smtClean="0"/>
              <a:t>uterinaların</a:t>
            </a:r>
            <a:r>
              <a:rPr lang="tr-TR" dirty="0" smtClean="0"/>
              <a:t> </a:t>
            </a:r>
            <a:r>
              <a:rPr lang="tr-TR" dirty="0" err="1" smtClean="0"/>
              <a:t>fimbrial</a:t>
            </a:r>
            <a:r>
              <a:rPr lang="tr-TR" dirty="0" smtClean="0"/>
              <a:t> uçlarına yakın olarak bulunurlar. İri </a:t>
            </a:r>
            <a:r>
              <a:rPr lang="tr-TR" dirty="0" err="1" smtClean="0"/>
              <a:t>badm</a:t>
            </a:r>
            <a:r>
              <a:rPr lang="tr-TR" dirty="0" smtClean="0"/>
              <a:t> görünümündedirler. 4 cm uzunlukta, 2 cm genişlikte, 1 cm kalınlığındadır. </a:t>
            </a:r>
          </a:p>
          <a:p>
            <a:r>
              <a:rPr lang="tr-TR" i="1" dirty="0" err="1" smtClean="0"/>
              <a:t>Overlerin</a:t>
            </a:r>
            <a:r>
              <a:rPr lang="tr-TR" i="1" dirty="0" smtClean="0"/>
              <a:t> iki görevi vardır: </a:t>
            </a:r>
            <a:endParaRPr lang="tr-TR" dirty="0" smtClean="0"/>
          </a:p>
          <a:p>
            <a:pPr lvl="0"/>
            <a:r>
              <a:rPr lang="tr-TR" dirty="0" err="1" smtClean="0"/>
              <a:t>Ovulasyon</a:t>
            </a:r>
            <a:r>
              <a:rPr lang="tr-TR" dirty="0" smtClean="0"/>
              <a:t> yapmak: yumurta hücresinin olgunlaşıp </a:t>
            </a:r>
            <a:r>
              <a:rPr lang="tr-TR" dirty="0" err="1" smtClean="0"/>
              <a:t>overlerden</a:t>
            </a:r>
            <a:r>
              <a:rPr lang="tr-TR" dirty="0" smtClean="0"/>
              <a:t> atılmasını sağlamak</a:t>
            </a:r>
          </a:p>
          <a:p>
            <a:pPr lvl="0"/>
            <a:r>
              <a:rPr lang="tr-TR" dirty="0" smtClean="0"/>
              <a:t>Hormon salgılamak: östrojen ve </a:t>
            </a:r>
            <a:r>
              <a:rPr lang="tr-TR" dirty="0" err="1" smtClean="0"/>
              <a:t>progesteron</a:t>
            </a:r>
            <a:r>
              <a:rPr lang="tr-TR" dirty="0" smtClean="0"/>
              <a:t> salgılarlar.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b="1" dirty="0" smtClean="0"/>
              <a:t>Tuba </a:t>
            </a:r>
            <a:r>
              <a:rPr lang="tr-TR" b="1" dirty="0" err="1" smtClean="0"/>
              <a:t>uterinalar</a:t>
            </a:r>
            <a:r>
              <a:rPr lang="tr-TR" b="1" dirty="0" smtClean="0"/>
              <a:t>: </a:t>
            </a:r>
            <a:r>
              <a:rPr lang="tr-TR" dirty="0" smtClean="0"/>
              <a:t>Bir çifttir. </a:t>
            </a:r>
            <a:r>
              <a:rPr lang="tr-TR" dirty="0" err="1" smtClean="0"/>
              <a:t>Uterusun</a:t>
            </a:r>
            <a:r>
              <a:rPr lang="tr-TR" dirty="0" smtClean="0"/>
              <a:t> üst yan köşelerine açılırlar. Yaklaşık 10 cm uzunluğunda, 0.6 cm çapında, uzun, ince, tüp şeklinde oluşumlardır. </a:t>
            </a:r>
          </a:p>
          <a:p>
            <a:pPr>
              <a:buNone/>
            </a:pPr>
            <a:r>
              <a:rPr lang="tr-TR" dirty="0" smtClean="0"/>
              <a:t>Üç kısımda incelenirler:</a:t>
            </a:r>
          </a:p>
          <a:p>
            <a:pPr lvl="0"/>
            <a:r>
              <a:rPr lang="tr-TR" b="1" dirty="0" err="1" smtClean="0"/>
              <a:t>İnfindibulum</a:t>
            </a:r>
            <a:r>
              <a:rPr lang="tr-TR" b="1" dirty="0" smtClean="0"/>
              <a:t>: </a:t>
            </a:r>
            <a:r>
              <a:rPr lang="tr-TR" dirty="0" err="1" smtClean="0"/>
              <a:t>Overlere</a:t>
            </a:r>
            <a:r>
              <a:rPr lang="tr-TR" dirty="0" smtClean="0"/>
              <a:t> en yakın kısımdır. uçlarındaki saçak şeklindeki oluşumlara </a:t>
            </a:r>
            <a:r>
              <a:rPr lang="tr-TR" dirty="0" err="1" smtClean="0"/>
              <a:t>fimbria</a:t>
            </a:r>
            <a:r>
              <a:rPr lang="tr-TR" dirty="0" smtClean="0"/>
              <a:t> denir.</a:t>
            </a:r>
            <a:r>
              <a:rPr lang="tr-TR" b="1" dirty="0" smtClean="0"/>
              <a:t> </a:t>
            </a:r>
            <a:endParaRPr lang="tr-TR" dirty="0" smtClean="0"/>
          </a:p>
          <a:p>
            <a:pPr lvl="0"/>
            <a:r>
              <a:rPr lang="tr-TR" b="1" dirty="0" err="1" smtClean="0"/>
              <a:t>Ampulla</a:t>
            </a:r>
            <a:r>
              <a:rPr lang="tr-TR" b="1" dirty="0" smtClean="0"/>
              <a:t>: </a:t>
            </a:r>
            <a:r>
              <a:rPr lang="tr-TR" dirty="0" smtClean="0"/>
              <a:t>tüplerin orta ve en geniş kısmıdır. </a:t>
            </a:r>
            <a:r>
              <a:rPr lang="tr-TR" dirty="0" err="1" smtClean="0"/>
              <a:t>Fertilizasyon</a:t>
            </a:r>
            <a:r>
              <a:rPr lang="tr-TR" dirty="0" smtClean="0"/>
              <a:t> (döllenme) burada gerçekleşir. </a:t>
            </a:r>
          </a:p>
          <a:p>
            <a:pPr lvl="0"/>
            <a:r>
              <a:rPr lang="tr-TR" b="1" dirty="0" err="1" smtClean="0"/>
              <a:t>İsthmus</a:t>
            </a:r>
            <a:r>
              <a:rPr lang="tr-TR" b="1" dirty="0" smtClean="0"/>
              <a:t>: </a:t>
            </a:r>
            <a:r>
              <a:rPr lang="tr-TR" dirty="0" smtClean="0"/>
              <a:t>tüplerin </a:t>
            </a:r>
            <a:r>
              <a:rPr lang="tr-TR" dirty="0" err="1" smtClean="0"/>
              <a:t>uterusa</a:t>
            </a:r>
            <a:r>
              <a:rPr lang="tr-TR" dirty="0" smtClean="0"/>
              <a:t> en yakın ve en dar parçasıdır.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1764</Words>
  <Application>Microsoft Office PowerPoint</Application>
  <PresentationFormat>Ekran Gösterisi (4:3)</PresentationFormat>
  <Paragraphs>143</Paragraphs>
  <Slides>43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43</vt:i4>
      </vt:variant>
    </vt:vector>
  </HeadingPairs>
  <TitlesOfParts>
    <vt:vector size="46" baseType="lpstr">
      <vt:lpstr>Arial</vt:lpstr>
      <vt:lpstr>Calibri</vt:lpstr>
      <vt:lpstr>Ofis Teması</vt:lpstr>
      <vt:lpstr>ÜREME SİSTEMİNİN ANATOMİSİ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ERKEK ÜREME SİSTEMİ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ÜREME SİSTEMİNİN ANATOMİSİ</dc:title>
  <dc:creator>Administrator</dc:creator>
  <cp:lastModifiedBy>nuran coskun</cp:lastModifiedBy>
  <cp:revision>18</cp:revision>
  <dcterms:created xsi:type="dcterms:W3CDTF">2010-07-28T08:17:35Z</dcterms:created>
  <dcterms:modified xsi:type="dcterms:W3CDTF">2020-10-30T12:21:34Z</dcterms:modified>
</cp:coreProperties>
</file>