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60" r:id="rId3"/>
    <p:sldId id="262" r:id="rId4"/>
    <p:sldId id="263" r:id="rId5"/>
    <p:sldId id="266" r:id="rId6"/>
    <p:sldId id="264" r:id="rId7"/>
    <p:sldId id="257" r:id="rId8"/>
    <p:sldId id="258" r:id="rId9"/>
    <p:sldId id="267" r:id="rId10"/>
    <p:sldId id="265" r:id="rId11"/>
    <p:sldId id="259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62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7199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95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90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8203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25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30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96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4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01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B334A90-EB03-42F3-8859-2C2B2724C058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55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70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69979"/>
          </a:xfrm>
        </p:spPr>
        <p:txBody>
          <a:bodyPr>
            <a:normAutofit fontScale="90000"/>
          </a:bodyPr>
          <a:lstStyle/>
          <a:p>
            <a:r>
              <a:rPr lang="tr-TR" dirty="0"/>
              <a:t>MBT-303</a:t>
            </a:r>
            <a:br>
              <a:rPr lang="tr-TR" dirty="0"/>
            </a:br>
            <a:r>
              <a:rPr lang="tr-TR" dirty="0"/>
              <a:t>özel öğretim yöntemleri-ı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62100" y="4830184"/>
            <a:ext cx="9070848" cy="548639"/>
          </a:xfrm>
        </p:spPr>
        <p:txBody>
          <a:bodyPr>
            <a:normAutofit/>
          </a:bodyPr>
          <a:lstStyle/>
          <a:p>
            <a:r>
              <a:rPr lang="tr-TR"/>
              <a:t>BT</a:t>
            </a:r>
            <a:r>
              <a:rPr lang="tr-TR" b="1"/>
              <a:t> </a:t>
            </a:r>
            <a:r>
              <a:rPr lang="tr-TR" dirty="0"/>
              <a:t>Öğretim Yöntemleri-1: BT İle İlgili Sözel Bilgiler ve Kavramların Öğretimi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948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77415"/>
          </a:xfrm>
        </p:spPr>
        <p:txBody>
          <a:bodyPr>
            <a:normAutofit/>
          </a:bodyPr>
          <a:lstStyle/>
          <a:p>
            <a:r>
              <a:rPr lang="tr-TR" sz="4000" dirty="0"/>
              <a:t>BT Derslerinde Kavram Öğretimi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37531"/>
            <a:ext cx="4645025" cy="2395714"/>
          </a:xfr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90283" y="2108499"/>
            <a:ext cx="4634752" cy="3937299"/>
          </a:xfrm>
        </p:spPr>
        <p:txBody>
          <a:bodyPr/>
          <a:lstStyle/>
          <a:p>
            <a:r>
              <a:rPr lang="tr-TR" sz="2000" dirty="0"/>
              <a:t>BT derslerinde kavram öğretimi sürecinde öğretmenler grafik düzenleyiciler kullanabilirler.</a:t>
            </a:r>
          </a:p>
          <a:p>
            <a:endParaRPr lang="tr-TR" sz="2000" dirty="0"/>
          </a:p>
          <a:p>
            <a:r>
              <a:rPr lang="tr-TR" sz="2000" dirty="0"/>
              <a:t>Grafik düzenleyiciler öğretilecek ana kavramın ve bu kavramla ilişkili örnek ya da uygulamaları gösteren görsel yapılardır.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73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3477"/>
          </a:xfrm>
        </p:spPr>
        <p:txBody>
          <a:bodyPr>
            <a:normAutofit/>
          </a:bodyPr>
          <a:lstStyle/>
          <a:p>
            <a:r>
              <a:rPr lang="tr-TR" sz="4000" dirty="0"/>
              <a:t>BT Derslerinde Kavram Öğretimi</a:t>
            </a: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23364"/>
            <a:ext cx="4645025" cy="3424047"/>
          </a:xfrm>
        </p:spPr>
      </p:pic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787102" y="2425849"/>
            <a:ext cx="5301726" cy="3749040"/>
          </a:xfrm>
        </p:spPr>
        <p:txBody>
          <a:bodyPr>
            <a:normAutofit/>
          </a:bodyPr>
          <a:lstStyle/>
          <a:p>
            <a:r>
              <a:rPr lang="tr-TR" sz="2000" dirty="0"/>
              <a:t>BT derslerinde kavram öğretimi sürecinde öğretmenler kavram haritalarından yararlanabilirler. </a:t>
            </a:r>
          </a:p>
          <a:p>
            <a:endParaRPr lang="tr-TR" sz="2000" dirty="0"/>
          </a:p>
          <a:p>
            <a:r>
              <a:rPr lang="tr-TR" sz="2000" dirty="0"/>
              <a:t>Kavram haritaları, belirli kavramlar arası ilişkileri düzeyler biçiminde gösteren görsel yapılardır. </a:t>
            </a:r>
          </a:p>
        </p:txBody>
      </p:sp>
    </p:spTree>
    <p:extLst>
      <p:ext uri="{BB962C8B-B14F-4D97-AF65-F5344CB8AC3E}">
        <p14:creationId xmlns:p14="http://schemas.microsoft.com/office/powerpoint/2010/main" val="2891863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26808"/>
          </a:xfrm>
        </p:spPr>
        <p:txBody>
          <a:bodyPr>
            <a:noAutofit/>
          </a:bodyPr>
          <a:lstStyle/>
          <a:p>
            <a:r>
              <a:rPr lang="tr-TR" sz="4000" dirty="0"/>
              <a:t>BT Derslerinde Kavram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94851" y="2103120"/>
            <a:ext cx="5561703" cy="3749040"/>
          </a:xfrm>
        </p:spPr>
        <p:txBody>
          <a:bodyPr>
            <a:normAutofit/>
          </a:bodyPr>
          <a:lstStyle/>
          <a:p>
            <a:r>
              <a:rPr lang="tr-TR" sz="2000" dirty="0"/>
              <a:t>Öğretmenler BT derslerinde kavram öğretimi sürecinde kendi hazırladıkları kavram haritaları ya da grafik düzenleyicileri kullanabilecekleri gibi, bunları öğrencilerin oluşturmasını da isteyebilirler.</a:t>
            </a:r>
          </a:p>
          <a:p>
            <a:endParaRPr lang="tr-TR" sz="2000" dirty="0"/>
          </a:p>
          <a:p>
            <a:r>
              <a:rPr lang="tr-TR" sz="2000" dirty="0"/>
              <a:t>Böylece öğrencilerin zihninde öğretilmeye çalışılan kavramın nasıl bir yapıda örgütlendiğini de görmüş olurlar.</a:t>
            </a:r>
          </a:p>
        </p:txBody>
      </p:sp>
      <p:pic>
        <p:nvPicPr>
          <p:cNvPr id="1026" name="Picture 2" descr="int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99" y="2103120"/>
            <a:ext cx="5715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1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17265"/>
          </a:xfrm>
        </p:spPr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2127" y="2103120"/>
            <a:ext cx="10574767" cy="3931920"/>
          </a:xfrm>
        </p:spPr>
        <p:txBody>
          <a:bodyPr/>
          <a:lstStyle/>
          <a:p>
            <a:r>
              <a:rPr lang="tr-TR" dirty="0" err="1"/>
              <a:t>Deryakulu</a:t>
            </a:r>
            <a:r>
              <a:rPr lang="tr-TR" dirty="0"/>
              <a:t>, D. (2006). Sözel Bilgilerin Öğretimi. (Editör: A. Şimşek). </a:t>
            </a:r>
            <a:r>
              <a:rPr lang="tr-TR" i="1" dirty="0"/>
              <a:t>İçerik Türlerine Dayalı Öğretim</a:t>
            </a:r>
            <a:r>
              <a:rPr lang="tr-TR" dirty="0"/>
              <a:t> içinde (ss.1-25). Ankara: Nobel Yayın-Dağıtım.</a:t>
            </a:r>
          </a:p>
          <a:p>
            <a:r>
              <a:rPr lang="nb-NO" dirty="0"/>
              <a:t>Gedizgil, Z. ve Deryakulu, D. (2008). Kavram Haritalamanın Bilgisayardan Hoşlanma ve Bilgisayar Dersine Yönelik Güdülenme Üzerindeki Etkisi. </a:t>
            </a:r>
            <a:r>
              <a:rPr lang="nb-NO" i="1" dirty="0"/>
              <a:t>Hacettepe Üniversitesi Eğitim Fakültesi Dergisi, 34, </a:t>
            </a:r>
            <a:r>
              <a:rPr lang="nb-NO" dirty="0"/>
              <a:t>106-115.</a:t>
            </a:r>
            <a:endParaRPr lang="tr-TR" dirty="0"/>
          </a:p>
          <a:p>
            <a:r>
              <a:rPr lang="tr-TR" dirty="0" err="1"/>
              <a:t>Gedizgil</a:t>
            </a:r>
            <a:r>
              <a:rPr lang="tr-TR" dirty="0"/>
              <a:t>, Z. (2006). </a:t>
            </a:r>
            <a:r>
              <a:rPr lang="tr-TR" i="1" dirty="0"/>
              <a:t>Kavram Haritalama Stratejisinin İlköğretim Öğrencilerinin Bilgisayara İlişkin Tutumları ve Bilgisayar Dersine Yönelik Güdülenmeleri Üzerindeki Etkisi.</a:t>
            </a:r>
            <a:r>
              <a:rPr lang="tr-TR" dirty="0"/>
              <a:t> Yayınlanmamış Yüksek Lisans Tezi, Ankara Üniversitesi, Eğitim Bilimleri Enstitüsü, Ankara.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279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5609" y="484095"/>
            <a:ext cx="10619591" cy="731520"/>
          </a:xfrm>
        </p:spPr>
        <p:txBody>
          <a:bodyPr>
            <a:noAutofit/>
          </a:bodyPr>
          <a:lstStyle/>
          <a:p>
            <a:r>
              <a:rPr lang="tr-TR" sz="4000" dirty="0"/>
              <a:t>Sözel Bilgiler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765" y="1742739"/>
            <a:ext cx="9703398" cy="4539726"/>
          </a:xfrm>
        </p:spPr>
        <p:txBody>
          <a:bodyPr>
            <a:normAutofit/>
          </a:bodyPr>
          <a:lstStyle/>
          <a:p>
            <a:r>
              <a:rPr lang="tr-TR" sz="2000" dirty="0"/>
              <a:t>Sözel bilgiler; bir şeyin ne olduğunu ve niçin öyle olduğunu anlatan bilgilerdir.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Sözel bilgi kategorisi içinde; sözcükler, listeler, tanımlar, olgular, sınıflamalar, bilimsel yasalar ve modeller, kişi, varlık, nesne, olay ve yer adları, semboller, tarihler, terimler, kategoriler, açıklamalar ve öyküler sayılabilir.</a:t>
            </a:r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1" y="4303058"/>
            <a:ext cx="5905500" cy="19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12870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BT Derslerinde Sözel Bilgilerin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7882" y="1731981"/>
            <a:ext cx="4227756" cy="44723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BT derslerinin içeriğinde de pek çok sözcük, liste, tanım, olgu, sınıflama, model, kişi, varlık, nesne, olay ve yer adları, sembol, tarih, terim, kategori ve açıklama yer almaktadır.      </a:t>
            </a:r>
          </a:p>
          <a:p>
            <a:endParaRPr lang="tr-TR" sz="2000" dirty="0"/>
          </a:p>
        </p:txBody>
      </p:sp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34" y="2088387"/>
            <a:ext cx="5263384" cy="34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3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74234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BT Derslerinde Sözel Bilgilerin Öğretimi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86" y="2481942"/>
            <a:ext cx="4290005" cy="2694193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22729" y="2232530"/>
            <a:ext cx="42815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BT derslerinin öğretim programlarındaki kazanımlar incelenerek ya da BT ders kitaplarında yer verilen sözlük kısımları incelenerek BT derslerinin içeriğinde bulunan sözel bilgiler ve kavramlar belirlenebilir. </a:t>
            </a:r>
          </a:p>
        </p:txBody>
      </p:sp>
    </p:spTree>
    <p:extLst>
      <p:ext uri="{BB962C8B-B14F-4D97-AF65-F5344CB8AC3E}">
        <p14:creationId xmlns:p14="http://schemas.microsoft.com/office/powerpoint/2010/main" val="417152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12870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BT Derslerinde Sözel Bilgilerin Öğretimi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sz="half" idx="1"/>
          </p:nvPr>
        </p:nvSpPr>
        <p:spPr>
          <a:xfrm>
            <a:off x="494851" y="1710466"/>
            <a:ext cx="10757648" cy="4141694"/>
          </a:xfrm>
        </p:spPr>
        <p:txBody>
          <a:bodyPr>
            <a:normAutofit lnSpcReduction="10000"/>
          </a:bodyPr>
          <a:lstStyle/>
          <a:p>
            <a:r>
              <a:rPr lang="tr-TR" sz="2000" dirty="0"/>
              <a:t>Sözel bilgilerin öğretimi sürecinde öğretmenler öğrencilerin;</a:t>
            </a:r>
          </a:p>
          <a:p>
            <a:r>
              <a:rPr lang="tr-TR" sz="2000" dirty="0"/>
              <a:t> dikkat odaklama ve yineleme uygulamalarını</a:t>
            </a:r>
          </a:p>
          <a:p>
            <a:r>
              <a:rPr lang="tr-TR" sz="2000" dirty="0"/>
              <a:t>Bellek destekleyicileri (Görsel ve sözel)</a:t>
            </a:r>
          </a:p>
          <a:p>
            <a:r>
              <a:rPr lang="tr-TR" sz="2000" dirty="0"/>
              <a:t>Öğrenme stratejilerini (Açımlama ve düzenleme gibi) kullanmalarını özendirmelidirler.</a:t>
            </a:r>
          </a:p>
          <a:p>
            <a:endParaRPr lang="tr-TR" sz="2000" dirty="0"/>
          </a:p>
          <a:p>
            <a:r>
              <a:rPr lang="tr-TR" sz="2000" dirty="0"/>
              <a:t>Sözel bilgilerin öğretimi sürecinde öğretmenler;</a:t>
            </a:r>
          </a:p>
          <a:p>
            <a:r>
              <a:rPr lang="tr-TR" sz="2000" dirty="0"/>
              <a:t>Anlatım</a:t>
            </a:r>
          </a:p>
          <a:p>
            <a:r>
              <a:rPr lang="tr-TR" sz="2000" dirty="0"/>
              <a:t>Soru-Cevap</a:t>
            </a:r>
          </a:p>
          <a:p>
            <a:r>
              <a:rPr lang="tr-TR" sz="2000" dirty="0"/>
              <a:t>Tartışma gibi öğretim yöntemlerinden yararlanabilirler.</a:t>
            </a:r>
          </a:p>
        </p:txBody>
      </p:sp>
    </p:spTree>
    <p:extLst>
      <p:ext uri="{BB962C8B-B14F-4D97-AF65-F5344CB8AC3E}">
        <p14:creationId xmlns:p14="http://schemas.microsoft.com/office/powerpoint/2010/main" val="255404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3477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BT Derslerinde Sözel Bilgilerin Öğretimi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28888"/>
            <a:ext cx="4645025" cy="2413000"/>
          </a:xfr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494852" y="2014194"/>
            <a:ext cx="6357769" cy="3837966"/>
          </a:xfrm>
        </p:spPr>
        <p:txBody>
          <a:bodyPr>
            <a:noAutofit/>
          </a:bodyPr>
          <a:lstStyle/>
          <a:p>
            <a:r>
              <a:rPr lang="tr-TR" sz="2000" dirty="0"/>
              <a:t>Sözel bilgilerin ve kavramların öğretiminde kullanılacak yaklaşımlardan biri tanımını verme ve görsellerden yararlanmadır.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Örneğin; 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Bit: bilgisayardaki en küçük bellek birimi, veri taşıyan 0 ve 1’lerin her biri olarak tanımlanabilir</a:t>
            </a:r>
          </a:p>
          <a:p>
            <a:pPr marL="0" indent="0">
              <a:buNone/>
            </a:pPr>
            <a:r>
              <a:rPr lang="tr-TR" sz="2000" dirty="0"/>
              <a:t>ya da  </a:t>
            </a:r>
          </a:p>
          <a:p>
            <a:r>
              <a:rPr lang="tr-TR" sz="2000" dirty="0"/>
              <a:t>yanda verilen görseldeki gibi terimin sembol ve değeri sunulabilir.</a:t>
            </a:r>
          </a:p>
        </p:txBody>
      </p:sp>
    </p:spTree>
    <p:extLst>
      <p:ext uri="{BB962C8B-B14F-4D97-AF65-F5344CB8AC3E}">
        <p14:creationId xmlns:p14="http://schemas.microsoft.com/office/powerpoint/2010/main" val="691158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31204"/>
          </a:xfrm>
        </p:spPr>
        <p:txBody>
          <a:bodyPr>
            <a:normAutofit/>
          </a:bodyPr>
          <a:lstStyle/>
          <a:p>
            <a:r>
              <a:rPr lang="tr-TR" sz="4000" dirty="0"/>
              <a:t>Kavram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6824" y="1947134"/>
            <a:ext cx="10318376" cy="4087906"/>
          </a:xfrm>
        </p:spPr>
        <p:txBody>
          <a:bodyPr>
            <a:normAutofit/>
          </a:bodyPr>
          <a:lstStyle/>
          <a:p>
            <a:r>
              <a:rPr lang="tr-TR" sz="2000" dirty="0"/>
              <a:t>Kavramlar, benzer özellikleri taşıyan varlık, nesne, düşünce ya da durumların ortak özelliğin adı altında sınıflanmasını niteler. </a:t>
            </a:r>
          </a:p>
          <a:p>
            <a:endParaRPr lang="tr-TR" sz="2000" dirty="0"/>
          </a:p>
          <a:p>
            <a:r>
              <a:rPr lang="tr-TR" sz="2000" dirty="0"/>
              <a:t>Kavram öğretiminde izlenecek en genel yaklaşım;</a:t>
            </a:r>
          </a:p>
          <a:p>
            <a:pPr marL="0" indent="0">
              <a:buNone/>
            </a:pPr>
            <a:r>
              <a:rPr lang="tr-TR" sz="2000" dirty="0"/>
              <a:t>	Kavramın tanımlanması,</a:t>
            </a:r>
          </a:p>
          <a:p>
            <a:pPr marL="0" indent="0">
              <a:buNone/>
            </a:pPr>
            <a:r>
              <a:rPr lang="tr-TR" sz="2000" dirty="0"/>
              <a:t>	Örneklerin ve örnek olmayanların birbirinden ayırt edilmesi, ve</a:t>
            </a:r>
          </a:p>
          <a:p>
            <a:pPr marL="0" indent="0">
              <a:buNone/>
            </a:pPr>
            <a:r>
              <a:rPr lang="tr-TR" sz="2000" dirty="0"/>
              <a:t>	Kavrama uygun genellemelerin yapılmasının sağlanmasıdır.</a:t>
            </a:r>
          </a:p>
        </p:txBody>
      </p:sp>
    </p:spTree>
    <p:extLst>
      <p:ext uri="{BB962C8B-B14F-4D97-AF65-F5344CB8AC3E}">
        <p14:creationId xmlns:p14="http://schemas.microsoft.com/office/powerpoint/2010/main" val="183806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441064"/>
            <a:ext cx="10058400" cy="785309"/>
          </a:xfrm>
        </p:spPr>
        <p:txBody>
          <a:bodyPr>
            <a:normAutofit/>
          </a:bodyPr>
          <a:lstStyle/>
          <a:p>
            <a:r>
              <a:rPr lang="tr-TR" sz="4000" dirty="0"/>
              <a:t>Kavram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9096" y="1495313"/>
            <a:ext cx="10286104" cy="4539727"/>
          </a:xfrm>
        </p:spPr>
        <p:txBody>
          <a:bodyPr/>
          <a:lstStyle/>
          <a:p>
            <a:r>
              <a:rPr lang="tr-TR" sz="2000" dirty="0"/>
              <a:t>Daha önce de belirtildiği gibi sahip oldukları ortak özellikler nedeniyle aynı sınıf, grup ya da kategoride sayılan örnekler (varlık, nesne, düşünce ya da durum) bir kavram meydana getirmektedir.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sz="2000" dirty="0"/>
              <a:t>BT derslerinde de öğrencilere kazandırılması gereken pek çok kavram söz konusudur.</a:t>
            </a:r>
          </a:p>
          <a:p>
            <a:pPr marL="0" indent="0">
              <a:buNone/>
            </a:pPr>
            <a:r>
              <a:rPr lang="tr-TR" sz="2000" dirty="0"/>
              <a:t>Örneğin; </a:t>
            </a:r>
          </a:p>
          <a:p>
            <a:pPr lvl="4"/>
            <a:r>
              <a:rPr lang="tr-TR" sz="2000" dirty="0"/>
              <a:t>Veri</a:t>
            </a:r>
          </a:p>
          <a:p>
            <a:pPr lvl="4"/>
            <a:r>
              <a:rPr lang="tr-TR" sz="2000" dirty="0"/>
              <a:t>Sosyal ağlar</a:t>
            </a:r>
          </a:p>
          <a:p>
            <a:pPr lvl="4"/>
            <a:r>
              <a:rPr lang="tr-TR" sz="2000" dirty="0"/>
              <a:t>Yapay zeka gibi.</a:t>
            </a:r>
          </a:p>
        </p:txBody>
      </p:sp>
    </p:spTree>
    <p:extLst>
      <p:ext uri="{BB962C8B-B14F-4D97-AF65-F5344CB8AC3E}">
        <p14:creationId xmlns:p14="http://schemas.microsoft.com/office/powerpoint/2010/main" val="6357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59081"/>
          </a:xfrm>
        </p:spPr>
        <p:txBody>
          <a:bodyPr>
            <a:normAutofit/>
          </a:bodyPr>
          <a:lstStyle/>
          <a:p>
            <a:r>
              <a:rPr lang="tr-TR" sz="4000" dirty="0"/>
              <a:t>BT Derslerinde Kavram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Kavram öğretimi sürecinde öğretmenler;</a:t>
            </a:r>
          </a:p>
          <a:p>
            <a:r>
              <a:rPr lang="tr-TR" sz="2000" dirty="0"/>
              <a:t>Anlatım</a:t>
            </a:r>
          </a:p>
          <a:p>
            <a:r>
              <a:rPr lang="tr-TR" sz="2000" dirty="0"/>
              <a:t>Soru-Cevap</a:t>
            </a:r>
          </a:p>
          <a:p>
            <a:r>
              <a:rPr lang="tr-TR" sz="2000" dirty="0"/>
              <a:t>Tartışma gibi öğretim yöntemlerinden yararlanabilirler.</a:t>
            </a:r>
          </a:p>
          <a:p>
            <a:endParaRPr lang="tr-TR" sz="2000" dirty="0"/>
          </a:p>
          <a:p>
            <a:r>
              <a:rPr lang="tr-TR" sz="2000" dirty="0"/>
              <a:t>Bunun yanı sıra görselleştirme teknikleri ile kavram öğretimini kolaylaştırabilirler.</a:t>
            </a:r>
          </a:p>
        </p:txBody>
      </p:sp>
    </p:spTree>
    <p:extLst>
      <p:ext uri="{BB962C8B-B14F-4D97-AF65-F5344CB8AC3E}">
        <p14:creationId xmlns:p14="http://schemas.microsoft.com/office/powerpoint/2010/main" val="413290880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{446960A5-1623-CF46-A7A4-809D00B0565D}tf10001119</Template>
  <TotalTime>168</TotalTime>
  <Words>592</Words>
  <Application>Microsoft Macintosh PowerPoint</Application>
  <PresentationFormat>Geniş ekran</PresentationFormat>
  <Paragraphs>66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Galeri</vt:lpstr>
      <vt:lpstr>MBT-303 özel öğretim yöntemleri-ı</vt:lpstr>
      <vt:lpstr>Sözel Bilgiler</vt:lpstr>
      <vt:lpstr>BT Derslerinde Sözel Bilgilerin Öğretimi</vt:lpstr>
      <vt:lpstr>BT Derslerinde Sözel Bilgilerin Öğretimi</vt:lpstr>
      <vt:lpstr>BT Derslerinde Sözel Bilgilerin Öğretimi</vt:lpstr>
      <vt:lpstr>BT Derslerinde Sözel Bilgilerin Öğretimi</vt:lpstr>
      <vt:lpstr>Kavram Öğretimi</vt:lpstr>
      <vt:lpstr>Kavram Öğretimi</vt:lpstr>
      <vt:lpstr>BT Derslerinde Kavram Öğretimi</vt:lpstr>
      <vt:lpstr>BT Derslerinde Kavram Öğretimi</vt:lpstr>
      <vt:lpstr>BT Derslerinde Kavram Öğretimi</vt:lpstr>
      <vt:lpstr>BT Derslerinde Kavram Öğretimi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MBT-303 özel öğretim yöntemleri-ı</dc:title>
  <dc:creator>Deniz</dc:creator>
  <cp:lastModifiedBy>Deniz.Atal</cp:lastModifiedBy>
  <cp:revision>47</cp:revision>
  <dcterms:created xsi:type="dcterms:W3CDTF">2018-01-19T10:49:19Z</dcterms:created>
  <dcterms:modified xsi:type="dcterms:W3CDTF">2021-07-07T11:06:15Z</dcterms:modified>
</cp:coreProperties>
</file>