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9" r:id="rId12"/>
    <p:sldId id="265" r:id="rId13"/>
    <p:sldId id="268" r:id="rId14"/>
    <p:sldId id="270" r:id="rId15"/>
    <p:sldId id="266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-400" y="-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106-652F-4CCA-8BA5-C0914CEE90A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6CD4-B4DA-4034-8FC9-73B9A995A58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6231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106-652F-4CCA-8BA5-C0914CEE90A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6CD4-B4DA-4034-8FC9-73B9A995A58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1586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106-652F-4CCA-8BA5-C0914CEE90A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6CD4-B4DA-4034-8FC9-73B9A995A58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33853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106-652F-4CCA-8BA5-C0914CEE90A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6CD4-B4DA-4034-8FC9-73B9A995A58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1837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106-652F-4CCA-8BA5-C0914CEE90A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6CD4-B4DA-4034-8FC9-73B9A995A58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8109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106-652F-4CCA-8BA5-C0914CEE90A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6CD4-B4DA-4034-8FC9-73B9A995A58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85209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106-652F-4CCA-8BA5-C0914CEE90A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6CD4-B4DA-4034-8FC9-73B9A995A58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48542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106-652F-4CCA-8BA5-C0914CEE90A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6CD4-B4DA-4034-8FC9-73B9A995A58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39889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106-652F-4CCA-8BA5-C0914CEE90A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6CD4-B4DA-4034-8FC9-73B9A995A58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82630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106-652F-4CCA-8BA5-C0914CEE90A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6CD4-B4DA-4034-8FC9-73B9A995A58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19479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106-652F-4CCA-8BA5-C0914CEE90A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6CD4-B4DA-4034-8FC9-73B9A995A58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7715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106-652F-4CCA-8BA5-C0914CEE90A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6CD4-B4DA-4034-8FC9-73B9A995A58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1589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106-652F-4CCA-8BA5-C0914CEE90A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6CD4-B4DA-4034-8FC9-73B9A995A58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41039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106-652F-4CCA-8BA5-C0914CEE90A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6CD4-B4DA-4034-8FC9-73B9A995A58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67074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106-652F-4CCA-8BA5-C0914CEE90A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6CD4-B4DA-4034-8FC9-73B9A995A58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3382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106-652F-4CCA-8BA5-C0914CEE90A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6CD4-B4DA-4034-8FC9-73B9A995A58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3201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106-652F-4CCA-8BA5-C0914CEE90A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6CD4-B4DA-4034-8FC9-73B9A995A58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8874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106-652F-4CCA-8BA5-C0914CEE90A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6CD4-B4DA-4034-8FC9-73B9A995A58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9711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106-652F-4CCA-8BA5-C0914CEE90A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6CD4-B4DA-4034-8FC9-73B9A995A58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6458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106-652F-4CCA-8BA5-C0914CEE90A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6CD4-B4DA-4034-8FC9-73B9A995A58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4398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106-652F-4CCA-8BA5-C0914CEE90A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6CD4-B4DA-4034-8FC9-73B9A995A58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465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106-652F-4CCA-8BA5-C0914CEE90A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6CD4-B4DA-4034-8FC9-73B9A995A58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5365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15106-652F-4CCA-8BA5-C0914CEE90A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56CD4-B4DA-4034-8FC9-73B9A995A58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9137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15106-652F-4CCA-8BA5-C0914CEE90A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56CD4-B4DA-4034-8FC9-73B9A995A58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6558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Birleşmiş Milletler</a:t>
            </a:r>
            <a:endParaRPr lang="tr-T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Picture 2" descr="C:\Users\Gokhan\Desktop\iro\bm\imag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79589" y="1210962"/>
            <a:ext cx="7175157" cy="4882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4687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z="2200" dirty="0">
                <a:solidFill>
                  <a:prstClr val="black"/>
                </a:solidFill>
              </a:rPr>
              <a:t>UNIDO (UN </a:t>
            </a:r>
            <a:r>
              <a:rPr lang="tr-TR" sz="2200" dirty="0" err="1">
                <a:solidFill>
                  <a:prstClr val="black"/>
                </a:solidFill>
              </a:rPr>
              <a:t>Industrial</a:t>
            </a:r>
            <a:r>
              <a:rPr lang="tr-TR" sz="2200" dirty="0">
                <a:solidFill>
                  <a:prstClr val="black"/>
                </a:solidFill>
              </a:rPr>
              <a:t> Development </a:t>
            </a:r>
            <a:r>
              <a:rPr lang="tr-TR" sz="2200" dirty="0" err="1">
                <a:solidFill>
                  <a:prstClr val="black"/>
                </a:solidFill>
              </a:rPr>
              <a:t>Organization</a:t>
            </a:r>
            <a:r>
              <a:rPr lang="tr-TR" sz="2200" dirty="0">
                <a:solidFill>
                  <a:prstClr val="black"/>
                </a:solidFill>
              </a:rPr>
              <a:t> – Endüstriyel Gelişme Örgütü</a:t>
            </a:r>
            <a:r>
              <a:rPr lang="tr-TR" sz="2200" dirty="0" smtClean="0">
                <a:solidFill>
                  <a:prstClr val="black"/>
                </a:solidFill>
              </a:rPr>
              <a:t>)</a:t>
            </a:r>
          </a:p>
          <a:p>
            <a:pPr lvl="0"/>
            <a:endParaRPr lang="tr-TR" sz="2200" dirty="0">
              <a:solidFill>
                <a:prstClr val="black"/>
              </a:solidFill>
            </a:endParaRPr>
          </a:p>
          <a:p>
            <a:pPr lvl="0"/>
            <a:r>
              <a:rPr lang="tr-TR" sz="2200" dirty="0">
                <a:solidFill>
                  <a:prstClr val="black"/>
                </a:solidFill>
              </a:rPr>
              <a:t>UNCTAD (UN Conference on </a:t>
            </a:r>
            <a:r>
              <a:rPr lang="tr-TR" sz="2200" dirty="0" err="1">
                <a:solidFill>
                  <a:prstClr val="black"/>
                </a:solidFill>
              </a:rPr>
              <a:t>Trade</a:t>
            </a:r>
            <a:r>
              <a:rPr lang="tr-TR" sz="2200" dirty="0">
                <a:solidFill>
                  <a:prstClr val="black"/>
                </a:solidFill>
              </a:rPr>
              <a:t> </a:t>
            </a:r>
            <a:r>
              <a:rPr lang="tr-TR" sz="2200" dirty="0" err="1">
                <a:solidFill>
                  <a:prstClr val="black"/>
                </a:solidFill>
              </a:rPr>
              <a:t>and</a:t>
            </a:r>
            <a:r>
              <a:rPr lang="tr-TR" sz="2200" dirty="0">
                <a:solidFill>
                  <a:prstClr val="black"/>
                </a:solidFill>
              </a:rPr>
              <a:t> Development – Ticaret ve Kalkınma Konferansı</a:t>
            </a:r>
            <a:r>
              <a:rPr lang="tr-TR" sz="2200" dirty="0" smtClean="0">
                <a:solidFill>
                  <a:prstClr val="black"/>
                </a:solidFill>
              </a:rPr>
              <a:t>)</a:t>
            </a:r>
          </a:p>
          <a:p>
            <a:pPr lvl="0"/>
            <a:endParaRPr lang="tr-TR" sz="2200" dirty="0">
              <a:solidFill>
                <a:prstClr val="black"/>
              </a:solidFill>
            </a:endParaRPr>
          </a:p>
          <a:p>
            <a:pPr lvl="0"/>
            <a:r>
              <a:rPr lang="tr-TR" sz="2200" dirty="0">
                <a:solidFill>
                  <a:prstClr val="black"/>
                </a:solidFill>
              </a:rPr>
              <a:t>UNFPA (UN </a:t>
            </a:r>
            <a:r>
              <a:rPr lang="tr-TR" sz="2200" dirty="0" err="1">
                <a:solidFill>
                  <a:prstClr val="black"/>
                </a:solidFill>
              </a:rPr>
              <a:t>Fund</a:t>
            </a:r>
            <a:r>
              <a:rPr lang="tr-TR" sz="2200" dirty="0">
                <a:solidFill>
                  <a:prstClr val="black"/>
                </a:solidFill>
              </a:rPr>
              <a:t> </a:t>
            </a:r>
            <a:r>
              <a:rPr lang="tr-TR" sz="2200" dirty="0" err="1">
                <a:solidFill>
                  <a:prstClr val="black"/>
                </a:solidFill>
              </a:rPr>
              <a:t>for</a:t>
            </a:r>
            <a:r>
              <a:rPr lang="tr-TR" sz="2200" dirty="0">
                <a:solidFill>
                  <a:prstClr val="black"/>
                </a:solidFill>
              </a:rPr>
              <a:t> </a:t>
            </a:r>
            <a:r>
              <a:rPr lang="tr-TR" sz="2200" dirty="0" err="1">
                <a:solidFill>
                  <a:prstClr val="black"/>
                </a:solidFill>
              </a:rPr>
              <a:t>Population</a:t>
            </a:r>
            <a:r>
              <a:rPr lang="tr-TR" sz="2200" dirty="0">
                <a:solidFill>
                  <a:prstClr val="black"/>
                </a:solidFill>
              </a:rPr>
              <a:t> </a:t>
            </a:r>
            <a:r>
              <a:rPr lang="tr-TR" sz="2200" dirty="0" err="1">
                <a:solidFill>
                  <a:prstClr val="black"/>
                </a:solidFill>
              </a:rPr>
              <a:t>Activities</a:t>
            </a:r>
            <a:r>
              <a:rPr lang="tr-TR" sz="2200" dirty="0">
                <a:solidFill>
                  <a:prstClr val="black"/>
                </a:solidFill>
              </a:rPr>
              <a:t> – BM Nüfus Fonu</a:t>
            </a:r>
            <a:r>
              <a:rPr lang="tr-TR" sz="2200" dirty="0" smtClean="0">
                <a:solidFill>
                  <a:prstClr val="black"/>
                </a:solidFill>
              </a:rPr>
              <a:t>)</a:t>
            </a:r>
          </a:p>
          <a:p>
            <a:pPr lvl="0"/>
            <a:endParaRPr lang="tr-TR" sz="2200" dirty="0">
              <a:solidFill>
                <a:prstClr val="black"/>
              </a:solidFill>
            </a:endParaRPr>
          </a:p>
          <a:p>
            <a:pPr lvl="0"/>
            <a:r>
              <a:rPr lang="tr-TR" sz="2200" dirty="0">
                <a:solidFill>
                  <a:prstClr val="black"/>
                </a:solidFill>
              </a:rPr>
              <a:t>WHO (World </a:t>
            </a:r>
            <a:r>
              <a:rPr lang="tr-TR" sz="2200" dirty="0" err="1">
                <a:solidFill>
                  <a:prstClr val="black"/>
                </a:solidFill>
              </a:rPr>
              <a:t>Health</a:t>
            </a:r>
            <a:r>
              <a:rPr lang="tr-TR" sz="2200" dirty="0">
                <a:solidFill>
                  <a:prstClr val="black"/>
                </a:solidFill>
              </a:rPr>
              <a:t> </a:t>
            </a:r>
            <a:r>
              <a:rPr lang="tr-TR" sz="2200" dirty="0" err="1">
                <a:solidFill>
                  <a:prstClr val="black"/>
                </a:solidFill>
              </a:rPr>
              <a:t>Organization</a:t>
            </a:r>
            <a:r>
              <a:rPr lang="tr-TR" sz="2200" dirty="0">
                <a:solidFill>
                  <a:prstClr val="black"/>
                </a:solidFill>
              </a:rPr>
              <a:t> – Dünya Sağlık Örgütü)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723750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BM’nin Alt Örgütleri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tr-TR" dirty="0">
                <a:solidFill>
                  <a:prstClr val="black"/>
                </a:solidFill>
              </a:rPr>
              <a:t>Dekolonizasyon süreçleri – </a:t>
            </a:r>
            <a:r>
              <a:rPr lang="tr-TR" dirty="0" smtClean="0">
                <a:solidFill>
                  <a:prstClr val="black"/>
                </a:solidFill>
              </a:rPr>
              <a:t>bağımsızlığını kazanan eski </a:t>
            </a:r>
            <a:r>
              <a:rPr lang="tr-TR" dirty="0">
                <a:solidFill>
                  <a:prstClr val="black"/>
                </a:solidFill>
              </a:rPr>
              <a:t>sömürge ülkelerin BM’de güç </a:t>
            </a:r>
            <a:r>
              <a:rPr lang="tr-TR" dirty="0" smtClean="0">
                <a:solidFill>
                  <a:prstClr val="black"/>
                </a:solidFill>
              </a:rPr>
              <a:t>kazanması</a:t>
            </a:r>
          </a:p>
          <a:p>
            <a:pPr lvl="0"/>
            <a:r>
              <a:rPr lang="tr-TR" dirty="0" smtClean="0">
                <a:solidFill>
                  <a:prstClr val="black"/>
                </a:solidFill>
              </a:rPr>
              <a:t>«Üçüncü dünya ülkeleri»; «azgelişmiş-gelişmekte olan ülkeler»</a:t>
            </a:r>
          </a:p>
          <a:p>
            <a:pPr lvl="0"/>
            <a:r>
              <a:rPr lang="tr-TR" dirty="0" smtClean="0">
                <a:solidFill>
                  <a:prstClr val="black"/>
                </a:solidFill>
              </a:rPr>
              <a:t>BM, bu ülkelerle ilgili düzenlemelerini modernleşme ve kalkınma modelleri temelinde yapmaktadır 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Vs. emperyalizm teorisi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Vs. Dünya-sistemi </a:t>
            </a:r>
            <a:r>
              <a:rPr lang="tr-TR" dirty="0" smtClean="0">
                <a:solidFill>
                  <a:prstClr val="black"/>
                </a:solidFill>
              </a:rPr>
              <a:t>teorisi</a:t>
            </a:r>
          </a:p>
          <a:p>
            <a:pPr lvl="0"/>
            <a:r>
              <a:rPr lang="tr-TR" dirty="0" smtClean="0">
                <a:solidFill>
                  <a:prstClr val="black"/>
                </a:solidFill>
              </a:rPr>
              <a:t>Bu ülkelerin kendi aralarındaki ilişkilerini ve merkez ülkelerle ilişkilerini düzenleyecek mekanizmalar olarak UNDP, UNHRC, UNIDO, UNCTAD</a:t>
            </a:r>
          </a:p>
          <a:p>
            <a:pPr lvl="0"/>
            <a:endParaRPr lang="tr-TR" dirty="0" smtClean="0">
              <a:solidFill>
                <a:prstClr val="black"/>
              </a:solidFill>
            </a:endParaRPr>
          </a:p>
          <a:p>
            <a:pPr lvl="0"/>
            <a:endParaRPr lang="tr-TR" dirty="0" smtClean="0">
              <a:solidFill>
                <a:prstClr val="black"/>
              </a:solidFill>
            </a:endParaRPr>
          </a:p>
          <a:p>
            <a:pPr lvl="0"/>
            <a:endParaRPr lang="tr-TR" dirty="0">
              <a:solidFill>
                <a:prstClr val="black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2606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Suriyeli sığınmacılar sorunu ve UNHRC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Türkiye’deki Suriyeli sığınmacıların statüsü: Geçici koruma rejimi</a:t>
            </a:r>
          </a:p>
          <a:p>
            <a:r>
              <a:rPr lang="tr-TR" dirty="0" smtClean="0"/>
              <a:t>2.7 milyon Suriyeli sığınmacı</a:t>
            </a:r>
          </a:p>
          <a:p>
            <a:r>
              <a:rPr lang="tr-TR" dirty="0" smtClean="0"/>
              <a:t>270.000 Suriyeli sığınmacı barınma merkezlerinde (Hatay, Gaziantep, Şanlıurfa, Kilis, Mardin, Kahramanmaraş, Osmaniye, Adıyaman, Adana, Malatya)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601316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58951910"/>
              </p:ext>
            </p:extLst>
          </p:nvPr>
        </p:nvGraphicFramePr>
        <p:xfrm>
          <a:off x="609600" y="1600200"/>
          <a:ext cx="10972800" cy="45854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/>
                <a:gridCol w="2194560"/>
                <a:gridCol w="2194560"/>
                <a:gridCol w="2194560"/>
                <a:gridCol w="2194560"/>
              </a:tblGrid>
              <a:tr h="1035424">
                <a:tc>
                  <a:txBody>
                    <a:bodyPr/>
                    <a:lstStyle/>
                    <a:p>
                      <a:pPr algn="ctr"/>
                      <a:endParaRPr lang="tr-TR" dirty="0" smtClean="0"/>
                    </a:p>
                    <a:p>
                      <a:pPr algn="ctr"/>
                      <a:r>
                        <a:rPr lang="tr-TR" dirty="0" smtClean="0"/>
                        <a:t>Ülke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Kayıtlı Suriyeli Mülteci</a:t>
                      </a:r>
                    </a:p>
                    <a:p>
                      <a:pPr algn="ctr"/>
                      <a:r>
                        <a:rPr lang="tr-TR" dirty="0" smtClean="0"/>
                        <a:t>(30 Kasım 2015)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 smtClean="0"/>
                    </a:p>
                    <a:p>
                      <a:pPr algn="ctr"/>
                      <a:r>
                        <a:rPr lang="tr-TR" dirty="0" smtClean="0"/>
                        <a:t>Toplam Suriyeli Sayısı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Aralık 2016’ya kadar ulaşılacak tahmini sayı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pPr algn="ctr"/>
                      <a:r>
                        <a:rPr lang="tr-TR" dirty="0" smtClean="0"/>
                        <a:t>Etkilenen Topluluk Üyeleri</a:t>
                      </a:r>
                      <a:endParaRPr lang="tr-TR" dirty="0"/>
                    </a:p>
                  </a:txBody>
                  <a:tcPr/>
                </a:tc>
              </a:tr>
              <a:tr h="618564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Mısır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127.681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260.000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632012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Irak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244.765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250.000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64776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Ürdün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633.644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1.400.000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5133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Lübnan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1.075.637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1.500.000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632012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Türkiye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2.181.293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51329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Toplam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4.289.792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285839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544" y="-16529"/>
            <a:ext cx="8229600" cy="421193"/>
          </a:xfrm>
        </p:spPr>
        <p:txBody>
          <a:bodyPr>
            <a:normAutofit fontScale="90000"/>
          </a:bodyPr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9643" y="620689"/>
            <a:ext cx="10709189" cy="5505475"/>
          </a:xfrm>
        </p:spPr>
        <p:txBody>
          <a:bodyPr>
            <a:normAutofit/>
          </a:bodyPr>
          <a:lstStyle/>
          <a:p>
            <a:r>
              <a:rPr lang="tr-TR" dirty="0" smtClean="0"/>
              <a:t>Soğuk Savaş döneminde çift kutuplu dünyada sömürgecilik sonrası gelişmelerin de etkisiyle BM, belli ölçüde etkin olmayı başarabilmiştir</a:t>
            </a:r>
          </a:p>
          <a:p>
            <a:r>
              <a:rPr lang="tr-TR" dirty="0" smtClean="0"/>
              <a:t>Bu etkinlik, SSCB dışındaki sosyalist ülkelerin ve bağımsızlaşan eski sömürgelerin uluslararası alanda ve kendilerini etkileyen kararlarda bir ölçüde söz sahibi olmasına olanak tanımıştır</a:t>
            </a:r>
          </a:p>
          <a:p>
            <a:r>
              <a:rPr lang="tr-TR" dirty="0" smtClean="0"/>
              <a:t>Ancak BM’nin etkinliği, Soğuk Savaş bağlamında oluşan yapısındaki sınırlılıklardan ötürü, mevcut dünya düzeninde güç sahibi olan devletlerin kararlarının ötesine geçememiştir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02137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Milletler Cemiyeti’nden farkları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BM tek bir </a:t>
            </a:r>
            <a:r>
              <a:rPr lang="tr-TR" dirty="0" smtClean="0"/>
              <a:t>uluslar </a:t>
            </a:r>
            <a:r>
              <a:rPr lang="tr-TR" smtClean="0"/>
              <a:t>arası gücün denetiminde </a:t>
            </a:r>
            <a:r>
              <a:rPr lang="tr-TR" dirty="0" smtClean="0"/>
              <a:t>bir örgüt değil</a:t>
            </a:r>
          </a:p>
          <a:p>
            <a:r>
              <a:rPr lang="tr-TR" dirty="0" smtClean="0"/>
              <a:t>Tarihsel gelişmeler çerçevesinde bir mücadele alanı olabilmiş ve devletlerarası süreçlere belli ölçüde müdahale edebilmiş bir aktör</a:t>
            </a:r>
          </a:p>
          <a:p>
            <a:r>
              <a:rPr lang="tr-TR" dirty="0"/>
              <a:t>Barışı ve güvenliği tehdit eden durumlarda harekete geçirilebilecek bir askeri güç var</a:t>
            </a:r>
          </a:p>
          <a:p>
            <a:r>
              <a:rPr lang="tr-TR" dirty="0"/>
              <a:t>Üye devletler başka bir ülke üzerinde güç kullanmakta tamamen serbest değil</a:t>
            </a:r>
          </a:p>
          <a:p>
            <a:r>
              <a:rPr lang="tr-TR" dirty="0" smtClean="0"/>
              <a:t>Genel Kurul’un yanı sıra Güvenlik Konseyi yapısının oluşturulması: </a:t>
            </a:r>
            <a:r>
              <a:rPr lang="tr-TR" dirty="0"/>
              <a:t>İngiltere, Fransa, Rusya, Çin, ABD –  Dünya Savaşı sonrası dünya düzeninin şekillendirmeye aday devletler, Soğuk Savaş’ın önde gelen aktörleri (bu aktörler arasındaki güç dengesinin değiştiğini de göreceğiz)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167211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68411" y="620688"/>
            <a:ext cx="11129319" cy="5832648"/>
          </a:xfrm>
        </p:spPr>
        <p:txBody>
          <a:bodyPr>
            <a:normAutofit fontScale="85000" lnSpcReduction="10000"/>
          </a:bodyPr>
          <a:lstStyle/>
          <a:p>
            <a:r>
              <a:rPr lang="tr-TR" dirty="0"/>
              <a:t>Uluslararası anlaşmazlık ve çatışma hallerinde kullanılabilecek önleyici mekanizmalar mevcut: </a:t>
            </a:r>
            <a:endParaRPr lang="tr-TR" dirty="0" smtClean="0"/>
          </a:p>
          <a:p>
            <a:pPr lvl="1"/>
            <a:r>
              <a:rPr lang="tr-TR" dirty="0"/>
              <a:t>BM Şartnamesi Bölüm 2, Md. 4: </a:t>
            </a:r>
          </a:p>
          <a:p>
            <a:pPr lvl="2"/>
            <a:r>
              <a:rPr lang="tr-TR" dirty="0" smtClean="0"/>
              <a:t>Tüm üyeler</a:t>
            </a:r>
            <a:r>
              <a:rPr lang="tr-TR" dirty="0"/>
              <a:t>, uluslararası ilişkilerinde gerek herhangi bir başka devletin toprak </a:t>
            </a:r>
            <a:r>
              <a:rPr lang="tr-TR" dirty="0" smtClean="0"/>
              <a:t>bütünlüğüne </a:t>
            </a:r>
            <a:r>
              <a:rPr lang="tr-TR" dirty="0"/>
              <a:t>ya da siyasal bağımsızlığa karşı, gerek Birleşmiş </a:t>
            </a:r>
            <a:r>
              <a:rPr lang="tr-TR" dirty="0" err="1" smtClean="0"/>
              <a:t>Milletler’in</a:t>
            </a:r>
            <a:r>
              <a:rPr lang="tr-TR" dirty="0" smtClean="0"/>
              <a:t> amaçları </a:t>
            </a:r>
            <a:r>
              <a:rPr lang="tr-TR" dirty="0"/>
              <a:t>ile bağdaşmayacak herhangi bir </a:t>
            </a:r>
            <a:r>
              <a:rPr lang="tr-TR" dirty="0" smtClean="0"/>
              <a:t>biçimde </a:t>
            </a:r>
            <a:r>
              <a:rPr lang="tr-TR" dirty="0"/>
              <a:t>kuvvet kullanma tehdidine ya da kuvvet kullanılmasına başvurmaktan </a:t>
            </a:r>
            <a:r>
              <a:rPr lang="tr-TR" dirty="0" smtClean="0"/>
              <a:t>kaçınırlar.</a:t>
            </a:r>
          </a:p>
          <a:p>
            <a:pPr marL="914400" lvl="2" indent="0">
              <a:buNone/>
            </a:pPr>
            <a:endParaRPr lang="tr-TR" dirty="0" smtClean="0"/>
          </a:p>
          <a:p>
            <a:pPr lvl="1"/>
            <a:r>
              <a:rPr lang="tr-TR" dirty="0" smtClean="0"/>
              <a:t>BM </a:t>
            </a:r>
            <a:r>
              <a:rPr lang="tr-TR" dirty="0"/>
              <a:t>Şartnamesi Bölüm 7, Md. </a:t>
            </a:r>
            <a:r>
              <a:rPr lang="tr-TR" dirty="0" smtClean="0"/>
              <a:t>51: </a:t>
            </a:r>
          </a:p>
          <a:p>
            <a:pPr lvl="2"/>
            <a:r>
              <a:rPr lang="tr-TR" dirty="0"/>
              <a:t>Bu Antlaşma’nın hiçbir hükmü, Birleşmiş Milletler </a:t>
            </a:r>
            <a:r>
              <a:rPr lang="tr-TR" dirty="0" smtClean="0"/>
              <a:t>üyelerinden </a:t>
            </a:r>
            <a:r>
              <a:rPr lang="tr-TR" dirty="0"/>
              <a:t>birinin silahlı bir saldırıya hedef olması </a:t>
            </a:r>
            <a:r>
              <a:rPr lang="tr-TR" dirty="0" smtClean="0"/>
              <a:t>halinde</a:t>
            </a:r>
            <a:r>
              <a:rPr lang="tr-TR" dirty="0"/>
              <a:t>, Güvenlik Konseyi uluslararası barış ve güvenliğin </a:t>
            </a:r>
            <a:r>
              <a:rPr lang="tr-TR" dirty="0" smtClean="0"/>
              <a:t>korunması </a:t>
            </a:r>
            <a:r>
              <a:rPr lang="tr-TR" dirty="0"/>
              <a:t>için gerekli önlemleri alıncaya dek, bu üyenin </a:t>
            </a:r>
            <a:r>
              <a:rPr lang="tr-TR" dirty="0" smtClean="0"/>
              <a:t>doğal </a:t>
            </a:r>
            <a:r>
              <a:rPr lang="tr-TR" dirty="0"/>
              <a:t>olan bireysel ya da ortak meşru savunma hakkına </a:t>
            </a:r>
            <a:r>
              <a:rPr lang="tr-TR" dirty="0" smtClean="0"/>
              <a:t>halel </a:t>
            </a:r>
            <a:r>
              <a:rPr lang="tr-TR" dirty="0"/>
              <a:t>getirmez. üyelerin bu meşru savunma hakkını </a:t>
            </a:r>
            <a:r>
              <a:rPr lang="tr-TR" dirty="0" smtClean="0"/>
              <a:t>kullanırken </a:t>
            </a:r>
            <a:r>
              <a:rPr lang="tr-TR" dirty="0"/>
              <a:t>aldıkları önlemler hemen Güvenlik Konseyi’ne </a:t>
            </a:r>
            <a:r>
              <a:rPr lang="tr-TR" dirty="0" smtClean="0"/>
              <a:t>bildirilir </a:t>
            </a:r>
            <a:r>
              <a:rPr lang="tr-TR" dirty="0"/>
              <a:t>ve Konsey’in işbu Antlaşma gereğince uluslararası </a:t>
            </a:r>
            <a:r>
              <a:rPr lang="tr-TR" dirty="0" smtClean="0"/>
              <a:t>barış </a:t>
            </a:r>
            <a:r>
              <a:rPr lang="tr-TR" dirty="0"/>
              <a:t>ve güvenliğin korunması ya da yeniden kurulması </a:t>
            </a:r>
            <a:r>
              <a:rPr lang="tr-TR" dirty="0" smtClean="0"/>
              <a:t>için </a:t>
            </a:r>
            <a:r>
              <a:rPr lang="tr-TR" dirty="0"/>
              <a:t>gerekli göreceği biçimde her an hareket etme yetki ve </a:t>
            </a:r>
            <a:r>
              <a:rPr lang="tr-TR" dirty="0" smtClean="0"/>
              <a:t>görevini </a:t>
            </a:r>
            <a:r>
              <a:rPr lang="tr-TR" dirty="0"/>
              <a:t>hiçbir biçimde etkilemez</a:t>
            </a:r>
            <a:r>
              <a:rPr lang="tr-TR" dirty="0" smtClean="0"/>
              <a:t>.</a:t>
            </a:r>
          </a:p>
          <a:p>
            <a:pPr lvl="1"/>
            <a:endParaRPr lang="tr-TR" dirty="0" smtClean="0"/>
          </a:p>
          <a:p>
            <a:pPr marL="457200" lvl="1" indent="0">
              <a:buNone/>
            </a:pPr>
            <a:r>
              <a:rPr lang="tr-TR" dirty="0"/>
              <a:t>	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440303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Neden Milletler Cemiyeti’nin başarısızlığına rağmen tekrar bir uluslararası örgüt denemesinde ısrar edildi?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Neden beş ülkeye ayrıcalıklı konum tanıyan bir Güvenlik Konseyi BM yapısına dahil edildi?</a:t>
            </a:r>
          </a:p>
          <a:p>
            <a:pPr lvl="1"/>
            <a:r>
              <a:rPr lang="tr-TR" dirty="0" smtClean="0"/>
              <a:t>Üye devletlerin egemen eşitliği vs. Güvenlik Konseyi</a:t>
            </a:r>
          </a:p>
          <a:p>
            <a:pPr marL="457200" lvl="1" indent="0">
              <a:buNone/>
            </a:pPr>
            <a:endParaRPr lang="tr-TR" dirty="0" smtClean="0"/>
          </a:p>
          <a:p>
            <a:pPr lvl="0"/>
            <a:r>
              <a:rPr lang="tr-TR" sz="2900" dirty="0">
                <a:solidFill>
                  <a:prstClr val="black"/>
                </a:solidFill>
              </a:rPr>
              <a:t>Neden «kolektif güvenlik» ve «kaderini kendi belirleme hakkı» BM’nin temel ilkeleri olmuştur?</a:t>
            </a:r>
          </a:p>
          <a:p>
            <a:pPr marL="457200" lvl="1" indent="0">
              <a:buNone/>
            </a:pPr>
            <a:endParaRPr lang="tr-TR" dirty="0" smtClean="0"/>
          </a:p>
          <a:p>
            <a:pPr lvl="0"/>
            <a:r>
              <a:rPr lang="tr-TR" sz="3000" dirty="0">
                <a:solidFill>
                  <a:prstClr val="black"/>
                </a:solidFill>
              </a:rPr>
              <a:t>BM’nin yapısı (üyelik, Genel Kurul ve Güvenlik Konseyi) devletlerarası dengeleri nasıl yansıtır?</a:t>
            </a:r>
          </a:p>
          <a:p>
            <a:pPr marL="457200" lvl="1" indent="0">
              <a:buNone/>
            </a:pPr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96484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Kore Savaşı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Neden Kore savaşa taraf olacak kadar önemli?</a:t>
            </a:r>
          </a:p>
          <a:p>
            <a:r>
              <a:rPr lang="tr-TR" dirty="0" smtClean="0"/>
              <a:t>BM 1948 Güney Kore seçimlerinin tüm ülke için meşru ilan etmişti</a:t>
            </a:r>
          </a:p>
          <a:p>
            <a:r>
              <a:rPr lang="tr-TR" dirty="0" smtClean="0"/>
              <a:t>Ocak 1950’de SSCB Güvenlik Konseyi’ni boykota başlamıştı – Çin’in temsilcisi olarak Tayvan’dan bir üyenin konseye katılması üzerine</a:t>
            </a:r>
          </a:p>
          <a:p>
            <a:r>
              <a:rPr lang="tr-TR" dirty="0" smtClean="0"/>
              <a:t>Haziran 1950’de Kuzey Kore’nin Güney Kore’ye saldırmasını ABD BM’ye taşıdı</a:t>
            </a:r>
          </a:p>
          <a:p>
            <a:r>
              <a:rPr lang="tr-TR" dirty="0" smtClean="0"/>
              <a:t>BM Kuzey Kore güçlerinin çekilmesini talep etti ve üye ülkelerden silahlı güç talebinde bulundu</a:t>
            </a:r>
          </a:p>
          <a:p>
            <a:r>
              <a:rPr lang="tr-TR" dirty="0" smtClean="0"/>
              <a:t>Sovyetler bu kararın BM Şartnamesi’ne aykırı olduğunu  – Çin ve SSCB kararın alındığı konsey toplantısına katılmamışlardı – ve BM müdahalesinin ABD çıkarlarına hizmet ettiğini savundu</a:t>
            </a:r>
          </a:p>
          <a:p>
            <a:r>
              <a:rPr lang="tr-TR" dirty="0" smtClean="0"/>
              <a:t>Sovyetler BM’de Kore’de ateşkes teklifi sundu, ABD tarafından reddedildi</a:t>
            </a:r>
          </a:p>
          <a:p>
            <a:r>
              <a:rPr lang="tr-TR" dirty="0" smtClean="0"/>
              <a:t>BM Genel Kurulu’ndan Kore’nin tamamında istikrar sağlamaya yönelik tedbirlerin alınacağına yönelik karar çıktı</a:t>
            </a:r>
          </a:p>
          <a:p>
            <a:r>
              <a:rPr lang="tr-TR" dirty="0" smtClean="0"/>
              <a:t>ABD, BM’den Kuzey Kore’deki rejime Güney Kore adına müdahale edilmesini sağlayacak bir karar çıkartmakta yetersiz kaldı</a:t>
            </a:r>
          </a:p>
        </p:txBody>
      </p:sp>
    </p:spTree>
    <p:extLst>
      <p:ext uri="{BB962C8B-B14F-4D97-AF65-F5344CB8AC3E}">
        <p14:creationId xmlns:p14="http://schemas.microsoft.com/office/powerpoint/2010/main" xmlns="" val="3506019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106"/>
          </a:xfrm>
        </p:spPr>
        <p:txBody>
          <a:bodyPr/>
          <a:lstStyle/>
          <a:p>
            <a:r>
              <a:rPr lang="tr-TR" dirty="0" smtClean="0"/>
              <a:t>Süveyş Krizi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362" y="1196752"/>
            <a:ext cx="10882184" cy="5184576"/>
          </a:xfrm>
        </p:spPr>
        <p:txBody>
          <a:bodyPr>
            <a:normAutofit fontScale="32500" lnSpcReduction="20000"/>
          </a:bodyPr>
          <a:lstStyle/>
          <a:p>
            <a:r>
              <a:rPr lang="tr-TR" sz="5500" dirty="0"/>
              <a:t>1956 öncesinde Süveyş Kanalı özellikle petrolün taşınması için stratejik öneme sahip bir nokta, hisseleri İngiltere ve Fransa’ya ait olan Kanal Şirketi’nin denetiminde </a:t>
            </a:r>
          </a:p>
          <a:p>
            <a:r>
              <a:rPr lang="tr-TR" sz="5500" dirty="0"/>
              <a:t>1954’te Mısır’da Cemal Abdülnasır darbeyle iktidara geldi – ekonomik kalkınma sağlayacak yatırımlar için kaynak gerekiyordu</a:t>
            </a:r>
          </a:p>
          <a:p>
            <a:r>
              <a:rPr lang="tr-TR" sz="5500" dirty="0"/>
              <a:t>1955’te Sovyetlerle Mısır arasında silah anlaşması</a:t>
            </a:r>
          </a:p>
          <a:p>
            <a:r>
              <a:rPr lang="tr-TR" sz="5500" dirty="0"/>
              <a:t>Temmuz 1956’da Nasır, kanalı kamulaştırdığını açıkladı – hisselerin karşılığı ilgili devletlere ödenmek üzere</a:t>
            </a:r>
          </a:p>
          <a:p>
            <a:r>
              <a:rPr lang="tr-TR" sz="5500" dirty="0"/>
              <a:t>Sevr Antlaşması – İngiltere ve Fransa’nın İsrail’in Mısır’a saldırısına aktif desteği </a:t>
            </a:r>
          </a:p>
          <a:p>
            <a:r>
              <a:rPr lang="tr-TR" sz="5500" dirty="0"/>
              <a:t>Ekim 1956’da İsrail Mısır’a saldırdı; hemen ardından İngiltere ve Fransa bölgeye birlik gönderip kanalı denetimleri altına aldılar</a:t>
            </a:r>
          </a:p>
          <a:p>
            <a:r>
              <a:rPr lang="tr-TR" sz="5500" dirty="0"/>
              <a:t>ABD ve Sovyetlerin ortak itirazıyla BM duruma el koydu – Mısır İsrail gemilerinin kanaldan geçişini engellememe taahhüdü verdi, kanalın denetimi Mısır’a verildi, UN Barış Gücü kanal bölgesinin korunmasını üstlendi</a:t>
            </a:r>
          </a:p>
          <a:p>
            <a:r>
              <a:rPr lang="tr-TR" sz="5500" dirty="0"/>
              <a:t>İngiltere ve Fransa’nın ABD ve Sovyetlerden bağımsız olarak kendi çıkarlarını koruma çabası hüsrana uğradı</a:t>
            </a:r>
          </a:p>
          <a:p>
            <a:r>
              <a:rPr lang="tr-TR" sz="5500" dirty="0"/>
              <a:t>Sovyetler kendisine yaklaşmakta olan bir devletin kaynaklarının emperyalist ülkelerce kontrolünü engelledi</a:t>
            </a:r>
          </a:p>
          <a:p>
            <a:r>
              <a:rPr lang="tr-TR" sz="5500" dirty="0"/>
              <a:t>ABD Sovyetlerin Ortadoğu’ya müdahale ederek bölgede daha fazla güç kazanmasını engellemiş oldu</a:t>
            </a:r>
          </a:p>
          <a:p>
            <a:endParaRPr lang="tr-TR" sz="5500" dirty="0"/>
          </a:p>
          <a:p>
            <a:endParaRPr lang="tr-TR" sz="5500" dirty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004867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Küba Krizi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ABD ambargosu – Küba’yla özellikle şeker ithalatına dayalı olan ticari ilişkiler kesildi</a:t>
            </a:r>
          </a:p>
          <a:p>
            <a:r>
              <a:rPr lang="tr-TR" dirty="0" smtClean="0"/>
              <a:t>Nisan 1961 – Domuzlar Körfezi harekatı</a:t>
            </a:r>
          </a:p>
          <a:p>
            <a:r>
              <a:rPr lang="tr-TR" dirty="0" smtClean="0"/>
              <a:t>Nisan 1962 – Türkiye’ye Jupiter füzeleri yerleştirildi</a:t>
            </a:r>
          </a:p>
          <a:p>
            <a:r>
              <a:rPr lang="tr-TR" dirty="0" smtClean="0"/>
              <a:t>Ekim 1962 – Küba’ya Sovyet füzeleri yerleştirildi</a:t>
            </a:r>
          </a:p>
          <a:p>
            <a:r>
              <a:rPr lang="tr-TR" dirty="0" smtClean="0"/>
              <a:t>Karşılıklı diplomatik hamleler – hem Küba’daki, hem Türkiye’deki füzelerin kaldırılması</a:t>
            </a:r>
          </a:p>
          <a:p>
            <a:r>
              <a:rPr lang="tr-TR" dirty="0" smtClean="0"/>
              <a:t>Neden bu diplomatik süreç asgari düzeyde çatışma ile yürütüldü?</a:t>
            </a:r>
          </a:p>
          <a:p>
            <a:r>
              <a:rPr lang="tr-TR" dirty="0" smtClean="0"/>
              <a:t>BM Genel Sekreteri U Thant – «önleyici diplomasi» - neden krizin bu anında uygulanıyor?</a:t>
            </a:r>
          </a:p>
          <a:p>
            <a:r>
              <a:rPr lang="tr-TR" dirty="0" smtClean="0"/>
              <a:t>Hem ABD hem Sovyetlerin mevcut güç dengesini bozarak tekrar sıcak çatışmaya girmeye yönelik isteksizliği</a:t>
            </a:r>
          </a:p>
          <a:p>
            <a:r>
              <a:rPr lang="tr-TR" dirty="0" smtClean="0"/>
              <a:t>Uzlaşma yoluyla iki devletin de kendi çıkarlarını gerçekleştirebilecek olması – füzelerin ileri karakollardan çekilmesi; yakın </a:t>
            </a:r>
            <a:r>
              <a:rPr lang="tr-TR" smtClean="0"/>
              <a:t>konumdaki ülkeler üzerindeki etkilerini müdahale olmaksızın sürdürebilmeleri</a:t>
            </a:r>
            <a:endParaRPr lang="tr-TR" dirty="0" smtClean="0"/>
          </a:p>
          <a:p>
            <a:r>
              <a:rPr lang="tr-TR" dirty="0" smtClean="0"/>
              <a:t>ABD ve Sovyetlerin uzlaşma eğiliminde olduğu bir zeminde BM iki ülke arasında bir iletişim ve anlaşma mekanizması işlevi gördü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485796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Vietnam Savaşı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19455" indent="-219455" defTabSz="585215"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tr-TR" sz="2048" kern="0" dirty="0">
                <a:solidFill>
                  <a:sysClr val="windowText" lastClr="000000"/>
                </a:solidFill>
                <a:sym typeface="Calibri"/>
              </a:rPr>
              <a:t>1954 Cenevre Konferansı - Fransa sömürgelerinden çekiliyor</a:t>
            </a:r>
          </a:p>
          <a:p>
            <a:pPr marL="219455" indent="-219455" defTabSz="585215"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tr-TR" sz="2048" kern="0" dirty="0">
                <a:solidFill>
                  <a:sysClr val="windowText" lastClr="000000"/>
                </a:solidFill>
                <a:sym typeface="Calibri"/>
              </a:rPr>
              <a:t>Vietnam 17. Paralelden iki ülkeye bölündü - Kuzey Vietnam (</a:t>
            </a:r>
            <a:r>
              <a:rPr lang="tr-TR" sz="2048" kern="0" dirty="0" err="1">
                <a:solidFill>
                  <a:sysClr val="windowText" lastClr="000000"/>
                </a:solidFill>
                <a:sym typeface="Calibri"/>
              </a:rPr>
              <a:t>Ho</a:t>
            </a:r>
            <a:r>
              <a:rPr lang="tr-TR" sz="2048" kern="0" dirty="0">
                <a:solidFill>
                  <a:sysClr val="windowText" lastClr="000000"/>
                </a:solidFill>
                <a:sym typeface="Calibri"/>
              </a:rPr>
              <a:t> </a:t>
            </a:r>
            <a:r>
              <a:rPr lang="tr-TR" sz="2048" kern="0" dirty="0" err="1">
                <a:solidFill>
                  <a:sysClr val="windowText" lastClr="000000"/>
                </a:solidFill>
                <a:sym typeface="Calibri"/>
              </a:rPr>
              <a:t>Chi</a:t>
            </a:r>
            <a:r>
              <a:rPr lang="tr-TR" sz="2048" kern="0" dirty="0">
                <a:solidFill>
                  <a:sysClr val="windowText" lastClr="000000"/>
                </a:solidFill>
                <a:sym typeface="Calibri"/>
              </a:rPr>
              <a:t> </a:t>
            </a:r>
            <a:r>
              <a:rPr lang="tr-TR" sz="2048" kern="0" dirty="0" err="1">
                <a:solidFill>
                  <a:sysClr val="windowText" lastClr="000000"/>
                </a:solidFill>
                <a:sym typeface="Calibri"/>
              </a:rPr>
              <a:t>Min</a:t>
            </a:r>
            <a:r>
              <a:rPr lang="tr-TR" sz="2048" kern="0" dirty="0">
                <a:solidFill>
                  <a:sysClr val="windowText" lastClr="000000"/>
                </a:solidFill>
                <a:sym typeface="Calibri"/>
              </a:rPr>
              <a:t> liderliğinde komünist yönetim) ve Güney Vietnam (Fransa'nın iktidarı devrettiği monarşi)</a:t>
            </a:r>
          </a:p>
          <a:p>
            <a:pPr marL="219455" indent="-219455" defTabSz="585215"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tr-TR" sz="2048" kern="0" dirty="0">
                <a:solidFill>
                  <a:sysClr val="windowText" lastClr="000000"/>
                </a:solidFill>
                <a:sym typeface="Calibri"/>
              </a:rPr>
              <a:t>1956'da yapılacak seçimlerle birleşme öngörülüyor, ancak Güney Vietnam ABD'nin desteğiyle seçimleri reddediyor</a:t>
            </a:r>
          </a:p>
          <a:p>
            <a:pPr marL="219455" indent="-219455" defTabSz="585215"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tr-TR" sz="2048" kern="0" dirty="0">
                <a:solidFill>
                  <a:sysClr val="windowText" lastClr="000000"/>
                </a:solidFill>
                <a:sym typeface="Calibri"/>
              </a:rPr>
              <a:t>Ulusal Özgürlük Cephesi (</a:t>
            </a:r>
            <a:r>
              <a:rPr lang="tr-TR" sz="2048" kern="0" dirty="0" err="1">
                <a:solidFill>
                  <a:sysClr val="windowText" lastClr="000000"/>
                </a:solidFill>
                <a:sym typeface="Calibri"/>
              </a:rPr>
              <a:t>Viet</a:t>
            </a:r>
            <a:r>
              <a:rPr lang="tr-TR" sz="2048" kern="0" dirty="0">
                <a:solidFill>
                  <a:sysClr val="windowText" lastClr="000000"/>
                </a:solidFill>
                <a:sym typeface="Calibri"/>
              </a:rPr>
              <a:t> Kong) - Güney'deki yönetime karşı gerilla savaşı</a:t>
            </a:r>
          </a:p>
          <a:p>
            <a:pPr marL="219455" indent="-219455" defTabSz="585215"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tr-TR" sz="2048" kern="0" dirty="0">
                <a:solidFill>
                  <a:sysClr val="windowText" lastClr="000000"/>
                </a:solidFill>
                <a:sym typeface="Calibri"/>
              </a:rPr>
              <a:t>1964 </a:t>
            </a:r>
            <a:r>
              <a:rPr lang="tr-TR" sz="2048" kern="0" dirty="0" err="1">
                <a:solidFill>
                  <a:sysClr val="windowText" lastClr="000000"/>
                </a:solidFill>
                <a:sym typeface="Calibri"/>
              </a:rPr>
              <a:t>Tonkin</a:t>
            </a:r>
            <a:r>
              <a:rPr lang="tr-TR" sz="2048" kern="0" dirty="0">
                <a:solidFill>
                  <a:sysClr val="windowText" lastClr="000000"/>
                </a:solidFill>
                <a:sym typeface="Calibri"/>
              </a:rPr>
              <a:t> Körfezi - ABD'nin savaşa doğrudan müdahil olması</a:t>
            </a:r>
          </a:p>
          <a:p>
            <a:pPr marL="219455" indent="-219455" defTabSz="585215"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tr-TR" sz="2048" kern="0" dirty="0">
                <a:solidFill>
                  <a:sysClr val="windowText" lastClr="000000"/>
                </a:solidFill>
                <a:sym typeface="Calibri"/>
              </a:rPr>
              <a:t>1973'te ABD Vietnam'dan çekildi</a:t>
            </a:r>
          </a:p>
          <a:p>
            <a:pPr marL="219455" indent="-219455" defTabSz="585215"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tr-TR" sz="2048" kern="0" dirty="0">
                <a:solidFill>
                  <a:sysClr val="windowText" lastClr="000000"/>
                </a:solidFill>
                <a:sym typeface="Calibri"/>
              </a:rPr>
              <a:t>BM açısından bir kilitlenme noktası - hiç harekete geçirilemedi</a:t>
            </a:r>
          </a:p>
          <a:p>
            <a:pPr marL="219455" indent="-219455" defTabSz="585215"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r>
              <a:rPr lang="tr-TR" sz="2048" kern="0" dirty="0">
                <a:solidFill>
                  <a:sysClr val="windowText" lastClr="000000"/>
                </a:solidFill>
                <a:sym typeface="Calibri"/>
              </a:rPr>
              <a:t>Hangi örgütün hangi süreçte işlevsel olabileceği de Soğuk Savaş bağlamındaki güç dengeleriyle belirleniyor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620714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BM’nin Alt Örgütleri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ILO (International Labor Organization – Uluslararası Çalışma Örgütü)</a:t>
            </a:r>
          </a:p>
          <a:p>
            <a:pPr lvl="1"/>
            <a:endParaRPr lang="tr-TR" dirty="0" smtClean="0"/>
          </a:p>
          <a:p>
            <a:r>
              <a:rPr lang="tr-TR" dirty="0" smtClean="0"/>
              <a:t>FAO (Food and Agriculture Organization – Tarım ve Gıda Örgütü)</a:t>
            </a:r>
          </a:p>
          <a:p>
            <a:endParaRPr lang="tr-TR" dirty="0" smtClean="0"/>
          </a:p>
          <a:p>
            <a:r>
              <a:rPr lang="tr-TR" dirty="0" smtClean="0"/>
              <a:t>UNHRC (UN High Commissioner for Refugees – Mülteciler Yüksek Komiserliği)</a:t>
            </a:r>
          </a:p>
          <a:p>
            <a:endParaRPr lang="tr-TR" dirty="0" smtClean="0"/>
          </a:p>
          <a:p>
            <a:r>
              <a:rPr lang="tr-TR" dirty="0" smtClean="0"/>
              <a:t>UNICEF (UN International Children’s Emergency Fund – Uluslararası Çocuk Acil Yardım Fonu)</a:t>
            </a:r>
          </a:p>
          <a:p>
            <a:endParaRPr lang="tr-TR" dirty="0" smtClean="0"/>
          </a:p>
          <a:p>
            <a:r>
              <a:rPr lang="tr-TR" dirty="0" smtClean="0"/>
              <a:t>UNESCO (UN Educational, Scientific and Cultural Organization – Eğitim, Bilim ve Kültür Örgütü)</a:t>
            </a:r>
          </a:p>
        </p:txBody>
      </p:sp>
    </p:spTree>
    <p:extLst>
      <p:ext uri="{BB962C8B-B14F-4D97-AF65-F5344CB8AC3E}">
        <p14:creationId xmlns:p14="http://schemas.microsoft.com/office/powerpoint/2010/main" xmlns="" val="2143330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1145</Words>
  <Application>Microsoft Office PowerPoint</Application>
  <PresentationFormat>Özel</PresentationFormat>
  <Paragraphs>131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14</vt:i4>
      </vt:variant>
    </vt:vector>
  </HeadingPairs>
  <TitlesOfParts>
    <vt:vector size="16" baseType="lpstr">
      <vt:lpstr>Office Theme</vt:lpstr>
      <vt:lpstr>1_Office Theme</vt:lpstr>
      <vt:lpstr>Birleşmiş Milletler</vt:lpstr>
      <vt:lpstr>Milletler Cemiyeti’nden farkları</vt:lpstr>
      <vt:lpstr>Slayt 3</vt:lpstr>
      <vt:lpstr>Slayt 4</vt:lpstr>
      <vt:lpstr>Kore Savaşı</vt:lpstr>
      <vt:lpstr>Süveyş Krizi</vt:lpstr>
      <vt:lpstr>Küba Krizi</vt:lpstr>
      <vt:lpstr>Vietnam Savaşı</vt:lpstr>
      <vt:lpstr>BM’nin Alt Örgütleri</vt:lpstr>
      <vt:lpstr>Slayt 10</vt:lpstr>
      <vt:lpstr>BM’nin Alt Örgütleri</vt:lpstr>
      <vt:lpstr>Suriyeli sığınmacılar sorunu ve UNHRC</vt:lpstr>
      <vt:lpstr>Slayt 13</vt:lpstr>
      <vt:lpstr>Slayt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Birleşmiş Milletler</dc:title>
  <dc:creator>EZGIKAYA</dc:creator>
  <cp:lastModifiedBy>Cenk Saraçoğlu</cp:lastModifiedBy>
  <cp:revision>7</cp:revision>
  <dcterms:created xsi:type="dcterms:W3CDTF">2016-04-12T10:46:53Z</dcterms:created>
  <dcterms:modified xsi:type="dcterms:W3CDTF">2018-01-10T13:25:17Z</dcterms:modified>
</cp:coreProperties>
</file>