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5" r:id="rId4"/>
    <p:sldId id="292" r:id="rId5"/>
    <p:sldId id="291" r:id="rId6"/>
    <p:sldId id="274" r:id="rId7"/>
    <p:sldId id="276" r:id="rId8"/>
    <p:sldId id="263" r:id="rId9"/>
    <p:sldId id="293" r:id="rId10"/>
    <p:sldId id="294" r:id="rId11"/>
    <p:sldId id="289" r:id="rId12"/>
    <p:sldId id="266" r:id="rId13"/>
    <p:sldId id="278" r:id="rId14"/>
    <p:sldId id="267" r:id="rId15"/>
    <p:sldId id="290" r:id="rId16"/>
    <p:sldId id="269" r:id="rId17"/>
    <p:sldId id="279" r:id="rId18"/>
    <p:sldId id="295" r:id="rId19"/>
    <p:sldId id="296" r:id="rId20"/>
    <p:sldId id="297" r:id="rId21"/>
    <p:sldId id="298" r:id="rId22"/>
    <p:sldId id="299" r:id="rId23"/>
    <p:sldId id="301" r:id="rId24"/>
    <p:sldId id="302" r:id="rId25"/>
    <p:sldId id="303"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AFDD"/>
    <a:srgbClr val="AA3AAD"/>
    <a:srgbClr val="FFCC00"/>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07EBCCC1-49AE-4BD0-A4E2-F066203A4D98}" type="datetimeFigureOut">
              <a:rPr lang="tr-TR" smtClean="0"/>
              <a:pPr/>
              <a:t>28.4.2020</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3BE6839-661B-41A6-84D6-1AD33D387699}"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7EBCCC1-49AE-4BD0-A4E2-F066203A4D98}" type="datetimeFigureOut">
              <a:rPr lang="tr-TR" smtClean="0"/>
              <a:pPr/>
              <a:t>28.4.2020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BE6839-661B-41A6-84D6-1AD33D38769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7EBCCC1-49AE-4BD0-A4E2-F066203A4D98}" type="datetimeFigureOut">
              <a:rPr lang="tr-TR" smtClean="0"/>
              <a:pPr/>
              <a:t>28.4.2020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BE6839-661B-41A6-84D6-1AD33D38769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2555776" y="188640"/>
            <a:ext cx="6275040" cy="780696"/>
          </a:xfrm>
        </p:spPr>
        <p:txBody>
          <a:bodyPr>
            <a:normAutofit/>
          </a:bodyPr>
          <a:lstStyle>
            <a:lvl1pPr algn="ctr">
              <a:defRPr sz="3600" baseline="0"/>
            </a:lvl1pPr>
          </a:lstStyle>
          <a:p>
            <a:r>
              <a:rPr kumimoji="0" lang="tr-TR" dirty="0" smtClean="0"/>
              <a:t>Kamu Yönetimi ve Sosyal Hizmet</a:t>
            </a:r>
            <a:endParaRPr kumimoji="0" lang="en-US" dirty="0"/>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7EBCCC1-49AE-4BD0-A4E2-F066203A4D98}" type="datetimeFigureOut">
              <a:rPr lang="tr-TR" smtClean="0"/>
              <a:pPr/>
              <a:t>28.4.2020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BE6839-661B-41A6-84D6-1AD33D387699}" type="slidenum">
              <a:rPr lang="tr-TR" smtClean="0"/>
              <a:pPr/>
              <a:t>‹#›</a:t>
            </a:fld>
            <a:endParaRPr lang="tr-TR"/>
          </a:p>
        </p:txBody>
      </p:sp>
      <p:pic>
        <p:nvPicPr>
          <p:cNvPr id="33798" name="Picture 6" descr="Related image"/>
          <p:cNvPicPr>
            <a:picLocks noChangeAspect="1" noChangeArrowheads="1"/>
          </p:cNvPicPr>
          <p:nvPr userDrawn="1"/>
        </p:nvPicPr>
        <p:blipFill>
          <a:blip r:embed="rId2" cstate="print"/>
          <a:srcRect/>
          <a:stretch>
            <a:fillRect/>
          </a:stretch>
        </p:blipFill>
        <p:spPr bwMode="auto">
          <a:xfrm>
            <a:off x="251520" y="188640"/>
            <a:ext cx="1919490" cy="108012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530352" y="1490480"/>
            <a:ext cx="7772400" cy="1362456"/>
          </a:xfrm>
          <a:noFill/>
          <a:ln>
            <a:noFill/>
          </a:ln>
        </p:spPr>
        <p:txBody>
          <a:bodyPr vert="horz" tIns="0" bIns="0" anchor="b">
            <a:noAutofit/>
            <a:scene3d>
              <a:camera prst="orthographicFront"/>
              <a:lightRig rig="freezing" dir="t">
                <a:rot lat="0" lon="0" rev="5640000"/>
              </a:lightRig>
            </a:scene3d>
            <a:sp3d prstMaterial="flat">
              <a:bevelT w="38100" h="38100"/>
            </a:sp3d>
          </a:bodyPr>
          <a:lstStyle>
            <a:lvl1pPr algn="ctr" rtl="0">
              <a:spcBef>
                <a:spcPct val="0"/>
              </a:spcBef>
              <a:buNone/>
              <a:defRPr lang="en-US" sz="4800" b="0" cap="none" baseline="0" dirty="0">
                <a:ln w="635">
                  <a:noFill/>
                </a:ln>
                <a:solidFill>
                  <a:srgbClr val="002060"/>
                </a:solidFill>
                <a:effectLst>
                  <a:outerShdw blurRad="38100" dist="25400" dir="5400000" algn="tl" rotWithShape="0">
                    <a:srgbClr val="000000">
                      <a:alpha val="43000"/>
                    </a:srgbClr>
                  </a:outerShdw>
                </a:effectLst>
                <a:latin typeface="+mj-lt"/>
                <a:ea typeface="+mj-ea"/>
                <a:cs typeface="+mj-cs"/>
              </a:defRPr>
            </a:lvl1pPr>
          </a:lstStyle>
          <a:p>
            <a:r>
              <a:rPr kumimoji="0" lang="tr-TR" dirty="0" smtClean="0"/>
              <a:t>Kamu Yönetimi ve Sosyal Hizmet</a:t>
            </a:r>
            <a:endParaRPr kumimoji="0" lang="en-US" dirty="0"/>
          </a:p>
        </p:txBody>
      </p:sp>
      <p:sp>
        <p:nvSpPr>
          <p:cNvPr id="3" name="2 Metin Yer Tutucusu"/>
          <p:cNvSpPr>
            <a:spLocks noGrp="1"/>
          </p:cNvSpPr>
          <p:nvPr>
            <p:ph type="body" idx="1" hasCustomPrompt="1"/>
          </p:nvPr>
        </p:nvSpPr>
        <p:spPr>
          <a:xfrm>
            <a:off x="530352" y="3719488"/>
            <a:ext cx="7772400" cy="1509712"/>
          </a:xfrm>
        </p:spPr>
        <p:txBody>
          <a:bodyPr lIns="45720" rIns="45720" anchor="t"/>
          <a:lstStyle>
            <a:lvl1pPr marL="0" indent="0" algn="ctr">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dirty="0" smtClean="0"/>
              <a:t>Dr. Özkan LEBLEBİCİ</a:t>
            </a:r>
          </a:p>
        </p:txBody>
      </p:sp>
      <p:sp>
        <p:nvSpPr>
          <p:cNvPr id="4" name="3 Veri Yer Tutucusu"/>
          <p:cNvSpPr>
            <a:spLocks noGrp="1"/>
          </p:cNvSpPr>
          <p:nvPr>
            <p:ph type="dt" sz="half" idx="10"/>
          </p:nvPr>
        </p:nvSpPr>
        <p:spPr/>
        <p:txBody>
          <a:bodyPr/>
          <a:lstStyle/>
          <a:p>
            <a:fld id="{07EBCCC1-49AE-4BD0-A4E2-F066203A4D98}" type="datetimeFigureOut">
              <a:rPr lang="tr-TR" smtClean="0"/>
              <a:pPr/>
              <a:t>28.4.2020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BE6839-661B-41A6-84D6-1AD33D387699}"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7EBCCC1-49AE-4BD0-A4E2-F066203A4D98}" type="datetimeFigureOut">
              <a:rPr lang="tr-TR" smtClean="0"/>
              <a:pPr/>
              <a:t>28.4.2020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BE6839-661B-41A6-84D6-1AD33D38769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07EBCCC1-49AE-4BD0-A4E2-F066203A4D98}" type="datetimeFigureOut">
              <a:rPr lang="tr-TR" smtClean="0"/>
              <a:pPr/>
              <a:t>28.4.2020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BE6839-661B-41A6-84D6-1AD33D38769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7EBCCC1-49AE-4BD0-A4E2-F066203A4D98}" type="datetimeFigureOut">
              <a:rPr lang="tr-TR" smtClean="0"/>
              <a:pPr/>
              <a:t>28.4.2020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BE6839-661B-41A6-84D6-1AD33D38769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7EBCCC1-49AE-4BD0-A4E2-F066203A4D98}" type="datetimeFigureOut">
              <a:rPr lang="tr-TR" smtClean="0"/>
              <a:pPr/>
              <a:t>28.4.2020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BE6839-661B-41A6-84D6-1AD33D387699}" type="slidenum">
              <a:rPr lang="tr-TR" smtClean="0"/>
              <a:pPr/>
              <a:t>‹#›</a:t>
            </a:fld>
            <a:endParaRPr lang="tr-TR"/>
          </a:p>
        </p:txBody>
      </p:sp>
      <p:sp>
        <p:nvSpPr>
          <p:cNvPr id="5" name="4 Başlık"/>
          <p:cNvSpPr>
            <a:spLocks noGrp="1"/>
          </p:cNvSpPr>
          <p:nvPr>
            <p:ph type="title" hasCustomPrompt="1"/>
          </p:nvPr>
        </p:nvSpPr>
        <p:spPr>
          <a:xfrm>
            <a:off x="1979712" y="476672"/>
            <a:ext cx="6537920" cy="648072"/>
          </a:xfrm>
        </p:spPr>
        <p:txBody>
          <a:bodyPr>
            <a:normAutofit/>
          </a:bodyPr>
          <a:lstStyle>
            <a:lvl1pPr algn="ctr">
              <a:defRPr sz="3200" b="1">
                <a:solidFill>
                  <a:srgbClr val="002060"/>
                </a:solidFill>
              </a:defRPr>
            </a:lvl1pPr>
          </a:lstStyle>
          <a:p>
            <a:r>
              <a:rPr lang="tr-TR" dirty="0" smtClean="0"/>
              <a:t>Sivil Toplum Örgütleri</a:t>
            </a:r>
            <a:endParaRPr lang="tr-TR" dirty="0"/>
          </a:p>
        </p:txBody>
      </p:sp>
      <p:pic>
        <p:nvPicPr>
          <p:cNvPr id="6" name="Picture 2" descr="Image result for ankara üniversitesi logo"/>
          <p:cNvPicPr>
            <a:picLocks noChangeAspect="1" noChangeArrowheads="1"/>
          </p:cNvPicPr>
          <p:nvPr userDrawn="1"/>
        </p:nvPicPr>
        <p:blipFill>
          <a:blip r:embed="rId2" cstate="print"/>
          <a:srcRect/>
          <a:stretch>
            <a:fillRect/>
          </a:stretch>
        </p:blipFill>
        <p:spPr bwMode="auto">
          <a:xfrm>
            <a:off x="179512" y="188640"/>
            <a:ext cx="1440159" cy="1078730"/>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7EBCCC1-49AE-4BD0-A4E2-F066203A4D98}" type="datetimeFigureOut">
              <a:rPr lang="tr-TR" smtClean="0"/>
              <a:pPr/>
              <a:t>28.4.2020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BE6839-661B-41A6-84D6-1AD33D38769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07EBCCC1-49AE-4BD0-A4E2-F066203A4D98}" type="datetimeFigureOut">
              <a:rPr lang="tr-TR" smtClean="0"/>
              <a:pPr/>
              <a:t>28.4.2020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F3BE6839-661B-41A6-84D6-1AD33D387699}"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7EBCCC1-49AE-4BD0-A4E2-F066203A4D98}" type="datetimeFigureOut">
              <a:rPr lang="tr-TR" smtClean="0"/>
              <a:pPr/>
              <a:t>28.4.2020</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BE6839-661B-41A6-84D6-1AD33D387699}"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043608" y="1670943"/>
            <a:ext cx="7056784" cy="965969"/>
          </a:xfrm>
          <a:noFill/>
        </p:spPr>
        <p:txBody>
          <a:bodyPr>
            <a:noAutofit/>
          </a:bodyPr>
          <a:lstStyle/>
          <a:p>
            <a:pPr algn="ctr"/>
            <a:r>
              <a:rPr lang="tr-TR" sz="4400" b="1" dirty="0" smtClean="0">
                <a:solidFill>
                  <a:srgbClr val="00B050"/>
                </a:solidFill>
                <a:latin typeface="Arial Black" pitchFamily="34" charset="0"/>
              </a:rPr>
              <a:t>Genel Ekonomi</a:t>
            </a:r>
            <a:br>
              <a:rPr lang="tr-TR" sz="4400" b="1" dirty="0" smtClean="0">
                <a:solidFill>
                  <a:srgbClr val="00B050"/>
                </a:solidFill>
                <a:latin typeface="Arial Black" pitchFamily="34" charset="0"/>
              </a:rPr>
            </a:br>
            <a:r>
              <a:rPr lang="tr-TR" sz="4400" dirty="0" smtClean="0">
                <a:solidFill>
                  <a:srgbClr val="00B050"/>
                </a:solidFill>
                <a:latin typeface="Arial Black" pitchFamily="34" charset="0"/>
              </a:rPr>
              <a:t>10</a:t>
            </a:r>
            <a:endParaRPr lang="tr-TR" sz="4400" b="1" dirty="0">
              <a:solidFill>
                <a:srgbClr val="00B050"/>
              </a:solidFill>
              <a:latin typeface="Arial Black" pitchFamily="34" charset="0"/>
            </a:endParaRPr>
          </a:p>
        </p:txBody>
      </p:sp>
      <p:sp>
        <p:nvSpPr>
          <p:cNvPr id="3" name="2 Alt Başlık"/>
          <p:cNvSpPr>
            <a:spLocks noGrp="1"/>
          </p:cNvSpPr>
          <p:nvPr>
            <p:ph type="subTitle" idx="1"/>
          </p:nvPr>
        </p:nvSpPr>
        <p:spPr>
          <a:xfrm>
            <a:off x="1483568" y="2852936"/>
            <a:ext cx="6400800" cy="1752600"/>
          </a:xfrm>
        </p:spPr>
        <p:txBody>
          <a:bodyPr>
            <a:normAutofit/>
          </a:bodyPr>
          <a:lstStyle/>
          <a:p>
            <a:endParaRPr lang="tr-TR" b="1" i="1" dirty="0" smtClean="0">
              <a:solidFill>
                <a:schemeClr val="bg1"/>
              </a:solidFill>
            </a:endParaRPr>
          </a:p>
          <a:p>
            <a:endParaRPr lang="tr-TR" b="1" i="1" dirty="0" smtClean="0">
              <a:solidFill>
                <a:schemeClr val="bg1"/>
              </a:solidFill>
            </a:endParaRPr>
          </a:p>
          <a:p>
            <a:pPr algn="ctr"/>
            <a:r>
              <a:rPr lang="tr-TR" b="1" dirty="0" smtClean="0">
                <a:solidFill>
                  <a:srgbClr val="002060"/>
                </a:solidFill>
              </a:rPr>
              <a:t>Dr. Özkan LEBLEBİCİ</a:t>
            </a:r>
            <a:endParaRPr lang="tr-TR"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4" name="Text Box 3"/>
          <p:cNvSpPr txBox="1">
            <a:spLocks noChangeArrowheads="1"/>
          </p:cNvSpPr>
          <p:nvPr/>
        </p:nvSpPr>
        <p:spPr bwMode="auto">
          <a:xfrm>
            <a:off x="611560" y="1844824"/>
            <a:ext cx="8208912" cy="3970318"/>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Bölgeler Arası Farklılıklar</a:t>
            </a:r>
          </a:p>
          <a:p>
            <a:pPr>
              <a:lnSpc>
                <a:spcPct val="150000"/>
              </a:lnSpc>
            </a:pPr>
            <a:r>
              <a:rPr lang="tr-TR" sz="2400" dirty="0" smtClean="0">
                <a:latin typeface="Cambria" pitchFamily="18" charset="0"/>
              </a:rPr>
              <a:t>1. Batı Avrupa’daki ülkelerde bölgeler arası milli gelir farkı, zengin ülkelere kıyasla fakir ülkelerde daha fazladır. (İngiltere ve İsviçre’de bölgeler arası milli gelir farkı oranı çok düşük, Fransa ve Norveç’te %10, İspanya ve Türkiye’de % 30-33)</a:t>
            </a:r>
          </a:p>
          <a:p>
            <a:pPr>
              <a:lnSpc>
                <a:spcPct val="150000"/>
              </a:lnSpc>
            </a:pPr>
            <a:r>
              <a:rPr lang="tr-TR" sz="2400" dirty="0" smtClean="0">
                <a:latin typeface="Cambria" pitchFamily="18" charset="0"/>
              </a:rPr>
              <a:t>2. Bölgeler arası eşitsizlik Batı Avrupa’nın zengin ülkelerinde azalmaya yüz tutarken, fakir ülkelerinde daha da artmaktadır.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4" name="Text Box 3"/>
          <p:cNvSpPr txBox="1">
            <a:spLocks noChangeArrowheads="1"/>
          </p:cNvSpPr>
          <p:nvPr/>
        </p:nvSpPr>
        <p:spPr bwMode="auto">
          <a:xfrm>
            <a:off x="539552" y="1956896"/>
            <a:ext cx="7992888" cy="3416320"/>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Bölgeler arası Dengesizliğe Yönelik Teoriler; </a:t>
            </a:r>
          </a:p>
          <a:p>
            <a:pPr>
              <a:lnSpc>
                <a:spcPct val="150000"/>
              </a:lnSpc>
            </a:pPr>
            <a:r>
              <a:rPr lang="tr-TR" sz="2400" dirty="0" smtClean="0">
                <a:latin typeface="Cambria" pitchFamily="18" charset="0"/>
              </a:rPr>
              <a:t>1. İhracat Merkezleri Teorisi</a:t>
            </a:r>
          </a:p>
          <a:p>
            <a:pPr>
              <a:lnSpc>
                <a:spcPct val="150000"/>
              </a:lnSpc>
            </a:pPr>
            <a:r>
              <a:rPr lang="tr-TR" sz="2400" dirty="0" smtClean="0">
                <a:latin typeface="Cambria" pitchFamily="18" charset="0"/>
              </a:rPr>
              <a:t>Bölgeden başka bölgeye veya ülkelere yapılan ihracatlar esas alınır. Buna göre bir bölgedeki gelişme, bölge dışında kalan yerin mallarına olan talebine bağlı olarak ilerler. (Gündüz, 2006: 21)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4" name="Text Box 3"/>
          <p:cNvSpPr txBox="1">
            <a:spLocks noChangeArrowheads="1"/>
          </p:cNvSpPr>
          <p:nvPr/>
        </p:nvSpPr>
        <p:spPr bwMode="auto">
          <a:xfrm>
            <a:off x="611560" y="1700808"/>
            <a:ext cx="8064896" cy="3901774"/>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2. Sektörler Teorisi</a:t>
            </a:r>
          </a:p>
          <a:p>
            <a:pPr>
              <a:lnSpc>
                <a:spcPct val="150000"/>
              </a:lnSpc>
            </a:pPr>
            <a:r>
              <a:rPr lang="tr-TR" sz="2400" dirty="0" smtClean="0">
                <a:latin typeface="Cambria" pitchFamily="18" charset="0"/>
              </a:rPr>
              <a:t>Bu teoriye göre ülke ekonomisinin gelişmesi sektörlere bağlıdır. Teori, bölgenin ekonomisinde değişik sırada ve önemde olan sektör mallarının talep esnekliğinin farklı olduğunu savunur. İhracat merkezi teorisi daha çok dış faktörü esas alırken bu teori, bölge gelişmesinde iç dinamikleri esas kabul eder.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4" name="Text Box 3"/>
          <p:cNvSpPr txBox="1">
            <a:spLocks noChangeArrowheads="1"/>
          </p:cNvSpPr>
          <p:nvPr/>
        </p:nvSpPr>
        <p:spPr bwMode="auto">
          <a:xfrm>
            <a:off x="431032" y="2420888"/>
            <a:ext cx="8389440" cy="2793778"/>
          </a:xfrm>
          <a:prstGeom prst="rect">
            <a:avLst/>
          </a:prstGeom>
          <a:noFill/>
          <a:ln w="9525">
            <a:noFill/>
            <a:miter lim="800000"/>
            <a:headEnd/>
            <a:tailEnd/>
          </a:ln>
        </p:spPr>
        <p:txBody>
          <a:bodyPr wrap="square">
            <a:spAutoFit/>
          </a:bodyPr>
          <a:lstStyle/>
          <a:p>
            <a:pPr algn="just">
              <a:lnSpc>
                <a:spcPct val="150000"/>
              </a:lnSpc>
            </a:pPr>
            <a:r>
              <a:rPr lang="tr-TR" sz="2400" dirty="0" smtClean="0">
                <a:latin typeface="Cambria" pitchFamily="18" charset="0"/>
              </a:rPr>
              <a:t>3. Merkez-Çevre Modeli</a:t>
            </a:r>
          </a:p>
          <a:p>
            <a:pPr algn="just">
              <a:lnSpc>
                <a:spcPct val="150000"/>
              </a:lnSpc>
            </a:pPr>
            <a:r>
              <a:rPr lang="tr-TR" sz="2400" dirty="0" err="1" smtClean="0">
                <a:latin typeface="Cambria" pitchFamily="18" charset="0"/>
              </a:rPr>
              <a:t>Friedmann</a:t>
            </a:r>
            <a:r>
              <a:rPr lang="tr-TR" sz="2400" dirty="0" smtClean="0">
                <a:latin typeface="Cambria" pitchFamily="18" charset="0"/>
              </a:rPr>
              <a:t> tarafından geliştirilen bu model, merkez-çevre arasındaki ilişkileri inceler. Yenilikler bu modelde rol oynayan en önemli faktördür. Özel ve kamu eliyle çevreye yayılır. Merkezin gelişmesi çevresinin dolaylı gelişimini sağlar.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5" name="4 Dikdörtgen"/>
          <p:cNvSpPr/>
          <p:nvPr/>
        </p:nvSpPr>
        <p:spPr>
          <a:xfrm>
            <a:off x="7092280" y="1700808"/>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532" name="AutoShape 4" descr="Image result for alternatif maliy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Text Box 3"/>
          <p:cNvSpPr txBox="1">
            <a:spLocks noChangeArrowheads="1"/>
          </p:cNvSpPr>
          <p:nvPr/>
        </p:nvSpPr>
        <p:spPr bwMode="auto">
          <a:xfrm>
            <a:off x="395536" y="1700808"/>
            <a:ext cx="8424936" cy="3901774"/>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4. Mekan Dengesi Modeli</a:t>
            </a:r>
          </a:p>
          <a:p>
            <a:pPr>
              <a:lnSpc>
                <a:spcPct val="150000"/>
              </a:lnSpc>
            </a:pPr>
            <a:r>
              <a:rPr lang="tr-TR" sz="2400" dirty="0" smtClean="0">
                <a:latin typeface="Cambria" pitchFamily="18" charset="0"/>
              </a:rPr>
              <a:t>Merkez-çevre modeline alternatif olarak geliştirilmiştir. Gelişmenin bir bölgede başlaması diğer bölgenin geri kalmasına neden olurken, bu modelde farklılıkların ekonomik faktörlerin dengeli dağılımı ile azalacağı görüşü vardır. Temel varsayım, faktör hareketlerinin sonunda bölgeler arası marjinal gelirin eşitleneceğidir.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5" name="4 Dikdörtgen"/>
          <p:cNvSpPr/>
          <p:nvPr/>
        </p:nvSpPr>
        <p:spPr>
          <a:xfrm>
            <a:off x="7092280" y="1700808"/>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532" name="AutoShape 4" descr="Image result for alternatif maliy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 name="Picture 2"/>
          <p:cNvPicPr>
            <a:picLocks noChangeAspect="1" noChangeArrowheads="1"/>
          </p:cNvPicPr>
          <p:nvPr/>
        </p:nvPicPr>
        <p:blipFill>
          <a:blip r:embed="rId2" cstate="print"/>
          <a:srcRect/>
          <a:stretch>
            <a:fillRect/>
          </a:stretch>
        </p:blipFill>
        <p:spPr bwMode="auto">
          <a:xfrm>
            <a:off x="251520" y="1453816"/>
            <a:ext cx="8713166" cy="514353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5" name="4 Dikdörtgen"/>
          <p:cNvSpPr/>
          <p:nvPr/>
        </p:nvSpPr>
        <p:spPr>
          <a:xfrm>
            <a:off x="7092280" y="1700808"/>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2"/>
          <p:cNvPicPr>
            <a:picLocks noChangeAspect="1" noChangeArrowheads="1"/>
          </p:cNvPicPr>
          <p:nvPr/>
        </p:nvPicPr>
        <p:blipFill>
          <a:blip r:embed="rId2" cstate="print"/>
          <a:srcRect/>
          <a:stretch>
            <a:fillRect/>
          </a:stretch>
        </p:blipFill>
        <p:spPr bwMode="auto">
          <a:xfrm>
            <a:off x="683568" y="1319341"/>
            <a:ext cx="8064896" cy="527801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5" name="4 Dikdörtgen"/>
          <p:cNvSpPr/>
          <p:nvPr/>
        </p:nvSpPr>
        <p:spPr>
          <a:xfrm>
            <a:off x="7092280" y="1700808"/>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 Box 3"/>
          <p:cNvSpPr txBox="1">
            <a:spLocks noChangeArrowheads="1"/>
          </p:cNvSpPr>
          <p:nvPr/>
        </p:nvSpPr>
        <p:spPr bwMode="auto">
          <a:xfrm>
            <a:off x="467544" y="1772816"/>
            <a:ext cx="8208912" cy="4524315"/>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OECD’de Gelişmişlik Farkları konusunda Politika Tercihleri;</a:t>
            </a:r>
          </a:p>
          <a:p>
            <a:pPr>
              <a:lnSpc>
                <a:spcPct val="150000"/>
              </a:lnSpc>
            </a:pPr>
            <a:r>
              <a:rPr lang="tr-TR" sz="2400" dirty="0" smtClean="0">
                <a:latin typeface="Cambria" pitchFamily="18" charset="0"/>
              </a:rPr>
              <a:t>1. Politika odağını bölgeler arası eşitsizlikler olarak belirlemek (Almanya ve İtalya), </a:t>
            </a:r>
          </a:p>
          <a:p>
            <a:pPr>
              <a:lnSpc>
                <a:spcPct val="150000"/>
              </a:lnSpc>
            </a:pPr>
            <a:r>
              <a:rPr lang="tr-TR" sz="2400" dirty="0" smtClean="0">
                <a:latin typeface="Cambria" pitchFamily="18" charset="0"/>
              </a:rPr>
              <a:t>2. Geri kalmış bölgelere ana politika odağı olmamalarına rağmen destek sağlamak (Finlandiya, Japonya), </a:t>
            </a:r>
          </a:p>
          <a:p>
            <a:pPr>
              <a:lnSpc>
                <a:spcPct val="150000"/>
              </a:lnSpc>
            </a:pPr>
            <a:r>
              <a:rPr lang="tr-TR" sz="2400" dirty="0" smtClean="0">
                <a:latin typeface="Cambria" pitchFamily="18" charset="0"/>
              </a:rPr>
              <a:t>3. Bölgeler arası eşitsizliğe rağmen ulusal büyümeye odaklanmak (Çek Cumhuriyeti, Macaristan). (OECD, 2010: 13)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5" name="4 Dikdörtgen"/>
          <p:cNvSpPr/>
          <p:nvPr/>
        </p:nvSpPr>
        <p:spPr>
          <a:xfrm>
            <a:off x="7092280" y="1700808"/>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 Box 3"/>
          <p:cNvSpPr txBox="1">
            <a:spLocks noChangeArrowheads="1"/>
          </p:cNvSpPr>
          <p:nvPr/>
        </p:nvSpPr>
        <p:spPr bwMode="auto">
          <a:xfrm>
            <a:off x="431032" y="2075382"/>
            <a:ext cx="8389440" cy="2793778"/>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OECD’de Gelişmişlik Farkları konusunda Politika Tercihleri;</a:t>
            </a:r>
          </a:p>
          <a:p>
            <a:pPr>
              <a:lnSpc>
                <a:spcPct val="150000"/>
              </a:lnSpc>
            </a:pPr>
            <a:r>
              <a:rPr lang="tr-TR" sz="2400" dirty="0" smtClean="0">
                <a:latin typeface="Cambria" pitchFamily="18" charset="0"/>
              </a:rPr>
              <a:t>OECD ülkeleri arasında yapılan bir araştırmaya göre, bölgesel kalkınmanın temel amacının bölgeler arası eşitsizliklerin azaltılması olduğunu kabul eden ülkelerin sayısı diğerlerinden fazladır. (OECD, 2010: 15)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5" name="4 Dikdörtgen"/>
          <p:cNvSpPr/>
          <p:nvPr/>
        </p:nvSpPr>
        <p:spPr>
          <a:xfrm>
            <a:off x="7092280" y="1700808"/>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 Box 3"/>
          <p:cNvSpPr txBox="1">
            <a:spLocks noChangeArrowheads="1"/>
          </p:cNvSpPr>
          <p:nvPr/>
        </p:nvSpPr>
        <p:spPr bwMode="auto">
          <a:xfrm>
            <a:off x="683568" y="1988840"/>
            <a:ext cx="7920880" cy="3970318"/>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Bölgeler Arası Farklılıkları Azaltmak İçin Kullanılabilecek Yöntemler;</a:t>
            </a:r>
          </a:p>
          <a:p>
            <a:pPr>
              <a:lnSpc>
                <a:spcPct val="150000"/>
              </a:lnSpc>
            </a:pPr>
            <a:r>
              <a:rPr lang="tr-TR" sz="2400" dirty="0" smtClean="0">
                <a:latin typeface="Cambria" pitchFamily="18" charset="0"/>
              </a:rPr>
              <a:t>1. Kırsal Kalkınma</a:t>
            </a:r>
          </a:p>
          <a:p>
            <a:pPr>
              <a:lnSpc>
                <a:spcPct val="150000"/>
              </a:lnSpc>
            </a:pPr>
            <a:r>
              <a:rPr lang="tr-TR" sz="2400" dirty="0" smtClean="0">
                <a:latin typeface="Cambria" pitchFamily="18" charset="0"/>
              </a:rPr>
              <a:t>2. Serbest Bölgeler</a:t>
            </a:r>
          </a:p>
          <a:p>
            <a:pPr>
              <a:lnSpc>
                <a:spcPct val="150000"/>
              </a:lnSpc>
            </a:pPr>
            <a:r>
              <a:rPr lang="tr-TR" sz="2400" dirty="0" smtClean="0">
                <a:latin typeface="Cambria" pitchFamily="18" charset="0"/>
              </a:rPr>
              <a:t>3. Organize Sanayi Bölgeleri</a:t>
            </a:r>
          </a:p>
          <a:p>
            <a:pPr>
              <a:lnSpc>
                <a:spcPct val="150000"/>
              </a:lnSpc>
            </a:pPr>
            <a:r>
              <a:rPr lang="tr-TR" sz="2400" dirty="0" smtClean="0">
                <a:latin typeface="Cambria" pitchFamily="18" charset="0"/>
              </a:rPr>
              <a:t>4. Yatırım Teşvikleri</a:t>
            </a:r>
          </a:p>
          <a:p>
            <a:pPr>
              <a:lnSpc>
                <a:spcPct val="150000"/>
              </a:lnSpc>
            </a:pPr>
            <a:r>
              <a:rPr lang="tr-TR" sz="2400" dirty="0" smtClean="0">
                <a:latin typeface="Cambria" pitchFamily="18" charset="0"/>
              </a:rPr>
              <a:t>5. Bölge Kalkınma Ajansları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24" name="23 Dikdörtgen"/>
          <p:cNvSpPr/>
          <p:nvPr/>
        </p:nvSpPr>
        <p:spPr>
          <a:xfrm>
            <a:off x="899592" y="1844824"/>
            <a:ext cx="7560840" cy="3970318"/>
          </a:xfrm>
          <a:prstGeom prst="rect">
            <a:avLst/>
          </a:prstGeom>
        </p:spPr>
        <p:txBody>
          <a:bodyPr wrap="square">
            <a:spAutoFit/>
          </a:bodyPr>
          <a:lstStyle/>
          <a:p>
            <a:pPr>
              <a:lnSpc>
                <a:spcPct val="150000"/>
              </a:lnSpc>
            </a:pPr>
            <a:r>
              <a:rPr lang="tr-TR" sz="2800" dirty="0" smtClean="0">
                <a:latin typeface="Cambria" pitchFamily="18" charset="0"/>
                <a:ea typeface="Cambria" pitchFamily="18" charset="0"/>
              </a:rPr>
              <a:t>Bu dersin içeriğinde;</a:t>
            </a:r>
          </a:p>
          <a:p>
            <a:pPr>
              <a:lnSpc>
                <a:spcPct val="150000"/>
              </a:lnSpc>
            </a:pPr>
            <a:r>
              <a:rPr lang="tr-TR" sz="2800" dirty="0" smtClean="0">
                <a:latin typeface="Cambria" pitchFamily="18" charset="0"/>
                <a:ea typeface="Cambria" pitchFamily="18" charset="0"/>
              </a:rPr>
              <a:t>Bölgeler Arası Eşitsizlik ve Bölgesel Kalkınma</a:t>
            </a:r>
          </a:p>
          <a:p>
            <a:pPr>
              <a:lnSpc>
                <a:spcPct val="150000"/>
              </a:lnSpc>
            </a:pPr>
            <a:r>
              <a:rPr lang="tr-TR" sz="2800" dirty="0" smtClean="0">
                <a:latin typeface="Cambria" pitchFamily="18" charset="0"/>
                <a:ea typeface="Cambria" pitchFamily="18" charset="0"/>
              </a:rPr>
              <a:t>a. Bölgeler arası eşitsizlik </a:t>
            </a:r>
          </a:p>
          <a:p>
            <a:pPr>
              <a:lnSpc>
                <a:spcPct val="150000"/>
              </a:lnSpc>
            </a:pPr>
            <a:r>
              <a:rPr lang="tr-TR" sz="2800" dirty="0" smtClean="0">
                <a:latin typeface="Cambria" pitchFamily="18" charset="0"/>
                <a:ea typeface="Cambria" pitchFamily="18" charset="0"/>
              </a:rPr>
              <a:t>b. Bölgesel kalkınma</a:t>
            </a:r>
          </a:p>
          <a:p>
            <a:pPr>
              <a:lnSpc>
                <a:spcPct val="150000"/>
              </a:lnSpc>
            </a:pPr>
            <a:r>
              <a:rPr lang="tr-TR" sz="2800" dirty="0" smtClean="0">
                <a:latin typeface="Cambria" pitchFamily="18" charset="0"/>
                <a:ea typeface="Cambria" pitchFamily="18" charset="0"/>
              </a:rPr>
              <a:t>c. Bölgeler arası farklılık sorunlarının nedenleri </a:t>
            </a:r>
          </a:p>
          <a:p>
            <a:pPr>
              <a:lnSpc>
                <a:spcPct val="150000"/>
              </a:lnSpc>
            </a:pPr>
            <a:r>
              <a:rPr lang="tr-TR" sz="2800" dirty="0" smtClean="0">
                <a:latin typeface="Cambria" pitchFamily="18" charset="0"/>
                <a:ea typeface="Cambria" pitchFamily="18" charset="0"/>
              </a:rPr>
              <a:t>konuları yer almaktadır.</a:t>
            </a:r>
            <a:endParaRPr lang="tr-TR" sz="2800" dirty="0">
              <a:latin typeface="Cambria" pitchFamily="18" charset="0"/>
              <a:ea typeface="Cambria"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5" name="4 Dikdörtgen"/>
          <p:cNvSpPr/>
          <p:nvPr/>
        </p:nvSpPr>
        <p:spPr>
          <a:xfrm>
            <a:off x="7092280" y="1700808"/>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 Box 3"/>
          <p:cNvSpPr txBox="1">
            <a:spLocks noChangeArrowheads="1"/>
          </p:cNvSpPr>
          <p:nvPr/>
        </p:nvSpPr>
        <p:spPr bwMode="auto">
          <a:xfrm>
            <a:off x="431032" y="2276872"/>
            <a:ext cx="8173416" cy="3416320"/>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Bölgesel Kalkınma Planlamasında Şu Akımlar Dikkate Alınmalıdır; </a:t>
            </a:r>
          </a:p>
          <a:p>
            <a:pPr>
              <a:lnSpc>
                <a:spcPct val="150000"/>
              </a:lnSpc>
            </a:pPr>
            <a:r>
              <a:rPr lang="tr-TR" sz="2400" dirty="0" smtClean="0">
                <a:latin typeface="Cambria" pitchFamily="18" charset="0"/>
              </a:rPr>
              <a:t>1. Mal ve hizmet akımları,</a:t>
            </a:r>
          </a:p>
          <a:p>
            <a:pPr>
              <a:lnSpc>
                <a:spcPct val="150000"/>
              </a:lnSpc>
            </a:pPr>
            <a:r>
              <a:rPr lang="tr-TR" sz="2400" dirty="0" smtClean="0">
                <a:latin typeface="Cambria" pitchFamily="18" charset="0"/>
              </a:rPr>
              <a:t>2. İnsan akımları,</a:t>
            </a:r>
          </a:p>
          <a:p>
            <a:pPr>
              <a:lnSpc>
                <a:spcPct val="150000"/>
              </a:lnSpc>
            </a:pPr>
            <a:r>
              <a:rPr lang="tr-TR" sz="2400" dirty="0" smtClean="0">
                <a:latin typeface="Cambria" pitchFamily="18" charset="0"/>
              </a:rPr>
              <a:t>3. Finansal akımlar. </a:t>
            </a:r>
          </a:p>
          <a:p>
            <a:pPr>
              <a:lnSpc>
                <a:spcPct val="150000"/>
              </a:lnSpc>
            </a:pPr>
            <a:r>
              <a:rPr lang="tr-TR" sz="2400" dirty="0" smtClean="0">
                <a:latin typeface="Cambria" pitchFamily="18" charset="0"/>
              </a:rPr>
              <a:t>(Akpınar </a:t>
            </a:r>
            <a:r>
              <a:rPr lang="tr-TR" sz="2400" dirty="0" err="1" smtClean="0">
                <a:latin typeface="Cambria" pitchFamily="18" charset="0"/>
              </a:rPr>
              <a:t>vd</a:t>
            </a:r>
            <a:r>
              <a:rPr lang="tr-TR" sz="2400" dirty="0" smtClean="0">
                <a:latin typeface="Cambria" pitchFamily="18" charset="0"/>
              </a:rPr>
              <a:t>., 2011: 13)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5" name="4 Dikdörtgen"/>
          <p:cNvSpPr/>
          <p:nvPr/>
        </p:nvSpPr>
        <p:spPr>
          <a:xfrm>
            <a:off x="7092280" y="1700808"/>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Text Box 3"/>
          <p:cNvSpPr txBox="1">
            <a:spLocks noChangeArrowheads="1"/>
          </p:cNvSpPr>
          <p:nvPr/>
        </p:nvSpPr>
        <p:spPr bwMode="auto">
          <a:xfrm>
            <a:off x="251520" y="1196752"/>
            <a:ext cx="8712968" cy="5632311"/>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Bölgesel Kalkınma Politikasının Araçları</a:t>
            </a:r>
          </a:p>
          <a:p>
            <a:pPr>
              <a:lnSpc>
                <a:spcPct val="150000"/>
              </a:lnSpc>
            </a:pPr>
            <a:r>
              <a:rPr lang="tr-TR" sz="2400" dirty="0" smtClean="0">
                <a:latin typeface="Cambria" pitchFamily="18" charset="0"/>
              </a:rPr>
              <a:t>1. Bölge Planlama</a:t>
            </a:r>
          </a:p>
          <a:p>
            <a:pPr>
              <a:lnSpc>
                <a:spcPct val="150000"/>
              </a:lnSpc>
            </a:pPr>
            <a:r>
              <a:rPr lang="tr-TR" sz="2400" dirty="0" smtClean="0">
                <a:latin typeface="Cambria" pitchFamily="18" charset="0"/>
              </a:rPr>
              <a:t>2. Kamu yatırımlarının gerçekleştirilmesi,</a:t>
            </a:r>
          </a:p>
          <a:p>
            <a:pPr>
              <a:lnSpc>
                <a:spcPct val="150000"/>
              </a:lnSpc>
            </a:pPr>
            <a:r>
              <a:rPr lang="tr-TR" sz="2400" dirty="0" smtClean="0">
                <a:latin typeface="Cambria" pitchFamily="18" charset="0"/>
              </a:rPr>
              <a:t>3. Yönetsel yapının bölgesel kalkınma sorunlarına adaptasyonunu sağlamak</a:t>
            </a:r>
          </a:p>
          <a:p>
            <a:pPr>
              <a:lnSpc>
                <a:spcPct val="150000"/>
              </a:lnSpc>
            </a:pPr>
            <a:r>
              <a:rPr lang="tr-TR" sz="2400" dirty="0" smtClean="0">
                <a:latin typeface="Cambria" pitchFamily="18" charset="0"/>
              </a:rPr>
              <a:t>4. Mali ve vergisel teşvik önlemleri</a:t>
            </a:r>
          </a:p>
          <a:p>
            <a:pPr>
              <a:lnSpc>
                <a:spcPct val="150000"/>
              </a:lnSpc>
            </a:pPr>
            <a:r>
              <a:rPr lang="tr-TR" sz="2400" dirty="0" smtClean="0">
                <a:latin typeface="Cambria" pitchFamily="18" charset="0"/>
              </a:rPr>
              <a:t>5. Girişimciliğin teşvik edilmesi</a:t>
            </a:r>
          </a:p>
          <a:p>
            <a:pPr>
              <a:lnSpc>
                <a:spcPct val="150000"/>
              </a:lnSpc>
            </a:pPr>
            <a:r>
              <a:rPr lang="tr-TR" sz="2400" dirty="0" smtClean="0">
                <a:latin typeface="Cambria" pitchFamily="18" charset="0"/>
              </a:rPr>
              <a:t>6. Diğer araçlar (Bölge içi </a:t>
            </a:r>
            <a:r>
              <a:rPr lang="tr-TR" sz="2400" dirty="0" err="1" smtClean="0">
                <a:latin typeface="Cambria" pitchFamily="18" charset="0"/>
              </a:rPr>
              <a:t>sektörel</a:t>
            </a:r>
            <a:r>
              <a:rPr lang="tr-TR" sz="2400" dirty="0" smtClean="0">
                <a:latin typeface="Cambria" pitchFamily="18" charset="0"/>
              </a:rPr>
              <a:t> sanayi ağı, teknoparklar, OSB vs.)</a:t>
            </a:r>
          </a:p>
          <a:p>
            <a:pPr>
              <a:lnSpc>
                <a:spcPct val="150000"/>
              </a:lnSpc>
            </a:pPr>
            <a:r>
              <a:rPr lang="tr-TR" sz="2400" dirty="0" smtClean="0">
                <a:latin typeface="Cambria" pitchFamily="18" charset="0"/>
              </a:rPr>
              <a:t>(</a:t>
            </a:r>
            <a:r>
              <a:rPr lang="tr-TR" sz="2400" dirty="0" err="1" smtClean="0">
                <a:latin typeface="Cambria" pitchFamily="18" charset="0"/>
              </a:rPr>
              <a:t>Ildırar</a:t>
            </a:r>
            <a:r>
              <a:rPr lang="tr-TR" sz="2400" dirty="0" smtClean="0">
                <a:latin typeface="Cambria" pitchFamily="18" charset="0"/>
              </a:rPr>
              <a:t>, 2004: 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5" name="4 Dikdörtgen"/>
          <p:cNvSpPr/>
          <p:nvPr/>
        </p:nvSpPr>
        <p:spPr>
          <a:xfrm>
            <a:off x="7092280" y="1700808"/>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 Box 3"/>
          <p:cNvSpPr txBox="1">
            <a:spLocks noChangeArrowheads="1"/>
          </p:cNvSpPr>
          <p:nvPr/>
        </p:nvSpPr>
        <p:spPr bwMode="auto">
          <a:xfrm>
            <a:off x="431032" y="2132856"/>
            <a:ext cx="8533456" cy="2308324"/>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Bölgesel Dengesizliğin Yol Açtığı Değişimler</a:t>
            </a:r>
          </a:p>
          <a:p>
            <a:pPr>
              <a:lnSpc>
                <a:spcPct val="150000"/>
              </a:lnSpc>
            </a:pPr>
            <a:r>
              <a:rPr lang="tr-TR" sz="2400" dirty="0" smtClean="0">
                <a:latin typeface="Cambria" pitchFamily="18" charset="0"/>
              </a:rPr>
              <a:t>1. Demografik değişme</a:t>
            </a:r>
          </a:p>
          <a:p>
            <a:pPr>
              <a:lnSpc>
                <a:spcPct val="150000"/>
              </a:lnSpc>
            </a:pPr>
            <a:r>
              <a:rPr lang="tr-TR" sz="2400" dirty="0" smtClean="0">
                <a:latin typeface="Cambria" pitchFamily="18" charset="0"/>
              </a:rPr>
              <a:t>2. Sosyal alandaki değişmeler</a:t>
            </a:r>
          </a:p>
          <a:p>
            <a:pPr>
              <a:lnSpc>
                <a:spcPct val="150000"/>
              </a:lnSpc>
            </a:pPr>
            <a:r>
              <a:rPr lang="tr-TR" sz="2400" dirty="0" smtClean="0">
                <a:latin typeface="Cambria" pitchFamily="18" charset="0"/>
              </a:rPr>
              <a:t>3. Ekonomik alandaki değişmeler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5" name="4 Dikdörtgen"/>
          <p:cNvSpPr/>
          <p:nvPr/>
        </p:nvSpPr>
        <p:spPr>
          <a:xfrm>
            <a:off x="7092280" y="1700808"/>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 Box 3"/>
          <p:cNvSpPr txBox="1">
            <a:spLocks noChangeArrowheads="1"/>
          </p:cNvSpPr>
          <p:nvPr/>
        </p:nvSpPr>
        <p:spPr bwMode="auto">
          <a:xfrm>
            <a:off x="431032" y="2132856"/>
            <a:ext cx="8317432" cy="2862322"/>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Türkiye’de Bölgesel Dengesizliğin Nedenleri</a:t>
            </a:r>
          </a:p>
          <a:p>
            <a:pPr>
              <a:lnSpc>
                <a:spcPct val="150000"/>
              </a:lnSpc>
            </a:pPr>
            <a:r>
              <a:rPr lang="tr-TR" sz="2400" dirty="0" smtClean="0">
                <a:latin typeface="Cambria" pitchFamily="18" charset="0"/>
              </a:rPr>
              <a:t>1. Coğrafi nedenler, </a:t>
            </a:r>
          </a:p>
          <a:p>
            <a:pPr>
              <a:lnSpc>
                <a:spcPct val="150000"/>
              </a:lnSpc>
            </a:pPr>
            <a:r>
              <a:rPr lang="tr-TR" sz="2400" dirty="0" smtClean="0">
                <a:latin typeface="Cambria" pitchFamily="18" charset="0"/>
              </a:rPr>
              <a:t>2. Tarihsel nedenler, </a:t>
            </a:r>
          </a:p>
          <a:p>
            <a:pPr>
              <a:lnSpc>
                <a:spcPct val="150000"/>
              </a:lnSpc>
            </a:pPr>
            <a:r>
              <a:rPr lang="tr-TR" sz="2400" dirty="0" smtClean="0">
                <a:latin typeface="Cambria" pitchFamily="18" charset="0"/>
              </a:rPr>
              <a:t>3. </a:t>
            </a:r>
            <a:r>
              <a:rPr lang="tr-TR" sz="2400" dirty="0" err="1" smtClean="0">
                <a:latin typeface="Cambria" pitchFamily="18" charset="0"/>
              </a:rPr>
              <a:t>Sosyo</a:t>
            </a:r>
            <a:r>
              <a:rPr lang="tr-TR" sz="2400" dirty="0" smtClean="0">
                <a:latin typeface="Cambria" pitchFamily="18" charset="0"/>
              </a:rPr>
              <a:t>-ekonomik nedenler (Tarım-sanayi dengesi)</a:t>
            </a:r>
          </a:p>
          <a:p>
            <a:pPr>
              <a:lnSpc>
                <a:spcPct val="150000"/>
              </a:lnSpc>
            </a:pPr>
            <a:r>
              <a:rPr lang="tr-TR" sz="2400" dirty="0" smtClean="0">
                <a:latin typeface="Cambria" pitchFamily="18" charset="0"/>
              </a:rPr>
              <a:t>4. Kültürel nedenler,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5" name="4 Dikdörtgen"/>
          <p:cNvSpPr/>
          <p:nvPr/>
        </p:nvSpPr>
        <p:spPr>
          <a:xfrm>
            <a:off x="7092280" y="1700808"/>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 Box 3"/>
          <p:cNvSpPr txBox="1">
            <a:spLocks noChangeArrowheads="1"/>
          </p:cNvSpPr>
          <p:nvPr/>
        </p:nvSpPr>
        <p:spPr bwMode="auto">
          <a:xfrm>
            <a:off x="431032" y="1556792"/>
            <a:ext cx="8317432" cy="4524315"/>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Türkiye’de Bölgesel Dengesizliğin Göstergeleri</a:t>
            </a:r>
          </a:p>
          <a:p>
            <a:pPr>
              <a:lnSpc>
                <a:spcPct val="150000"/>
              </a:lnSpc>
            </a:pPr>
            <a:r>
              <a:rPr lang="tr-TR" sz="2400" dirty="0" smtClean="0">
                <a:latin typeface="Cambria" pitchFamily="18" charset="0"/>
              </a:rPr>
              <a:t>1. Nüfus hareketleri, </a:t>
            </a:r>
          </a:p>
          <a:p>
            <a:pPr>
              <a:lnSpc>
                <a:spcPct val="150000"/>
              </a:lnSpc>
            </a:pPr>
            <a:r>
              <a:rPr lang="tr-TR" sz="2400" dirty="0" smtClean="0">
                <a:latin typeface="Cambria" pitchFamily="18" charset="0"/>
              </a:rPr>
              <a:t>2. Tarımda çalışan nüfus, </a:t>
            </a:r>
          </a:p>
          <a:p>
            <a:pPr>
              <a:lnSpc>
                <a:spcPct val="150000"/>
              </a:lnSpc>
            </a:pPr>
            <a:r>
              <a:rPr lang="tr-TR" sz="2400" dirty="0" smtClean="0">
                <a:latin typeface="Cambria" pitchFamily="18" charset="0"/>
              </a:rPr>
              <a:t>3. Endüstrileşme, </a:t>
            </a:r>
          </a:p>
          <a:p>
            <a:pPr>
              <a:lnSpc>
                <a:spcPct val="150000"/>
              </a:lnSpc>
            </a:pPr>
            <a:r>
              <a:rPr lang="tr-TR" sz="2400" dirty="0" smtClean="0">
                <a:latin typeface="Cambria" pitchFamily="18" charset="0"/>
              </a:rPr>
              <a:t>4. Milli gelir,</a:t>
            </a:r>
          </a:p>
          <a:p>
            <a:pPr>
              <a:lnSpc>
                <a:spcPct val="150000"/>
              </a:lnSpc>
            </a:pPr>
            <a:r>
              <a:rPr lang="tr-TR" sz="2400" dirty="0" smtClean="0">
                <a:latin typeface="Cambria" pitchFamily="18" charset="0"/>
              </a:rPr>
              <a:t>5. Ulaşım, sağlık ve eğitim hizmetleri,</a:t>
            </a:r>
          </a:p>
          <a:p>
            <a:pPr>
              <a:lnSpc>
                <a:spcPct val="150000"/>
              </a:lnSpc>
            </a:pPr>
            <a:r>
              <a:rPr lang="tr-TR" sz="2400" dirty="0" smtClean="0">
                <a:latin typeface="Cambria" pitchFamily="18" charset="0"/>
              </a:rPr>
              <a:t>6. Diğer göstergeler, (Elektrik kullanımı, haberleşme, beslenme)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5" name="4 Dikdörtgen"/>
          <p:cNvSpPr/>
          <p:nvPr/>
        </p:nvSpPr>
        <p:spPr>
          <a:xfrm>
            <a:off x="7092280" y="1700808"/>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 Box 3"/>
          <p:cNvSpPr txBox="1">
            <a:spLocks noChangeArrowheads="1"/>
          </p:cNvSpPr>
          <p:nvPr/>
        </p:nvSpPr>
        <p:spPr bwMode="auto">
          <a:xfrm>
            <a:off x="251520" y="1720840"/>
            <a:ext cx="8640960" cy="3416320"/>
          </a:xfrm>
          <a:prstGeom prst="rect">
            <a:avLst/>
          </a:prstGeom>
          <a:noFill/>
          <a:ln w="9525">
            <a:noFill/>
            <a:miter lim="800000"/>
            <a:headEnd/>
            <a:tailEnd/>
          </a:ln>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tr-TR" sz="2400" dirty="0" smtClean="0">
                <a:latin typeface="Cambria" pitchFamily="18" charset="0"/>
              </a:rPr>
              <a:t>Kaynakça;</a:t>
            </a:r>
          </a:p>
          <a:p>
            <a:pPr>
              <a:lnSpc>
                <a:spcPct val="150000"/>
              </a:lnSpc>
            </a:pPr>
            <a:r>
              <a:rPr lang="tr-TR" sz="2400" dirty="0" err="1" smtClean="0">
                <a:latin typeface="Cambria" pitchFamily="18" charset="0"/>
              </a:rPr>
              <a:t>Üstünel</a:t>
            </a:r>
            <a:r>
              <a:rPr lang="tr-TR" sz="2400" dirty="0" smtClean="0">
                <a:latin typeface="Cambria" pitchFamily="18" charset="0"/>
              </a:rPr>
              <a:t>, Besim, Ekonominin Temelleri, Ofset, (5. Basım), İstanbul, 1987.</a:t>
            </a:r>
          </a:p>
          <a:p>
            <a:pPr>
              <a:lnSpc>
                <a:spcPct val="150000"/>
              </a:lnSpc>
            </a:pPr>
            <a:r>
              <a:rPr lang="tr-TR" sz="2400" dirty="0" err="1" smtClean="0">
                <a:latin typeface="Cambria" pitchFamily="18" charset="0"/>
              </a:rPr>
              <a:t>Ertek</a:t>
            </a:r>
            <a:r>
              <a:rPr lang="tr-TR" sz="2400" dirty="0" smtClean="0">
                <a:latin typeface="Cambria" pitchFamily="18" charset="0"/>
              </a:rPr>
              <a:t>, Tümay, Temel Ekonomi, Beta, (2. Basım), 	İstanbul, 2007.</a:t>
            </a:r>
          </a:p>
          <a:p>
            <a:pPr>
              <a:lnSpc>
                <a:spcPct val="150000"/>
              </a:lnSpc>
            </a:pPr>
            <a:r>
              <a:rPr lang="tr-TR" sz="2400" dirty="0" smtClean="0">
                <a:latin typeface="Cambria" pitchFamily="18" charset="0"/>
              </a:rPr>
              <a:t>Parasız, İlker, İktisada Giriş, Ezgi </a:t>
            </a:r>
            <a:r>
              <a:rPr lang="tr-TR" sz="2400" dirty="0" err="1" smtClean="0">
                <a:latin typeface="Cambria" pitchFamily="18" charset="0"/>
              </a:rPr>
              <a:t>Kitabevi</a:t>
            </a:r>
            <a:r>
              <a:rPr lang="tr-TR" sz="2400" dirty="0" smtClean="0">
                <a:latin typeface="Cambria" pitchFamily="18" charset="0"/>
              </a:rPr>
              <a:t>, (6. Basım), Bursa, 2000.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21" name="Text Box 3"/>
          <p:cNvSpPr txBox="1">
            <a:spLocks noChangeArrowheads="1"/>
          </p:cNvSpPr>
          <p:nvPr/>
        </p:nvSpPr>
        <p:spPr bwMode="auto">
          <a:xfrm>
            <a:off x="467544" y="1568981"/>
            <a:ext cx="8352928" cy="4524315"/>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Bölge kelimesi sözlük anlamı itibarıyla “iklim, toprak vb. özellikleri bir olan memleket, yer veya arazi parçası”  olarak açıklanmaktadır.  (MEB, 2004: 384)</a:t>
            </a:r>
          </a:p>
          <a:p>
            <a:pPr>
              <a:lnSpc>
                <a:spcPct val="150000"/>
              </a:lnSpc>
            </a:pPr>
            <a:r>
              <a:rPr lang="tr-TR" sz="2400" dirty="0" smtClean="0">
                <a:latin typeface="Cambria" pitchFamily="18" charset="0"/>
              </a:rPr>
              <a:t>Bölge sözcüğünün İngilizce karşılığı olarak “</a:t>
            </a:r>
            <a:r>
              <a:rPr lang="tr-TR" sz="2400" dirty="0" err="1" smtClean="0">
                <a:latin typeface="Cambria" pitchFamily="18" charset="0"/>
              </a:rPr>
              <a:t>region</a:t>
            </a:r>
            <a:r>
              <a:rPr lang="tr-TR" sz="2400" dirty="0" smtClean="0">
                <a:latin typeface="Cambria" pitchFamily="18" charset="0"/>
              </a:rPr>
              <a:t>” ise; “diğer alanlardan, </a:t>
            </a:r>
            <a:r>
              <a:rPr lang="tr-TR" sz="2400" dirty="0" err="1" smtClean="0">
                <a:latin typeface="Cambria" pitchFamily="18" charset="0"/>
              </a:rPr>
              <a:t>topoğrafik</a:t>
            </a:r>
            <a:r>
              <a:rPr lang="tr-TR" sz="2400" dirty="0" smtClean="0">
                <a:latin typeface="Cambria" pitchFamily="18" charset="0"/>
              </a:rPr>
              <a:t> özellikler, kültürel etkenler veya ekonomik faaliyetlerden biri ya da birkaçı itibarıyla benzer özellikler taşıyan coğrafi alan”  olarak ifade edilmektedir. (</a:t>
            </a:r>
            <a:r>
              <a:rPr lang="tr-TR" sz="2400" dirty="0" err="1" smtClean="0">
                <a:latin typeface="Cambria" pitchFamily="18" charset="0"/>
              </a:rPr>
              <a:t>Halsey</a:t>
            </a:r>
            <a:r>
              <a:rPr lang="tr-TR" sz="2400" dirty="0" smtClean="0">
                <a:latin typeface="Cambria" pitchFamily="18" charset="0"/>
              </a:rPr>
              <a:t>, 1983: 839)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6" name="5 Dikdörtgen"/>
          <p:cNvSpPr/>
          <p:nvPr/>
        </p:nvSpPr>
        <p:spPr>
          <a:xfrm>
            <a:off x="489204" y="2848868"/>
            <a:ext cx="2500330" cy="2308324"/>
          </a:xfrm>
          <a:prstGeom prst="rect">
            <a:avLst/>
          </a:prstGeom>
          <a:solidFill>
            <a:srgbClr val="92D050"/>
          </a:solidFill>
        </p:spPr>
        <p:txBody>
          <a:bodyPr wrap="square">
            <a:spAutoFit/>
          </a:bodyPr>
          <a:lstStyle/>
          <a:p>
            <a:r>
              <a:rPr lang="tr-TR" sz="2400" u="sng" dirty="0" smtClean="0">
                <a:latin typeface="Calibri" pitchFamily="34" charset="0"/>
              </a:rPr>
              <a:t>Doğal Etkenler</a:t>
            </a:r>
          </a:p>
          <a:p>
            <a:r>
              <a:rPr lang="tr-TR" sz="2400" dirty="0" smtClean="0">
                <a:latin typeface="Calibri" pitchFamily="34" charset="0"/>
              </a:rPr>
              <a:t>Konum</a:t>
            </a:r>
          </a:p>
          <a:p>
            <a:r>
              <a:rPr lang="tr-TR" sz="2400" dirty="0" smtClean="0">
                <a:latin typeface="Calibri" pitchFamily="34" charset="0"/>
              </a:rPr>
              <a:t>Yeryüzü şekilleri</a:t>
            </a:r>
          </a:p>
          <a:p>
            <a:r>
              <a:rPr lang="tr-TR" sz="2400" dirty="0" smtClean="0">
                <a:latin typeface="Calibri" pitchFamily="34" charset="0"/>
              </a:rPr>
              <a:t>İklim</a:t>
            </a:r>
          </a:p>
          <a:p>
            <a:r>
              <a:rPr lang="tr-TR" sz="2400" dirty="0" smtClean="0">
                <a:latin typeface="Calibri" pitchFamily="34" charset="0"/>
              </a:rPr>
              <a:t>Bitki Örtüsü</a:t>
            </a:r>
          </a:p>
          <a:p>
            <a:endParaRPr lang="tr-TR" sz="2400" dirty="0">
              <a:latin typeface="Calibri" pitchFamily="34" charset="0"/>
            </a:endParaRPr>
          </a:p>
        </p:txBody>
      </p:sp>
      <p:sp>
        <p:nvSpPr>
          <p:cNvPr id="7" name="6 Dikdörtgen"/>
          <p:cNvSpPr/>
          <p:nvPr/>
        </p:nvSpPr>
        <p:spPr>
          <a:xfrm>
            <a:off x="3203848" y="2848868"/>
            <a:ext cx="2500330" cy="1569660"/>
          </a:xfrm>
          <a:prstGeom prst="rect">
            <a:avLst/>
          </a:prstGeom>
          <a:solidFill>
            <a:srgbClr val="00B0F0"/>
          </a:solidFill>
        </p:spPr>
        <p:txBody>
          <a:bodyPr wrap="square">
            <a:spAutoFit/>
          </a:bodyPr>
          <a:lstStyle/>
          <a:p>
            <a:r>
              <a:rPr lang="tr-TR" sz="2400" u="sng" dirty="0" smtClean="0">
                <a:latin typeface="Calibri" pitchFamily="34" charset="0"/>
              </a:rPr>
              <a:t>Beşeri Etkenler</a:t>
            </a:r>
          </a:p>
          <a:p>
            <a:r>
              <a:rPr lang="tr-TR" sz="2400" dirty="0" smtClean="0">
                <a:latin typeface="Calibri" pitchFamily="34" charset="0"/>
              </a:rPr>
              <a:t>Nüfus</a:t>
            </a:r>
          </a:p>
          <a:p>
            <a:r>
              <a:rPr lang="tr-TR" sz="2400" dirty="0" smtClean="0">
                <a:latin typeface="Calibri" pitchFamily="34" charset="0"/>
              </a:rPr>
              <a:t>Yerleşme</a:t>
            </a:r>
          </a:p>
          <a:p>
            <a:endParaRPr lang="tr-TR" sz="2400" dirty="0">
              <a:latin typeface="Calibri" pitchFamily="34" charset="0"/>
            </a:endParaRPr>
          </a:p>
        </p:txBody>
      </p:sp>
      <p:sp>
        <p:nvSpPr>
          <p:cNvPr id="8" name="7 Dikdörtgen"/>
          <p:cNvSpPr/>
          <p:nvPr/>
        </p:nvSpPr>
        <p:spPr>
          <a:xfrm>
            <a:off x="5918492" y="2848868"/>
            <a:ext cx="2786082" cy="2308324"/>
          </a:xfrm>
          <a:prstGeom prst="rect">
            <a:avLst/>
          </a:prstGeom>
          <a:solidFill>
            <a:srgbClr val="FF9999"/>
          </a:solidFill>
        </p:spPr>
        <p:txBody>
          <a:bodyPr wrap="square">
            <a:spAutoFit/>
          </a:bodyPr>
          <a:lstStyle/>
          <a:p>
            <a:r>
              <a:rPr lang="tr-TR" sz="2400" u="sng" dirty="0" smtClean="0">
                <a:latin typeface="Calibri" pitchFamily="34" charset="0"/>
              </a:rPr>
              <a:t>Ekonomik Etkenler</a:t>
            </a:r>
          </a:p>
          <a:p>
            <a:r>
              <a:rPr lang="tr-TR" sz="2400" dirty="0" smtClean="0">
                <a:latin typeface="Calibri" pitchFamily="34" charset="0"/>
              </a:rPr>
              <a:t>Tarım ve Hayvancılık</a:t>
            </a:r>
          </a:p>
          <a:p>
            <a:r>
              <a:rPr lang="tr-TR" sz="2400" dirty="0" smtClean="0">
                <a:latin typeface="Calibri" pitchFamily="34" charset="0"/>
              </a:rPr>
              <a:t>Sanayi ve Madencilik</a:t>
            </a:r>
          </a:p>
          <a:p>
            <a:r>
              <a:rPr lang="tr-TR" sz="2400" dirty="0" smtClean="0">
                <a:latin typeface="Calibri" pitchFamily="34" charset="0"/>
              </a:rPr>
              <a:t>Ticaret</a:t>
            </a:r>
          </a:p>
          <a:p>
            <a:r>
              <a:rPr lang="tr-TR" sz="2400" dirty="0" smtClean="0">
                <a:latin typeface="Calibri" pitchFamily="34" charset="0"/>
              </a:rPr>
              <a:t>Turizm</a:t>
            </a:r>
          </a:p>
          <a:p>
            <a:endParaRPr lang="tr-TR" sz="2400" dirty="0">
              <a:latin typeface="Calibri" pitchFamily="34" charset="0"/>
            </a:endParaRPr>
          </a:p>
        </p:txBody>
      </p:sp>
      <p:sp>
        <p:nvSpPr>
          <p:cNvPr id="9" name="8 Metin kutusu"/>
          <p:cNvSpPr txBox="1"/>
          <p:nvPr/>
        </p:nvSpPr>
        <p:spPr>
          <a:xfrm>
            <a:off x="632080" y="1491546"/>
            <a:ext cx="7572428" cy="589072"/>
          </a:xfrm>
          <a:prstGeom prst="rect">
            <a:avLst/>
          </a:prstGeom>
          <a:noFill/>
        </p:spPr>
        <p:txBody>
          <a:bodyPr wrap="square" rtlCol="0">
            <a:spAutoFit/>
          </a:bodyPr>
          <a:lstStyle/>
          <a:p>
            <a:pPr algn="ctr">
              <a:lnSpc>
                <a:spcPct val="150000"/>
              </a:lnSpc>
            </a:pPr>
            <a:r>
              <a:rPr lang="tr-TR" sz="2400" dirty="0" smtClean="0">
                <a:solidFill>
                  <a:srgbClr val="002060"/>
                </a:solidFill>
                <a:latin typeface="Calibri" pitchFamily="34" charset="0"/>
              </a:rPr>
              <a:t>Coğrafi Bölgeleri Oluşturan Etkenler</a:t>
            </a:r>
            <a:endParaRPr lang="tr-TR" sz="2400" dirty="0">
              <a:solidFill>
                <a:srgbClr val="002060"/>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4" name="Text Box 3"/>
          <p:cNvSpPr txBox="1">
            <a:spLocks noChangeArrowheads="1"/>
          </p:cNvSpPr>
          <p:nvPr/>
        </p:nvSpPr>
        <p:spPr bwMode="auto">
          <a:xfrm>
            <a:off x="755576" y="2276872"/>
            <a:ext cx="8064896" cy="2862322"/>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Gelişmişlik Farklarına Göre Bölgeler</a:t>
            </a:r>
          </a:p>
          <a:p>
            <a:pPr>
              <a:lnSpc>
                <a:spcPct val="150000"/>
              </a:lnSpc>
            </a:pPr>
            <a:r>
              <a:rPr lang="tr-TR" sz="2400" dirty="0" smtClean="0">
                <a:latin typeface="Cambria" pitchFamily="18" charset="0"/>
              </a:rPr>
              <a:t>1. Gelişmiş bölge</a:t>
            </a:r>
          </a:p>
          <a:p>
            <a:pPr>
              <a:lnSpc>
                <a:spcPct val="150000"/>
              </a:lnSpc>
            </a:pPr>
            <a:r>
              <a:rPr lang="tr-TR" sz="2400" dirty="0" smtClean="0">
                <a:latin typeface="Cambria" pitchFamily="18" charset="0"/>
              </a:rPr>
              <a:t>2. Az gelişmiş bölge</a:t>
            </a:r>
          </a:p>
          <a:p>
            <a:pPr>
              <a:lnSpc>
                <a:spcPct val="150000"/>
              </a:lnSpc>
            </a:pPr>
            <a:r>
              <a:rPr lang="tr-TR" sz="2400" dirty="0" smtClean="0">
                <a:latin typeface="Cambria" pitchFamily="18" charset="0"/>
              </a:rPr>
              <a:t>3. Gelişme halindeki az gelişmiş bölge</a:t>
            </a:r>
          </a:p>
          <a:p>
            <a:pPr>
              <a:lnSpc>
                <a:spcPct val="150000"/>
              </a:lnSpc>
            </a:pPr>
            <a:r>
              <a:rPr lang="tr-TR" sz="2400" dirty="0" smtClean="0">
                <a:latin typeface="Cambria" pitchFamily="18" charset="0"/>
              </a:rPr>
              <a:t>4. Potansiyel bakımdan az gelişmiş bölge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4" name="Text Box 3"/>
          <p:cNvSpPr txBox="1">
            <a:spLocks noChangeArrowheads="1"/>
          </p:cNvSpPr>
          <p:nvPr/>
        </p:nvSpPr>
        <p:spPr bwMode="auto">
          <a:xfrm>
            <a:off x="1331640" y="2060848"/>
            <a:ext cx="6336704" cy="2862322"/>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İktisadi Yapıya Göre Bölgeler</a:t>
            </a:r>
          </a:p>
          <a:p>
            <a:pPr>
              <a:lnSpc>
                <a:spcPct val="150000"/>
              </a:lnSpc>
            </a:pPr>
            <a:r>
              <a:rPr lang="tr-TR" sz="2400" dirty="0" smtClean="0">
                <a:latin typeface="Cambria" pitchFamily="18" charset="0"/>
              </a:rPr>
              <a:t>1. Homojen bölge</a:t>
            </a:r>
          </a:p>
          <a:p>
            <a:pPr>
              <a:lnSpc>
                <a:spcPct val="150000"/>
              </a:lnSpc>
            </a:pPr>
            <a:r>
              <a:rPr lang="tr-TR" sz="2400" dirty="0" smtClean="0">
                <a:latin typeface="Cambria" pitchFamily="18" charset="0"/>
              </a:rPr>
              <a:t>2. Polarize bölge</a:t>
            </a:r>
          </a:p>
          <a:p>
            <a:pPr>
              <a:lnSpc>
                <a:spcPct val="150000"/>
              </a:lnSpc>
            </a:pPr>
            <a:r>
              <a:rPr lang="tr-TR" sz="2400" dirty="0" smtClean="0">
                <a:latin typeface="Cambria" pitchFamily="18" charset="0"/>
              </a:rPr>
              <a:t>3. Serbest bölge</a:t>
            </a:r>
          </a:p>
          <a:p>
            <a:pPr>
              <a:lnSpc>
                <a:spcPct val="150000"/>
              </a:lnSpc>
            </a:pPr>
            <a:r>
              <a:rPr lang="tr-TR" sz="2400" dirty="0" smtClean="0">
                <a:latin typeface="Cambria" pitchFamily="18" charset="0"/>
              </a:rPr>
              <a:t>4. Organize sanayi bölgesi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8" name="7 Dikdörtgen"/>
          <p:cNvSpPr/>
          <p:nvPr/>
        </p:nvSpPr>
        <p:spPr>
          <a:xfrm>
            <a:off x="323528" y="1196752"/>
            <a:ext cx="8568952" cy="5632311"/>
          </a:xfrm>
          <a:prstGeom prst="rect">
            <a:avLst/>
          </a:prstGeom>
        </p:spPr>
        <p:txBody>
          <a:bodyPr wrap="square">
            <a:spAutoFit/>
          </a:bodyPr>
          <a:lstStyle/>
          <a:p>
            <a:pPr>
              <a:lnSpc>
                <a:spcPct val="150000"/>
              </a:lnSpc>
            </a:pPr>
            <a:r>
              <a:rPr lang="tr-TR" sz="2400" dirty="0" smtClean="0">
                <a:latin typeface="Cambria" pitchFamily="18" charset="0"/>
                <a:ea typeface="Cambria" pitchFamily="18" charset="0"/>
              </a:rPr>
              <a:t>Kapalı Çember Teorisi Yada Yoksulluk Kısır Döngüsü; R.</a:t>
            </a:r>
            <a:r>
              <a:rPr lang="tr-TR" sz="2400" dirty="0" err="1" smtClean="0">
                <a:latin typeface="Cambria" pitchFamily="18" charset="0"/>
                <a:ea typeface="Cambria" pitchFamily="18" charset="0"/>
              </a:rPr>
              <a:t>Nurkse</a:t>
            </a:r>
            <a:r>
              <a:rPr lang="tr-TR" sz="2400" dirty="0" smtClean="0">
                <a:latin typeface="Cambria" pitchFamily="18" charset="0"/>
                <a:ea typeface="Cambria" pitchFamily="18" charset="0"/>
              </a:rPr>
              <a:t> ve </a:t>
            </a:r>
            <a:r>
              <a:rPr lang="tr-TR" sz="2400" dirty="0" err="1" smtClean="0">
                <a:latin typeface="Cambria" pitchFamily="18" charset="0"/>
                <a:ea typeface="Cambria" pitchFamily="18" charset="0"/>
              </a:rPr>
              <a:t>Singer</a:t>
            </a:r>
            <a:r>
              <a:rPr lang="tr-TR" sz="2400" dirty="0" smtClean="0">
                <a:latin typeface="Cambria" pitchFamily="18" charset="0"/>
                <a:ea typeface="Cambria" pitchFamily="18" charset="0"/>
              </a:rPr>
              <a:t> </a:t>
            </a:r>
          </a:p>
          <a:p>
            <a:pPr>
              <a:lnSpc>
                <a:spcPct val="150000"/>
              </a:lnSpc>
            </a:pPr>
            <a:r>
              <a:rPr lang="tr-TR" sz="2400" dirty="0" smtClean="0">
                <a:latin typeface="Cambria" pitchFamily="18" charset="0"/>
                <a:ea typeface="Cambria" pitchFamily="18" charset="0"/>
              </a:rPr>
              <a:t>Az gelişmişliğin neden sonuç ilişkisine dayandırılarak açıklanmasıdır.</a:t>
            </a:r>
          </a:p>
          <a:p>
            <a:pPr>
              <a:lnSpc>
                <a:spcPct val="150000"/>
              </a:lnSpc>
            </a:pPr>
            <a:r>
              <a:rPr lang="tr-TR" sz="2400" dirty="0" smtClean="0">
                <a:latin typeface="Cambria" pitchFamily="18" charset="0"/>
                <a:ea typeface="Cambria" pitchFamily="18" charset="0"/>
              </a:rPr>
              <a:t>Varsayımları ; </a:t>
            </a:r>
          </a:p>
          <a:p>
            <a:pPr>
              <a:lnSpc>
                <a:spcPct val="150000"/>
              </a:lnSpc>
            </a:pPr>
            <a:r>
              <a:rPr lang="tr-TR" sz="2400" dirty="0" smtClean="0">
                <a:latin typeface="Cambria" pitchFamily="18" charset="0"/>
                <a:ea typeface="Cambria" pitchFamily="18" charset="0"/>
              </a:rPr>
              <a:t>a. Döngü belirli bir noktadan başlar ve yine o noktaya zorunlu dönüş yapılarak kapanır.</a:t>
            </a:r>
          </a:p>
          <a:p>
            <a:pPr>
              <a:lnSpc>
                <a:spcPct val="150000"/>
              </a:lnSpc>
            </a:pPr>
            <a:r>
              <a:rPr lang="tr-TR" sz="2400" dirty="0" smtClean="0">
                <a:latin typeface="Cambria" pitchFamily="18" charset="0"/>
                <a:ea typeface="Cambria" pitchFamily="18" charset="0"/>
              </a:rPr>
              <a:t>b. Faktörler arasındaki etkileşim tek yönlüdür. Yani bir faktör sadece kendinden sonra gelen faktörü etkilemektedir.</a:t>
            </a:r>
          </a:p>
          <a:p>
            <a:pPr>
              <a:lnSpc>
                <a:spcPct val="150000"/>
              </a:lnSpc>
            </a:pPr>
            <a:r>
              <a:rPr lang="tr-TR" sz="2400" dirty="0" smtClean="0">
                <a:latin typeface="Cambria" pitchFamily="18" charset="0"/>
                <a:ea typeface="Cambria" pitchFamily="18" charset="0"/>
              </a:rPr>
              <a:t>c. Bir faktör sadece tek bir faktör tarafından etkilenmektedir.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4" name="Text Box 3"/>
          <p:cNvSpPr txBox="1">
            <a:spLocks noChangeArrowheads="1"/>
          </p:cNvSpPr>
          <p:nvPr/>
        </p:nvSpPr>
        <p:spPr bwMode="auto">
          <a:xfrm>
            <a:off x="395536" y="1484784"/>
            <a:ext cx="8352928" cy="5009769"/>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Kapalı Çember Teorisi Yada Yoksulluk Kısır Döngüsü; R.</a:t>
            </a:r>
            <a:r>
              <a:rPr lang="tr-TR" sz="2400" dirty="0" err="1" smtClean="0">
                <a:latin typeface="Cambria" pitchFamily="18" charset="0"/>
              </a:rPr>
              <a:t>Nurkse</a:t>
            </a:r>
            <a:r>
              <a:rPr lang="tr-TR" sz="2400" dirty="0" smtClean="0">
                <a:latin typeface="Cambria" pitchFamily="18" charset="0"/>
              </a:rPr>
              <a:t> ve </a:t>
            </a:r>
            <a:r>
              <a:rPr lang="tr-TR" sz="2400" dirty="0" err="1" smtClean="0">
                <a:latin typeface="Cambria" pitchFamily="18" charset="0"/>
              </a:rPr>
              <a:t>Singer</a:t>
            </a:r>
            <a:r>
              <a:rPr lang="tr-TR" sz="2400" dirty="0" smtClean="0">
                <a:latin typeface="Cambria" pitchFamily="18" charset="0"/>
              </a:rPr>
              <a:t> </a:t>
            </a:r>
          </a:p>
          <a:p>
            <a:pPr>
              <a:lnSpc>
                <a:spcPct val="150000"/>
              </a:lnSpc>
            </a:pPr>
            <a:r>
              <a:rPr lang="tr-TR" sz="2400" dirty="0" smtClean="0">
                <a:latin typeface="Cambria" pitchFamily="18" charset="0"/>
              </a:rPr>
              <a:t>Sağlık alanındaki kısır döngü ;</a:t>
            </a:r>
          </a:p>
          <a:p>
            <a:pPr>
              <a:lnSpc>
                <a:spcPct val="150000"/>
              </a:lnSpc>
            </a:pPr>
            <a:r>
              <a:rPr lang="tr-TR" sz="2400" dirty="0" smtClean="0">
                <a:latin typeface="Cambria" pitchFamily="18" charset="0"/>
              </a:rPr>
              <a:t>Yoksulluk, → Yetersiz beslenme, → Sağlıksız bir vücut ve çalışma gücünün azalması, → Düşük verimlilik, → Düşük gelir, → Yoksulluk.</a:t>
            </a:r>
          </a:p>
          <a:p>
            <a:pPr>
              <a:lnSpc>
                <a:spcPct val="150000"/>
              </a:lnSpc>
            </a:pPr>
            <a:r>
              <a:rPr lang="tr-TR" sz="2400" dirty="0" smtClean="0">
                <a:latin typeface="Cambria" pitchFamily="18" charset="0"/>
              </a:rPr>
              <a:t>Eğitim alanındaki kısır döngü ;</a:t>
            </a:r>
          </a:p>
          <a:p>
            <a:pPr>
              <a:lnSpc>
                <a:spcPct val="150000"/>
              </a:lnSpc>
            </a:pPr>
            <a:r>
              <a:rPr lang="tr-TR" sz="2400" dirty="0" smtClean="0">
                <a:latin typeface="Cambria" pitchFamily="18" charset="0"/>
              </a:rPr>
              <a:t>Yoksulluk, → Yetersiz eğitim alma, → Düşük verimlilik, → Düşük gelir, → Yoksulluk.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2123728" y="404664"/>
            <a:ext cx="6192688" cy="576064"/>
          </a:xfrm>
          <a:prstGeom prst="rect">
            <a:avLst/>
          </a:prstGeom>
          <a:noFill/>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002060"/>
                </a:solidFill>
                <a:effectLst/>
                <a:uLnTx/>
                <a:uFillTx/>
                <a:latin typeface="Arial Black" pitchFamily="34" charset="0"/>
                <a:ea typeface="+mj-ea"/>
                <a:cs typeface="+mj-cs"/>
              </a:rPr>
              <a:t>Genel Ekonomi</a:t>
            </a:r>
            <a:endParaRPr kumimoji="0" lang="tr-TR" sz="36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4" name="Text Box 3"/>
          <p:cNvSpPr txBox="1">
            <a:spLocks noChangeArrowheads="1"/>
          </p:cNvSpPr>
          <p:nvPr/>
        </p:nvSpPr>
        <p:spPr bwMode="auto">
          <a:xfrm>
            <a:off x="539552" y="1484784"/>
            <a:ext cx="8208912" cy="5078313"/>
          </a:xfrm>
          <a:prstGeom prst="rect">
            <a:avLst/>
          </a:prstGeom>
          <a:noFill/>
          <a:ln w="9525">
            <a:noFill/>
            <a:miter lim="800000"/>
            <a:headEnd/>
            <a:tailEnd/>
          </a:ln>
        </p:spPr>
        <p:txBody>
          <a:bodyPr wrap="square">
            <a:spAutoFit/>
          </a:bodyPr>
          <a:lstStyle/>
          <a:p>
            <a:pPr>
              <a:lnSpc>
                <a:spcPct val="150000"/>
              </a:lnSpc>
            </a:pPr>
            <a:r>
              <a:rPr lang="tr-TR" sz="2400" dirty="0" smtClean="0">
                <a:latin typeface="Cambria" pitchFamily="18" charset="0"/>
              </a:rPr>
              <a:t>Kısır Döngüler</a:t>
            </a:r>
          </a:p>
          <a:p>
            <a:pPr>
              <a:lnSpc>
                <a:spcPct val="150000"/>
              </a:lnSpc>
            </a:pPr>
            <a:r>
              <a:rPr lang="tr-TR" sz="2400" dirty="0" smtClean="0">
                <a:latin typeface="Cambria" pitchFamily="18" charset="0"/>
              </a:rPr>
              <a:t>Küçük ölçekli üretim alanındaki kısır döngü ;</a:t>
            </a:r>
          </a:p>
          <a:p>
            <a:pPr>
              <a:lnSpc>
                <a:spcPct val="150000"/>
              </a:lnSpc>
            </a:pPr>
            <a:r>
              <a:rPr lang="tr-TR" sz="2400" dirty="0" smtClean="0">
                <a:latin typeface="Cambria" pitchFamily="18" charset="0"/>
              </a:rPr>
              <a:t>Küçük ölçekli üretim, → Verim düşüklüğü ve yüksek maliyet, → Küçük pazarlar, → Düşük yatırım, → Küçük ölçekli üretim.</a:t>
            </a:r>
          </a:p>
          <a:p>
            <a:pPr>
              <a:lnSpc>
                <a:spcPct val="150000"/>
              </a:lnSpc>
            </a:pPr>
            <a:r>
              <a:rPr lang="tr-TR" sz="2400" dirty="0" smtClean="0">
                <a:latin typeface="Cambria" pitchFamily="18" charset="0"/>
              </a:rPr>
              <a:t>Emek alanındaki kısır döngü ;</a:t>
            </a:r>
          </a:p>
          <a:p>
            <a:pPr>
              <a:lnSpc>
                <a:spcPct val="150000"/>
              </a:lnSpc>
            </a:pPr>
            <a:r>
              <a:rPr lang="tr-TR" sz="2400" dirty="0" smtClean="0">
                <a:latin typeface="Cambria" pitchFamily="18" charset="0"/>
              </a:rPr>
              <a:t>Emek arzında fazlalık, →Emek yoğun üretim zorunluluğu, → Emek başına düşük verimlilik, → Düşük karlılık, → Düşük sermaye birikimi, → Düşük istihdam düzeyi, → Emek arzında fazlalık.</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2235</TotalTime>
  <Words>1027</Words>
  <Application>Microsoft Office PowerPoint</Application>
  <PresentationFormat>Ekran Gösterisi (4:3)</PresentationFormat>
  <Paragraphs>133</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Akış</vt:lpstr>
      <vt:lpstr>Genel Ekonomi 10</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KAYSEM 2015</dc:title>
  <dc:creator>Teknosa</dc:creator>
  <cp:lastModifiedBy>Teknosa</cp:lastModifiedBy>
  <cp:revision>252</cp:revision>
  <dcterms:created xsi:type="dcterms:W3CDTF">2015-05-04T08:30:58Z</dcterms:created>
  <dcterms:modified xsi:type="dcterms:W3CDTF">2020-04-28T09:27:03Z</dcterms:modified>
</cp:coreProperties>
</file>