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01" r:id="rId3"/>
    <p:sldId id="305" r:id="rId4"/>
    <p:sldId id="309" r:id="rId5"/>
    <p:sldId id="302" r:id="rId6"/>
    <p:sldId id="308" r:id="rId7"/>
    <p:sldId id="307" r:id="rId8"/>
    <p:sldId id="306" r:id="rId9"/>
    <p:sldId id="310" r:id="rId10"/>
    <p:sldId id="311" r:id="rId11"/>
    <p:sldId id="303" r:id="rId12"/>
    <p:sldId id="304" r:id="rId13"/>
    <p:sldId id="312" r:id="rId14"/>
    <p:sldId id="313" r:id="rId15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6F4C3-7717-4BC6-82ED-1E3C09D54A94}" type="datetimeFigureOut">
              <a:rPr lang="tr-TR" smtClean="0"/>
              <a:t>31.01.2018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1AADF-AE55-4B74-A24F-F41EFE1507B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603984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6F4C3-7717-4BC6-82ED-1E3C09D54A94}" type="datetimeFigureOut">
              <a:rPr lang="tr-TR" smtClean="0"/>
              <a:t>31.01.2018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1AADF-AE55-4B74-A24F-F41EFE1507B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228601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6F4C3-7717-4BC6-82ED-1E3C09D54A94}" type="datetimeFigureOut">
              <a:rPr lang="tr-TR" smtClean="0"/>
              <a:t>31.01.2018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1AADF-AE55-4B74-A24F-F41EFE1507B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034984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6F4C3-7717-4BC6-82ED-1E3C09D54A94}" type="datetimeFigureOut">
              <a:rPr lang="tr-TR" smtClean="0"/>
              <a:t>31.01.2018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1AADF-AE55-4B74-A24F-F41EFE1507B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21165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6F4C3-7717-4BC6-82ED-1E3C09D54A94}" type="datetimeFigureOut">
              <a:rPr lang="tr-TR" smtClean="0"/>
              <a:t>31.01.2018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1AADF-AE55-4B74-A24F-F41EFE1507B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880589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6F4C3-7717-4BC6-82ED-1E3C09D54A94}" type="datetimeFigureOut">
              <a:rPr lang="tr-TR" smtClean="0"/>
              <a:t>31.01.2018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1AADF-AE55-4B74-A24F-F41EFE1507B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267503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6F4C3-7717-4BC6-82ED-1E3C09D54A94}" type="datetimeFigureOut">
              <a:rPr lang="tr-TR" smtClean="0"/>
              <a:t>31.01.2018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1AADF-AE55-4B74-A24F-F41EFE1507B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68829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6F4C3-7717-4BC6-82ED-1E3C09D54A94}" type="datetimeFigureOut">
              <a:rPr lang="tr-TR" smtClean="0"/>
              <a:t>31.01.2018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1AADF-AE55-4B74-A24F-F41EFE1507B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97320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6F4C3-7717-4BC6-82ED-1E3C09D54A94}" type="datetimeFigureOut">
              <a:rPr lang="tr-TR" smtClean="0"/>
              <a:t>31.01.2018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1AADF-AE55-4B74-A24F-F41EFE1507B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056457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6F4C3-7717-4BC6-82ED-1E3C09D54A94}" type="datetimeFigureOut">
              <a:rPr lang="tr-TR" smtClean="0"/>
              <a:t>31.01.2018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1AADF-AE55-4B74-A24F-F41EFE1507B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640963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6F4C3-7717-4BC6-82ED-1E3C09D54A94}" type="datetimeFigureOut">
              <a:rPr lang="tr-TR" smtClean="0"/>
              <a:t>31.01.2018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1AADF-AE55-4B74-A24F-F41EFE1507B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43111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36F4C3-7717-4BC6-82ED-1E3C09D54A94}" type="datetimeFigureOut">
              <a:rPr lang="tr-TR" smtClean="0"/>
              <a:t>31.01.2018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61AADF-AE55-4B74-A24F-F41EFE1507B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45708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700644"/>
            <a:ext cx="9144000" cy="3319958"/>
          </a:xfr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</a:pPr>
            <a:r>
              <a:rPr lang="tr-TR" dirty="0"/>
              <a:t>DAVRANIŞ BİLİMLERİNDE </a:t>
            </a:r>
            <a:r>
              <a:rPr lang="tr-TR" dirty="0" smtClean="0"/>
              <a:t>İLERİ İSTATİSTİK</a:t>
            </a:r>
            <a:r>
              <a:rPr lang="tr-TR" dirty="0"/>
              <a:t/>
            </a:r>
            <a:br>
              <a:rPr lang="tr-TR" dirty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DOKTORA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4421435"/>
            <a:ext cx="9144000" cy="1655762"/>
          </a:xfrm>
        </p:spPr>
        <p:txBody>
          <a:bodyPr/>
          <a:lstStyle/>
          <a:p>
            <a:r>
              <a:rPr lang="tr-TR" dirty="0"/>
              <a:t>Doç. Dr. ÖMAY ÇOKLUK BÖKEOĞLU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904220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Yapısal Eşitlik Modeli </a:t>
            </a:r>
            <a:r>
              <a:rPr lang="tr-TR" sz="2000" dirty="0" smtClean="0"/>
              <a:t>(Çokluk ve </a:t>
            </a:r>
            <a:r>
              <a:rPr lang="tr-TR" sz="2000" dirty="0" err="1" smtClean="0"/>
              <a:t>diğ</a:t>
            </a:r>
            <a:r>
              <a:rPr lang="tr-TR" sz="2000" dirty="0" smtClean="0"/>
              <a:t>., 2010)</a:t>
            </a:r>
            <a:endParaRPr lang="tr-TR" sz="20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tr-TR" b="1" dirty="0"/>
              <a:t>Ölçme Modeli ve Yapısal Model</a:t>
            </a:r>
            <a:r>
              <a:rPr lang="tr-TR" dirty="0"/>
              <a:t>: </a:t>
            </a:r>
            <a:r>
              <a:rPr lang="tr-TR" dirty="0" err="1"/>
              <a:t>Jöreskog</a:t>
            </a:r>
            <a:r>
              <a:rPr lang="tr-TR" dirty="0"/>
              <a:t> (1973)’a göre, genel yapısal </a:t>
            </a:r>
            <a:r>
              <a:rPr lang="tr-TR" dirty="0" smtClean="0"/>
              <a:t>eşitlik </a:t>
            </a:r>
            <a:r>
              <a:rPr lang="tr-TR" dirty="0"/>
              <a:t>modelleri iki parçadan </a:t>
            </a:r>
            <a:r>
              <a:rPr lang="tr-TR" dirty="0" smtClean="0"/>
              <a:t>oluşmaktadır. </a:t>
            </a:r>
            <a:r>
              <a:rPr lang="tr-TR" dirty="0"/>
              <a:t>Bunlardan birincisi, gözlenen </a:t>
            </a:r>
            <a:r>
              <a:rPr lang="tr-TR" dirty="0" smtClean="0"/>
              <a:t>değişkenleri </a:t>
            </a:r>
            <a:r>
              <a:rPr lang="tr-TR" dirty="0"/>
              <a:t>gizil </a:t>
            </a:r>
            <a:r>
              <a:rPr lang="tr-TR" dirty="0" smtClean="0"/>
              <a:t>değişkenlere doğrulayıcı </a:t>
            </a:r>
            <a:r>
              <a:rPr lang="tr-TR" dirty="0"/>
              <a:t>faktör analizi ile </a:t>
            </a:r>
            <a:r>
              <a:rPr lang="tr-TR" dirty="0" smtClean="0"/>
              <a:t>bağlayarak </a:t>
            </a:r>
            <a:r>
              <a:rPr lang="tr-TR" dirty="0"/>
              <a:t>uygulanan "ölçme modeli"; ikincisi ise gizil </a:t>
            </a:r>
            <a:r>
              <a:rPr lang="tr-TR" dirty="0" smtClean="0"/>
              <a:t>değişkenleri </a:t>
            </a:r>
            <a:r>
              <a:rPr lang="tr-TR" dirty="0"/>
              <a:t>birbirine </a:t>
            </a:r>
            <a:r>
              <a:rPr lang="tr-TR" dirty="0" smtClean="0"/>
              <a:t>eşzamanlı eşitlik </a:t>
            </a:r>
            <a:r>
              <a:rPr lang="tr-TR" dirty="0"/>
              <a:t>sistemleri ile </a:t>
            </a:r>
            <a:r>
              <a:rPr lang="tr-TR" dirty="0" smtClean="0"/>
              <a:t>bağlayarak </a:t>
            </a:r>
            <a:r>
              <a:rPr lang="tr-TR" dirty="0"/>
              <a:t>uygulanan "yapısal </a:t>
            </a:r>
            <a:r>
              <a:rPr lang="tr-TR" dirty="0" err="1"/>
              <a:t>model"dir</a:t>
            </a:r>
            <a:r>
              <a:rPr lang="tr-TR" dirty="0"/>
              <a:t>. Model parametrelerinin tahmini, en çok olabilirlik tahminini kullanarak </a:t>
            </a:r>
            <a:r>
              <a:rPr lang="tr-TR" dirty="0" smtClean="0"/>
              <a:t>gerçekleşmektedir.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778333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Yapısal Eşitlik Modeli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tr-TR" b="1" dirty="0" smtClean="0"/>
              <a:t>Model Uyumunun Değerlendirilmesi</a:t>
            </a:r>
          </a:p>
          <a:p>
            <a:pPr>
              <a:lnSpc>
                <a:spcPct val="150000"/>
              </a:lnSpc>
            </a:pPr>
            <a:r>
              <a:rPr lang="tr-TR" dirty="0" smtClean="0"/>
              <a:t>Ki-kare İyilik Uyumu</a:t>
            </a:r>
          </a:p>
          <a:p>
            <a:pPr>
              <a:lnSpc>
                <a:spcPct val="150000"/>
              </a:lnSpc>
            </a:pPr>
            <a:r>
              <a:rPr lang="tr-TR" dirty="0" smtClean="0"/>
              <a:t>İyilik uyum indeksi (GFI), düzenlenmiş iyilik uyum indeksi (AGFI)</a:t>
            </a:r>
          </a:p>
          <a:p>
            <a:pPr>
              <a:lnSpc>
                <a:spcPct val="150000"/>
              </a:lnSpc>
            </a:pPr>
            <a:r>
              <a:rPr lang="tr-TR" dirty="0" smtClean="0"/>
              <a:t>Yaklaşık hataların ortalama karekökü (RMSEA)</a:t>
            </a:r>
          </a:p>
          <a:p>
            <a:pPr>
              <a:lnSpc>
                <a:spcPct val="150000"/>
              </a:lnSpc>
            </a:pPr>
            <a:r>
              <a:rPr lang="tr-TR" dirty="0" smtClean="0"/>
              <a:t>Karşılaştırmalı Uyum İndeksi (CFI) </a:t>
            </a:r>
          </a:p>
        </p:txBody>
      </p:sp>
    </p:spTree>
    <p:extLst>
      <p:ext uri="{BB962C8B-B14F-4D97-AF65-F5344CB8AC3E}">
        <p14:creationId xmlns:p14="http://schemas.microsoft.com/office/powerpoint/2010/main" val="36216572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Yapısal Eşitlik Modeli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tr-TR" b="1" dirty="0" smtClean="0"/>
              <a:t>Model Uyumunun Değerlendirilmesi</a:t>
            </a:r>
          </a:p>
          <a:p>
            <a:pPr>
              <a:lnSpc>
                <a:spcPct val="150000"/>
              </a:lnSpc>
            </a:pPr>
            <a:r>
              <a:rPr lang="tr-TR" dirty="0" err="1" smtClean="0"/>
              <a:t>Normlaştırılmış</a:t>
            </a:r>
            <a:r>
              <a:rPr lang="tr-TR" dirty="0" smtClean="0"/>
              <a:t> Uyum İndeksi (NFI) ve </a:t>
            </a:r>
            <a:r>
              <a:rPr lang="tr-TR" dirty="0" err="1" smtClean="0"/>
              <a:t>Normlaştırılmamış</a:t>
            </a:r>
            <a:r>
              <a:rPr lang="tr-TR" dirty="0" smtClean="0"/>
              <a:t> Uyum İndeksi (NNFI)</a:t>
            </a:r>
          </a:p>
          <a:p>
            <a:pPr>
              <a:lnSpc>
                <a:spcPct val="150000"/>
              </a:lnSpc>
            </a:pPr>
            <a:r>
              <a:rPr lang="tr-TR" dirty="0" smtClean="0"/>
              <a:t>Basitlik Uyum İndeksi (PGFI)</a:t>
            </a:r>
          </a:p>
        </p:txBody>
      </p:sp>
    </p:spTree>
    <p:extLst>
      <p:ext uri="{BB962C8B-B14F-4D97-AF65-F5344CB8AC3E}">
        <p14:creationId xmlns:p14="http://schemas.microsoft.com/office/powerpoint/2010/main" val="248607730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LISREL Uygulamaları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Sınıf içi örnek uygulamalar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2572762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Çokluk, Ö., Şekercioğlu, G. &amp; Büyüköztürk, Ş. (2010). 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Sosyal bilimler için çok </a:t>
            </a:r>
            <a:r>
              <a:rPr lang="tr-T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değişkenli 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istatistik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Ankara: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Pegem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Akademi.</a:t>
            </a:r>
          </a:p>
          <a:p>
            <a:pPr>
              <a:lnSpc>
                <a:spcPct val="150000"/>
              </a:lnSpc>
            </a:pPr>
            <a:r>
              <a:rPr lang="tr-TR" altLang="tr-TR" dirty="0" err="1">
                <a:solidFill>
                  <a:srgbClr val="6A6A6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Kline</a:t>
            </a:r>
            <a:r>
              <a:rPr lang="tr-TR" altLang="tr-TR" dirty="0">
                <a:solidFill>
                  <a:srgbClr val="54545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R. B. (</a:t>
            </a:r>
            <a:r>
              <a:rPr lang="tr-TR" altLang="tr-TR" dirty="0">
                <a:solidFill>
                  <a:srgbClr val="6A6A6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2005</a:t>
            </a:r>
            <a:r>
              <a:rPr lang="tr-TR" altLang="tr-TR" dirty="0">
                <a:solidFill>
                  <a:srgbClr val="54545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r>
              <a:rPr lang="tr-TR" altLang="tr-TR" i="1" dirty="0" err="1">
                <a:solidFill>
                  <a:srgbClr val="54545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Principles</a:t>
            </a:r>
            <a:r>
              <a:rPr lang="tr-TR" altLang="tr-TR" i="1" dirty="0">
                <a:solidFill>
                  <a:srgbClr val="54545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altLang="tr-TR" i="1" dirty="0" err="1">
                <a:solidFill>
                  <a:srgbClr val="54545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altLang="tr-TR" i="1" dirty="0">
                <a:solidFill>
                  <a:srgbClr val="54545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altLang="tr-TR" i="1" dirty="0" err="1">
                <a:solidFill>
                  <a:srgbClr val="54545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Practice</a:t>
            </a:r>
            <a:r>
              <a:rPr lang="tr-TR" altLang="tr-TR" i="1" dirty="0">
                <a:solidFill>
                  <a:srgbClr val="54545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altLang="tr-TR" i="1" dirty="0" err="1">
                <a:solidFill>
                  <a:srgbClr val="54545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Structural</a:t>
            </a:r>
            <a:r>
              <a:rPr lang="tr-TR" altLang="tr-TR" i="1" dirty="0">
                <a:solidFill>
                  <a:srgbClr val="54545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altLang="tr-TR" i="1" dirty="0" err="1">
                <a:solidFill>
                  <a:srgbClr val="54545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Equation</a:t>
            </a:r>
            <a:r>
              <a:rPr lang="tr-TR" altLang="tr-TR" i="1" dirty="0">
                <a:solidFill>
                  <a:srgbClr val="54545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altLang="tr-TR" i="1" dirty="0" err="1">
                <a:solidFill>
                  <a:srgbClr val="54545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Modeling</a:t>
            </a:r>
            <a:r>
              <a:rPr lang="tr-TR" altLang="tr-TR" dirty="0">
                <a:solidFill>
                  <a:srgbClr val="54545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(2nd ed.). New York: </a:t>
            </a:r>
            <a:r>
              <a:rPr lang="tr-TR" altLang="tr-TR" dirty="0" err="1">
                <a:solidFill>
                  <a:srgbClr val="54545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Guilford</a:t>
            </a:r>
            <a:r>
              <a:rPr lang="tr-TR" altLang="tr-TR" dirty="0">
                <a:solidFill>
                  <a:srgbClr val="54545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5381790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Yapısal Eşitlik Modeli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tr-TR" dirty="0" smtClean="0"/>
              <a:t>Regresyon modelindeki değişkenler arasındaki </a:t>
            </a:r>
            <a:r>
              <a:rPr lang="tr-TR" dirty="0" err="1" smtClean="0"/>
              <a:t>yordayıcı</a:t>
            </a:r>
            <a:r>
              <a:rPr lang="tr-TR" dirty="0" smtClean="0"/>
              <a:t> yapısal ilişki ile faktör analizindeki gizil faktör yapılarını kapsamlı tek bir analizde birleştirmektedir.</a:t>
            </a:r>
          </a:p>
          <a:p>
            <a:pPr>
              <a:lnSpc>
                <a:spcPct val="150000"/>
              </a:lnSpc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308411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Yapısal Eşitlik Modeli </a:t>
            </a:r>
            <a:r>
              <a:rPr lang="tr-TR" sz="2000" dirty="0" smtClean="0"/>
              <a:t>(Çokluk ve </a:t>
            </a:r>
            <a:r>
              <a:rPr lang="tr-TR" sz="2000" dirty="0" err="1" smtClean="0"/>
              <a:t>diğ</a:t>
            </a:r>
            <a:r>
              <a:rPr lang="tr-TR" sz="2000" dirty="0" smtClean="0"/>
              <a:t>., 2010)</a:t>
            </a:r>
            <a:endParaRPr lang="tr-TR" sz="20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tr-TR" dirty="0"/>
              <a:t>Yapısal </a:t>
            </a:r>
            <a:r>
              <a:rPr lang="tr-TR" dirty="0" smtClean="0"/>
              <a:t>eşitlik </a:t>
            </a:r>
            <a:r>
              <a:rPr lang="tr-TR" dirty="0"/>
              <a:t>modeli </a:t>
            </a:r>
            <a:r>
              <a:rPr lang="tr-TR" dirty="0" smtClean="0"/>
              <a:t>açıklayıcı </a:t>
            </a:r>
            <a:r>
              <a:rPr lang="tr-TR" dirty="0"/>
              <a:t>olmaktan çok, büyük ölçüde </a:t>
            </a:r>
            <a:r>
              <a:rPr lang="tr-TR" dirty="0" smtClean="0"/>
              <a:t>doğrulayıcı </a:t>
            </a:r>
            <a:r>
              <a:rPr lang="tr-TR" dirty="0"/>
              <a:t>tekniklerden </a:t>
            </a:r>
            <a:r>
              <a:rPr lang="tr-TR" dirty="0" smtClean="0"/>
              <a:t>oluşur. </a:t>
            </a:r>
            <a:r>
              <a:rPr lang="tr-TR" dirty="0"/>
              <a:t>Bu çerçevede yapısal </a:t>
            </a:r>
            <a:r>
              <a:rPr lang="tr-TR" dirty="0" smtClean="0"/>
              <a:t>eşitlik </a:t>
            </a:r>
            <a:r>
              <a:rPr lang="tr-TR" dirty="0"/>
              <a:t>modelinde </a:t>
            </a:r>
            <a:r>
              <a:rPr lang="tr-TR" dirty="0" smtClean="0"/>
              <a:t>araştırmacılar </a:t>
            </a:r>
            <a:r>
              <a:rPr lang="tr-TR" dirty="0"/>
              <a:t>“uygun bir model” bulmak yerine, “bu model geçerli mi?” sorusuna cevap ararlar (</a:t>
            </a:r>
            <a:r>
              <a:rPr lang="tr-TR" dirty="0" err="1"/>
              <a:t>Cudeck</a:t>
            </a:r>
            <a:r>
              <a:rPr lang="tr-TR" dirty="0"/>
              <a:t>, </a:t>
            </a:r>
            <a:r>
              <a:rPr lang="tr-TR" dirty="0" err="1"/>
              <a:t>Toit</a:t>
            </a:r>
            <a:r>
              <a:rPr lang="tr-TR" dirty="0"/>
              <a:t> ve </a:t>
            </a:r>
            <a:r>
              <a:rPr lang="tr-TR" dirty="0" err="1"/>
              <a:t>Sörbom</a:t>
            </a:r>
            <a:r>
              <a:rPr lang="tr-TR" dirty="0"/>
              <a:t>, 2001; </a:t>
            </a:r>
            <a:r>
              <a:rPr lang="tr-TR" dirty="0" err="1"/>
              <a:t>Kline</a:t>
            </a:r>
            <a:r>
              <a:rPr lang="tr-TR" dirty="0"/>
              <a:t>, 2005).</a:t>
            </a:r>
          </a:p>
        </p:txBody>
      </p:sp>
    </p:spTree>
    <p:extLst>
      <p:ext uri="{BB962C8B-B14F-4D97-AF65-F5344CB8AC3E}">
        <p14:creationId xmlns:p14="http://schemas.microsoft.com/office/powerpoint/2010/main" val="39706680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Yapısal Eşitlik Modeli </a:t>
            </a:r>
            <a:r>
              <a:rPr lang="tr-TR" sz="2000" dirty="0" smtClean="0"/>
              <a:t>(Çokluk ve </a:t>
            </a:r>
            <a:r>
              <a:rPr lang="tr-TR" sz="2000" dirty="0" err="1" smtClean="0"/>
              <a:t>diğ</a:t>
            </a:r>
            <a:r>
              <a:rPr lang="tr-TR" sz="2000" dirty="0" smtClean="0"/>
              <a:t>., 2010)</a:t>
            </a:r>
            <a:endParaRPr lang="tr-TR" sz="20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Bollen</a:t>
            </a:r>
            <a:r>
              <a:rPr lang="tr-TR" dirty="0"/>
              <a:t> ve </a:t>
            </a:r>
            <a:r>
              <a:rPr lang="tr-TR" dirty="0" err="1"/>
              <a:t>Long</a:t>
            </a:r>
            <a:r>
              <a:rPr lang="tr-TR" dirty="0"/>
              <a:t> (1993) ise yapısal </a:t>
            </a:r>
            <a:r>
              <a:rPr lang="tr-TR" dirty="0" smtClean="0"/>
              <a:t>eşitlik </a:t>
            </a:r>
            <a:r>
              <a:rPr lang="tr-TR" dirty="0"/>
              <a:t>modelinin pek </a:t>
            </a:r>
            <a:r>
              <a:rPr lang="tr-TR" dirty="0" smtClean="0"/>
              <a:t>çok uygulamasında </a:t>
            </a:r>
            <a:r>
              <a:rPr lang="tr-TR" dirty="0"/>
              <a:t>izlenmesi gereken </a:t>
            </a:r>
            <a:r>
              <a:rPr lang="tr-TR" dirty="0" smtClean="0"/>
              <a:t>beş </a:t>
            </a:r>
            <a:r>
              <a:rPr lang="tr-TR" dirty="0"/>
              <a:t>adım </a:t>
            </a:r>
            <a:r>
              <a:rPr lang="tr-TR" dirty="0" smtClean="0"/>
              <a:t>sıralamışlardır. </a:t>
            </a:r>
            <a:r>
              <a:rPr lang="tr-TR" dirty="0"/>
              <a:t>Bunlar:</a:t>
            </a:r>
          </a:p>
          <a:p>
            <a:pPr marL="0" indent="0">
              <a:buNone/>
            </a:pPr>
            <a:r>
              <a:rPr lang="tr-TR" dirty="0"/>
              <a:t>1. Model betimleme (model </a:t>
            </a:r>
            <a:r>
              <a:rPr lang="tr-TR" dirty="0" err="1"/>
              <a:t>specification</a:t>
            </a:r>
            <a:r>
              <a:rPr lang="tr-TR" dirty="0"/>
              <a:t>)</a:t>
            </a:r>
          </a:p>
          <a:p>
            <a:pPr marL="0" indent="0">
              <a:buNone/>
            </a:pPr>
            <a:r>
              <a:rPr lang="tr-TR" dirty="0"/>
              <a:t>2. Tanımlama (</a:t>
            </a:r>
            <a:r>
              <a:rPr lang="tr-TR" dirty="0" err="1"/>
              <a:t>identification</a:t>
            </a:r>
            <a:r>
              <a:rPr lang="tr-TR" dirty="0"/>
              <a:t>)</a:t>
            </a:r>
          </a:p>
          <a:p>
            <a:pPr marL="0" indent="0">
              <a:buNone/>
            </a:pPr>
            <a:r>
              <a:rPr lang="tr-TR" dirty="0"/>
              <a:t>3. Hesaplama (</a:t>
            </a:r>
            <a:r>
              <a:rPr lang="tr-TR" dirty="0" err="1"/>
              <a:t>estimation</a:t>
            </a:r>
            <a:r>
              <a:rPr lang="tr-TR" dirty="0"/>
              <a:t>)</a:t>
            </a:r>
          </a:p>
          <a:p>
            <a:pPr marL="0" indent="0">
              <a:buNone/>
            </a:pPr>
            <a:r>
              <a:rPr lang="en-US" dirty="0"/>
              <a:t>4. </a:t>
            </a:r>
            <a:r>
              <a:rPr lang="en-US" dirty="0" err="1"/>
              <a:t>Uyumu</a:t>
            </a:r>
            <a:r>
              <a:rPr lang="en-US" dirty="0"/>
              <a:t> test </a:t>
            </a:r>
            <a:r>
              <a:rPr lang="en-US" dirty="0" err="1"/>
              <a:t>etme</a:t>
            </a:r>
            <a:r>
              <a:rPr lang="en-US" dirty="0"/>
              <a:t> (testing fit)</a:t>
            </a:r>
          </a:p>
          <a:p>
            <a:pPr marL="0" indent="0">
              <a:buNone/>
            </a:pPr>
            <a:r>
              <a:rPr lang="tr-TR" dirty="0"/>
              <a:t>5. Yeniden betimleme (</a:t>
            </a:r>
            <a:r>
              <a:rPr lang="tr-TR" dirty="0" err="1"/>
              <a:t>respecification</a:t>
            </a:r>
            <a:r>
              <a:rPr lang="tr-TR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1894028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Yapısal Eşitlik Modeli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tr-TR" b="1" dirty="0" smtClean="0"/>
              <a:t>Temel Kavramlar</a:t>
            </a:r>
          </a:p>
          <a:p>
            <a:pPr>
              <a:lnSpc>
                <a:spcPct val="150000"/>
              </a:lnSpc>
            </a:pPr>
            <a:r>
              <a:rPr lang="tr-TR" dirty="0" smtClean="0"/>
              <a:t>Gözlenen değişken</a:t>
            </a:r>
          </a:p>
          <a:p>
            <a:pPr>
              <a:lnSpc>
                <a:spcPct val="150000"/>
              </a:lnSpc>
            </a:pPr>
            <a:r>
              <a:rPr lang="tr-TR" dirty="0" smtClean="0"/>
              <a:t>Gizil değişken</a:t>
            </a:r>
          </a:p>
          <a:p>
            <a:pPr>
              <a:lnSpc>
                <a:spcPct val="150000"/>
              </a:lnSpc>
            </a:pPr>
            <a:r>
              <a:rPr lang="tr-TR" dirty="0" smtClean="0"/>
              <a:t>Ölçme modeli</a:t>
            </a:r>
          </a:p>
          <a:p>
            <a:pPr>
              <a:lnSpc>
                <a:spcPct val="150000"/>
              </a:lnSpc>
            </a:pPr>
            <a:r>
              <a:rPr lang="tr-TR" dirty="0" smtClean="0"/>
              <a:t>Yapısal model</a:t>
            </a:r>
          </a:p>
          <a:p>
            <a:pPr>
              <a:lnSpc>
                <a:spcPct val="150000"/>
              </a:lnSpc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934540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Yapısal Eşitlik Modeli </a:t>
            </a:r>
            <a:r>
              <a:rPr lang="tr-TR" sz="2000" dirty="0" smtClean="0"/>
              <a:t>(Çokluk ve </a:t>
            </a:r>
            <a:r>
              <a:rPr lang="tr-TR" sz="2000" dirty="0" err="1" smtClean="0"/>
              <a:t>diğ</a:t>
            </a:r>
            <a:r>
              <a:rPr lang="tr-TR" sz="2000" dirty="0" smtClean="0"/>
              <a:t>., 2010)</a:t>
            </a:r>
            <a:endParaRPr lang="tr-TR" sz="20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tr-TR" b="1" dirty="0"/>
              <a:t>Gözlenen </a:t>
            </a:r>
            <a:r>
              <a:rPr lang="tr-TR" b="1" dirty="0" err="1"/>
              <a:t>Degisken</a:t>
            </a:r>
            <a:r>
              <a:rPr lang="tr-TR" b="1" dirty="0"/>
              <a:t> (</a:t>
            </a:r>
            <a:r>
              <a:rPr lang="tr-TR" b="1" dirty="0" err="1"/>
              <a:t>Observed</a:t>
            </a:r>
            <a:r>
              <a:rPr lang="tr-TR" b="1" dirty="0"/>
              <a:t> / </a:t>
            </a:r>
            <a:r>
              <a:rPr lang="tr-TR" b="1" dirty="0" err="1"/>
              <a:t>Manifest</a:t>
            </a:r>
            <a:r>
              <a:rPr lang="tr-TR" b="1" dirty="0"/>
              <a:t> </a:t>
            </a:r>
            <a:r>
              <a:rPr lang="tr-TR" b="1" dirty="0" err="1"/>
              <a:t>Variable</a:t>
            </a:r>
            <a:r>
              <a:rPr lang="tr-TR" b="1" dirty="0"/>
              <a:t>) ve </a:t>
            </a:r>
            <a:r>
              <a:rPr lang="tr-TR" b="1" dirty="0" smtClean="0"/>
              <a:t>Gizil </a:t>
            </a:r>
            <a:r>
              <a:rPr lang="tr-TR" b="1" dirty="0" err="1" smtClean="0"/>
              <a:t>Degisken</a:t>
            </a:r>
            <a:r>
              <a:rPr lang="tr-TR" b="1" dirty="0" smtClean="0"/>
              <a:t> </a:t>
            </a:r>
            <a:r>
              <a:rPr lang="tr-TR" b="1" dirty="0"/>
              <a:t>(</a:t>
            </a:r>
            <a:r>
              <a:rPr lang="tr-TR" b="1" dirty="0" err="1"/>
              <a:t>Latent</a:t>
            </a:r>
            <a:r>
              <a:rPr lang="tr-TR" b="1" dirty="0"/>
              <a:t> </a:t>
            </a:r>
            <a:r>
              <a:rPr lang="tr-TR" b="1" dirty="0" err="1"/>
              <a:t>Variable</a:t>
            </a:r>
            <a:r>
              <a:rPr lang="tr-TR" b="1" dirty="0"/>
              <a:t>): </a:t>
            </a:r>
            <a:r>
              <a:rPr lang="tr-TR" dirty="0"/>
              <a:t>Sosyal bilimler ve </a:t>
            </a:r>
            <a:r>
              <a:rPr lang="tr-TR" dirty="0" smtClean="0"/>
              <a:t>davranış </a:t>
            </a:r>
            <a:r>
              <a:rPr lang="tr-TR" dirty="0"/>
              <a:t>bilimleri </a:t>
            </a:r>
            <a:r>
              <a:rPr lang="tr-TR" dirty="0" smtClean="0"/>
              <a:t>alanlarında çalışan araştırmacılar, </a:t>
            </a:r>
            <a:r>
              <a:rPr lang="tr-TR" dirty="0"/>
              <a:t>sıklıkla </a:t>
            </a:r>
            <a:r>
              <a:rPr lang="tr-TR" dirty="0" smtClean="0"/>
              <a:t>doğrudan </a:t>
            </a:r>
            <a:r>
              <a:rPr lang="tr-TR" dirty="0"/>
              <a:t>gözlenemeyen kuramsal </a:t>
            </a:r>
            <a:r>
              <a:rPr lang="tr-TR" dirty="0" smtClean="0"/>
              <a:t>yapılarla ilgilenirler</a:t>
            </a:r>
            <a:r>
              <a:rPr lang="tr-TR" dirty="0"/>
              <a:t>. Bu soyut olgular, gizil </a:t>
            </a:r>
            <a:r>
              <a:rPr lang="tr-TR" dirty="0" smtClean="0"/>
              <a:t>değişken </a:t>
            </a:r>
            <a:r>
              <a:rPr lang="tr-TR" dirty="0"/>
              <a:t>ya da faktör olarak </a:t>
            </a:r>
            <a:r>
              <a:rPr lang="tr-TR" dirty="0" smtClean="0"/>
              <a:t>da adlandırılırlar.</a:t>
            </a:r>
          </a:p>
        </p:txBody>
      </p:sp>
    </p:spTree>
    <p:extLst>
      <p:ext uri="{BB962C8B-B14F-4D97-AF65-F5344CB8AC3E}">
        <p14:creationId xmlns:p14="http://schemas.microsoft.com/office/powerpoint/2010/main" val="5048459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Yapısal Eşitlik Modeli </a:t>
            </a:r>
            <a:r>
              <a:rPr lang="tr-TR" sz="2000" dirty="0" smtClean="0"/>
              <a:t>(Çokluk ve </a:t>
            </a:r>
            <a:r>
              <a:rPr lang="tr-TR" sz="2000" dirty="0" err="1" smtClean="0"/>
              <a:t>diğ</a:t>
            </a:r>
            <a:r>
              <a:rPr lang="tr-TR" sz="2000" dirty="0" smtClean="0"/>
              <a:t>., 2010)</a:t>
            </a:r>
            <a:endParaRPr lang="tr-TR" sz="20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tr-TR" dirty="0"/>
              <a:t>Psikolojide gizil değişken örnekleri benlik kavramı ve motivasyon; sosyolojide güçsüzlük ve </a:t>
            </a:r>
            <a:r>
              <a:rPr lang="tr-TR" dirty="0" err="1"/>
              <a:t>anomi</a:t>
            </a:r>
            <a:r>
              <a:rPr lang="tr-TR" dirty="0"/>
              <a:t>; eğitimde sözel yetenek ve öğretmen beklentileri ve ekonomide kapitalizm ve sosyal sınıf olabilir. Gizil değişkenin doğrudan gözlenememesi nedeniyle bu değişkenler doğrudan ölçülemezler.</a:t>
            </a:r>
          </a:p>
          <a:p>
            <a:pPr>
              <a:lnSpc>
                <a:spcPct val="150000"/>
              </a:lnSpc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451467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Yapısal Eşitlik Modeli </a:t>
            </a:r>
            <a:r>
              <a:rPr lang="tr-TR" sz="2000" dirty="0" smtClean="0"/>
              <a:t>(Çokluk ve </a:t>
            </a:r>
            <a:r>
              <a:rPr lang="tr-TR" sz="2000" dirty="0" err="1" smtClean="0"/>
              <a:t>diğ</a:t>
            </a:r>
            <a:r>
              <a:rPr lang="tr-TR" sz="2000" dirty="0" smtClean="0"/>
              <a:t>., 2010)</a:t>
            </a:r>
            <a:endParaRPr lang="tr-TR" sz="2000" dirty="0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33055" y="1325300"/>
            <a:ext cx="7994072" cy="5183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3125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Resi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16727" y="1388485"/>
            <a:ext cx="7384473" cy="5269129"/>
          </a:xfrm>
          <a:prstGeom prst="rect">
            <a:avLst/>
          </a:prstGeom>
        </p:spPr>
      </p:pic>
      <p:sp>
        <p:nvSpPr>
          <p:cNvPr id="4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Yapısal Eşitlik Modeli </a:t>
            </a:r>
            <a:r>
              <a:rPr lang="tr-TR" sz="2000" dirty="0" smtClean="0"/>
              <a:t>(Çokluk ve </a:t>
            </a:r>
            <a:r>
              <a:rPr lang="tr-TR" sz="2000" dirty="0" err="1" smtClean="0"/>
              <a:t>diğ</a:t>
            </a:r>
            <a:r>
              <a:rPr lang="tr-TR" sz="2000" dirty="0" smtClean="0"/>
              <a:t>., 2010)</a:t>
            </a: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5433845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400</TotalTime>
  <Words>488</Words>
  <Application>Microsoft Office PowerPoint</Application>
  <PresentationFormat>Geniş ekran</PresentationFormat>
  <Paragraphs>42</Paragraphs>
  <Slides>14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14</vt:i4>
      </vt:variant>
    </vt:vector>
  </HeadingPairs>
  <TitlesOfParts>
    <vt:vector size="19" baseType="lpstr">
      <vt:lpstr>Arial</vt:lpstr>
      <vt:lpstr>Calibri</vt:lpstr>
      <vt:lpstr>Calibri Light</vt:lpstr>
      <vt:lpstr>Times New Roman</vt:lpstr>
      <vt:lpstr>Office Teması</vt:lpstr>
      <vt:lpstr>DAVRANIŞ BİLİMLERİNDE İLERİ İSTATİSTİK  DOKTORA</vt:lpstr>
      <vt:lpstr>Yapısal Eşitlik Modeli</vt:lpstr>
      <vt:lpstr>Yapısal Eşitlik Modeli (Çokluk ve diğ., 2010)</vt:lpstr>
      <vt:lpstr>Yapısal Eşitlik Modeli (Çokluk ve diğ., 2010)</vt:lpstr>
      <vt:lpstr>Yapısal Eşitlik Modeli</vt:lpstr>
      <vt:lpstr>Yapısal Eşitlik Modeli (Çokluk ve diğ., 2010)</vt:lpstr>
      <vt:lpstr>Yapısal Eşitlik Modeli (Çokluk ve diğ., 2010)</vt:lpstr>
      <vt:lpstr>Yapısal Eşitlik Modeli (Çokluk ve diğ., 2010)</vt:lpstr>
      <vt:lpstr>Yapısal Eşitlik Modeli (Çokluk ve diğ., 2010)</vt:lpstr>
      <vt:lpstr>Yapısal Eşitlik Modeli (Çokluk ve diğ., 2010)</vt:lpstr>
      <vt:lpstr>Yapısal Eşitlik Modeli</vt:lpstr>
      <vt:lpstr>Yapısal Eşitlik Modeli</vt:lpstr>
      <vt:lpstr>LISREL Uygulamaları</vt:lpstr>
      <vt:lpstr>Kaynak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eğitim</dc:creator>
  <cp:lastModifiedBy>NUKHET_DEMİRTASLI</cp:lastModifiedBy>
  <cp:revision>41</cp:revision>
  <dcterms:created xsi:type="dcterms:W3CDTF">2017-05-18T14:31:00Z</dcterms:created>
  <dcterms:modified xsi:type="dcterms:W3CDTF">2018-01-31T20:10:14Z</dcterms:modified>
</cp:coreProperties>
</file>