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4" r:id="rId5"/>
    <p:sldId id="259" r:id="rId6"/>
    <p:sldId id="260" r:id="rId7"/>
    <p:sldId id="261" r:id="rId8"/>
    <p:sldId id="262" r:id="rId9"/>
    <p:sldId id="263"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76" d="100"/>
          <a:sy n="76" d="100"/>
        </p:scale>
        <p:origin x="71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1FDED3B-798B-4CE4-A3BA-B57C6F513FEB}"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255346" y="2750337"/>
            <a:ext cx="1171888" cy="1356442"/>
          </a:xfrm>
        </p:spPr>
        <p:txBody>
          <a:bodyPr/>
          <a:lstStyle/>
          <a:p>
            <a:fld id="{5C0270C0-D862-4D13-93D2-6A633D1544F8}" type="slidenum">
              <a:rPr lang="tr-TR" smtClean="0"/>
              <a:t>‹#›</a:t>
            </a:fld>
            <a:endParaRPr lang="tr-TR"/>
          </a:p>
        </p:txBody>
      </p:sp>
    </p:spTree>
    <p:extLst>
      <p:ext uri="{BB962C8B-B14F-4D97-AF65-F5344CB8AC3E}">
        <p14:creationId xmlns:p14="http://schemas.microsoft.com/office/powerpoint/2010/main" val="1538276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1FDED3B-798B-4CE4-A3BA-B57C6F513FEB}"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309"/>
            <a:ext cx="1154151" cy="1090789"/>
          </a:xfrm>
        </p:spPr>
        <p:txBody>
          <a:bodyPr/>
          <a:lstStyle/>
          <a:p>
            <a:fld id="{5C0270C0-D862-4D13-93D2-6A633D1544F8}" type="slidenum">
              <a:rPr lang="tr-TR" smtClean="0"/>
              <a:t>‹#›</a:t>
            </a:fld>
            <a:endParaRPr lang="tr-TR"/>
          </a:p>
        </p:txBody>
      </p:sp>
    </p:spTree>
    <p:extLst>
      <p:ext uri="{BB962C8B-B14F-4D97-AF65-F5344CB8AC3E}">
        <p14:creationId xmlns:p14="http://schemas.microsoft.com/office/powerpoint/2010/main" val="4038574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1FDED3B-798B-4CE4-A3BA-B57C6F513FEB}"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11615"/>
            <a:ext cx="1154151" cy="1090789"/>
          </a:xfrm>
        </p:spPr>
        <p:txBody>
          <a:bodyPr/>
          <a:lstStyle/>
          <a:p>
            <a:fld id="{5C0270C0-D862-4D13-93D2-6A633D1544F8}" type="slidenum">
              <a:rPr lang="tr-TR" smtClean="0"/>
              <a:t>‹#›</a:t>
            </a:fld>
            <a:endParaRPr lang="tr-TR"/>
          </a:p>
        </p:txBody>
      </p:sp>
    </p:spTree>
    <p:extLst>
      <p:ext uri="{BB962C8B-B14F-4D97-AF65-F5344CB8AC3E}">
        <p14:creationId xmlns:p14="http://schemas.microsoft.com/office/powerpoint/2010/main" val="15446516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a:t>Asıl başlık stilini düzenlemek için tıklayın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1FDED3B-798B-4CE4-A3BA-B57C6F513FEB}"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5C0270C0-D862-4D13-93D2-6A633D1544F8}" type="slidenum">
              <a:rPr lang="tr-TR" smtClean="0"/>
              <a:t>‹#›</a:t>
            </a:fld>
            <a:endParaRPr lang="tr-TR"/>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9013118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1FDED3B-798B-4CE4-A3BA-B57C6F513FEB}"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10729455" y="4709925"/>
            <a:ext cx="1154151" cy="1090789"/>
          </a:xfrm>
        </p:spPr>
        <p:txBody>
          <a:bodyPr/>
          <a:lstStyle/>
          <a:p>
            <a:fld id="{5C0270C0-D862-4D13-93D2-6A633D1544F8}" type="slidenum">
              <a:rPr lang="tr-TR" smtClean="0"/>
              <a:t>‹#›</a:t>
            </a:fld>
            <a:endParaRPr lang="tr-TR"/>
          </a:p>
        </p:txBody>
      </p:sp>
    </p:spTree>
    <p:extLst>
      <p:ext uri="{BB962C8B-B14F-4D97-AF65-F5344CB8AC3E}">
        <p14:creationId xmlns:p14="http://schemas.microsoft.com/office/powerpoint/2010/main" val="27525150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a:t>Asıl başlık stilini düzenlemek için tıklayın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41FDED3B-798B-4CE4-A3BA-B57C6F513FEB}"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C0270C0-D862-4D13-93D2-6A633D1544F8}" type="slidenum">
              <a:rPr lang="tr-TR" smtClean="0"/>
              <a:t>‹#›</a:t>
            </a:fld>
            <a:endParaRPr lang="tr-TR"/>
          </a:p>
        </p:txBody>
      </p:sp>
    </p:spTree>
    <p:extLst>
      <p:ext uri="{BB962C8B-B14F-4D97-AF65-F5344CB8AC3E}">
        <p14:creationId xmlns:p14="http://schemas.microsoft.com/office/powerpoint/2010/main" val="20832750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a:t>Asıl başlık stilini düzenlemek için tıklayın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3" name="Date Placeholder 2"/>
          <p:cNvSpPr>
            <a:spLocks noGrp="1"/>
          </p:cNvSpPr>
          <p:nvPr>
            <p:ph type="dt" sz="half" idx="10"/>
          </p:nvPr>
        </p:nvSpPr>
        <p:spPr/>
        <p:txBody>
          <a:bodyPr/>
          <a:lstStyle/>
          <a:p>
            <a:fld id="{41FDED3B-798B-4CE4-A3BA-B57C6F513FEB}"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C0270C0-D862-4D13-93D2-6A633D1544F8}" type="slidenum">
              <a:rPr lang="tr-TR" smtClean="0"/>
              <a:t>‹#›</a:t>
            </a:fld>
            <a:endParaRPr lang="tr-TR"/>
          </a:p>
        </p:txBody>
      </p:sp>
    </p:spTree>
    <p:extLst>
      <p:ext uri="{BB962C8B-B14F-4D97-AF65-F5344CB8AC3E}">
        <p14:creationId xmlns:p14="http://schemas.microsoft.com/office/powerpoint/2010/main" val="10068447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1FDED3B-798B-4CE4-A3BA-B57C6F513FEB}"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C0270C0-D862-4D13-93D2-6A633D1544F8}" type="slidenum">
              <a:rPr lang="tr-TR" smtClean="0"/>
              <a:t>‹#›</a:t>
            </a:fld>
            <a:endParaRPr lang="tr-TR"/>
          </a:p>
        </p:txBody>
      </p:sp>
    </p:spTree>
    <p:extLst>
      <p:ext uri="{BB962C8B-B14F-4D97-AF65-F5344CB8AC3E}">
        <p14:creationId xmlns:p14="http://schemas.microsoft.com/office/powerpoint/2010/main" val="14078671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41FDED3B-798B-4CE4-A3BA-B57C6F513FEB}" type="datetimeFigureOut">
              <a:rPr lang="tr-TR" smtClean="0"/>
              <a:t>9.05.2020</a:t>
            </a:fld>
            <a:endParaRPr lang="tr-TR"/>
          </a:p>
        </p:txBody>
      </p:sp>
      <p:sp>
        <p:nvSpPr>
          <p:cNvPr id="5" name="Footer Placeholder 4"/>
          <p:cNvSpPr>
            <a:spLocks noGrp="1"/>
          </p:cNvSpPr>
          <p:nvPr>
            <p:ph type="ftr" sz="quarter" idx="11"/>
          </p:nvPr>
        </p:nvSpPr>
        <p:spPr>
          <a:xfrm>
            <a:off x="680321" y="5936188"/>
            <a:ext cx="6126805" cy="365125"/>
          </a:xfrm>
        </p:spPr>
        <p:txBody>
          <a:bodyPr/>
          <a:lstStyle/>
          <a:p>
            <a:endParaRPr lang="tr-TR"/>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5C0270C0-D862-4D13-93D2-6A633D1544F8}" type="slidenum">
              <a:rPr lang="tr-TR" smtClean="0"/>
              <a:t>‹#›</a:t>
            </a:fld>
            <a:endParaRPr lang="tr-TR"/>
          </a:p>
        </p:txBody>
      </p:sp>
    </p:spTree>
    <p:extLst>
      <p:ext uri="{BB962C8B-B14F-4D97-AF65-F5344CB8AC3E}">
        <p14:creationId xmlns:p14="http://schemas.microsoft.com/office/powerpoint/2010/main" val="2156041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1FDED3B-798B-4CE4-A3BA-B57C6F513FEB}"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C0270C0-D862-4D13-93D2-6A633D1544F8}" type="slidenum">
              <a:rPr lang="tr-TR" smtClean="0"/>
              <a:t>‹#›</a:t>
            </a:fld>
            <a:endParaRPr lang="tr-TR"/>
          </a:p>
        </p:txBody>
      </p:sp>
    </p:spTree>
    <p:extLst>
      <p:ext uri="{BB962C8B-B14F-4D97-AF65-F5344CB8AC3E}">
        <p14:creationId xmlns:p14="http://schemas.microsoft.com/office/powerpoint/2010/main" val="3244346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1FDED3B-798B-4CE4-A3BA-B57C6F513FEB}"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729455" y="2869895"/>
            <a:ext cx="1154151" cy="1090789"/>
          </a:xfrm>
        </p:spPr>
        <p:txBody>
          <a:bodyPr/>
          <a:lstStyle/>
          <a:p>
            <a:fld id="{5C0270C0-D862-4D13-93D2-6A633D1544F8}" type="slidenum">
              <a:rPr lang="tr-TR" smtClean="0"/>
              <a:t>‹#›</a:t>
            </a:fld>
            <a:endParaRPr lang="tr-TR"/>
          </a:p>
        </p:txBody>
      </p:sp>
    </p:spTree>
    <p:extLst>
      <p:ext uri="{BB962C8B-B14F-4D97-AF65-F5344CB8AC3E}">
        <p14:creationId xmlns:p14="http://schemas.microsoft.com/office/powerpoint/2010/main" val="1025990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1FDED3B-798B-4CE4-A3BA-B57C6F513FEB}"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C0270C0-D862-4D13-93D2-6A633D1544F8}" type="slidenum">
              <a:rPr lang="tr-TR" smtClean="0"/>
              <a:t>‹#›</a:t>
            </a:fld>
            <a:endParaRPr lang="tr-TR"/>
          </a:p>
        </p:txBody>
      </p:sp>
    </p:spTree>
    <p:extLst>
      <p:ext uri="{BB962C8B-B14F-4D97-AF65-F5344CB8AC3E}">
        <p14:creationId xmlns:p14="http://schemas.microsoft.com/office/powerpoint/2010/main" val="2608603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80322" y="3030008"/>
            <a:ext cx="4698355" cy="290617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594123" y="3030008"/>
            <a:ext cx="4700059" cy="290617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1FDED3B-798B-4CE4-A3BA-B57C6F513FEB}"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C0270C0-D862-4D13-93D2-6A633D1544F8}" type="slidenum">
              <a:rPr lang="tr-TR" smtClean="0"/>
              <a:t>‹#›</a:t>
            </a:fld>
            <a:endParaRPr lang="tr-TR"/>
          </a:p>
        </p:txBody>
      </p:sp>
    </p:spTree>
    <p:extLst>
      <p:ext uri="{BB962C8B-B14F-4D97-AF65-F5344CB8AC3E}">
        <p14:creationId xmlns:p14="http://schemas.microsoft.com/office/powerpoint/2010/main" val="828222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1FDED3B-798B-4CE4-A3BA-B57C6F513FEB}"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C0270C0-D862-4D13-93D2-6A633D1544F8}" type="slidenum">
              <a:rPr lang="tr-TR" smtClean="0"/>
              <a:t>‹#›</a:t>
            </a:fld>
            <a:endParaRPr lang="tr-TR"/>
          </a:p>
        </p:txBody>
      </p:sp>
    </p:spTree>
    <p:extLst>
      <p:ext uri="{BB962C8B-B14F-4D97-AF65-F5344CB8AC3E}">
        <p14:creationId xmlns:p14="http://schemas.microsoft.com/office/powerpoint/2010/main" val="1777098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41FDED3B-798B-4CE4-A3BA-B57C6F513FEB}"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C0270C0-D862-4D13-93D2-6A633D1544F8}" type="slidenum">
              <a:rPr lang="tr-TR" smtClean="0"/>
              <a:t>‹#›</a:t>
            </a:fld>
            <a:endParaRPr lang="tr-TR"/>
          </a:p>
        </p:txBody>
      </p:sp>
    </p:spTree>
    <p:extLst>
      <p:ext uri="{BB962C8B-B14F-4D97-AF65-F5344CB8AC3E}">
        <p14:creationId xmlns:p14="http://schemas.microsoft.com/office/powerpoint/2010/main" val="242102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1FDED3B-798B-4CE4-A3BA-B57C6F513FEB}"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C0270C0-D862-4D13-93D2-6A633D1544F8}" type="slidenum">
              <a:rPr lang="tr-TR" smtClean="0"/>
              <a:t>‹#›</a:t>
            </a:fld>
            <a:endParaRPr lang="tr-TR"/>
          </a:p>
        </p:txBody>
      </p:sp>
    </p:spTree>
    <p:extLst>
      <p:ext uri="{BB962C8B-B14F-4D97-AF65-F5344CB8AC3E}">
        <p14:creationId xmlns:p14="http://schemas.microsoft.com/office/powerpoint/2010/main" val="1485276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1FDED3B-798B-4CE4-A3BA-B57C6F513FEB}"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C0270C0-D862-4D13-93D2-6A633D1544F8}" type="slidenum">
              <a:rPr lang="tr-TR" smtClean="0"/>
              <a:t>‹#›</a:t>
            </a:fld>
            <a:endParaRPr lang="tr-TR"/>
          </a:p>
        </p:txBody>
      </p:sp>
    </p:spTree>
    <p:extLst>
      <p:ext uri="{BB962C8B-B14F-4D97-AF65-F5344CB8AC3E}">
        <p14:creationId xmlns:p14="http://schemas.microsoft.com/office/powerpoint/2010/main" val="2387144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1FDED3B-798B-4CE4-A3BA-B57C6F513FEB}" type="datetimeFigureOut">
              <a:rPr lang="tr-TR" smtClean="0"/>
              <a:t>9.05.2020</a:t>
            </a:fld>
            <a:endParaRPr lang="tr-TR"/>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5C0270C0-D862-4D13-93D2-6A633D1544F8}" type="slidenum">
              <a:rPr lang="tr-TR" smtClean="0"/>
              <a:t>‹#›</a:t>
            </a:fld>
            <a:endParaRPr lang="tr-TR"/>
          </a:p>
        </p:txBody>
      </p:sp>
    </p:spTree>
    <p:extLst>
      <p:ext uri="{BB962C8B-B14F-4D97-AF65-F5344CB8AC3E}">
        <p14:creationId xmlns:p14="http://schemas.microsoft.com/office/powerpoint/2010/main" val="81940167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FE8F8D-D915-41D3-A5A8-D2139CFD65DC}"/>
              </a:ext>
            </a:extLst>
          </p:cNvPr>
          <p:cNvSpPr>
            <a:spLocks noGrp="1"/>
          </p:cNvSpPr>
          <p:nvPr>
            <p:ph type="ctrTitle"/>
          </p:nvPr>
        </p:nvSpPr>
        <p:spPr/>
        <p:txBody>
          <a:bodyPr/>
          <a:lstStyle/>
          <a:p>
            <a:pPr algn="ctr"/>
            <a:r>
              <a:rPr lang="tr-TR" sz="3600" dirty="0">
                <a:latin typeface="Comic Sans MS" panose="030F0702030302020204" pitchFamily="66" charset="0"/>
              </a:rPr>
              <a:t>MAURYA DÖNEMİ III</a:t>
            </a:r>
            <a:br>
              <a:rPr lang="tr-TR" sz="3600" dirty="0">
                <a:latin typeface="Comic Sans MS" panose="030F0702030302020204" pitchFamily="66" charset="0"/>
              </a:rPr>
            </a:br>
            <a:r>
              <a:rPr lang="tr-TR" sz="3600" dirty="0">
                <a:latin typeface="Comic Sans MS" panose="030F0702030302020204" pitchFamily="66" charset="0"/>
              </a:rPr>
              <a:t>7. Hafta</a:t>
            </a:r>
            <a:endParaRPr lang="tr-TR" sz="3600" dirty="0"/>
          </a:p>
        </p:txBody>
      </p:sp>
      <p:sp>
        <p:nvSpPr>
          <p:cNvPr id="3" name="Alt Başlık 2">
            <a:extLst>
              <a:ext uri="{FF2B5EF4-FFF2-40B4-BE49-F238E27FC236}">
                <a16:creationId xmlns:a16="http://schemas.microsoft.com/office/drawing/2014/main" id="{202BAC0F-11B5-4E25-97D8-A3C62C240388}"/>
              </a:ext>
            </a:extLst>
          </p:cNvPr>
          <p:cNvSpPr>
            <a:spLocks noGrp="1"/>
          </p:cNvSpPr>
          <p:nvPr>
            <p:ph type="subTitle" idx="1"/>
          </p:nvPr>
        </p:nvSpPr>
        <p:spPr>
          <a:xfrm>
            <a:off x="680322" y="4394039"/>
            <a:ext cx="8247778" cy="1473361"/>
          </a:xfrm>
        </p:spPr>
        <p:txBody>
          <a:bodyPr>
            <a:normAutofit fontScale="77500" lnSpcReduction="20000"/>
          </a:bodyPr>
          <a:lstStyle/>
          <a:p>
            <a:r>
              <a:rPr lang="tr-TR" dirty="0">
                <a:latin typeface="Comic Sans MS" panose="030F0702030302020204" pitchFamily="66" charset="0"/>
              </a:rPr>
              <a:t>Prof. Dr. H. Derya CAN</a:t>
            </a:r>
          </a:p>
          <a:p>
            <a:r>
              <a:rPr lang="tr-TR" dirty="0">
                <a:latin typeface="Comic Sans MS" panose="030F0702030302020204" pitchFamily="66" charset="0"/>
              </a:rPr>
              <a:t>Ankara Üniversitesi</a:t>
            </a:r>
          </a:p>
          <a:p>
            <a:r>
              <a:rPr lang="tr-TR" dirty="0">
                <a:latin typeface="Comic Sans MS" panose="030F0702030302020204" pitchFamily="66" charset="0"/>
              </a:rPr>
              <a:t>Dil ve Tarih-Coğrafya Fakültesi</a:t>
            </a:r>
          </a:p>
          <a:p>
            <a:r>
              <a:rPr lang="tr-TR" dirty="0">
                <a:latin typeface="Comic Sans MS" panose="030F0702030302020204" pitchFamily="66" charset="0"/>
              </a:rPr>
              <a:t>Doğu Dilleri ve Edebiyatları Bölümü</a:t>
            </a:r>
          </a:p>
          <a:p>
            <a:r>
              <a:rPr lang="tr-TR" dirty="0">
                <a:latin typeface="Comic Sans MS" panose="030F0702030302020204" pitchFamily="66" charset="0"/>
              </a:rPr>
              <a:t>Hindoloji Anabilim Dalı</a:t>
            </a:r>
          </a:p>
          <a:p>
            <a:endParaRPr lang="tr-TR" dirty="0"/>
          </a:p>
        </p:txBody>
      </p:sp>
    </p:spTree>
    <p:extLst>
      <p:ext uri="{BB962C8B-B14F-4D97-AF65-F5344CB8AC3E}">
        <p14:creationId xmlns:p14="http://schemas.microsoft.com/office/powerpoint/2010/main" val="910809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BDFEF3C-6F9D-4032-81FB-A80E39D7CE84}"/>
              </a:ext>
            </a:extLst>
          </p:cNvPr>
          <p:cNvSpPr/>
          <p:nvPr/>
        </p:nvSpPr>
        <p:spPr>
          <a:xfrm>
            <a:off x="2679700" y="2171700"/>
            <a:ext cx="6464300" cy="2801088"/>
          </a:xfrm>
          <a:prstGeom prst="rect">
            <a:avLst/>
          </a:prstGeom>
        </p:spPr>
        <p:txBody>
          <a:bodyPr wrap="square">
            <a:spAutoFit/>
          </a:bodyPr>
          <a:lstStyle/>
          <a:p>
            <a:pPr marL="449580" indent="445770" algn="ctr">
              <a:lnSpc>
                <a:spcPct val="150000"/>
              </a:lnSpc>
              <a:spcAft>
                <a:spcPts val="1200"/>
              </a:spcAft>
            </a:pP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Bu tutum, eski İran zihniyetinin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Maurya’daki</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izleri olarak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nitelendirilebilinir</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Zira İran’daki kral kaya mezarlarının, Hindistan’dan çok yıllar önce yapıldıkları bilinmektedir. </a:t>
            </a:r>
            <a:endParaRPr lang="tr-TR" sz="2400" dirty="0">
              <a:solidFill>
                <a:schemeClr val="bg1"/>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564123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A5E1A6A-DBDC-4878-AAF3-8BB928D0F1E8}"/>
              </a:ext>
            </a:extLst>
          </p:cNvPr>
          <p:cNvSpPr/>
          <p:nvPr/>
        </p:nvSpPr>
        <p:spPr>
          <a:xfrm>
            <a:off x="2006600" y="1485900"/>
            <a:ext cx="7264400" cy="3355086"/>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Bu iki olağanüstü heykelden erkek figür kadından daha fazla hasar görmüş, başını ve her iki kolunun bir bölümünü kaybetmiştir. Tibet sığırı kuyruğundan yapılmış bir sineklik taşıdıkları anlaşılmaktadır. Sineklik, tıpkı şemsiye gibi, bir saygınlık işaretidir. </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1290935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81A03812-F034-499E-B1CD-0B545E857995}"/>
              </a:ext>
            </a:extLst>
          </p:cNvPr>
          <p:cNvSpPr/>
          <p:nvPr/>
        </p:nvSpPr>
        <p:spPr>
          <a:xfrm>
            <a:off x="1803400" y="1092200"/>
            <a:ext cx="6934200" cy="2801088"/>
          </a:xfrm>
          <a:prstGeom prst="rect">
            <a:avLst/>
          </a:prstGeom>
        </p:spPr>
        <p:txBody>
          <a:bodyPr wrap="square">
            <a:spAutoFit/>
          </a:bodyPr>
          <a:lstStyle/>
          <a:p>
            <a:pPr algn="ctr">
              <a:lnSpc>
                <a:spcPct val="150000"/>
              </a:lnSpc>
            </a:pPr>
            <a:endParaRPr lang="tr-TR" sz="2400" dirty="0">
              <a:solidFill>
                <a:schemeClr val="bg1"/>
              </a:solidFill>
              <a:latin typeface="Comic Sans MS" panose="030F0702030302020204" pitchFamily="66" charset="0"/>
              <a:ea typeface="Calibri" panose="020F0502020204030204" pitchFamily="34" charset="0"/>
            </a:endParaRPr>
          </a:p>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Onun varlığı yeryüzü ruhlarına ibadet edildiğini ya da belki de, </a:t>
            </a:r>
            <a:r>
              <a:rPr lang="tr-TR" sz="2400" dirty="0" err="1">
                <a:solidFill>
                  <a:schemeClr val="bg1"/>
                </a:solidFill>
                <a:latin typeface="Comic Sans MS" panose="030F0702030302020204" pitchFamily="66" charset="0"/>
                <a:ea typeface="Calibri" panose="020F0502020204030204" pitchFamily="34" charset="0"/>
              </a:rPr>
              <a:t>Buddha</a:t>
            </a:r>
            <a:r>
              <a:rPr lang="tr-TR" sz="2400" dirty="0">
                <a:solidFill>
                  <a:schemeClr val="bg1"/>
                </a:solidFill>
                <a:latin typeface="Comic Sans MS" panose="030F0702030302020204" pitchFamily="66" charset="0"/>
                <a:ea typeface="Calibri" panose="020F0502020204030204" pitchFamily="34" charset="0"/>
              </a:rPr>
              <a:t> heykelinin yer aldığı bir yeri ya da tapınağı koruma görevini üstlendiği anlamına gelir. </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2546340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8F40B18C-3D12-4158-A0BB-EDE72E295AA5}"/>
              </a:ext>
            </a:extLst>
          </p:cNvPr>
          <p:cNvSpPr/>
          <p:nvPr/>
        </p:nvSpPr>
        <p:spPr>
          <a:xfrm>
            <a:off x="2616200" y="2082800"/>
            <a:ext cx="6527800" cy="2799741"/>
          </a:xfrm>
          <a:prstGeom prst="rect">
            <a:avLst/>
          </a:prstGeom>
        </p:spPr>
        <p:txBody>
          <a:bodyPr wrap="square">
            <a:spAutoFit/>
          </a:bodyPr>
          <a:lstStyle/>
          <a:p>
            <a:pPr algn="ctr">
              <a:lnSpc>
                <a:spcPct val="150000"/>
              </a:lnSpc>
            </a:pPr>
            <a:r>
              <a:rPr lang="tr-TR" sz="2400" dirty="0" err="1">
                <a:solidFill>
                  <a:schemeClr val="bg1"/>
                </a:solidFill>
                <a:latin typeface="Comic Sans MS" panose="030F0702030302020204" pitchFamily="66" charset="0"/>
              </a:rPr>
              <a:t>Aşoka’nın</a:t>
            </a:r>
            <a:r>
              <a:rPr lang="tr-TR" sz="2400" dirty="0">
                <a:solidFill>
                  <a:schemeClr val="bg1"/>
                </a:solidFill>
                <a:latin typeface="Comic Sans MS" panose="030F0702030302020204" pitchFamily="66" charset="0"/>
              </a:rPr>
              <a:t> gösterişli dini tören ve festivalleri kısıtlamasına rağmen; </a:t>
            </a:r>
            <a:r>
              <a:rPr lang="tr-TR" sz="2400" dirty="0" err="1">
                <a:solidFill>
                  <a:schemeClr val="bg1"/>
                </a:solidFill>
                <a:latin typeface="Comic Sans MS" panose="030F0702030302020204" pitchFamily="66" charset="0"/>
              </a:rPr>
              <a:t>Maurya</a:t>
            </a:r>
            <a:r>
              <a:rPr lang="tr-TR" sz="2400" dirty="0">
                <a:solidFill>
                  <a:schemeClr val="bg1"/>
                </a:solidFill>
                <a:latin typeface="Comic Sans MS" panose="030F0702030302020204" pitchFamily="66" charset="0"/>
              </a:rPr>
              <a:t> halkının devlet dini olarak benimsenmiş olan </a:t>
            </a:r>
            <a:r>
              <a:rPr lang="tr-TR" sz="2400" dirty="0" err="1">
                <a:solidFill>
                  <a:schemeClr val="bg1"/>
                </a:solidFill>
                <a:latin typeface="Comic Sans MS" panose="030F0702030302020204" pitchFamily="66" charset="0"/>
              </a:rPr>
              <a:t>Budhhist</a:t>
            </a:r>
            <a:r>
              <a:rPr lang="tr-TR" sz="2400" dirty="0">
                <a:solidFill>
                  <a:schemeClr val="bg1"/>
                </a:solidFill>
                <a:latin typeface="Comic Sans MS" panose="030F0702030302020204" pitchFamily="66" charset="0"/>
              </a:rPr>
              <a:t> inancı ile ilgili olarak meydana getirdiği sanatsal malzemelerin oluşmasına engel olamamıştır. </a:t>
            </a:r>
            <a:endParaRPr lang="tr-TR" sz="2400" dirty="0">
              <a:solidFill>
                <a:schemeClr val="bg1"/>
              </a:solidFill>
            </a:endParaRPr>
          </a:p>
        </p:txBody>
      </p:sp>
    </p:spTree>
    <p:extLst>
      <p:ext uri="{BB962C8B-B14F-4D97-AF65-F5344CB8AC3E}">
        <p14:creationId xmlns:p14="http://schemas.microsoft.com/office/powerpoint/2010/main" val="4059545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40F52CA1-8A13-457F-951A-ECFCFC4B6A4F}"/>
              </a:ext>
            </a:extLst>
          </p:cNvPr>
          <p:cNvSpPr/>
          <p:nvPr/>
        </p:nvSpPr>
        <p:spPr>
          <a:xfrm>
            <a:off x="1574800" y="660400"/>
            <a:ext cx="7569200" cy="3909083"/>
          </a:xfrm>
          <a:prstGeom prst="rect">
            <a:avLst/>
          </a:prstGeom>
        </p:spPr>
        <p:txBody>
          <a:bodyPr wrap="square">
            <a:spAutoFit/>
          </a:bodyPr>
          <a:lstStyle/>
          <a:p>
            <a:pPr marL="449580" indent="445770" algn="ctr">
              <a:lnSpc>
                <a:spcPct val="150000"/>
              </a:lnSpc>
              <a:spcAft>
                <a:spcPts val="1200"/>
              </a:spcAft>
            </a:pP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Geç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Maurya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ya da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Şunga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dönemi figürü olarak bilinen, çok iyi bir şekilde tasvir edilmiş, adeta imparatorluk heykel sanatının gelmiş olduğu noktayı gözler önüne süren ve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Mathura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yakınlarındaki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Parkham</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bölgesinden çıkartılmış, kaymak kumtaşından yapılmış devasa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yakşa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heykelidir. </a:t>
            </a:r>
            <a:endParaRPr lang="tr-TR" sz="2400" dirty="0">
              <a:solidFill>
                <a:schemeClr val="bg1"/>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175146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6D5DB74-2D43-4A2A-A6AB-33DDC7A0DE9C}"/>
              </a:ext>
            </a:extLst>
          </p:cNvPr>
          <p:cNvSpPr/>
          <p:nvPr/>
        </p:nvSpPr>
        <p:spPr>
          <a:xfrm>
            <a:off x="1968500" y="1346201"/>
            <a:ext cx="7175500" cy="3909083"/>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Görüntüsü, önceki ikisine göre daha fazla zarar görmüş ve yıpranmış durumdadır. Ancak daha canlı ve ilkel bir biçimde tasarlanmış, olduğunu anlamak güç değildir. Onun korkutucu görünümü, kendisine duyulan saygıyı, hürmeti sıradanlaştırır ancak yapısı, uzun yıllar süren tahta oymacılığı geleneğinin izlerini taşımaktadır. </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1689162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4A5E9A4-2C44-4A58-AD26-76DB4DB49AA5}"/>
              </a:ext>
            </a:extLst>
          </p:cNvPr>
          <p:cNvSpPr/>
          <p:nvPr/>
        </p:nvSpPr>
        <p:spPr>
          <a:xfrm>
            <a:off x="2374900" y="1854200"/>
            <a:ext cx="6769100" cy="3355086"/>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Yeni gelişen taş oymacılığı tekniğine göre uyarlanmış bu </a:t>
            </a:r>
            <a:r>
              <a:rPr lang="tr-TR" sz="2400" dirty="0" err="1">
                <a:solidFill>
                  <a:schemeClr val="bg1"/>
                </a:solidFill>
                <a:latin typeface="Comic Sans MS" panose="030F0702030302020204" pitchFamily="66" charset="0"/>
                <a:ea typeface="Calibri" panose="020F0502020204030204" pitchFamily="34" charset="0"/>
              </a:rPr>
              <a:t>Yakşa</a:t>
            </a:r>
            <a:r>
              <a:rPr lang="tr-TR" sz="2400" dirty="0">
                <a:solidFill>
                  <a:schemeClr val="bg1"/>
                </a:solidFill>
                <a:latin typeface="Comic Sans MS" panose="030F0702030302020204" pitchFamily="66" charset="0"/>
                <a:ea typeface="Calibri" panose="020F0502020204030204" pitchFamily="34" charset="0"/>
              </a:rPr>
              <a:t> heykeli, heybetli bir adamın görüntüsüne benzemektedir. Büyük bir taş kütle, hünerli el işçiliği ile yassılaştırılmış ve ön tarafında büyük bir karın bölgesi bırakılmıştır. </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3530867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226C466-4D85-4970-BA29-42170D6EB1FB}"/>
              </a:ext>
            </a:extLst>
          </p:cNvPr>
          <p:cNvSpPr/>
          <p:nvPr/>
        </p:nvSpPr>
        <p:spPr>
          <a:xfrm>
            <a:off x="1841500" y="1460501"/>
            <a:ext cx="7010400" cy="3355086"/>
          </a:xfrm>
          <a:prstGeom prst="rect">
            <a:avLst/>
          </a:prstGeom>
        </p:spPr>
        <p:txBody>
          <a:bodyPr wrap="square">
            <a:spAutoFit/>
          </a:bodyPr>
          <a:lstStyle/>
          <a:p>
            <a:pPr marL="449580" indent="445770" algn="ctr">
              <a:lnSpc>
                <a:spcPct val="150000"/>
              </a:lnSpc>
              <a:spcAft>
                <a:spcPts val="1200"/>
              </a:spcAft>
            </a:pP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Bu belirgin göbek yapısı,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Yakşa</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figürünün, aslında zenginlik ve Kuzey tanrısı olarak bilinen </a:t>
            </a:r>
            <a:r>
              <a:rPr lang="tr-TR" sz="2400" dirty="0" err="1">
                <a:solidFill>
                  <a:schemeClr val="bg1"/>
                </a:solidFill>
                <a:latin typeface="Comic Sans MS" panose="030F0702030302020204" pitchFamily="66" charset="0"/>
                <a:ea typeface="Calibri" panose="020F0502020204030204" pitchFamily="34" charset="0"/>
                <a:cs typeface="Mangal" panose="02040503050203030202" pitchFamily="18" charset="0"/>
              </a:rPr>
              <a:t>Kubera’yı</a:t>
            </a:r>
            <a:r>
              <a:rPr lang="tr-TR" sz="2400" dirty="0">
                <a:solidFill>
                  <a:schemeClr val="bg1"/>
                </a:solidFill>
                <a:latin typeface="Comic Sans MS" panose="030F0702030302020204" pitchFamily="66" charset="0"/>
                <a:ea typeface="Calibri" panose="020F0502020204030204" pitchFamily="34" charset="0"/>
                <a:cs typeface="Mangal" panose="02040503050203030202" pitchFamily="18" charset="0"/>
              </a:rPr>
              <a:t> mı temsil ettiği yönündeki soruları beraberinde getirmektedir. Ancak bunun için kesin bir yargıda bulunmamız mümkün değildir. </a:t>
            </a:r>
            <a:endParaRPr lang="tr-TR" sz="2400" dirty="0">
              <a:solidFill>
                <a:schemeClr val="bg1"/>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205086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860925E-6743-4A68-A55A-62E170291A95}"/>
              </a:ext>
            </a:extLst>
          </p:cNvPr>
          <p:cNvSpPr/>
          <p:nvPr/>
        </p:nvSpPr>
        <p:spPr>
          <a:xfrm>
            <a:off x="2603500" y="1689100"/>
            <a:ext cx="6540500" cy="3355086"/>
          </a:xfrm>
          <a:prstGeom prst="rect">
            <a:avLst/>
          </a:prstGeom>
        </p:spPr>
        <p:txBody>
          <a:bodyPr wrap="square">
            <a:spAutoFit/>
          </a:bodyPr>
          <a:lstStyle/>
          <a:p>
            <a:pPr algn="ctr">
              <a:lnSpc>
                <a:spcPct val="150000"/>
              </a:lnSpc>
            </a:pPr>
            <a:r>
              <a:rPr lang="tr-TR" sz="2400" dirty="0">
                <a:solidFill>
                  <a:schemeClr val="bg1"/>
                </a:solidFill>
                <a:latin typeface="Comic Sans MS" panose="030F0702030302020204" pitchFamily="66" charset="0"/>
                <a:ea typeface="Calibri" panose="020F0502020204030204" pitchFamily="34" charset="0"/>
              </a:rPr>
              <a:t>Hint mimarisinin, elimize ulaşan en eski kalıntıları imparator </a:t>
            </a:r>
            <a:r>
              <a:rPr lang="tr-TR" sz="2400" dirty="0" err="1">
                <a:solidFill>
                  <a:schemeClr val="bg1"/>
                </a:solidFill>
                <a:latin typeface="Comic Sans MS" panose="030F0702030302020204" pitchFamily="66" charset="0"/>
                <a:ea typeface="Calibri" panose="020F0502020204030204" pitchFamily="34" charset="0"/>
              </a:rPr>
              <a:t>Aşoka</a:t>
            </a:r>
            <a:r>
              <a:rPr lang="tr-TR" sz="2400" dirty="0">
                <a:solidFill>
                  <a:schemeClr val="bg1"/>
                </a:solidFill>
                <a:latin typeface="Comic Sans MS" panose="030F0702030302020204" pitchFamily="66" charset="0"/>
                <a:ea typeface="Calibri" panose="020F0502020204030204" pitchFamily="34" charset="0"/>
              </a:rPr>
              <a:t> dönemine aittir. Dayanıklı ve uzun ömürlü oluşları, sert kayalardan kesilmiş taş kütlelerinin </a:t>
            </a:r>
            <a:r>
              <a:rPr lang="tr-TR" sz="2400" dirty="0" err="1">
                <a:solidFill>
                  <a:schemeClr val="bg1"/>
                </a:solidFill>
                <a:latin typeface="Comic Sans MS" panose="030F0702030302020204" pitchFamily="66" charset="0"/>
                <a:ea typeface="Calibri" panose="020F0502020204030204" pitchFamily="34" charset="0"/>
              </a:rPr>
              <a:t>işlenilmesi</a:t>
            </a:r>
            <a:r>
              <a:rPr lang="tr-TR" sz="2400" dirty="0">
                <a:solidFill>
                  <a:schemeClr val="bg1"/>
                </a:solidFill>
                <a:latin typeface="Comic Sans MS" panose="030F0702030302020204" pitchFamily="66" charset="0"/>
                <a:ea typeface="Calibri" panose="020F0502020204030204" pitchFamily="34" charset="0"/>
              </a:rPr>
              <a:t> sonucu elde edilmiş olmalarına bağlıdır. </a:t>
            </a:r>
            <a:endParaRPr lang="tr-TR" sz="2400" dirty="0">
              <a:solidFill>
                <a:schemeClr val="bg1"/>
              </a:solidFill>
              <a:latin typeface="Comic Sans MS" panose="030F0702030302020204" pitchFamily="66" charset="0"/>
            </a:endParaRPr>
          </a:p>
        </p:txBody>
      </p:sp>
    </p:spTree>
    <p:extLst>
      <p:ext uri="{BB962C8B-B14F-4D97-AF65-F5344CB8AC3E}">
        <p14:creationId xmlns:p14="http://schemas.microsoft.com/office/powerpoint/2010/main" val="3030253920"/>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38</TotalTime>
  <Words>339</Words>
  <Application>Microsoft Office PowerPoint</Application>
  <PresentationFormat>Geniş ekran</PresentationFormat>
  <Paragraphs>16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Comic Sans MS</vt:lpstr>
      <vt:lpstr>Trebuchet MS</vt:lpstr>
      <vt:lpstr>Berlin</vt:lpstr>
      <vt:lpstr>MAURYA DÖNEMİ III 7.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MAURYA DÖNEMİ III 7. Hafta</dc:title>
  <dc:creator>Casper</dc:creator>
  <cp:lastModifiedBy>Casper</cp:lastModifiedBy>
  <cp:revision>3</cp:revision>
  <dcterms:created xsi:type="dcterms:W3CDTF">2020-05-09T11:25:20Z</dcterms:created>
  <dcterms:modified xsi:type="dcterms:W3CDTF">2020-05-09T12:03:23Z</dcterms:modified>
</cp:coreProperties>
</file>