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2"/>
  </p:notesMasterIdLst>
  <p:sldIdLst>
    <p:sldId id="1082" r:id="rId4"/>
    <p:sldId id="1083" r:id="rId5"/>
    <p:sldId id="1084" r:id="rId6"/>
    <p:sldId id="1085" r:id="rId7"/>
    <p:sldId id="1086" r:id="rId8"/>
    <p:sldId id="1087" r:id="rId9"/>
    <p:sldId id="1088" r:id="rId10"/>
    <p:sldId id="1089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81" d="100"/>
          <a:sy n="81" d="100"/>
        </p:scale>
        <p:origin x="1068" y="7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2/26/2020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2/26/2020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2/26/2020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2/26/2020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2/26/2020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4501" y="51739"/>
            <a:ext cx="7654996" cy="51308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3161" y="2126500"/>
            <a:ext cx="4196080" cy="3253104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264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9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  <p:sldLayoutId id="2147483698" r:id="rId5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 ve Yapım Yönetimi</a:t>
            </a: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Mustafa YILMAZ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9626" y="1121420"/>
            <a:ext cx="5314315" cy="469102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3204" indent="-231140">
              <a:lnSpc>
                <a:spcPct val="100000"/>
              </a:lnSpc>
              <a:spcBef>
                <a:spcPts val="7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195" dirty="0">
                <a:latin typeface="Arial"/>
                <a:cs typeface="Arial"/>
              </a:rPr>
              <a:t>GİRİŞ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235" dirty="0">
                <a:latin typeface="Arial"/>
                <a:cs typeface="Arial"/>
              </a:rPr>
              <a:t>TÜRK </a:t>
            </a:r>
            <a:r>
              <a:rPr sz="1400" b="1" spc="-215" dirty="0">
                <a:latin typeface="Arial"/>
                <a:cs typeface="Arial"/>
              </a:rPr>
              <a:t>İNŞAAT</a:t>
            </a:r>
            <a:r>
              <a:rPr sz="1400" b="1" spc="-245" dirty="0">
                <a:latin typeface="Arial"/>
                <a:cs typeface="Arial"/>
              </a:rPr>
              <a:t> </a:t>
            </a:r>
            <a:r>
              <a:rPr sz="1400" b="1" spc="-265" dirty="0">
                <a:latin typeface="Arial"/>
                <a:cs typeface="Arial"/>
              </a:rPr>
              <a:t>SEKTÖRÜ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225" dirty="0">
                <a:latin typeface="Arial"/>
                <a:cs typeface="Arial"/>
              </a:rPr>
              <a:t>SÜRDÜRÜLEBİLİRLİK</a:t>
            </a:r>
            <a:endParaRPr sz="1400" dirty="0">
              <a:latin typeface="Arial"/>
              <a:cs typeface="Arial"/>
            </a:endParaRPr>
          </a:p>
          <a:p>
            <a:pPr marL="626745" lvl="1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sz="1400" spc="-125" dirty="0">
                <a:latin typeface="Arial"/>
                <a:cs typeface="Arial"/>
              </a:rPr>
              <a:t>Çevresel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Sürdürülebilirlik</a:t>
            </a:r>
            <a:endParaRPr sz="1400" dirty="0">
              <a:latin typeface="Arial"/>
              <a:cs typeface="Arial"/>
            </a:endParaRPr>
          </a:p>
          <a:p>
            <a:pPr marL="626745" lvl="1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sz="1400" spc="-100" dirty="0">
                <a:latin typeface="Arial"/>
                <a:cs typeface="Arial"/>
              </a:rPr>
              <a:t>Ekonomik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Sürdürülebilirlik</a:t>
            </a:r>
            <a:endParaRPr sz="1400" dirty="0">
              <a:latin typeface="Arial"/>
              <a:cs typeface="Arial"/>
            </a:endParaRPr>
          </a:p>
          <a:p>
            <a:pPr marL="626745" lvl="1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sz="1400" spc="-155" dirty="0">
                <a:latin typeface="Arial"/>
                <a:cs typeface="Arial"/>
              </a:rPr>
              <a:t>Sosyal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Sürdürülebilirlik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225" dirty="0">
                <a:latin typeface="Arial"/>
                <a:cs typeface="Arial"/>
              </a:rPr>
              <a:t>SÜRDÜRÜLEBİLİRLİK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280" dirty="0">
                <a:latin typeface="Arial"/>
                <a:cs typeface="Arial"/>
              </a:rPr>
              <a:t>ÖLÇEKLERİ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225" dirty="0">
                <a:latin typeface="Arial"/>
                <a:cs typeface="Arial"/>
              </a:rPr>
              <a:t>SÜRDÜRÜLEBİLİR  </a:t>
            </a:r>
            <a:r>
              <a:rPr sz="1400" b="1" spc="-185" dirty="0">
                <a:latin typeface="Arial"/>
                <a:cs typeface="Arial"/>
              </a:rPr>
              <a:t>KALKINMA</a:t>
            </a:r>
            <a:r>
              <a:rPr sz="1400" b="1" spc="-235" dirty="0">
                <a:latin typeface="Arial"/>
                <a:cs typeface="Arial"/>
              </a:rPr>
              <a:t> </a:t>
            </a:r>
            <a:r>
              <a:rPr sz="1400" b="1" spc="-265" dirty="0">
                <a:latin typeface="Arial"/>
                <a:cs typeface="Arial"/>
              </a:rPr>
              <a:t>STRATEJİLERİ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215" dirty="0">
                <a:latin typeface="Arial"/>
                <a:cs typeface="Arial"/>
              </a:rPr>
              <a:t>İNŞAAT </a:t>
            </a:r>
            <a:r>
              <a:rPr sz="1400" b="1" spc="-245" dirty="0">
                <a:latin typeface="Arial"/>
                <a:cs typeface="Arial"/>
              </a:rPr>
              <a:t>SEKTÖRÜNDE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225" dirty="0">
                <a:latin typeface="Arial"/>
                <a:cs typeface="Arial"/>
              </a:rPr>
              <a:t>SÜRDÜRÜLEBİLİRLİK</a:t>
            </a:r>
            <a:endParaRPr sz="1400" dirty="0">
              <a:latin typeface="Arial"/>
              <a:cs typeface="Arial"/>
            </a:endParaRPr>
          </a:p>
          <a:p>
            <a:pPr marL="626745" lvl="1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sz="1400" spc="-45" dirty="0">
                <a:latin typeface="Arial"/>
                <a:cs typeface="Arial"/>
              </a:rPr>
              <a:t>Sürdürülebilirlik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Mimarlık</a:t>
            </a:r>
            <a:endParaRPr sz="1400" dirty="0">
              <a:latin typeface="Arial"/>
              <a:cs typeface="Arial"/>
            </a:endParaRPr>
          </a:p>
          <a:p>
            <a:pPr marL="626745" lvl="1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sz="1400" spc="-50" dirty="0">
                <a:latin typeface="Arial"/>
                <a:cs typeface="Arial"/>
              </a:rPr>
              <a:t>Sürdürülebilirlik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60" dirty="0">
                <a:latin typeface="Arial"/>
                <a:cs typeface="Arial"/>
              </a:rPr>
              <a:t>Yapım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305" dirty="0">
                <a:latin typeface="Arial"/>
                <a:cs typeface="Arial"/>
              </a:rPr>
              <a:t>KÜRESEL  </a:t>
            </a:r>
            <a:r>
              <a:rPr sz="1400" b="1" spc="-300" dirty="0">
                <a:latin typeface="Arial"/>
                <a:cs typeface="Arial"/>
              </a:rPr>
              <a:t>ÖLÇEKTE  </a:t>
            </a:r>
            <a:r>
              <a:rPr sz="1400" b="1" spc="-225" dirty="0">
                <a:latin typeface="Arial"/>
                <a:cs typeface="Arial"/>
              </a:rPr>
              <a:t>SÜRDÜRÜLEBİLİR  YAPI</a:t>
            </a:r>
            <a:r>
              <a:rPr sz="1400" b="1" spc="-215" dirty="0">
                <a:latin typeface="Arial"/>
                <a:cs typeface="Arial"/>
              </a:rPr>
              <a:t> </a:t>
            </a:r>
            <a:r>
              <a:rPr sz="1400" b="1" spc="-200" dirty="0">
                <a:latin typeface="Arial"/>
                <a:cs typeface="Arial"/>
              </a:rPr>
              <a:t>ENDÜSTRİSİ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260" dirty="0">
                <a:latin typeface="Arial"/>
                <a:cs typeface="Arial"/>
              </a:rPr>
              <a:t>ULUSAL  </a:t>
            </a:r>
            <a:r>
              <a:rPr sz="1400" b="1" spc="-300" dirty="0">
                <a:latin typeface="Arial"/>
                <a:cs typeface="Arial"/>
              </a:rPr>
              <a:t>ÖLÇEKTE  </a:t>
            </a:r>
            <a:r>
              <a:rPr sz="1400" b="1" spc="-225" dirty="0">
                <a:latin typeface="Arial"/>
                <a:cs typeface="Arial"/>
              </a:rPr>
              <a:t>SÜRDÜRÜLEBİLİR  YAPI</a:t>
            </a:r>
            <a:r>
              <a:rPr sz="1400" b="1" spc="-330" dirty="0">
                <a:latin typeface="Arial"/>
                <a:cs typeface="Arial"/>
              </a:rPr>
              <a:t> </a:t>
            </a:r>
            <a:r>
              <a:rPr sz="1400" b="1" spc="-200" dirty="0">
                <a:latin typeface="Arial"/>
                <a:cs typeface="Arial"/>
              </a:rPr>
              <a:t>ENDÜSTRİSİ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235" dirty="0">
                <a:latin typeface="Arial"/>
                <a:cs typeface="Arial"/>
              </a:rPr>
              <a:t>TÜRK </a:t>
            </a:r>
            <a:r>
              <a:rPr sz="1400" b="1" spc="-215" dirty="0">
                <a:latin typeface="Arial"/>
                <a:cs typeface="Arial"/>
              </a:rPr>
              <a:t>İNŞAAT </a:t>
            </a:r>
            <a:r>
              <a:rPr sz="1400" b="1" spc="-245" dirty="0">
                <a:latin typeface="Arial"/>
                <a:cs typeface="Arial"/>
              </a:rPr>
              <a:t>SEKTÖRÜNDE</a:t>
            </a:r>
            <a:r>
              <a:rPr sz="1400" b="1" spc="-135" dirty="0">
                <a:latin typeface="Arial"/>
                <a:cs typeface="Arial"/>
              </a:rPr>
              <a:t> </a:t>
            </a:r>
            <a:r>
              <a:rPr sz="1400" b="1" spc="-225" dirty="0">
                <a:latin typeface="Arial"/>
                <a:cs typeface="Arial"/>
              </a:rPr>
              <a:t>SÜRDÜRÜLEBİLİRLİK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225" dirty="0">
                <a:latin typeface="Arial"/>
                <a:cs typeface="Arial"/>
              </a:rPr>
              <a:t>SÜRDÜRÜLEBİLİR YAPI</a:t>
            </a:r>
            <a:r>
              <a:rPr sz="1400" b="1" spc="-250" dirty="0">
                <a:latin typeface="Arial"/>
                <a:cs typeface="Arial"/>
              </a:rPr>
              <a:t> </a:t>
            </a:r>
            <a:r>
              <a:rPr sz="1400" b="1" spc="-245" dirty="0">
                <a:latin typeface="Arial"/>
                <a:cs typeface="Arial"/>
              </a:rPr>
              <a:t>ÖRNEKLERİ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225" dirty="0">
                <a:latin typeface="Arial"/>
                <a:cs typeface="Arial"/>
              </a:rPr>
              <a:t>SONUÇ </a:t>
            </a:r>
            <a:r>
              <a:rPr sz="1400" b="1" spc="-135" dirty="0">
                <a:latin typeface="Arial"/>
                <a:cs typeface="Arial"/>
              </a:rPr>
              <a:t>ve</a:t>
            </a:r>
            <a:r>
              <a:rPr sz="1400" b="1" spc="-254" dirty="0">
                <a:latin typeface="Arial"/>
                <a:cs typeface="Arial"/>
              </a:rPr>
              <a:t> </a:t>
            </a:r>
            <a:r>
              <a:rPr sz="1400" b="1" spc="-240" dirty="0">
                <a:latin typeface="Arial"/>
                <a:cs typeface="Arial"/>
              </a:rPr>
              <a:t>ÖNERİLER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1739"/>
            <a:ext cx="24834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0" dirty="0"/>
              <a:t>TAKDİM</a:t>
            </a:r>
            <a:r>
              <a:rPr spc="-220" dirty="0"/>
              <a:t> </a:t>
            </a:r>
            <a:r>
              <a:rPr spc="-335" dirty="0"/>
              <a:t>PLANI</a:t>
            </a:r>
          </a:p>
        </p:txBody>
      </p:sp>
    </p:spTree>
    <p:extLst>
      <p:ext uri="{BB962C8B-B14F-4D97-AF65-F5344CB8AC3E}">
        <p14:creationId xmlns:p14="http://schemas.microsoft.com/office/powerpoint/2010/main" val="1651114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296" y="419864"/>
            <a:ext cx="4585335" cy="2369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3200" b="1" spc="-455" dirty="0">
                <a:latin typeface="Arial"/>
                <a:cs typeface="Arial"/>
              </a:rPr>
              <a:t>G</a:t>
            </a:r>
            <a:r>
              <a:rPr sz="3200" b="1" spc="-45" dirty="0">
                <a:latin typeface="Arial"/>
                <a:cs typeface="Arial"/>
              </a:rPr>
              <a:t>İ</a:t>
            </a:r>
            <a:r>
              <a:rPr sz="3200" b="1" spc="-395" dirty="0">
                <a:latin typeface="Arial"/>
                <a:cs typeface="Arial"/>
              </a:rPr>
              <a:t>R</a:t>
            </a:r>
            <a:r>
              <a:rPr sz="3200" b="1" spc="-160" dirty="0">
                <a:latin typeface="Arial"/>
                <a:cs typeface="Arial"/>
              </a:rPr>
              <a:t>İ</a:t>
            </a:r>
            <a:r>
              <a:rPr sz="3200" b="1" spc="-625" dirty="0">
                <a:latin typeface="Arial"/>
                <a:cs typeface="Arial"/>
              </a:rPr>
              <a:t>Ş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spc="-90" dirty="0">
                <a:latin typeface="Arial"/>
                <a:cs typeface="Arial"/>
              </a:rPr>
              <a:t>II. </a:t>
            </a:r>
            <a:r>
              <a:rPr sz="3200" spc="-210" dirty="0">
                <a:latin typeface="Arial"/>
                <a:cs typeface="Arial"/>
              </a:rPr>
              <a:t>Dünya </a:t>
            </a:r>
            <a:r>
              <a:rPr sz="3200" spc="-275" dirty="0">
                <a:latin typeface="Arial"/>
                <a:cs typeface="Arial"/>
              </a:rPr>
              <a:t>savaşı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sonrası;</a:t>
            </a:r>
            <a:endParaRPr sz="3200" dirty="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3200" spc="-145" dirty="0">
                <a:latin typeface="Arial"/>
                <a:cs typeface="Arial"/>
              </a:rPr>
              <a:t>Nüfus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patlaması</a:t>
            </a:r>
            <a:endParaRPr sz="3200" dirty="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3200" spc="-210" dirty="0">
                <a:latin typeface="Arial"/>
                <a:cs typeface="Arial"/>
              </a:rPr>
              <a:t>Köyden </a:t>
            </a:r>
            <a:r>
              <a:rPr sz="3200" spc="-145" dirty="0">
                <a:latin typeface="Arial"/>
                <a:cs typeface="Arial"/>
              </a:rPr>
              <a:t>kente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215" dirty="0">
                <a:latin typeface="Arial"/>
                <a:cs typeface="Arial"/>
              </a:rPr>
              <a:t>göç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37906" y="964450"/>
            <a:ext cx="1398587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2069350"/>
            <a:ext cx="9086215" cy="4556125"/>
            <a:chOff x="0" y="2069350"/>
            <a:chExt cx="9086215" cy="4556125"/>
          </a:xfrm>
        </p:grpSpPr>
        <p:sp>
          <p:nvSpPr>
            <p:cNvPr id="5" name="object 5"/>
            <p:cNvSpPr/>
            <p:nvPr/>
          </p:nvSpPr>
          <p:spPr>
            <a:xfrm>
              <a:off x="0" y="3602875"/>
              <a:ext cx="2133600" cy="28955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76400" y="3926725"/>
              <a:ext cx="3044037" cy="26987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57812" y="2069350"/>
              <a:ext cx="2133600" cy="20685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29125" y="2945650"/>
              <a:ext cx="1471612" cy="31241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92277" y="3324948"/>
              <a:ext cx="1993900" cy="320039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33521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079" y="301119"/>
            <a:ext cx="8328025" cy="2840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36270" algn="ctr">
              <a:lnSpc>
                <a:spcPct val="100000"/>
              </a:lnSpc>
              <a:spcBef>
                <a:spcPts val="95"/>
              </a:spcBef>
            </a:pPr>
            <a:r>
              <a:rPr sz="3200" b="1" spc="-335" dirty="0">
                <a:latin typeface="Arial"/>
                <a:cs typeface="Arial"/>
              </a:rPr>
              <a:t>GİRİŞ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spc="-140" dirty="0">
                <a:latin typeface="Arial"/>
                <a:cs typeface="Arial"/>
              </a:rPr>
              <a:t>Teknolojiden alınan </a:t>
            </a:r>
            <a:r>
              <a:rPr sz="2800" spc="-160" dirty="0">
                <a:latin typeface="Arial"/>
                <a:cs typeface="Arial"/>
              </a:rPr>
              <a:t>güçle </a:t>
            </a:r>
            <a:r>
              <a:rPr sz="2800" spc="-200" dirty="0">
                <a:latin typeface="Arial"/>
                <a:cs typeface="Arial"/>
              </a:rPr>
              <a:t>doğa </a:t>
            </a:r>
            <a:r>
              <a:rPr sz="2800" spc="-114" dirty="0">
                <a:latin typeface="Arial"/>
                <a:cs typeface="Arial"/>
              </a:rPr>
              <a:t>üstünde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egemenlik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5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800" spc="-204" dirty="0">
                <a:latin typeface="Arial"/>
                <a:cs typeface="Arial"/>
              </a:rPr>
              <a:t>Doğal </a:t>
            </a:r>
            <a:r>
              <a:rPr sz="2800" spc="-125" dirty="0">
                <a:latin typeface="Arial"/>
                <a:cs typeface="Arial"/>
              </a:rPr>
              <a:t>çevrenin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tahribatı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1559" y="3120453"/>
            <a:ext cx="4248285" cy="3186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983240" y="1544091"/>
            <a:ext cx="510540" cy="1003935"/>
            <a:chOff x="3983240" y="1544091"/>
            <a:chExt cx="510540" cy="1003935"/>
          </a:xfrm>
        </p:grpSpPr>
        <p:sp>
          <p:nvSpPr>
            <p:cNvPr id="5" name="object 5"/>
            <p:cNvSpPr/>
            <p:nvPr/>
          </p:nvSpPr>
          <p:spPr>
            <a:xfrm>
              <a:off x="3995940" y="1556791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5">
                  <a:moveTo>
                    <a:pt x="363474" y="0"/>
                  </a:moveTo>
                  <a:lnTo>
                    <a:pt x="121157" y="0"/>
                  </a:lnTo>
                  <a:lnTo>
                    <a:pt x="121157" y="736091"/>
                  </a:lnTo>
                  <a:lnTo>
                    <a:pt x="0" y="736091"/>
                  </a:lnTo>
                  <a:lnTo>
                    <a:pt x="242315" y="978407"/>
                  </a:lnTo>
                  <a:lnTo>
                    <a:pt x="484631" y="736091"/>
                  </a:lnTo>
                  <a:lnTo>
                    <a:pt x="363474" y="736091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95940" y="1556791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5">
                  <a:moveTo>
                    <a:pt x="0" y="736091"/>
                  </a:moveTo>
                  <a:lnTo>
                    <a:pt x="121157" y="736091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736091"/>
                  </a:lnTo>
                  <a:lnTo>
                    <a:pt x="484631" y="736091"/>
                  </a:lnTo>
                  <a:lnTo>
                    <a:pt x="242315" y="978407"/>
                  </a:lnTo>
                  <a:lnTo>
                    <a:pt x="0" y="736091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226799" y="4735156"/>
            <a:ext cx="332486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spc="-240" dirty="0">
                <a:latin typeface="Arial"/>
                <a:cs typeface="Arial"/>
              </a:rPr>
              <a:t>Plansız </a:t>
            </a:r>
            <a:r>
              <a:rPr sz="3200" spc="-190" dirty="0">
                <a:latin typeface="Arial"/>
                <a:cs typeface="Arial"/>
              </a:rPr>
              <a:t>ve </a:t>
            </a:r>
            <a:r>
              <a:rPr sz="3200" spc="-20" dirty="0">
                <a:latin typeface="Arial"/>
                <a:cs typeface="Arial"/>
              </a:rPr>
              <a:t>alt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225" dirty="0">
                <a:latin typeface="Arial"/>
                <a:cs typeface="Arial"/>
              </a:rPr>
              <a:t>yapısız  </a:t>
            </a:r>
            <a:r>
              <a:rPr sz="3200" spc="-15" dirty="0">
                <a:latin typeface="Arial"/>
                <a:cs typeface="Arial"/>
              </a:rPr>
              <a:t>bir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kentleşme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565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933" y="431750"/>
            <a:ext cx="7347584" cy="1936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95985" algn="ctr">
              <a:lnSpc>
                <a:spcPct val="100000"/>
              </a:lnSpc>
              <a:spcBef>
                <a:spcPts val="95"/>
              </a:spcBef>
            </a:pPr>
            <a:r>
              <a:rPr sz="3200" b="1" spc="-335" dirty="0">
                <a:latin typeface="Arial"/>
                <a:cs typeface="Arial"/>
              </a:rPr>
              <a:t>GİRİŞ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5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Char char="•"/>
              <a:tabLst>
                <a:tab pos="298450" algn="l"/>
              </a:tabLst>
            </a:pPr>
            <a:r>
              <a:rPr sz="3200" spc="-265" dirty="0">
                <a:latin typeface="Arial"/>
                <a:cs typeface="Arial"/>
              </a:rPr>
              <a:t>Yeşil </a:t>
            </a:r>
            <a:r>
              <a:rPr sz="3200" spc="-114" dirty="0">
                <a:latin typeface="Arial"/>
                <a:cs typeface="Arial"/>
              </a:rPr>
              <a:t>alanların </a:t>
            </a:r>
            <a:r>
              <a:rPr sz="3200" spc="-130" dirty="0">
                <a:latin typeface="Arial"/>
                <a:cs typeface="Arial"/>
              </a:rPr>
              <a:t>giderek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204" dirty="0">
                <a:latin typeface="Arial"/>
                <a:cs typeface="Arial"/>
              </a:rPr>
              <a:t>azalması,</a:t>
            </a:r>
            <a:endParaRPr sz="32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Char char="•"/>
              <a:tabLst>
                <a:tab pos="298450" algn="l"/>
              </a:tabLst>
            </a:pPr>
            <a:r>
              <a:rPr sz="3200" spc="-200" dirty="0">
                <a:latin typeface="Arial"/>
                <a:cs typeface="Arial"/>
              </a:rPr>
              <a:t>Kişi </a:t>
            </a:r>
            <a:r>
              <a:rPr sz="3200" spc="-204" dirty="0">
                <a:latin typeface="Arial"/>
                <a:cs typeface="Arial"/>
              </a:rPr>
              <a:t>başına </a:t>
            </a:r>
            <a:r>
              <a:rPr sz="3200" spc="-175" dirty="0">
                <a:latin typeface="Arial"/>
                <a:cs typeface="Arial"/>
              </a:rPr>
              <a:t>düşen </a:t>
            </a:r>
            <a:r>
              <a:rPr sz="3200" spc="-60" dirty="0">
                <a:latin typeface="Arial"/>
                <a:cs typeface="Arial"/>
              </a:rPr>
              <a:t>enerji </a:t>
            </a:r>
            <a:r>
              <a:rPr sz="3200" spc="-105" dirty="0">
                <a:latin typeface="Arial"/>
                <a:cs typeface="Arial"/>
              </a:rPr>
              <a:t>ihtiyacının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artması</a:t>
            </a:r>
            <a:r>
              <a:rPr sz="1800" spc="-120" dirty="0">
                <a:latin typeface="Arial"/>
                <a:cs typeface="Arial"/>
              </a:rPr>
              <a:t>,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3933" y="2593959"/>
            <a:ext cx="4393323" cy="3082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2380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812" y="283895"/>
            <a:ext cx="6998334" cy="2912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5870" algn="ctr">
              <a:lnSpc>
                <a:spcPct val="100000"/>
              </a:lnSpc>
              <a:spcBef>
                <a:spcPts val="95"/>
              </a:spcBef>
            </a:pPr>
            <a:r>
              <a:rPr sz="3200" b="1" spc="-335" dirty="0">
                <a:latin typeface="Arial"/>
                <a:cs typeface="Arial"/>
              </a:rPr>
              <a:t>GİRİŞ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50" dirty="0">
              <a:latin typeface="Arial"/>
              <a:cs typeface="Arial"/>
            </a:endParaRPr>
          </a:p>
          <a:p>
            <a:pPr marL="309880" marR="5080" indent="-297815">
              <a:lnSpc>
                <a:spcPct val="100000"/>
              </a:lnSpc>
              <a:buChar char="•"/>
              <a:tabLst>
                <a:tab pos="298450" algn="l"/>
              </a:tabLst>
            </a:pPr>
            <a:r>
              <a:rPr sz="3200" spc="-204" dirty="0">
                <a:latin typeface="Arial"/>
                <a:cs typeface="Arial"/>
              </a:rPr>
              <a:t>Doğal </a:t>
            </a:r>
            <a:r>
              <a:rPr sz="3200" spc="-150" dirty="0">
                <a:latin typeface="Arial"/>
                <a:cs typeface="Arial"/>
              </a:rPr>
              <a:t>kaynakların </a:t>
            </a:r>
            <a:r>
              <a:rPr sz="3200" spc="-225" dirty="0">
                <a:latin typeface="Arial"/>
                <a:cs typeface="Arial"/>
              </a:rPr>
              <a:t>sınırsızca </a:t>
            </a:r>
            <a:r>
              <a:rPr sz="3200" spc="-190" dirty="0">
                <a:latin typeface="Arial"/>
                <a:cs typeface="Arial"/>
              </a:rPr>
              <a:t>ve </a:t>
            </a:r>
            <a:r>
              <a:rPr sz="3200" spc="-145" dirty="0">
                <a:latin typeface="Arial"/>
                <a:cs typeface="Arial"/>
              </a:rPr>
              <a:t>bilinçsizce  </a:t>
            </a:r>
            <a:r>
              <a:rPr sz="3200" spc="-105" dirty="0">
                <a:latin typeface="Arial"/>
                <a:cs typeface="Arial"/>
              </a:rPr>
              <a:t>tüketilmesi,</a:t>
            </a:r>
            <a:endParaRPr sz="3200" dirty="0">
              <a:latin typeface="Arial"/>
              <a:cs typeface="Arial"/>
            </a:endParaRPr>
          </a:p>
          <a:p>
            <a:pPr marL="298450" marR="276225" indent="-285750">
              <a:lnSpc>
                <a:spcPct val="100000"/>
              </a:lnSpc>
              <a:buChar char="•"/>
              <a:tabLst>
                <a:tab pos="298450" algn="l"/>
              </a:tabLst>
            </a:pPr>
            <a:r>
              <a:rPr sz="3200" spc="-200" dirty="0">
                <a:latin typeface="Arial"/>
                <a:cs typeface="Arial"/>
              </a:rPr>
              <a:t>Fosil </a:t>
            </a:r>
            <a:r>
              <a:rPr sz="3200" spc="-125" dirty="0">
                <a:latin typeface="Arial"/>
                <a:cs typeface="Arial"/>
              </a:rPr>
              <a:t>kökenli </a:t>
            </a:r>
            <a:r>
              <a:rPr sz="3200" spc="-65" dirty="0">
                <a:latin typeface="Arial"/>
                <a:cs typeface="Arial"/>
              </a:rPr>
              <a:t>enerji </a:t>
            </a:r>
            <a:r>
              <a:rPr sz="3200" spc="-145" dirty="0">
                <a:latin typeface="Arial"/>
                <a:cs typeface="Arial"/>
              </a:rPr>
              <a:t>kaynaklarının </a:t>
            </a:r>
            <a:r>
              <a:rPr sz="3200" spc="-160" dirty="0">
                <a:latin typeface="Arial"/>
                <a:cs typeface="Arial"/>
              </a:rPr>
              <a:t>yoğun  </a:t>
            </a:r>
            <a:r>
              <a:rPr sz="3200" spc="-135" dirty="0">
                <a:latin typeface="Arial"/>
                <a:cs typeface="Arial"/>
              </a:rPr>
              <a:t>kullanılması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7117" y="3196005"/>
            <a:ext cx="4032440" cy="2537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7947" y="2365937"/>
            <a:ext cx="2306053" cy="3509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4663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58" y="206118"/>
            <a:ext cx="5503545" cy="2912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925194" algn="r">
              <a:lnSpc>
                <a:spcPct val="100000"/>
              </a:lnSpc>
              <a:spcBef>
                <a:spcPts val="95"/>
              </a:spcBef>
            </a:pPr>
            <a:r>
              <a:rPr sz="3200" b="1" spc="-455" dirty="0">
                <a:latin typeface="Arial"/>
                <a:cs typeface="Arial"/>
              </a:rPr>
              <a:t>G</a:t>
            </a:r>
            <a:r>
              <a:rPr sz="3200" b="1" spc="-45" dirty="0">
                <a:latin typeface="Arial"/>
                <a:cs typeface="Arial"/>
              </a:rPr>
              <a:t>İ</a:t>
            </a:r>
            <a:r>
              <a:rPr sz="3200" b="1" spc="-395" dirty="0">
                <a:latin typeface="Arial"/>
                <a:cs typeface="Arial"/>
              </a:rPr>
              <a:t>R</a:t>
            </a:r>
            <a:r>
              <a:rPr sz="3200" b="1" spc="-160" dirty="0">
                <a:latin typeface="Arial"/>
                <a:cs typeface="Arial"/>
              </a:rPr>
              <a:t>İ</a:t>
            </a:r>
            <a:r>
              <a:rPr sz="3200" b="1" spc="-625" dirty="0">
                <a:latin typeface="Arial"/>
                <a:cs typeface="Arial"/>
              </a:rPr>
              <a:t>Ş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50" dirty="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3200" spc="-290" dirty="0">
                <a:latin typeface="Arial"/>
                <a:cs typeface="Arial"/>
              </a:rPr>
              <a:t>Sera </a:t>
            </a:r>
            <a:r>
              <a:rPr sz="3200" spc="-270" dirty="0">
                <a:latin typeface="Arial"/>
                <a:cs typeface="Arial"/>
              </a:rPr>
              <a:t>gazı </a:t>
            </a:r>
            <a:r>
              <a:rPr sz="3200" spc="-130" dirty="0">
                <a:latin typeface="Arial"/>
                <a:cs typeface="Arial"/>
              </a:rPr>
              <a:t>salınımlarının</a:t>
            </a:r>
            <a:r>
              <a:rPr sz="3200" spc="95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artması,</a:t>
            </a:r>
            <a:endParaRPr sz="3200" dirty="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3200" spc="-195" dirty="0">
                <a:latin typeface="Arial"/>
                <a:cs typeface="Arial"/>
              </a:rPr>
              <a:t>Küresel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ısınma,</a:t>
            </a:r>
            <a:endParaRPr sz="3200" dirty="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3200" spc="-250" dirty="0">
                <a:latin typeface="Arial"/>
                <a:cs typeface="Arial"/>
              </a:rPr>
              <a:t>Ozon </a:t>
            </a:r>
            <a:r>
              <a:rPr sz="3200" spc="-165" dirty="0">
                <a:latin typeface="Arial"/>
                <a:cs typeface="Arial"/>
              </a:rPr>
              <a:t>tabakasının </a:t>
            </a:r>
            <a:r>
              <a:rPr sz="3200" spc="-215" dirty="0">
                <a:latin typeface="Arial"/>
                <a:cs typeface="Arial"/>
              </a:rPr>
              <a:t>aşınması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204" dirty="0">
                <a:latin typeface="Arial"/>
                <a:cs typeface="Arial"/>
              </a:rPr>
              <a:t>ve</a:t>
            </a:r>
            <a:endParaRPr sz="32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Char char="•"/>
              <a:tabLst>
                <a:tab pos="298450" algn="l"/>
              </a:tabLst>
            </a:pPr>
            <a:r>
              <a:rPr sz="3200" spc="-95" dirty="0">
                <a:latin typeface="Arial"/>
                <a:cs typeface="Arial"/>
              </a:rPr>
              <a:t>Biyo-çeşitliliğin </a:t>
            </a:r>
            <a:r>
              <a:rPr sz="3200" spc="-220" dirty="0">
                <a:latin typeface="Arial"/>
                <a:cs typeface="Arial"/>
              </a:rPr>
              <a:t>azalması</a:t>
            </a:r>
            <a:r>
              <a:rPr sz="3200" spc="-204" dirty="0">
                <a:latin typeface="Arial"/>
                <a:cs typeface="Arial"/>
              </a:rPr>
              <a:t> </a:t>
            </a:r>
            <a:r>
              <a:rPr sz="3200" spc="-540" dirty="0">
                <a:latin typeface="Arial"/>
                <a:cs typeface="Arial"/>
              </a:rPr>
              <a:t>….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5166" y="3118228"/>
            <a:ext cx="4399478" cy="2792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2886" y="3118228"/>
            <a:ext cx="2733675" cy="274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3465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3008" y="503001"/>
            <a:ext cx="9213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5" dirty="0"/>
              <a:t>G</a:t>
            </a:r>
            <a:r>
              <a:rPr spc="-45" dirty="0"/>
              <a:t>İ</a:t>
            </a:r>
            <a:r>
              <a:rPr spc="-395" dirty="0"/>
              <a:t>R</a:t>
            </a:r>
            <a:r>
              <a:rPr spc="-160" dirty="0"/>
              <a:t>İ</a:t>
            </a:r>
            <a:r>
              <a:rPr spc="-625" dirty="0"/>
              <a:t>Ş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57131" y="1408877"/>
            <a:ext cx="4772025" cy="433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125" dirty="0" err="1" smtClean="0">
                <a:latin typeface="Arial"/>
                <a:cs typeface="Arial"/>
              </a:rPr>
              <a:t>Türkiye’de</a:t>
            </a:r>
            <a:r>
              <a:rPr sz="2000" spc="-125" dirty="0" smtClean="0">
                <a:latin typeface="Arial"/>
                <a:cs typeface="Arial"/>
              </a:rPr>
              <a:t> </a:t>
            </a:r>
            <a:r>
              <a:rPr sz="2000" spc="-85" dirty="0" err="1" smtClean="0">
                <a:latin typeface="Arial"/>
                <a:cs typeface="Arial"/>
              </a:rPr>
              <a:t>özellikle</a:t>
            </a:r>
            <a:r>
              <a:rPr sz="2000" spc="-85" dirty="0" smtClean="0">
                <a:latin typeface="Arial"/>
                <a:cs typeface="Arial"/>
              </a:rPr>
              <a:t> </a:t>
            </a:r>
            <a:r>
              <a:rPr sz="2000" spc="-80" dirty="0" smtClean="0">
                <a:latin typeface="Arial"/>
                <a:cs typeface="Arial"/>
              </a:rPr>
              <a:t>1950’lerden </a:t>
            </a:r>
            <a:r>
              <a:rPr sz="2000" spc="-120" dirty="0" err="1" smtClean="0">
                <a:latin typeface="Arial"/>
                <a:cs typeface="Arial"/>
              </a:rPr>
              <a:t>sonra</a:t>
            </a:r>
            <a:r>
              <a:rPr sz="2000" spc="-120" dirty="0" smtClean="0">
                <a:latin typeface="Arial"/>
                <a:cs typeface="Arial"/>
              </a:rPr>
              <a:t>,  </a:t>
            </a:r>
            <a:r>
              <a:rPr sz="2000" spc="-130" dirty="0" err="1" smtClean="0">
                <a:solidFill>
                  <a:srgbClr val="C00000"/>
                </a:solidFill>
                <a:latin typeface="Arial"/>
                <a:cs typeface="Arial"/>
              </a:rPr>
              <a:t>sanayileşme</a:t>
            </a:r>
            <a:r>
              <a:rPr sz="2000" spc="-130" dirty="0" smtClean="0">
                <a:latin typeface="Arial"/>
                <a:cs typeface="Arial"/>
              </a:rPr>
              <a:t>, </a:t>
            </a:r>
            <a:r>
              <a:rPr sz="2000" spc="-105" dirty="0" err="1" smtClean="0">
                <a:solidFill>
                  <a:srgbClr val="C00000"/>
                </a:solidFill>
                <a:latin typeface="Arial"/>
                <a:cs typeface="Arial"/>
              </a:rPr>
              <a:t>şehirleşme</a:t>
            </a:r>
            <a:r>
              <a:rPr sz="2000" spc="-105" dirty="0" smtClean="0">
                <a:latin typeface="Arial"/>
                <a:cs typeface="Arial"/>
              </a:rPr>
              <a:t>, </a:t>
            </a:r>
            <a:r>
              <a:rPr sz="2000" spc="-70" dirty="0" err="1" smtClean="0">
                <a:solidFill>
                  <a:srgbClr val="C00000"/>
                </a:solidFill>
                <a:latin typeface="Arial"/>
                <a:cs typeface="Arial"/>
              </a:rPr>
              <a:t>gelir</a:t>
            </a:r>
            <a:r>
              <a:rPr sz="2000" spc="-70" dirty="0" smtClean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2000" spc="-110" dirty="0" err="1" smtClean="0">
                <a:solidFill>
                  <a:srgbClr val="C00000"/>
                </a:solidFill>
                <a:latin typeface="Arial"/>
                <a:cs typeface="Arial"/>
              </a:rPr>
              <a:t>seviyesinin</a:t>
            </a:r>
            <a:r>
              <a:rPr sz="2000" spc="-1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125" dirty="0" err="1" smtClean="0">
                <a:solidFill>
                  <a:srgbClr val="C00000"/>
                </a:solidFill>
                <a:latin typeface="Arial"/>
                <a:cs typeface="Arial"/>
              </a:rPr>
              <a:t>yükselmesi</a:t>
            </a:r>
            <a:r>
              <a:rPr sz="2000" spc="-1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140" dirty="0" err="1" smtClean="0">
                <a:latin typeface="Arial"/>
                <a:cs typeface="Arial"/>
              </a:rPr>
              <a:t>ve</a:t>
            </a:r>
            <a:r>
              <a:rPr sz="2000" spc="-140" dirty="0" smtClean="0">
                <a:latin typeface="Arial"/>
                <a:cs typeface="Arial"/>
              </a:rPr>
              <a:t> </a:t>
            </a:r>
            <a:r>
              <a:rPr sz="2000" spc="-110" dirty="0" err="1" smtClean="0">
                <a:solidFill>
                  <a:srgbClr val="C00000"/>
                </a:solidFill>
                <a:latin typeface="Arial"/>
                <a:cs typeface="Arial"/>
              </a:rPr>
              <a:t>hızlı</a:t>
            </a:r>
            <a:r>
              <a:rPr sz="2000" spc="-1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85" dirty="0" err="1" smtClean="0">
                <a:solidFill>
                  <a:srgbClr val="C00000"/>
                </a:solidFill>
                <a:latin typeface="Arial"/>
                <a:cs typeface="Arial"/>
              </a:rPr>
              <a:t>nüfus</a:t>
            </a:r>
            <a:r>
              <a:rPr sz="2000" spc="-85" dirty="0" smtClean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2000" spc="-100" dirty="0" err="1" smtClean="0">
                <a:solidFill>
                  <a:srgbClr val="C00000"/>
                </a:solidFill>
                <a:latin typeface="Arial"/>
                <a:cs typeface="Arial"/>
              </a:rPr>
              <a:t>artışı</a:t>
            </a:r>
            <a:r>
              <a:rPr sz="2000" spc="-100" dirty="0" err="1" smtClean="0">
                <a:latin typeface="Arial"/>
                <a:cs typeface="Arial"/>
              </a:rPr>
              <a:t>na</a:t>
            </a:r>
            <a:r>
              <a:rPr sz="2000" spc="-100" dirty="0" smtClean="0">
                <a:latin typeface="Arial"/>
                <a:cs typeface="Arial"/>
              </a:rPr>
              <a:t> </a:t>
            </a:r>
            <a:r>
              <a:rPr sz="2000" spc="-95" dirty="0" err="1" smtClean="0">
                <a:latin typeface="Arial"/>
                <a:cs typeface="Arial"/>
              </a:rPr>
              <a:t>paralel</a:t>
            </a:r>
            <a:r>
              <a:rPr sz="2000" spc="-95" dirty="0" smtClean="0">
                <a:latin typeface="Arial"/>
                <a:cs typeface="Arial"/>
              </a:rPr>
              <a:t> </a:t>
            </a:r>
            <a:r>
              <a:rPr sz="2000" spc="-100" dirty="0" err="1" smtClean="0">
                <a:latin typeface="Arial"/>
                <a:cs typeface="Arial"/>
              </a:rPr>
              <a:t>olarak</a:t>
            </a:r>
            <a:r>
              <a:rPr sz="2000" spc="-100" dirty="0" smtClean="0">
                <a:latin typeface="Arial"/>
                <a:cs typeface="Arial"/>
              </a:rPr>
              <a:t> </a:t>
            </a:r>
            <a:r>
              <a:rPr sz="2000" spc="-120" dirty="0" err="1" smtClean="0">
                <a:latin typeface="Arial"/>
                <a:cs typeface="Arial"/>
              </a:rPr>
              <a:t>gelişen</a:t>
            </a:r>
            <a:r>
              <a:rPr sz="2000" spc="-120" dirty="0" smtClean="0">
                <a:latin typeface="Arial"/>
                <a:cs typeface="Arial"/>
              </a:rPr>
              <a:t> </a:t>
            </a:r>
            <a:r>
              <a:rPr sz="2000" spc="-60" dirty="0" err="1" smtClean="0">
                <a:solidFill>
                  <a:srgbClr val="C00000"/>
                </a:solidFill>
                <a:latin typeface="Arial"/>
                <a:cs typeface="Arial"/>
              </a:rPr>
              <a:t>enerji</a:t>
            </a:r>
            <a:r>
              <a:rPr sz="2000" spc="-60" dirty="0" smtClean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2000" spc="-40" dirty="0" err="1" smtClean="0">
                <a:solidFill>
                  <a:srgbClr val="C00000"/>
                </a:solidFill>
                <a:latin typeface="Arial"/>
                <a:cs typeface="Arial"/>
              </a:rPr>
              <a:t>tüketimi</a:t>
            </a:r>
            <a:r>
              <a:rPr sz="2000" spc="-40" dirty="0" smtClean="0">
                <a:latin typeface="Arial"/>
                <a:cs typeface="Arial"/>
              </a:rPr>
              <a:t>,</a:t>
            </a:r>
            <a:r>
              <a:rPr sz="2000" spc="585" dirty="0" smtClean="0">
                <a:latin typeface="Arial"/>
                <a:cs typeface="Arial"/>
              </a:rPr>
              <a:t> </a:t>
            </a:r>
            <a:r>
              <a:rPr sz="2000" spc="-55" dirty="0" err="1" smtClean="0">
                <a:latin typeface="Arial"/>
                <a:cs typeface="Arial"/>
              </a:rPr>
              <a:t>yerli</a:t>
            </a:r>
            <a:r>
              <a:rPr sz="2000" spc="-55" dirty="0" smtClean="0">
                <a:latin typeface="Arial"/>
                <a:cs typeface="Arial"/>
              </a:rPr>
              <a:t> </a:t>
            </a:r>
            <a:r>
              <a:rPr sz="2000" spc="-145" dirty="0" err="1" smtClean="0">
                <a:latin typeface="Arial"/>
                <a:cs typeface="Arial"/>
              </a:rPr>
              <a:t>kaynak</a:t>
            </a:r>
            <a:r>
              <a:rPr sz="2000" spc="-145" dirty="0" smtClean="0">
                <a:latin typeface="Arial"/>
                <a:cs typeface="Arial"/>
              </a:rPr>
              <a:t> </a:t>
            </a:r>
            <a:r>
              <a:rPr sz="2000" spc="-30" dirty="0" err="1" smtClean="0">
                <a:latin typeface="Arial"/>
                <a:cs typeface="Arial"/>
              </a:rPr>
              <a:t>üretimi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-50" dirty="0" err="1" smtClean="0">
                <a:latin typeface="Arial"/>
                <a:cs typeface="Arial"/>
              </a:rPr>
              <a:t>ile</a:t>
            </a:r>
            <a:r>
              <a:rPr sz="2000" spc="-50" dirty="0" smtClean="0">
                <a:latin typeface="Arial"/>
                <a:cs typeface="Arial"/>
              </a:rPr>
              <a:t>  </a:t>
            </a:r>
            <a:r>
              <a:rPr sz="2000" spc="-150" dirty="0" err="1" smtClean="0">
                <a:latin typeface="Arial"/>
                <a:cs typeface="Arial"/>
              </a:rPr>
              <a:t>karşılanamayacak</a:t>
            </a:r>
            <a:r>
              <a:rPr sz="2000" spc="-150" dirty="0" smtClean="0">
                <a:latin typeface="Arial"/>
                <a:cs typeface="Arial"/>
              </a:rPr>
              <a:t> </a:t>
            </a:r>
            <a:r>
              <a:rPr sz="2000" spc="-80" dirty="0" err="1" smtClean="0">
                <a:latin typeface="Arial"/>
                <a:cs typeface="Arial"/>
              </a:rPr>
              <a:t>boyutlara</a:t>
            </a:r>
            <a:r>
              <a:rPr sz="2000" spc="-80" dirty="0" smtClean="0">
                <a:latin typeface="Arial"/>
                <a:cs typeface="Arial"/>
              </a:rPr>
              <a:t> </a:t>
            </a:r>
            <a:r>
              <a:rPr sz="2000" spc="-114" dirty="0" err="1" smtClean="0">
                <a:latin typeface="Arial"/>
                <a:cs typeface="Arial"/>
              </a:rPr>
              <a:t>ulaşmıştır</a:t>
            </a:r>
            <a:r>
              <a:rPr sz="2000" spc="-114" dirty="0" smtClean="0">
                <a:latin typeface="Arial"/>
                <a:cs typeface="Arial"/>
              </a:rPr>
              <a:t>.  </a:t>
            </a:r>
            <a:r>
              <a:rPr sz="2000" spc="-160" dirty="0" err="1" smtClean="0">
                <a:latin typeface="Arial"/>
                <a:cs typeface="Arial"/>
              </a:rPr>
              <a:t>Sonrasında</a:t>
            </a:r>
            <a:r>
              <a:rPr sz="2000" spc="-160" dirty="0" smtClean="0">
                <a:latin typeface="Arial"/>
                <a:cs typeface="Arial"/>
              </a:rPr>
              <a:t> </a:t>
            </a:r>
            <a:r>
              <a:rPr sz="2000" spc="-30" dirty="0" smtClean="0">
                <a:solidFill>
                  <a:srgbClr val="C00000"/>
                </a:solidFill>
                <a:latin typeface="Arial"/>
                <a:cs typeface="Arial"/>
              </a:rPr>
              <a:t>petrol </a:t>
            </a:r>
            <a:r>
              <a:rPr sz="2000" spc="-140" dirty="0" err="1" smtClean="0">
                <a:latin typeface="Arial"/>
                <a:cs typeface="Arial"/>
              </a:rPr>
              <a:t>ve</a:t>
            </a:r>
            <a:r>
              <a:rPr sz="2000" spc="-140" dirty="0" smtClean="0">
                <a:latin typeface="Arial"/>
                <a:cs typeface="Arial"/>
              </a:rPr>
              <a:t> </a:t>
            </a:r>
            <a:r>
              <a:rPr sz="2000" spc="-30" dirty="0" smtClean="0">
                <a:solidFill>
                  <a:srgbClr val="C00000"/>
                </a:solidFill>
                <a:latin typeface="Arial"/>
                <a:cs typeface="Arial"/>
              </a:rPr>
              <a:t>petrol </a:t>
            </a:r>
            <a:r>
              <a:rPr sz="2000" spc="-45" dirty="0" err="1" smtClean="0">
                <a:solidFill>
                  <a:srgbClr val="C00000"/>
                </a:solidFill>
                <a:latin typeface="Arial"/>
                <a:cs typeface="Arial"/>
              </a:rPr>
              <a:t>ürünleri</a:t>
            </a:r>
            <a:r>
              <a:rPr sz="2000" spc="-45" dirty="0" smtClean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2000" spc="-40" dirty="0" err="1" smtClean="0">
                <a:solidFill>
                  <a:srgbClr val="C00000"/>
                </a:solidFill>
                <a:latin typeface="Arial"/>
                <a:cs typeface="Arial"/>
              </a:rPr>
              <a:t>ithalatı</a:t>
            </a:r>
            <a:r>
              <a:rPr sz="2000" spc="-4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40" dirty="0" err="1" smtClean="0">
                <a:latin typeface="Arial"/>
                <a:cs typeface="Arial"/>
              </a:rPr>
              <a:t>ile</a:t>
            </a:r>
            <a:r>
              <a:rPr sz="2000" spc="-40" dirty="0" smtClean="0">
                <a:latin typeface="Arial"/>
                <a:cs typeface="Arial"/>
              </a:rPr>
              <a:t> </a:t>
            </a:r>
            <a:r>
              <a:rPr sz="2000" spc="-114" dirty="0" err="1" smtClean="0">
                <a:latin typeface="Arial"/>
                <a:cs typeface="Arial"/>
              </a:rPr>
              <a:t>oluşan</a:t>
            </a:r>
            <a:r>
              <a:rPr sz="2000" spc="-114" dirty="0" smtClean="0">
                <a:latin typeface="Arial"/>
                <a:cs typeface="Arial"/>
              </a:rPr>
              <a:t> </a:t>
            </a:r>
            <a:r>
              <a:rPr sz="2000" spc="-60" dirty="0" err="1" smtClean="0">
                <a:latin typeface="Arial"/>
                <a:cs typeface="Arial"/>
              </a:rPr>
              <a:t>enerji</a:t>
            </a:r>
            <a:r>
              <a:rPr sz="2000" spc="-60" dirty="0" smtClean="0">
                <a:latin typeface="Arial"/>
                <a:cs typeface="Arial"/>
              </a:rPr>
              <a:t> </a:t>
            </a:r>
            <a:r>
              <a:rPr sz="2000" spc="-170" dirty="0" err="1" smtClean="0">
                <a:latin typeface="Arial"/>
                <a:cs typeface="Arial"/>
              </a:rPr>
              <a:t>açığı</a:t>
            </a:r>
            <a:r>
              <a:rPr sz="2000" spc="-170" dirty="0" smtClean="0">
                <a:latin typeface="Arial"/>
                <a:cs typeface="Arial"/>
              </a:rPr>
              <a:t> </a:t>
            </a:r>
            <a:r>
              <a:rPr sz="2000" spc="-110" dirty="0" err="1" smtClean="0">
                <a:latin typeface="Arial"/>
                <a:cs typeface="Arial"/>
              </a:rPr>
              <a:t>en</a:t>
            </a:r>
            <a:r>
              <a:rPr sz="2000" spc="-240" dirty="0" smtClean="0">
                <a:latin typeface="Arial"/>
                <a:cs typeface="Arial"/>
              </a:rPr>
              <a:t> </a:t>
            </a:r>
            <a:r>
              <a:rPr sz="2000" spc="-150" dirty="0" err="1" smtClean="0">
                <a:latin typeface="Arial"/>
                <a:cs typeface="Arial"/>
              </a:rPr>
              <a:t>ucuz</a:t>
            </a:r>
            <a:r>
              <a:rPr lang="tr-TR" sz="2000" spc="-150" dirty="0" smtClean="0">
                <a:latin typeface="Arial"/>
                <a:cs typeface="Arial"/>
              </a:rPr>
              <a:t> ve acil olarak karşılanmıştır</a:t>
            </a:r>
            <a:r>
              <a:rPr lang="tr-TR" sz="2000" spc="-150" dirty="0">
                <a:latin typeface="Arial"/>
                <a:cs typeface="Arial"/>
              </a:rPr>
              <a:t>. </a:t>
            </a:r>
            <a:r>
              <a:rPr lang="tr-TR" sz="2000" spc="-150" dirty="0" smtClean="0">
                <a:latin typeface="Arial"/>
                <a:cs typeface="Arial"/>
              </a:rPr>
              <a:t>1973 yılında</a:t>
            </a:r>
            <a:r>
              <a:rPr lang="tr-TR" sz="2000" spc="-150" dirty="0">
                <a:latin typeface="Arial"/>
                <a:cs typeface="Arial"/>
              </a:rPr>
              <a:t>	yaşanan	petrol krizleri sonucunda, enerji kısıtlamalarına  gidilmiş ve yerli kaynak üretimine hız  verilmiştir. Hidrolik  enerji ve yeni  santrallerin kurulması, ısınmada linyit  kullanımının artması bu politikanın  doğal sonucu olmuştur</a:t>
            </a:r>
            <a:r>
              <a:rPr lang="tr-TR" sz="2000" spc="-150" dirty="0" smtClean="0">
                <a:latin typeface="Arial"/>
                <a:cs typeface="Arial"/>
              </a:rPr>
              <a:t>.</a:t>
            </a:r>
            <a:endParaRPr lang="tr-TR" sz="2000" spc="-15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412" y="1285863"/>
            <a:ext cx="4031596" cy="4580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2564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12443</TotalTime>
  <Words>176</Words>
  <Application>Microsoft Office PowerPoint</Application>
  <PresentationFormat>Ekran Gösterisi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TAKDİM PLANI</vt:lpstr>
      <vt:lpstr>PowerPoint Sunusu</vt:lpstr>
      <vt:lpstr>PowerPoint Sunusu</vt:lpstr>
      <vt:lpstr>PowerPoint Sunusu</vt:lpstr>
      <vt:lpstr>PowerPoint Sunusu</vt:lpstr>
      <vt:lpstr>PowerPoint Sunusu</vt:lpstr>
      <vt:lpstr>GİRİŞ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sinan güneş</cp:lastModifiedBy>
  <cp:revision>809</cp:revision>
  <cp:lastPrinted>2016-10-24T07:53:35Z</cp:lastPrinted>
  <dcterms:created xsi:type="dcterms:W3CDTF">2016-09-18T09:35:24Z</dcterms:created>
  <dcterms:modified xsi:type="dcterms:W3CDTF">2020-02-26T12:02:07Z</dcterms:modified>
</cp:coreProperties>
</file>