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5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03C8D-C672-4350-B590-987733041B59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1758-60D0-4899-995B-E501F01127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03C8D-C672-4350-B590-987733041B59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1758-60D0-4899-995B-E501F01127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03C8D-C672-4350-B590-987733041B59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1758-60D0-4899-995B-E501F01127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03C8D-C672-4350-B590-987733041B59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1758-60D0-4899-995B-E501F01127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03C8D-C672-4350-B590-987733041B59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1758-60D0-4899-995B-E501F01127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03C8D-C672-4350-B590-987733041B59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1758-60D0-4899-995B-E501F01127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03C8D-C672-4350-B590-987733041B59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1758-60D0-4899-995B-E501F01127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03C8D-C672-4350-B590-987733041B59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1758-60D0-4899-995B-E501F01127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03C8D-C672-4350-B590-987733041B59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1758-60D0-4899-995B-E501F01127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03C8D-C672-4350-B590-987733041B59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1758-60D0-4899-995B-E501F01127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03C8D-C672-4350-B590-987733041B59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1758-60D0-4899-995B-E501F01127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03C8D-C672-4350-B590-987733041B59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B1758-60D0-4899-995B-E501F01127D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enntech.com/Periodic-chart-elements/F-en.htm" TargetMode="External"/><Relationship Id="rId3" Type="http://schemas.openxmlformats.org/officeDocument/2006/relationships/hyperlink" Target="http://www.lenntech.com/Periodic-chart-elements/As-en.htm" TargetMode="External"/><Relationship Id="rId7" Type="http://schemas.openxmlformats.org/officeDocument/2006/relationships/hyperlink" Target="http://www.lenntech.com/Periodic-chart-elements/Cu-en.htm" TargetMode="External"/><Relationship Id="rId12" Type="http://schemas.openxmlformats.org/officeDocument/2006/relationships/hyperlink" Target="http://www.lenntech.com/Periodic-chart-elements/Se-en.htm" TargetMode="External"/><Relationship Id="rId2" Type="http://schemas.openxmlformats.org/officeDocument/2006/relationships/hyperlink" Target="http://www.lenntech.com/Periodic-chart-elements/Sb-en.htm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lenntech.com/Periodic-chart-elements/Cd-en.htm" TargetMode="External"/><Relationship Id="rId11" Type="http://schemas.openxmlformats.org/officeDocument/2006/relationships/hyperlink" Target="http://www.lenntech.com/Periodic-chart-elements/N-en.htm" TargetMode="External"/><Relationship Id="rId5" Type="http://schemas.openxmlformats.org/officeDocument/2006/relationships/hyperlink" Target="http://www.lenntech.com/Periodic-chart-elements/Br-en.htm" TargetMode="External"/><Relationship Id="rId10" Type="http://schemas.openxmlformats.org/officeDocument/2006/relationships/hyperlink" Target="http://www.lenntech.com/Periodic-chart-elements/Ni-en.htm" TargetMode="External"/><Relationship Id="rId4" Type="http://schemas.openxmlformats.org/officeDocument/2006/relationships/hyperlink" Target="http://www.lenntech.com/Periodic-chart-elements/B-en.htm" TargetMode="External"/><Relationship Id="rId9" Type="http://schemas.openxmlformats.org/officeDocument/2006/relationships/hyperlink" Target="http://www.lenntech.com/Periodic-chart-elements/Hg-en.htm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enntech.com/Periodic-chart-elements/Na-en.htm" TargetMode="External"/><Relationship Id="rId3" Type="http://schemas.openxmlformats.org/officeDocument/2006/relationships/hyperlink" Target="http://www.lenntech.com/Periodic-chart-elements/Hg-en.htm" TargetMode="External"/><Relationship Id="rId7" Type="http://schemas.openxmlformats.org/officeDocument/2006/relationships/hyperlink" Target="http://www.lenntech.com/sulfates.htm" TargetMode="External"/><Relationship Id="rId2" Type="http://schemas.openxmlformats.org/officeDocument/2006/relationships/hyperlink" Target="http://www.lenntech.com/Periodic-chart-elements/F-en.ht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lenntech.com/Periodic-chart-elements/Se-en.htm" TargetMode="External"/><Relationship Id="rId5" Type="http://schemas.openxmlformats.org/officeDocument/2006/relationships/hyperlink" Target="http://www.lenntech.com/Periodic-chart-elements/N-en.htm" TargetMode="External"/><Relationship Id="rId4" Type="http://schemas.openxmlformats.org/officeDocument/2006/relationships/hyperlink" Target="http://www.lenntech.com/Periodic-chart-elements/Ni-en.htm" TargetMode="External"/><Relationship Id="rId9" Type="http://schemas.openxmlformats.org/officeDocument/2006/relationships/hyperlink" Target="http://www.lenntech.com/turbidity.htm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İçme ve </a:t>
            </a:r>
            <a:r>
              <a:rPr lang="tr-TR" smtClean="0"/>
              <a:t>Kullanma Suyu Özellikleri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539552" y="1916830"/>
          <a:ext cx="3744416" cy="3112966"/>
        </p:xfrm>
        <a:graphic>
          <a:graphicData uri="http://schemas.openxmlformats.org/drawingml/2006/table">
            <a:tbl>
              <a:tblPr/>
              <a:tblGrid>
                <a:gridCol w="1169472"/>
                <a:gridCol w="1556157"/>
                <a:gridCol w="1018787"/>
              </a:tblGrid>
              <a:tr h="23818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Parametre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Formülü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Üst sınırı (mg/l)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3818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Akrilamid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NO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0,0001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3818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2"/>
                        </a:rPr>
                        <a:t>Antimon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Sb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0,005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3818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3"/>
                        </a:rPr>
                        <a:t>Arseni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k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As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3818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Benzen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6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0,001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3818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Benzo(a)piren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20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12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0,00001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3818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4"/>
                        </a:rPr>
                        <a:t>Bor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1,00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3818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5"/>
                        </a:rPr>
                        <a:t>Bromat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Br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5479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6"/>
                        </a:rPr>
                        <a:t>Kadmiyum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Cd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0,005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3818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Krom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Cr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3818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7"/>
                        </a:rPr>
                        <a:t>Bakır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Cu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2,0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3818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Siyanür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CN =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0,05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3818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1,2-dikloroetan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Cl CH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CH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Cl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0,003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</a:tbl>
          </a:graphicData>
        </a:graphic>
      </p:graphicFrame>
      <p:sp>
        <p:nvSpPr>
          <p:cNvPr id="95233" name="Rectangle 1"/>
          <p:cNvSpPr>
            <a:spLocks noChangeArrowheads="1"/>
          </p:cNvSpPr>
          <p:nvPr/>
        </p:nvSpPr>
        <p:spPr bwMode="auto">
          <a:xfrm>
            <a:off x="0" y="583322"/>
            <a:ext cx="900060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AVRUPA KONSEYİ’NİN “COUNCIL DIRECTIVE 98/83/EC” İLE 3 KASIM 1998’DE İÇME-KULLANMA SULARI İÇİN BENİMSEDİĞ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İ SU NİTELİĞİ ÖLÇÜTLERİ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 değerler TS-266, Nisan 2005’te de aynen korunmuş, yalnızca bor 1 mg/l değil, 1 </a:t>
            </a:r>
            <a:r>
              <a:rPr kumimoji="0" lang="tr-TR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mikrog</a:t>
            </a: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/l olarak aktarılmıştır.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Kimyasal Ölçütler 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idx="1"/>
          </p:nvPr>
        </p:nvSpPr>
        <p:spPr>
          <a:xfrm>
            <a:off x="683568" y="1412776"/>
            <a:ext cx="3813820" cy="1101824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2"/>
          </p:nvPr>
        </p:nvSpPr>
        <p:spPr>
          <a:xfrm>
            <a:off x="3347864" y="404664"/>
            <a:ext cx="4040188" cy="384572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7" name="6 Metin Yer Tutucusu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1583159" cy="3845720"/>
          </a:xfrm>
        </p:spPr>
        <p:txBody>
          <a:bodyPr/>
          <a:lstStyle/>
          <a:p>
            <a:endParaRPr lang="tr-TR" dirty="0"/>
          </a:p>
        </p:txBody>
      </p:sp>
      <p:graphicFrame>
        <p:nvGraphicFramePr>
          <p:cNvPr id="9" name="8 Tablo"/>
          <p:cNvGraphicFramePr>
            <a:graphicFrameLocks noGrp="1"/>
          </p:cNvGraphicFramePr>
          <p:nvPr/>
        </p:nvGraphicFramePr>
        <p:xfrm>
          <a:off x="4572000" y="1844824"/>
          <a:ext cx="3960439" cy="3538618"/>
        </p:xfrm>
        <a:graphic>
          <a:graphicData uri="http://schemas.openxmlformats.org/drawingml/2006/table">
            <a:tbl>
              <a:tblPr/>
              <a:tblGrid>
                <a:gridCol w="1236941"/>
                <a:gridCol w="1645935"/>
                <a:gridCol w="1077563"/>
              </a:tblGrid>
              <a:tr h="2115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 err="1">
                          <a:latin typeface="Times New Roman"/>
                          <a:ea typeface="Times New Roman"/>
                        </a:rPr>
                        <a:t>Epiklorohidrin</a:t>
                      </a: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OCl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0,0001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115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8"/>
                        </a:rPr>
                        <a:t>Fl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orür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115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Kurşun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Pb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115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9"/>
                        </a:rPr>
                        <a:t>Civa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Hg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115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10"/>
                        </a:rPr>
                        <a:t>Nikel</a:t>
                      </a: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 dirty="0">
                          <a:latin typeface="Times New Roman"/>
                          <a:ea typeface="Times New Roman"/>
                        </a:rPr>
                        <a:t>Ni 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0,02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115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11"/>
                        </a:rPr>
                        <a:t>Nitrat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NO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50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115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11"/>
                        </a:rPr>
                        <a:t>Nitrit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NO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0,50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115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Tarım ilaçları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 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0,0001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115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Tarım ilaçları toplamı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 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0,0005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115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PAH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H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N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O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P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0,0001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115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12"/>
                        </a:rPr>
                        <a:t>Selenyum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Se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42304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Tetrakloroeten ve trikloroeten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Cl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/C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HCl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42304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Trihalometanlar toplamı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 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  <a:tr h="2115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Vinil klorür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Cl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0,0005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o"/>
          <p:cNvGraphicFramePr>
            <a:graphicFrameLocks noGrp="1"/>
          </p:cNvGraphicFramePr>
          <p:nvPr/>
        </p:nvGraphicFramePr>
        <p:xfrm>
          <a:off x="1331640" y="764704"/>
          <a:ext cx="5314334" cy="3816430"/>
        </p:xfrm>
        <a:graphic>
          <a:graphicData uri="http://schemas.openxmlformats.org/drawingml/2006/table">
            <a:tbl>
              <a:tblPr/>
              <a:tblGrid>
                <a:gridCol w="1659796"/>
                <a:gridCol w="2208605"/>
                <a:gridCol w="1445933"/>
              </a:tblGrid>
              <a:tr h="23852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 err="1">
                          <a:latin typeface="Times New Roman"/>
                          <a:ea typeface="Times New Roman"/>
                        </a:rPr>
                        <a:t>Epiklorohidrin</a:t>
                      </a: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OCl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0,0001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23852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2"/>
                        </a:rPr>
                        <a:t>Fl</a:t>
                      </a:r>
                      <a:r>
                        <a:rPr lang="tr-TR" sz="1200" dirty="0" err="1">
                          <a:latin typeface="Times New Roman"/>
                          <a:ea typeface="Times New Roman"/>
                        </a:rPr>
                        <a:t>orür</a:t>
                      </a: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F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23852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Kurşun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 dirty="0" err="1">
                          <a:latin typeface="Times New Roman"/>
                          <a:ea typeface="Times New Roman"/>
                        </a:rPr>
                        <a:t>Pb</a:t>
                      </a: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23852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3"/>
                        </a:rPr>
                        <a:t>Civa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 dirty="0" err="1">
                          <a:latin typeface="Times New Roman"/>
                          <a:ea typeface="Times New Roman"/>
                        </a:rPr>
                        <a:t>Hg</a:t>
                      </a: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0,001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23852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4"/>
                        </a:rPr>
                        <a:t>Nikel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 dirty="0">
                          <a:latin typeface="Times New Roman"/>
                          <a:ea typeface="Times New Roman"/>
                        </a:rPr>
                        <a:t>Ni 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0,02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23852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5"/>
                        </a:rPr>
                        <a:t>Nitrat 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 dirty="0">
                          <a:latin typeface="Times New Roman"/>
                          <a:ea typeface="Times New Roman"/>
                        </a:rPr>
                        <a:t>NO</a:t>
                      </a:r>
                      <a:r>
                        <a:rPr lang="es-ES" sz="1200" baseline="-25000" dirty="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s-ES" sz="12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50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23852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5"/>
                        </a:rPr>
                        <a:t>Nitrit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NO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 dirty="0">
                          <a:latin typeface="Times New Roman"/>
                          <a:ea typeface="Times New Roman"/>
                        </a:rPr>
                        <a:t>0,50 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23852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Tarım ilaçları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 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0,0001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23852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Tarım ilaçları toplamı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 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0,0005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23852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PAH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H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N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O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P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s-ES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es-ES" sz="12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 dirty="0">
                          <a:latin typeface="Times New Roman"/>
                          <a:ea typeface="Times New Roman"/>
                        </a:rPr>
                        <a:t>0,0001 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23852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6"/>
                        </a:rPr>
                        <a:t>Selenyum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Se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477053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Tetrakloroeten ve trikloroeten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Cl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/C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HCl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0,01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477053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Trihalometanlar toplamı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 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0,1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  <a:tr h="23852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Vinil klorür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Cl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0,0005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1331640" y="518194"/>
            <a:ext cx="30243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Gösterge Ölçütleri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8 Tablo"/>
          <p:cNvGraphicFramePr>
            <a:graphicFrameLocks noGrp="1"/>
          </p:cNvGraphicFramePr>
          <p:nvPr/>
        </p:nvGraphicFramePr>
        <p:xfrm>
          <a:off x="1331641" y="4581127"/>
          <a:ext cx="5256584" cy="2011680"/>
        </p:xfrm>
        <a:graphic>
          <a:graphicData uri="http://schemas.openxmlformats.org/drawingml/2006/table">
            <a:tbl>
              <a:tblPr/>
              <a:tblGrid>
                <a:gridCol w="2097347"/>
                <a:gridCol w="958499"/>
                <a:gridCol w="2200738"/>
              </a:tblGrid>
              <a:tr h="1707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7"/>
                        </a:rPr>
                        <a:t>Sülfat</a:t>
                      </a: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SO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250 mg/l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7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8"/>
                        </a:rPr>
                        <a:t>Sodyum</a:t>
                      </a: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Na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latin typeface="Times New Roman"/>
                          <a:ea typeface="Times New Roman"/>
                        </a:rPr>
                        <a:t>200 mg/l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44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Tat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 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benimsenmeli ve aşırı değişmemeli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7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Koloni sayımı 22</a:t>
                      </a:r>
                      <a:r>
                        <a:rPr lang="tr-TR" sz="1200" baseline="30000"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 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Aşırı değişmemeli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7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Koliform bakterileri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 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0/100 ml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7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Toplam organik karbon (TOK)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 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Aşırı değişmemeli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44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u="none" strike="noStrike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hlinkClick r:id="rId9"/>
                        </a:rPr>
                        <a:t>Bulanıklık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 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benimsenmeli ve aşırı değişmemeli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7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Trityum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100 Bq/l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72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Toplam gösterge dozu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 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0,10 </a:t>
                      </a:r>
                      <a:r>
                        <a:rPr lang="tr-TR" sz="1200" dirty="0" err="1">
                          <a:latin typeface="Times New Roman"/>
                          <a:ea typeface="Times New Roman"/>
                        </a:rPr>
                        <a:t>mSv</a:t>
                      </a: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/yıl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2339752" y="2060850"/>
          <a:ext cx="3922935" cy="1916790"/>
        </p:xfrm>
        <a:graphic>
          <a:graphicData uri="http://schemas.openxmlformats.org/drawingml/2006/table">
            <a:tbl>
              <a:tblPr/>
              <a:tblGrid>
                <a:gridCol w="2331660"/>
                <a:gridCol w="1591275"/>
              </a:tblGrid>
              <a:tr h="31946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Parametre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Sınır değeri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46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Escherichia coli</a:t>
                      </a:r>
                      <a:r>
                        <a:rPr lang="tr-TR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tr-TR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E. coli</a:t>
                      </a:r>
                      <a:r>
                        <a:rPr lang="tr-TR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)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250 ml de 0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46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Enterococci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250 ml de 0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46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Pseudomonas aeruginosa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250 ml de 0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46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Koloni sayımı 22</a:t>
                      </a:r>
                      <a:r>
                        <a:rPr lang="tr-TR" sz="1200" baseline="30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tr-TR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100/ml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46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Koloni sayımı 37</a:t>
                      </a:r>
                      <a:r>
                        <a:rPr lang="tr-TR" sz="1200" baseline="30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tr-TR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20/ml 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8305" name="Rectangle 1"/>
          <p:cNvSpPr>
            <a:spLocks noChangeArrowheads="1"/>
          </p:cNvSpPr>
          <p:nvPr/>
        </p:nvSpPr>
        <p:spPr bwMode="auto">
          <a:xfrm>
            <a:off x="323528" y="112474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Mikrobiyolojik Ölçütler  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524000" y="1590040"/>
          <a:ext cx="6096000" cy="3677920"/>
        </p:xfrm>
        <a:graphic>
          <a:graphicData uri="http://schemas.openxmlformats.org/drawingml/2006/table">
            <a:tbl>
              <a:tblPr/>
              <a:tblGrid>
                <a:gridCol w="1572768"/>
                <a:gridCol w="1331366"/>
                <a:gridCol w="3191866"/>
              </a:tblGrid>
              <a:tr h="46736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 b="0">
                          <a:latin typeface="Times New Roman"/>
                          <a:cs typeface="Times New Roman"/>
                        </a:rPr>
                        <a:t>İncelenen Parametreler</a:t>
                      </a:r>
                      <a:endParaRPr lang="tr-TR" sz="1000" b="1">
                        <a:latin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 b="0">
                          <a:latin typeface="Times New Roman"/>
                          <a:cs typeface="Times New Roman"/>
                        </a:rPr>
                        <a:t>Yöntem</a:t>
                      </a:r>
                      <a:endParaRPr lang="tr-TR" sz="1000" b="1">
                        <a:latin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  <a:cs typeface="Times New Roman"/>
                        </a:rPr>
                        <a:t>Yönetmelik Değeri</a:t>
                      </a:r>
                      <a:endParaRPr lang="tr-TR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36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  <a:cs typeface="Times New Roman"/>
                        </a:rPr>
                        <a:t>Kimyasal Parametreler</a:t>
                      </a:r>
                      <a:endParaRPr lang="tr-TR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Renk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Bulanıklık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Koku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Tat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İletkenlik ( 20 </a:t>
                      </a:r>
                      <a:r>
                        <a:rPr lang="tr-TR" sz="1200" baseline="3000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C’de µS/cm)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Elektrometrik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2500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pH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3263 ISO 10523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≥ 6.5 ve ≤ 9.5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Amonyum (mg/L)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Spektrofotometrik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0.5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7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Alüminyum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Demir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Aktif Klor (mg/L)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9329" name="Rectangle 1"/>
          <p:cNvSpPr>
            <a:spLocks noChangeArrowheads="1"/>
          </p:cNvSpPr>
          <p:nvPr/>
        </p:nvSpPr>
        <p:spPr bwMode="auto">
          <a:xfrm>
            <a:off x="0" y="-171400"/>
            <a:ext cx="8890575" cy="1869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1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TSE Standartları, Yönetmelik Kapsamında İncelenen Göstergeler ve Sınır Değerleri, (17 Şubat 2005 tarih ve 25730 sayılı Resmi</a:t>
            </a:r>
            <a:r>
              <a:rPr kumimoji="0" lang="tr-TR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Gazete’de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yayımlanan yönetmeliğe göre)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Yönetmelik Kapsamında İncelenen Parametreler ve Limit Değerleri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1-İçme Kullanma Suları (17 Şubat 2005 gün ve 25730 sayılı Resmi Gazete yayımlanan yönetmeliğe göre)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) Kontrol İzlemesi: 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2156547" y="1200150"/>
          <a:ext cx="4830906" cy="4457700"/>
        </p:xfrm>
        <a:graphic>
          <a:graphicData uri="http://schemas.openxmlformats.org/drawingml/2006/table">
            <a:tbl>
              <a:tblPr/>
              <a:tblGrid>
                <a:gridCol w="1003862"/>
                <a:gridCol w="1038645"/>
                <a:gridCol w="2788399"/>
              </a:tblGrid>
              <a:tr h="44082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000" b="0">
                          <a:latin typeface="Times New Roman"/>
                          <a:cs typeface="Times New Roman"/>
                        </a:rPr>
                        <a:t>İncelenen</a:t>
                      </a:r>
                      <a:endParaRPr lang="tr-TR" sz="8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000" b="0">
                          <a:latin typeface="Times New Roman"/>
                          <a:cs typeface="Times New Roman"/>
                        </a:rPr>
                        <a:t>Parametreler</a:t>
                      </a:r>
                      <a:endParaRPr lang="tr-TR" sz="800" b="1">
                        <a:latin typeface="Times New Roman"/>
                        <a:cs typeface="Times New Roman"/>
                      </a:endParaRP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000" b="0">
                          <a:latin typeface="Times New Roman"/>
                          <a:cs typeface="Times New Roman"/>
                        </a:rPr>
                        <a:t>Yöntem</a:t>
                      </a:r>
                      <a:endParaRPr lang="tr-TR" sz="800" b="1">
                        <a:latin typeface="Times New Roman"/>
                        <a:cs typeface="Times New Roman"/>
                      </a:endParaRP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  <a:cs typeface="Times New Roman"/>
                        </a:rPr>
                        <a:t>Yönetmelik Değeri</a:t>
                      </a:r>
                      <a:endParaRPr lang="tr-TR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  <a:cs typeface="Times New Roman"/>
                        </a:rPr>
                        <a:t>Kimyasal Parametreler</a:t>
                      </a:r>
                      <a:endParaRPr lang="tr-TR" sz="9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898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Renk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8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Bulanıklık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8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Koku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8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Tat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Antimon (µg/L)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Arsenik  (µg/L)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ICP-Hidrür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Bor  (mg/L)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1,0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Kadmiyum  (µg/L)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Krom (µg/L)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Bakır (mg/L)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2,0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Siyanür (µg/L)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8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Florür (mg/L)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TS 4234 ISO 10359-1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1,5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Kurşun (µg/L)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Civa (µg/L)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ICP- Hidrür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1,0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Nikel (µg/L)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Nitrat (mg/L)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TS 266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Nitrit (mg/L)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Selenyum (µg/L)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ICP-Hidrür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Aktif klor (mg/L)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000" dirty="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35225" marR="352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0353" name="Rectangle 1"/>
          <p:cNvSpPr>
            <a:spLocks noChangeArrowheads="1"/>
          </p:cNvSpPr>
          <p:nvPr/>
        </p:nvSpPr>
        <p:spPr bwMode="auto">
          <a:xfrm>
            <a:off x="467544" y="6206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B) Denetim İzlemesi: 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683568" y="548680"/>
          <a:ext cx="7272808" cy="5987577"/>
        </p:xfrm>
        <a:graphic>
          <a:graphicData uri="http://schemas.openxmlformats.org/drawingml/2006/table">
            <a:tbl>
              <a:tblPr/>
              <a:tblGrid>
                <a:gridCol w="2376264"/>
                <a:gridCol w="2448272"/>
                <a:gridCol w="2448272"/>
              </a:tblGrid>
              <a:tr h="3210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50" b="0" dirty="0" err="1" smtClean="0">
                          <a:latin typeface="Times New Roman"/>
                          <a:cs typeface="Times New Roman"/>
                        </a:rPr>
                        <a:t>İncelenenParametreler</a:t>
                      </a:r>
                      <a:endParaRPr lang="tr-TR" sz="1050" b="1" dirty="0" smtClean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endParaRPr lang="tr-TR" sz="1050" b="1" dirty="0">
                        <a:latin typeface="Times New Roman"/>
                        <a:cs typeface="Times New Roman"/>
                      </a:endParaRP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050" b="0" smtClean="0">
                          <a:latin typeface="Times New Roman"/>
                          <a:cs typeface="Times New Roman"/>
                        </a:rPr>
                        <a:t>Yöntem</a:t>
                      </a:r>
                      <a:endParaRPr lang="tr-TR" sz="1050" b="1" dirty="0">
                        <a:latin typeface="Times New Roman"/>
                        <a:cs typeface="Times New Roman"/>
                      </a:endParaRP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050" dirty="0" smtClean="0">
                          <a:latin typeface="Times New Roman"/>
                          <a:ea typeface="Times New Roman"/>
                          <a:cs typeface="Times New Roman"/>
                        </a:rPr>
                        <a:t>Yönetmelik Değeri</a:t>
                      </a:r>
                      <a:endParaRPr lang="tr-TR" sz="105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542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  <a:cs typeface="Times New Roman"/>
                        </a:rPr>
                        <a:t>Kimyasal Parametreler</a:t>
                      </a:r>
                      <a:endParaRPr lang="tr-TR" sz="105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974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Renk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4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Bulanıklık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4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Koku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4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Tat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Antimon (µg/L)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Arsenik  (µg/L)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ICP-Hidrür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Bor  (mg/L)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1,0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Kadmiyum  (µg/L)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Krom (µg/L)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Bakır (mg/L)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2,0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Siyanür (µg/L)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Florür (mg/L)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TS4234ISO 10359-1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1,5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Kurşun (µg/L)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Civa (µg/L)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ICP-Hidrür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1,0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Nikel (µg/L)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Nitrat (mg/L)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TS 266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Nitrit (mg/L)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Selenyum (µg/L)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ICP-Hidrür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Alüminyum (µg/L) 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Amonyum  (mg/L)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 Spektrofotometrik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0.5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7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1050" b="0" i="0">
                          <a:latin typeface="Times New Roman"/>
                          <a:cs typeface="Times New Roman"/>
                        </a:rPr>
                        <a:t>Klorür  (mg/L)</a:t>
                      </a:r>
                      <a:endParaRPr lang="tr-TR" sz="1050" b="1" i="1">
                        <a:latin typeface="Times New Roman"/>
                        <a:cs typeface="Times New Roman"/>
                      </a:endParaRP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TS 4164 ISO 9297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1377" name="Rectangle 1"/>
          <p:cNvSpPr>
            <a:spLocks noChangeArrowheads="1"/>
          </p:cNvSpPr>
          <p:nvPr/>
        </p:nvSpPr>
        <p:spPr bwMode="auto">
          <a:xfrm>
            <a:off x="1979712" y="-98382"/>
            <a:ext cx="7164288" cy="653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C) Ruhsata Esas</a:t>
            </a:r>
            <a:endParaRPr kumimoji="0" lang="tr-TR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827584" y="1402958"/>
          <a:ext cx="7969224" cy="1796604"/>
        </p:xfrm>
        <a:graphic>
          <a:graphicData uri="http://schemas.openxmlformats.org/drawingml/2006/table">
            <a:tbl>
              <a:tblPr/>
              <a:tblGrid>
                <a:gridCol w="2603806"/>
                <a:gridCol w="2682709"/>
                <a:gridCol w="2682709"/>
              </a:tblGrid>
              <a:tr h="2283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İletkenlik (20</a:t>
                      </a:r>
                      <a:r>
                        <a:rPr lang="tr-TR" sz="1050" baseline="30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C’de µS/cm)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Elektrometrik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2500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2283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 err="1">
                          <a:latin typeface="Times New Roman"/>
                          <a:ea typeface="Times New Roman"/>
                        </a:rPr>
                        <a:t>pH</a:t>
                      </a:r>
                      <a:endParaRPr lang="tr-TR" sz="1050" dirty="0">
                        <a:latin typeface="Times New Roman"/>
                        <a:ea typeface="Times New Roman"/>
                      </a:endParaRP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TS 3263 ISO 10523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≥ 6,5 ve  ≤ 9,5 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2283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Demir (µg/L)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2283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Mangan (µg/L)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2283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Oksitlenebilirlik (mg/L O</a:t>
                      </a:r>
                      <a:r>
                        <a:rPr lang="tr-TR" sz="105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tr-TR" sz="105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 err="1">
                          <a:latin typeface="Times New Roman"/>
                          <a:ea typeface="Times New Roman"/>
                        </a:rPr>
                        <a:t>Titrimetrik</a:t>
                      </a:r>
                      <a:endParaRPr lang="tr-TR" sz="1050" dirty="0">
                        <a:latin typeface="Times New Roman"/>
                        <a:ea typeface="Times New Roman"/>
                      </a:endParaRP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2283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Sülfat (mg/L)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TS 266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2283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Sodyum (mg/L)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11639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latin typeface="Times New Roman"/>
                          <a:ea typeface="Times New Roman"/>
                        </a:rPr>
                        <a:t>Aktif Klor (mg/L)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 dirty="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18449" marR="18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403648" y="1412775"/>
          <a:ext cx="6216352" cy="2702025"/>
        </p:xfrm>
        <a:graphic>
          <a:graphicData uri="http://schemas.openxmlformats.org/drawingml/2006/table">
            <a:tbl>
              <a:tblPr/>
              <a:tblGrid>
                <a:gridCol w="2016224"/>
                <a:gridCol w="1800200"/>
                <a:gridCol w="2399928"/>
              </a:tblGrid>
              <a:tr h="108081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Oksitlenebilirlik (mg/L O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43923" marR="43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Titrimetrik</a:t>
                      </a:r>
                    </a:p>
                  </a:txBody>
                  <a:tcPr marL="43923" marR="43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43923" marR="43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  <a:tr h="5404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Sülfat (mg/L)</a:t>
                      </a:r>
                    </a:p>
                  </a:txBody>
                  <a:tcPr marL="43923" marR="43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266</a:t>
                      </a:r>
                    </a:p>
                  </a:txBody>
                  <a:tcPr marL="43923" marR="43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43923" marR="43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  <a:tr h="5404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Sodyum (mg/L)</a:t>
                      </a:r>
                    </a:p>
                  </a:txBody>
                  <a:tcPr marL="43923" marR="43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43923" marR="43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43923" marR="43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  <a:tr h="5404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Aktif Klor (mg/L)</a:t>
                      </a:r>
                    </a:p>
                  </a:txBody>
                  <a:tcPr marL="43923" marR="43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43923" marR="43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43923" marR="43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524000" y="1779270"/>
          <a:ext cx="6095999" cy="3299460"/>
        </p:xfrm>
        <a:graphic>
          <a:graphicData uri="http://schemas.openxmlformats.org/drawingml/2006/table">
            <a:tbl>
              <a:tblPr/>
              <a:tblGrid>
                <a:gridCol w="1563014"/>
                <a:gridCol w="1330147"/>
                <a:gridCol w="3202838"/>
              </a:tblGrid>
              <a:tr h="16764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 b="0">
                          <a:latin typeface="Times New Roman"/>
                          <a:cs typeface="Times New Roman"/>
                        </a:rPr>
                        <a:t>İncelenen</a:t>
                      </a:r>
                      <a:endParaRPr lang="tr-TR" sz="10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 b="0">
                          <a:latin typeface="Times New Roman"/>
                          <a:cs typeface="Times New Roman"/>
                        </a:rPr>
                        <a:t>Parametreler</a:t>
                      </a:r>
                      <a:endParaRPr lang="tr-TR" sz="1000" b="1">
                        <a:latin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 b="0">
                          <a:latin typeface="Times New Roman"/>
                          <a:cs typeface="Times New Roman"/>
                        </a:rPr>
                        <a:t>Yöntem</a:t>
                      </a:r>
                      <a:endParaRPr lang="tr-TR" sz="1000" b="1">
                        <a:latin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  <a:cs typeface="Times New Roman"/>
                        </a:rPr>
                        <a:t>Yönetmelik Değeri</a:t>
                      </a:r>
                      <a:endParaRPr lang="tr-TR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4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  <a:cs typeface="Times New Roman"/>
                        </a:rPr>
                        <a:t>Kimyasal Parametreler</a:t>
                      </a:r>
                      <a:endParaRPr lang="tr-TR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Renk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Bulanıklık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Koku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Tat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İletkenlik ( 20 </a:t>
                      </a:r>
                      <a:r>
                        <a:rPr lang="tr-TR" sz="1200" baseline="3000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C’de µS/cm)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Elektrometrik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2500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pH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3263 ISO 10523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≥ 4.5 ve ≤ 9.5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Amonyum (mg/L)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Spektrofotometrik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0.5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Alüminyum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Demir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923925" algn="l"/>
                          <a:tab pos="1041400" algn="ctr"/>
                        </a:tabLs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		200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449" name="Rectangle 1"/>
          <p:cNvSpPr>
            <a:spLocks noChangeArrowheads="1"/>
          </p:cNvSpPr>
          <p:nvPr/>
        </p:nvSpPr>
        <p:spPr bwMode="auto">
          <a:xfrm>
            <a:off x="0" y="-652380"/>
            <a:ext cx="6720109" cy="1761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3925" algn="l"/>
                <a:tab pos="1041400" algn="ctr"/>
              </a:tabLst>
            </a:pP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3925" algn="l"/>
                <a:tab pos="1041400" algn="ctr"/>
              </a:tabLst>
            </a:pPr>
            <a:endParaRPr lang="tr-T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3925" algn="l"/>
                <a:tab pos="1041400" algn="ctr"/>
              </a:tabLst>
            </a:pP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3925" algn="l"/>
                <a:tab pos="1041400" algn="ctr"/>
              </a:tabLst>
            </a:pPr>
            <a:endParaRPr lang="tr-T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3925" algn="l"/>
                <a:tab pos="1041400" algn="ctr"/>
              </a:tabLst>
            </a:pP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3925" algn="l"/>
                <a:tab pos="1041400" algn="ctr"/>
              </a:tabLst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2-İçme Suları (17 Şubat 2005 gün ve 25730 sayılı Resmi Gazete yayımlanan yönetmeliğe göre)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3925" algn="l"/>
                <a:tab pos="1041400" algn="ctr"/>
              </a:tabLst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) Kontrol İzlemesi: 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23925" algn="l"/>
                <a:tab pos="1041400" algn="ctr"/>
              </a:tabLst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619671" y="2236470"/>
          <a:ext cx="6000328" cy="2385060"/>
        </p:xfrm>
        <a:graphic>
          <a:graphicData uri="http://schemas.openxmlformats.org/drawingml/2006/table">
            <a:tbl>
              <a:tblPr/>
              <a:tblGrid>
                <a:gridCol w="1111336"/>
                <a:gridCol w="1392326"/>
                <a:gridCol w="3496666"/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 b="0">
                          <a:latin typeface="Times New Roman"/>
                          <a:cs typeface="Times New Roman"/>
                        </a:rPr>
                        <a:t>İncelenen</a:t>
                      </a:r>
                      <a:endParaRPr lang="tr-TR" sz="1000" b="1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 b="0">
                          <a:latin typeface="Times New Roman"/>
                          <a:cs typeface="Times New Roman"/>
                        </a:rPr>
                        <a:t>Parametreler</a:t>
                      </a:r>
                      <a:endParaRPr lang="tr-TR" sz="1000" b="1">
                        <a:latin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 b="0">
                          <a:latin typeface="Times New Roman"/>
                          <a:cs typeface="Times New Roman"/>
                        </a:rPr>
                        <a:t>Yöntem</a:t>
                      </a:r>
                      <a:endParaRPr lang="tr-TR" sz="1000" b="1">
                        <a:latin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  <a:cs typeface="Times New Roman"/>
                        </a:rPr>
                        <a:t>Yönetmelik Değeri</a:t>
                      </a:r>
                      <a:endParaRPr lang="tr-TR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  <a:cs typeface="Times New Roman"/>
                        </a:rPr>
                        <a:t>Kimyasal Parametreler</a:t>
                      </a:r>
                      <a:endParaRPr lang="tr-TR" sz="11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Renk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Bulanıklık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Koku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Tat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Organoleptik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Tüketicilerce kabul edilebilir ve herhangi bir anormal değişim yok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Antimon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AF28A"/>
                    </a:solidFill>
                  </a:tcPr>
                </a:tc>
              </a:tr>
            </a:tbl>
          </a:graphicData>
        </a:graphic>
      </p:graphicFrame>
      <p:sp>
        <p:nvSpPr>
          <p:cNvPr id="105473" name="Rectangle 1"/>
          <p:cNvSpPr>
            <a:spLocks noChangeArrowheads="1"/>
          </p:cNvSpPr>
          <p:nvPr/>
        </p:nvSpPr>
        <p:spPr bwMode="auto">
          <a:xfrm>
            <a:off x="539552" y="141277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B) Denetim İzlemesi: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2700" b="1" dirty="0" smtClean="0"/>
              <a:t>İçme-Kullanma Suyunda Aranan Özellikler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395536" y="1052736"/>
            <a:ext cx="4038600" cy="4794880"/>
          </a:xfr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>
            <a:normAutofit fontScale="55000" lnSpcReduction="20000"/>
          </a:bodyPr>
          <a:lstStyle/>
          <a:p>
            <a:pPr lvl="0"/>
            <a:r>
              <a:rPr lang="tr-TR" sz="2900" b="1" i="1" u="sng" dirty="0" smtClean="0"/>
              <a:t>Renk: </a:t>
            </a:r>
            <a:r>
              <a:rPr lang="tr-TR" sz="2900" dirty="0" smtClean="0"/>
              <a:t>İşlenmemiş suda renk 75 renk biriminden daha düşük olmalıdır (1 l suda 1 mg platin-kobalt çözündüğünde oluşan renk 1 birimdir).</a:t>
            </a:r>
          </a:p>
          <a:p>
            <a:pPr lvl="0"/>
            <a:endParaRPr lang="tr-TR" sz="2900" dirty="0" smtClean="0"/>
          </a:p>
          <a:p>
            <a:pPr lvl="0"/>
            <a:r>
              <a:rPr lang="tr-TR" sz="2900" dirty="0" smtClean="0"/>
              <a:t> Bu değer, suyun renginin doğal yollardan oluştuğu durumlar için geçerli olup, örneğin boya vb endüstrilerin renklendirdiği durumlarda geçersizdir, bu çeşit renklerin hiçbir birimine izin verilemez. İşlenmemiş suda bulunabilecek renk, çöktürme ile giderilebilmelidir.</a:t>
            </a:r>
          </a:p>
          <a:p>
            <a:pPr lvl="0"/>
            <a:endParaRPr lang="tr-TR" sz="2900" dirty="0" smtClean="0"/>
          </a:p>
          <a:p>
            <a:pPr lvl="0"/>
            <a:r>
              <a:rPr lang="tr-TR" sz="2900" dirty="0" smtClean="0"/>
              <a:t> Arıtılmış suda renk bulunması, bu renk olumsuz bir fizyolojik etkiye neden olmasa da hoş karşılanmaz. </a:t>
            </a:r>
          </a:p>
          <a:p>
            <a:pPr lvl="0"/>
            <a:endParaRPr lang="tr-TR" sz="2900" dirty="0" smtClean="0"/>
          </a:p>
          <a:p>
            <a:pPr lvl="0"/>
            <a:r>
              <a:rPr lang="tr-TR" sz="2900" dirty="0" smtClean="0"/>
              <a:t>Koku: içme kullanma sularında hiçbir koku türü hoş değildir ve suda arıtma sonrasına hiç koku kalmamalıdır.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0" y="1124744"/>
            <a:ext cx="4038600" cy="4722872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55000" lnSpcReduction="20000"/>
          </a:bodyPr>
          <a:lstStyle/>
          <a:p>
            <a:r>
              <a:rPr lang="tr-TR" b="1" i="1" u="sng" dirty="0" smtClean="0"/>
              <a:t>SUDA TAT VE KOKUYA NEDEN OLAN MADDE ÖRNEKLERİ</a:t>
            </a:r>
          </a:p>
          <a:p>
            <a:r>
              <a:rPr lang="tr-TR" dirty="0" smtClean="0"/>
              <a:t>Sularda olumsuz tat ve koku doğuran etmenler sayısız olmakla birlikte, en yaygınları aşağıda gruplandırılmıştır:</a:t>
            </a:r>
          </a:p>
          <a:p>
            <a:pPr>
              <a:buNone/>
            </a:pPr>
            <a:endParaRPr lang="tr-TR" dirty="0" smtClean="0"/>
          </a:p>
          <a:p>
            <a:pPr lvl="0"/>
            <a:r>
              <a:rPr lang="tr-TR" dirty="0" smtClean="0"/>
              <a:t>Organik ürünler </a:t>
            </a:r>
          </a:p>
          <a:p>
            <a:pPr lvl="0"/>
            <a:r>
              <a:rPr lang="tr-TR" dirty="0" smtClean="0"/>
              <a:t>Canlı organizma etkinlikleri </a:t>
            </a:r>
          </a:p>
          <a:p>
            <a:pPr lvl="0"/>
            <a:r>
              <a:rPr lang="tr-TR" dirty="0" smtClean="0"/>
              <a:t>Demir, mangan vb gibi, aşınmanın (korozyonun) metalik ürünleri </a:t>
            </a:r>
          </a:p>
          <a:p>
            <a:pPr lvl="0"/>
            <a:r>
              <a:rPr lang="tr-TR" dirty="0" smtClean="0"/>
              <a:t>Fenol vb endüstriyel atık kirlilikleri </a:t>
            </a:r>
          </a:p>
          <a:p>
            <a:pPr lvl="0"/>
            <a:r>
              <a:rPr lang="tr-TR" dirty="0" smtClean="0"/>
              <a:t>Artık klor </a:t>
            </a:r>
          </a:p>
          <a:p>
            <a:pPr lvl="0"/>
            <a:r>
              <a:rPr lang="tr-TR" dirty="0" smtClean="0"/>
              <a:t>Yüksek mineral derişimi </a:t>
            </a:r>
          </a:p>
          <a:p>
            <a:pPr lvl="0"/>
            <a:r>
              <a:rPr lang="tr-TR" dirty="0" smtClean="0"/>
              <a:t>Çözünmüş gazlar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524000" y="2057400"/>
          <a:ext cx="6096000" cy="2743200"/>
        </p:xfrm>
        <a:graphic>
          <a:graphicData uri="http://schemas.openxmlformats.org/drawingml/2006/table">
            <a:tbl>
              <a:tblPr/>
              <a:tblGrid>
                <a:gridCol w="1207008"/>
                <a:gridCol w="1392326"/>
                <a:gridCol w="3496666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Arsenik 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ICP-Hidrür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Bor  (mg/L)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Kadmiyum 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Krom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Bakır (mg/L)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2,0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Siyanür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Florür (mg/L)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4234 ISO 10359 -1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Kurşun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Civa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ICP-Hidrür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Nikel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EN ISO 11885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Nitrat (mg/L)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TS 266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Nitrit (mg/L)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Selenyum (µg/L)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ICP-Hidrür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28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524000" y="1508760"/>
          <a:ext cx="6096000" cy="3840480"/>
        </p:xfrm>
        <a:graphic>
          <a:graphicData uri="http://schemas.openxmlformats.org/drawingml/2006/table">
            <a:tbl>
              <a:tblPr/>
              <a:tblGrid>
                <a:gridCol w="1465478"/>
                <a:gridCol w="1359408"/>
                <a:gridCol w="950976"/>
                <a:gridCol w="716890"/>
                <a:gridCol w="568147"/>
                <a:gridCol w="1035101"/>
              </a:tblGrid>
              <a:tr h="537845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 b="0">
                          <a:latin typeface="Times New Roman"/>
                          <a:cs typeface="Times New Roman"/>
                        </a:rPr>
                        <a:t>Parametreler</a:t>
                      </a:r>
                      <a:endParaRPr lang="tr-TR" sz="1000" b="1">
                        <a:latin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1200" b="0">
                          <a:latin typeface="Times New Roman"/>
                          <a:cs typeface="Times New Roman"/>
                        </a:rPr>
                        <a:t>Yöntem</a:t>
                      </a:r>
                      <a:endParaRPr lang="tr-TR" sz="1000" b="1">
                        <a:latin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Doğal mineralli sular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Kaynak suları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İçme suları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İçme ve kullanma suları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Aktif Klor 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tr-TR" sz="1200" b="0" i="0">
                          <a:latin typeface="Times New Roman"/>
                          <a:cs typeface="Times New Roman"/>
                        </a:rPr>
                        <a:t>Kolormetrik</a:t>
                      </a:r>
                      <a:endParaRPr lang="tr-TR" sz="1000" b="1" i="1">
                        <a:latin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Alüminyum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AAS/ICP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0.2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200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200 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200 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Amonyum 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Spektrofotometrik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Antimon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AAS/ICP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0,005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5,0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5,0 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5,0 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Arsenik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AAS/ICP-HİDRÜR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10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10 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10 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Bakır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AAS/ICP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2,0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2,0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2,0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Baryum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AAS/ICP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Bikarbonat 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Titrimetrik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Borat, Borik Asit, Bor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Spektrofometrik/ICP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30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Bromür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İyon Seçici Elektrod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Bulanıklık (mg/LSiO</a:t>
                      </a:r>
                      <a:r>
                        <a:rPr lang="tr-TR" sz="12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tr-TR" sz="120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Türbidimetrik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Civa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AAS/ICP-HİDRÜR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0,001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1,0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1,0 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1,0 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7521" name="Rectangle 1"/>
          <p:cNvSpPr>
            <a:spLocks noChangeArrowheads="1"/>
          </p:cNvSpPr>
          <p:nvPr/>
        </p:nvSpPr>
        <p:spPr bwMode="auto">
          <a:xfrm>
            <a:off x="323528" y="69269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5235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ANALİZ YÖNTEMLERİ VE LİMİT DEĞERLER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524000" y="2057400"/>
          <a:ext cx="6096000" cy="2743200"/>
        </p:xfrm>
        <a:graphic>
          <a:graphicData uri="http://schemas.openxmlformats.org/drawingml/2006/table">
            <a:tbl>
              <a:tblPr/>
              <a:tblGrid>
                <a:gridCol w="1465478"/>
                <a:gridCol w="1359408"/>
                <a:gridCol w="950976"/>
                <a:gridCol w="716890"/>
                <a:gridCol w="568147"/>
                <a:gridCol w="1035101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Çinko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AAS/ICP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Demir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AAS/ICP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200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200 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200 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Elektriksel İletkenlik (µhos,25°C)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Elektrometrik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2500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2500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2500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Florür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İyon Seçici Elektrod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1,5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Fosfat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İyodür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İyon Seçici Elektrod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Kadmiyum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AAS/ICP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0,003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5,0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5,0 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5,0  µg/L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Kalsiyum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Titrimetrik/AAS/ICP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Karbonat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tr-TR" sz="1200" b="0">
                          <a:latin typeface="Times New Roman"/>
                        </a:rPr>
                        <a:t>Titrimetrik</a:t>
                      </a:r>
                      <a:endParaRPr lang="tr-TR" sz="1000" b="1">
                        <a:latin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Karbondioksit (g/L)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Titrimetrik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Klorür (mg/L)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Titrimetrik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2314221" y="1303020"/>
          <a:ext cx="4515558" cy="4251960"/>
        </p:xfrm>
        <a:graphic>
          <a:graphicData uri="http://schemas.openxmlformats.org/drawingml/2006/table">
            <a:tbl>
              <a:tblPr/>
              <a:tblGrid>
                <a:gridCol w="752593"/>
                <a:gridCol w="752593"/>
                <a:gridCol w="752593"/>
                <a:gridCol w="752593"/>
                <a:gridCol w="752593"/>
                <a:gridCol w="752593"/>
              </a:tblGrid>
              <a:tr h="1354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Kurşun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tr-TR" sz="900" b="0" i="0">
                          <a:latin typeface="Times New Roman"/>
                        </a:rPr>
                        <a:t>AAS/ICP</a:t>
                      </a:r>
                      <a:endParaRPr lang="tr-TR" sz="700" b="1" i="1">
                        <a:latin typeface="Times New Roman"/>
                      </a:endParaRP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0,01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10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10 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25 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Magnezyum 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Titrimetrik/AAS/ICP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Mangan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AAS/ICP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50 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50 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50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Metasilikat Asidi, mg/L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Nikel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AAS/ICP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0,02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20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20 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20 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Nitrat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Spektrofotometrik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Nitrit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0,1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3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Organik Maddeler İçin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Harcanan O</a:t>
                      </a:r>
                      <a:r>
                        <a:rPr lang="tr-TR" sz="9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tr-TR" sz="900">
                          <a:latin typeface="Times New Roman"/>
                          <a:ea typeface="Times New Roman"/>
                        </a:rPr>
                        <a:t> Miktarı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Titrimetrik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5.0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5,0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pH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Elektrometrik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≥ 4,5 ve ≤ 9,5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≥ 4,5 ve ≤ 9,5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≥ 6,5 ve ≤ 9,5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Potasyum 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AAS/ICP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Renk  (Pt/Co Skalası)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Selenyum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AAS/ICP- HİDRÜR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0,01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10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10 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10 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Siyanür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0,07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50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50 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50  µg/L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Sodyum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AAS/ICP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Sülfat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Spektrofotometrik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Sülfür (mg/L)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Fotometrik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0,05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900" dirty="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32926" marR="32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9569" name="Rectangle 1"/>
          <p:cNvSpPr>
            <a:spLocks noChangeArrowheads="1"/>
          </p:cNvSpPr>
          <p:nvPr/>
        </p:nvSpPr>
        <p:spPr bwMode="auto">
          <a:xfrm>
            <a:off x="1475656" y="566124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Sınır yok	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Yönetmelikte Parametre Olarak Bulunmuyor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187625" y="1124748"/>
          <a:ext cx="6768750" cy="5350288"/>
        </p:xfrm>
        <a:graphic>
          <a:graphicData uri="http://schemas.openxmlformats.org/drawingml/2006/table">
            <a:tbl>
              <a:tblPr/>
              <a:tblGrid>
                <a:gridCol w="2206112"/>
                <a:gridCol w="2281319"/>
                <a:gridCol w="2281319"/>
              </a:tblGrid>
              <a:tr h="2296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ÖRNEK TÜRÜ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ANALİZ TÜRÜ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NUMUNE KABUL ŞARTLARI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41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İnsani Tüketim Amaçlı Su (İçme-Kullanma, İçme, Kaynak Suları) Ruhsata Esas Analiz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Fiziksel-Kimyasal (İnorganik Parametreler )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Ayrı kaplarda (daha önce başka amaçla kullanılmamış) 2 adet 5 er L taşırılarak doldurulmuş ve ağzı sıkıca kapatılmış olmalıdır.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41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İnsani Tüketim Amaçlı Su (İçme-Kullanma, İçme, Kaynak Suları) Denetim İzlemesi Analizi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Fiziksel-Kimyasal (İnorganik Parametreler )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Ayrı kaplarda (daha önce başka amaçla kullanılmamış) 2 adet 3 er L taşırılarak doldurulmuş ve ağzı sıkıca kapatılmış olmalıdır.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41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İnsani Tüketim Amaçlı Su (İçme-Kullanma, İçme, Kaynak Suları) Kontrol İzlemesi Analizi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Fiziksel-Kimyasal (İnorganik Parametreler )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Ayrı kaplarda (daha önce başka amaçla kullanılmamış) 2 adet 1,5 L taşırılarak doldurulmuş ve ağzı sıkıca kapatılmış olmalıdır.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41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Mineralli Su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Ruhsata Esas Analiz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Fiziksel-Kimyasal (İnorganik Parametreler )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Ayrı kaplarda (daha önce başka amaçla kullanılmamış) 2 adet 5 er L taşırılarak doldurulmuş ve ağzı sıkıca kapatılmış olmalıdır.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41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Mineralli Su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Kontrol İzlemesi Analizi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Fiziksel-Kimyasal (İnorganik Parametreler )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Ayrı kaplarda (daha önce başka amaçla kullanılmamış) 2 adet 3 er L taşırılarak doldurulmuş ve ağzı sıkıca kapatılmış olmalıdır.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41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Kaplıca Suyu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Ruhsata Esas Analiz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Fiziksel-Kimyasal (İnorganik Parametreler )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Ayrı kaplarda (daha önce başka amaçla kullanılmamış) 2 adet 5 er L taşırılarak doldurulmuş ve ağzı sıkıca kapatılmış olmalıdır.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41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Kaplıca Suyu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Kontrol İzlemesi Analizi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</a:rPr>
                        <a:t>Fiziksel-Kimyasal (İnorganik Parametreler )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</a:rPr>
                        <a:t>Ayrı kaplarda (daha önce başka amaçla kullanılmamış) 2 adet 3 er L taşırılarak doldurulmuş ve ağzı sıkıca kapatılmış olmalıdır.</a:t>
                      </a: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0593" name="Rectangle 1"/>
          <p:cNvSpPr>
            <a:spLocks noChangeArrowheads="1"/>
          </p:cNvSpPr>
          <p:nvPr/>
        </p:nvSpPr>
        <p:spPr bwMode="auto">
          <a:xfrm>
            <a:off x="179512" y="6206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NUMUNE KABUL KRİTERLERİ</a:t>
            </a:r>
            <a:endParaRPr kumimoji="0" lang="tr-T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19256" cy="36004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Bulanıklık:                    Sıcaklık: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7544" y="1340768"/>
            <a:ext cx="4028256" cy="5014157"/>
          </a:xfrm>
          <a:ln>
            <a:solidFill>
              <a:schemeClr val="tx1"/>
            </a:solidFill>
          </a:ln>
        </p:spPr>
        <p:txBody>
          <a:bodyPr>
            <a:normAutofit fontScale="55000" lnSpcReduction="20000"/>
          </a:bodyPr>
          <a:lstStyle/>
          <a:p>
            <a:r>
              <a:rPr lang="tr-TR" dirty="0" smtClean="0"/>
              <a:t>Bulanıklık suyun ışık geçirimsizliğini gösteren bir ölçüttür.</a:t>
            </a:r>
          </a:p>
          <a:p>
            <a:endParaRPr lang="tr-TR" dirty="0" smtClean="0"/>
          </a:p>
          <a:p>
            <a:r>
              <a:rPr lang="tr-TR" dirty="0" smtClean="0"/>
              <a:t>Bulanıklığın temel kaynağı toprak erozyonudur. </a:t>
            </a:r>
          </a:p>
          <a:p>
            <a:endParaRPr lang="tr-TR" dirty="0" smtClean="0"/>
          </a:p>
          <a:p>
            <a:r>
              <a:rPr lang="tr-TR" dirty="0" smtClean="0"/>
              <a:t>Bulanıklık arıtma işlemlerini olumsuz etkilememeli, aşırı harcama gerektirmemeli, sık sık değişmemelidir.</a:t>
            </a:r>
          </a:p>
          <a:p>
            <a:endParaRPr lang="tr-TR" dirty="0" smtClean="0"/>
          </a:p>
          <a:p>
            <a:r>
              <a:rPr lang="tr-TR" dirty="0" smtClean="0"/>
              <a:t> Ayrıca su kalitesini, hastalık yapıcı organizmaların var olup olmadığını gösterme açısından etkiler. Çünkü bulanık sularda genellikle virüslere, parazitlere ve belirli oranda da bakterilere sık rastlanır.</a:t>
            </a:r>
          </a:p>
          <a:p>
            <a:r>
              <a:rPr lang="tr-TR" dirty="0" smtClean="0"/>
              <a:t> Bu organizmalar mide bulantısı, kramp, ishal ve buna bağlı baş ağrısı gibi hastalıklara yol açabilir. </a:t>
            </a:r>
          </a:p>
          <a:p>
            <a:r>
              <a:rPr lang="tr-TR" dirty="0" smtClean="0"/>
              <a:t>Bulanıklığın sayılara dökülmesi çoğu zaman zor olup, hiç olmaması (yani işlemler sırasında tümüyle süzülebilmesi) en iyisidir.</a:t>
            </a:r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860032" y="1412776"/>
            <a:ext cx="3826768" cy="4942149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rmAutofit fontScale="55000" lnSpcReduction="20000"/>
          </a:bodyPr>
          <a:lstStyle/>
          <a:p>
            <a:r>
              <a:rPr lang="tr-TR" dirty="0" smtClean="0"/>
              <a:t>Coğrafi konuma, iklime ve mevsime göre değişir. Yine de:</a:t>
            </a:r>
          </a:p>
          <a:p>
            <a:pPr lvl="0"/>
            <a:r>
              <a:rPr lang="tr-TR" dirty="0" smtClean="0"/>
              <a:t>30</a:t>
            </a:r>
            <a:r>
              <a:rPr lang="tr-TR" baseline="30000" dirty="0" smtClean="0"/>
              <a:t>0</a:t>
            </a:r>
            <a:r>
              <a:rPr lang="tr-TR" dirty="0" smtClean="0"/>
              <a:t>C’nin üzeri</a:t>
            </a:r>
          </a:p>
          <a:p>
            <a:pPr lvl="0"/>
            <a:r>
              <a:rPr lang="tr-TR" dirty="0" smtClean="0"/>
              <a:t>Normalin 3</a:t>
            </a:r>
            <a:r>
              <a:rPr lang="tr-TR" baseline="30000" dirty="0" smtClean="0"/>
              <a:t>0</a:t>
            </a:r>
            <a:r>
              <a:rPr lang="tr-TR" dirty="0" smtClean="0"/>
              <a:t>C üstü</a:t>
            </a:r>
          </a:p>
          <a:p>
            <a:pPr lvl="0"/>
            <a:r>
              <a:rPr lang="tr-TR" dirty="0" smtClean="0"/>
              <a:t>Bir saatte 0,5</a:t>
            </a:r>
            <a:r>
              <a:rPr lang="tr-TR" baseline="30000" dirty="0" smtClean="0"/>
              <a:t>0</a:t>
            </a:r>
            <a:r>
              <a:rPr lang="tr-TR" dirty="0" smtClean="0"/>
              <a:t>C den fazla dalgalanma</a:t>
            </a:r>
          </a:p>
          <a:p>
            <a:pPr lvl="0"/>
            <a:r>
              <a:rPr lang="tr-TR" dirty="0" smtClean="0"/>
              <a:t>Canlıları, tadı, kokuyu, kimyasal özelliği olumsuz etkileyebilecek herhangi bir değişiklik veya dalgalanma</a:t>
            </a:r>
          </a:p>
          <a:p>
            <a:pPr lvl="0"/>
            <a:r>
              <a:rPr lang="tr-TR" dirty="0" smtClean="0"/>
              <a:t>Arıtma sistemlerini olumsuz etkileme</a:t>
            </a:r>
          </a:p>
          <a:p>
            <a:pPr lvl="0"/>
            <a:r>
              <a:rPr lang="tr-TR" dirty="0" smtClean="0"/>
              <a:t>Serinleticiliği azaltan dalgalanma (İçme suyunda serinletme üst sınırı 15</a:t>
            </a:r>
            <a:r>
              <a:rPr lang="tr-TR" baseline="30000" dirty="0" smtClean="0"/>
              <a:t>0</a:t>
            </a:r>
            <a:r>
              <a:rPr lang="tr-TR" dirty="0" smtClean="0"/>
              <a:t>C’dir) istenmez.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700" b="1" dirty="0" smtClean="0"/>
              <a:t>İÇME-KULLANMA SUYU SU KALİTESİ STANDARTLARI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 </a:t>
            </a:r>
          </a:p>
          <a:p>
            <a:endParaRPr lang="tr-TR" dirty="0"/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sz="half" idx="2"/>
          </p:nvPr>
        </p:nvGraphicFramePr>
        <p:xfrm>
          <a:off x="971600" y="2204864"/>
          <a:ext cx="6336704" cy="2019735"/>
        </p:xfrm>
        <a:graphic>
          <a:graphicData uri="http://schemas.openxmlformats.org/drawingml/2006/table">
            <a:tbl>
              <a:tblPr/>
              <a:tblGrid>
                <a:gridCol w="1801961"/>
                <a:gridCol w="1019408"/>
                <a:gridCol w="903105"/>
                <a:gridCol w="903105"/>
                <a:gridCol w="932434"/>
                <a:gridCol w="776691"/>
              </a:tblGrid>
              <a:tr h="1394895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endParaRPr lang="tr-TR" sz="11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73990" algn="l">
                        <a:spcAft>
                          <a:spcPts val="60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TÜRK STANDARTLARI (TSE 266) 1997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TC SAĞLIK BAKANLIĞI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DÜNYA SAĞLIK ÖRGÜTÜ (WHO) 1999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ABD ÇEVRE KORUMA AJANSI (EPA) 2002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AVRUPA  BİRLİĞİ</a:t>
                      </a:r>
                      <a:r>
                        <a:rPr lang="tr-TR" sz="10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tr-TR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(EU) 1998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297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endParaRPr lang="tr-TR" sz="18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Bulanıklık</a:t>
                      </a:r>
                      <a:r>
                        <a:rPr lang="tr-TR" sz="1800" dirty="0" smtClean="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tr-TR" sz="18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</a:t>
                      </a:r>
                      <a:endParaRPr lang="tr-TR" sz="1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tr-TR" sz="18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tr-TR" sz="1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tr-TR" sz="18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tr-TR" sz="1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tr-TR" sz="18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tr-TR" sz="1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tr-TR" sz="18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tr-TR" sz="1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403648" y="1628801"/>
          <a:ext cx="5180349" cy="883920"/>
        </p:xfrm>
        <a:graphic>
          <a:graphicData uri="http://schemas.openxmlformats.org/drawingml/2006/table">
            <a:tbl>
              <a:tblPr/>
              <a:tblGrid>
                <a:gridCol w="1514784"/>
                <a:gridCol w="824016"/>
                <a:gridCol w="730007"/>
                <a:gridCol w="730007"/>
                <a:gridCol w="753713"/>
                <a:gridCol w="627822"/>
              </a:tblGrid>
              <a:tr h="36003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6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Koliform</a:t>
                      </a:r>
                      <a:r>
                        <a:rPr lang="tr-TR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Bakteri</a:t>
                      </a:r>
                      <a:r>
                        <a:rPr lang="tr-TR" sz="16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&lt;1</a:t>
                      </a:r>
                      <a:endParaRPr lang="tr-TR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tr-TR" sz="16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tr-TR" sz="16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tr-TR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tr-TR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&lt;1</a:t>
                      </a:r>
                      <a:endParaRPr lang="tr-TR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tr-TR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1331640" y="3212976"/>
          <a:ext cx="5036332" cy="821164"/>
        </p:xfrm>
        <a:graphic>
          <a:graphicData uri="http://schemas.openxmlformats.org/drawingml/2006/table">
            <a:tbl>
              <a:tblPr/>
              <a:tblGrid>
                <a:gridCol w="1472672"/>
                <a:gridCol w="801108"/>
                <a:gridCol w="709712"/>
                <a:gridCol w="709712"/>
                <a:gridCol w="732760"/>
                <a:gridCol w="610368"/>
              </a:tblGrid>
              <a:tr h="33979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Toplam </a:t>
                      </a:r>
                      <a:r>
                        <a:rPr lang="tr-TR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Trihalometanlar</a:t>
                      </a:r>
                      <a:r>
                        <a:rPr lang="tr-TR" sz="16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16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150</a:t>
                      </a:r>
                      <a:endParaRPr lang="tr-TR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460</a:t>
                      </a:r>
                      <a:r>
                        <a:rPr lang="tr-TR" sz="16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80</a:t>
                      </a:r>
                      <a:r>
                        <a:rPr lang="tr-TR" sz="16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r>
                        <a:rPr lang="tr-TR" sz="16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48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Bromat</a:t>
                      </a:r>
                      <a:r>
                        <a:rPr lang="tr-TR" sz="16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16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endParaRPr lang="tr-TR" sz="16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</a:t>
                      </a:r>
                      <a:r>
                        <a:rPr lang="tr-TR" sz="16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r>
                        <a:rPr lang="tr-TR" sz="16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r>
                        <a:rPr lang="tr-TR" sz="16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8065" name="Rectangle 1"/>
          <p:cNvSpPr>
            <a:spLocks noChangeArrowheads="1"/>
          </p:cNvSpPr>
          <p:nvPr/>
        </p:nvSpPr>
        <p:spPr bwMode="auto">
          <a:xfrm>
            <a:off x="827584" y="1070828"/>
            <a:ext cx="56886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BİRİNCİL STANDARTLAR (MİKROBİYOLOJİK), EMS/100 ml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1187624" y="2708920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 smtClean="0"/>
              <a:t>BİRİNCİL STANDARTLAR (Dezenfeksiyon yan ürünleri), µg/L </a:t>
            </a:r>
            <a:endParaRPr lang="tr-TR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2339752" y="1412777"/>
          <a:ext cx="4244245" cy="2516286"/>
        </p:xfrm>
        <a:graphic>
          <a:graphicData uri="http://schemas.openxmlformats.org/drawingml/2006/table">
            <a:tbl>
              <a:tblPr/>
              <a:tblGrid>
                <a:gridCol w="1166046"/>
                <a:gridCol w="750127"/>
                <a:gridCol w="598092"/>
                <a:gridCol w="598092"/>
                <a:gridCol w="617515"/>
                <a:gridCol w="514373"/>
              </a:tblGrid>
              <a:tr h="2516286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endParaRPr lang="tr-TR" sz="11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73990"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TÜRK STANDARTLARI (TSE 266) 1997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TC SAĞLIK BAKANLIĞI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DÜNYA SAĞLIK ÖRGÜTÜ (WHO) 1999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ABD ÇEVRE KORUMA AJANSI (EPA) 2002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AVRUPA  BİRLİĞİ</a:t>
                      </a:r>
                      <a:r>
                        <a:rPr lang="tr-TR" sz="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tr-TR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(EU) 1998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2560002" y="2928937"/>
          <a:ext cx="4023995" cy="1000125"/>
        </p:xfrm>
        <a:graphic>
          <a:graphicData uri="http://schemas.openxmlformats.org/drawingml/2006/table">
            <a:tbl>
              <a:tblPr/>
              <a:tblGrid>
                <a:gridCol w="1105535"/>
                <a:gridCol w="711200"/>
                <a:gridCol w="567055"/>
                <a:gridCol w="567055"/>
                <a:gridCol w="585470"/>
                <a:gridCol w="487680"/>
              </a:tblGrid>
              <a:tr h="1000125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endParaRPr lang="tr-TR" sz="11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73990"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TÜRK STANDARTLARI (TSE 266) 1997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TC SAĞLIK BAKANLIĞI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DÜNYA SAĞLIK ÖRGÜTÜ (WHO) 1999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ABD ÇEVRE KORUMA AJANSI (EPA) 2002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AVRUPA  BİRLİĞİ</a:t>
                      </a:r>
                      <a:r>
                        <a:rPr lang="tr-TR" sz="8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(EU) 1998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483768" y="2708920"/>
          <a:ext cx="4968553" cy="3024333"/>
        </p:xfrm>
        <a:graphic>
          <a:graphicData uri="http://schemas.openxmlformats.org/drawingml/2006/table">
            <a:tbl>
              <a:tblPr/>
              <a:tblGrid>
                <a:gridCol w="1441271"/>
                <a:gridCol w="852580"/>
                <a:gridCol w="687143"/>
                <a:gridCol w="687143"/>
                <a:gridCol w="709458"/>
                <a:gridCol w="590958"/>
              </a:tblGrid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Alüminyum</a:t>
                      </a:r>
                      <a:r>
                        <a:rPr lang="tr-TR" sz="11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0,20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0,20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0,20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0,20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0,20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Arsenik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Baryum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0,3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tr-TR" sz="11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0,7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Kadmiyum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tr-TR" sz="11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Krom (Toplam)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tr-TR" sz="11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Florür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0,7 – 2,4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Kurşun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tr-TR" sz="11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Civa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0,002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Nitrat 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Selenyum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Gümüş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tr-TR" sz="11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Antimon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0,01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0,006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64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Berilyum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tr-TR" sz="11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0,004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tr-TR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21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2483768" y="2204864"/>
          <a:ext cx="4968553" cy="504056"/>
        </p:xfrm>
        <a:graphic>
          <a:graphicData uri="http://schemas.openxmlformats.org/drawingml/2006/table">
            <a:tbl>
              <a:tblPr/>
              <a:tblGrid>
                <a:gridCol w="1428259"/>
                <a:gridCol w="862735"/>
                <a:gridCol w="687877"/>
                <a:gridCol w="687877"/>
                <a:gridCol w="710215"/>
                <a:gridCol w="591590"/>
              </a:tblGrid>
              <a:tr h="504056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endParaRPr lang="tr-TR" sz="11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73990"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TÜRK STANDARTLARI (TSE 266) 1997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TC SAĞLIK BAKANLIĞI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DÜNYA SAĞLIK ÖRGÜTÜ (WHO) 1999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ABD ÇEVRE KORUMA AJANSI (EPA) 2002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tr-TR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AVRUPA  BİRLİĞİ</a:t>
                      </a:r>
                      <a:r>
                        <a:rPr lang="tr-TR" sz="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tr-TR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(EU) 1998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5 Dikdörtgen"/>
          <p:cNvSpPr/>
          <p:nvPr/>
        </p:nvSpPr>
        <p:spPr>
          <a:xfrm>
            <a:off x="1259632" y="1340768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BİRİNCİL STANDARTLAR (İNORGANİK KİMYASALLAR), mg/L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Tablo"/>
          <p:cNvGraphicFramePr>
            <a:graphicFrameLocks noGrp="1"/>
          </p:cNvGraphicFramePr>
          <p:nvPr/>
        </p:nvGraphicFramePr>
        <p:xfrm>
          <a:off x="179511" y="1700808"/>
          <a:ext cx="6404486" cy="864096"/>
        </p:xfrm>
        <a:graphic>
          <a:graphicData uri="http://schemas.openxmlformats.org/drawingml/2006/table">
            <a:tbl>
              <a:tblPr/>
              <a:tblGrid>
                <a:gridCol w="1872733"/>
                <a:gridCol w="1018735"/>
                <a:gridCol w="902510"/>
                <a:gridCol w="902510"/>
                <a:gridCol w="931819"/>
                <a:gridCol w="776179"/>
              </a:tblGrid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Gross Alfa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tr-TR" sz="11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2,7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Gross Beta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tr-TR" sz="11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27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tr-TR" sz="11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0" y="-1433393"/>
            <a:ext cx="3548728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BİRİNCİL STANDARTLAR (RADYOLOJİK), </a:t>
            </a:r>
            <a:r>
              <a:rPr kumimoji="0" lang="tr-TR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pCi</a:t>
            </a: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/L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11 Tablo"/>
          <p:cNvGraphicFramePr>
            <a:graphicFrameLocks noGrp="1"/>
          </p:cNvGraphicFramePr>
          <p:nvPr/>
        </p:nvGraphicFramePr>
        <p:xfrm>
          <a:off x="2339752" y="3717032"/>
          <a:ext cx="4083685" cy="1825625"/>
        </p:xfrm>
        <a:graphic>
          <a:graphicData uri="http://schemas.openxmlformats.org/drawingml/2006/table">
            <a:tbl>
              <a:tblPr/>
              <a:tblGrid>
                <a:gridCol w="1176655"/>
                <a:gridCol w="640080"/>
                <a:gridCol w="567055"/>
                <a:gridCol w="567055"/>
                <a:gridCol w="585470"/>
                <a:gridCol w="547370"/>
              </a:tblGrid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Klorür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600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250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Renk (birim)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Yok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Bakır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Deterjanlar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tr-TR" sz="11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Demir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tr-TR" sz="11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0,3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Mangan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pH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6,5 – 9,2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6,5–9,5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6,5 – 8,5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6,5 – 8,5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6,5 – 9,5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Sülfat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250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indent="-6350">
                        <a:spcAft>
                          <a:spcPts val="600"/>
                        </a:spcAft>
                      </a:pPr>
                      <a:r>
                        <a:rPr lang="tr-TR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Toplam Çözünmüş Madde</a:t>
                      </a:r>
                      <a:r>
                        <a:rPr lang="tr-TR" sz="8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1500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tr-TR" sz="11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500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tr-TR" sz="11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Çinko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tr-TR" sz="11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tr-TR" sz="110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tr-TR" sz="11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tr-TR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683568" y="3007931"/>
            <a:ext cx="7488832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İKİNCİL STANDARTLAR (GÖRÜNÜM GÜZELLİĞİ-ESTETİK), mg/L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tr-T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1475656" y="2348880"/>
          <a:ext cx="6116452" cy="2542758"/>
        </p:xfrm>
        <a:graphic>
          <a:graphicData uri="http://schemas.openxmlformats.org/drawingml/2006/table">
            <a:tbl>
              <a:tblPr/>
              <a:tblGrid>
                <a:gridCol w="1788510"/>
                <a:gridCol w="972918"/>
                <a:gridCol w="861921"/>
                <a:gridCol w="861921"/>
                <a:gridCol w="889911"/>
                <a:gridCol w="741271"/>
              </a:tblGrid>
              <a:tr h="31738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Kalsiyum</a:t>
                      </a:r>
                      <a:r>
                        <a:rPr lang="tr-TR" sz="20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200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738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Sertlik (CaCO</a:t>
                      </a:r>
                      <a:r>
                        <a:rPr lang="tr-TR" sz="200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olarak)</a:t>
                      </a:r>
                      <a:r>
                        <a:rPr lang="tr-TR" sz="20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500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738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Magnezyum</a:t>
                      </a:r>
                      <a:r>
                        <a:rPr lang="tr-TR" sz="20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r>
                        <a:rPr lang="tr-TR" sz="20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738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Potasyum</a:t>
                      </a:r>
                      <a:r>
                        <a:rPr lang="tr-TR" sz="20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r>
                        <a:rPr lang="tr-TR" sz="20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738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Sodyum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175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200</a:t>
                      </a:r>
                      <a:endParaRPr lang="tr-TR" sz="20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200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200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738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Serbest Klor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0,5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Uç</a:t>
                      </a:r>
                      <a:endParaRPr lang="tr-TR" sz="20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tr-TR" sz="20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623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Amonyum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0,5</a:t>
                      </a:r>
                      <a:r>
                        <a:rPr lang="tr-TR" sz="200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0,5</a:t>
                      </a:r>
                      <a:endParaRPr lang="tr-TR" sz="20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1,5</a:t>
                      </a:r>
                      <a:r>
                        <a:rPr lang="tr-TR" sz="20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--</a:t>
                      </a:r>
                      <a:r>
                        <a:rPr lang="tr-TR" sz="20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0,5</a:t>
                      </a:r>
                      <a:r>
                        <a:rPr lang="tr-TR" sz="20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4209" name="Rectangle 1"/>
          <p:cNvSpPr>
            <a:spLocks noChangeArrowheads="1"/>
          </p:cNvSpPr>
          <p:nvPr/>
        </p:nvSpPr>
        <p:spPr bwMode="auto">
          <a:xfrm>
            <a:off x="323528" y="1950894"/>
            <a:ext cx="379315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DİĞER GÖSTERGELER, mg/L</a:t>
            </a:r>
            <a:r>
              <a:rPr kumimoji="0" 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2564</Words>
  <Application>Microsoft Office PowerPoint</Application>
  <PresentationFormat>Ekran Gösterisi (4:3)</PresentationFormat>
  <Paragraphs>1035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İçme ve Kullanma Suyu Özellikleri</vt:lpstr>
      <vt:lpstr> İçme-Kullanma Suyunda Aranan Özellikler </vt:lpstr>
      <vt:lpstr>              Bulanıklık:                    Sıcaklık:</vt:lpstr>
      <vt:lpstr>İÇME-KULLANMA SUYU SU KALİTESİ STANDARTLARI 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İçme ve Kullanma Suyu Özellikleri</dc:title>
  <dc:creator>sonay</dc:creator>
  <cp:lastModifiedBy>sonay</cp:lastModifiedBy>
  <cp:revision>1</cp:revision>
  <dcterms:created xsi:type="dcterms:W3CDTF">2018-10-10T07:15:50Z</dcterms:created>
  <dcterms:modified xsi:type="dcterms:W3CDTF">2018-10-10T07:16:01Z</dcterms:modified>
</cp:coreProperties>
</file>