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  <p:sldMasterId id="2147483687" r:id="rId3"/>
  </p:sldMasterIdLst>
  <p:notesMasterIdLst>
    <p:notesMasterId r:id="rId12"/>
  </p:notesMasterIdLst>
  <p:sldIdLst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5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402AA0-1682-4F42-B7FB-5C79B2C6F47C}" type="datetimeFigureOut">
              <a:rPr lang="tr-TR" smtClean="0"/>
              <a:t>4.03.2018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8C425-6C63-4188-A1A0-2DD6070670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4826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442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9996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1777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Başlık ve Diyagram veya Kuruluş Grafiğ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SmartArt Yer Tutucusu"/>
          <p:cNvSpPr>
            <a:spLocks noGrp="1"/>
          </p:cNvSpPr>
          <p:nvPr>
            <p:ph type="dgm" idx="1"/>
          </p:nvPr>
        </p:nvSpPr>
        <p:spPr>
          <a:xfrm>
            <a:off x="609600" y="1481138"/>
            <a:ext cx="10972800" cy="4525962"/>
          </a:xfrm>
        </p:spPr>
        <p:txBody>
          <a:bodyPr/>
          <a:lstStyle/>
          <a:p>
            <a:pPr lvl="0"/>
            <a:endParaRPr lang="tr-TR" noProof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FAAD65-0D4F-468D-9B5B-C12319F8B0CE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38025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Başlık, Küçük Resim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Çevrimiçi Resim Yer Tutucusu 2"/>
          <p:cNvSpPr>
            <a:spLocks noGrp="1"/>
          </p:cNvSpPr>
          <p:nvPr>
            <p:ph type="clipArt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09C19768-CB75-4875-B465-276199FF38B2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1820889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B97D86-E69E-4085-A7CD-81F250E27407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75390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51439A-A869-44A7-BCD3-841909660BF3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096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A17779-0493-4B81-B574-C68B206145B9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67099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E19218-4B3E-4BBA-BC1D-9AC38ED65522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9976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F65EDD-3A14-4211-9ABE-FD1EA87E90F7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1808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8AF16F-EEDF-45B4-9AE1-2807852EE032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417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16352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D7797B-8056-4C21-8681-73CAF7F8088D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157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3ECBCC-B1A0-4201-954D-882370EC0864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0681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03FD6E-87FA-4BB8-BF09-5BD1FD4A8194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73213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49308A-7E2A-4C6F-890A-6159D2E17144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80415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0CFEB8-BC1B-4B47-9F47-FAEE81298D0D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180970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75225AA0-E83E-4DD6-B230-46A42003F3F8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55784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B97D86-E69E-4085-A7CD-81F250E27407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4778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51439A-A869-44A7-BCD3-841909660BF3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02644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A17779-0493-4B81-B574-C68B206145B9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051021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E19218-4B3E-4BBA-BC1D-9AC38ED65522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2170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065940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F65EDD-3A14-4211-9ABE-FD1EA87E90F7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100772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8AF16F-EEDF-45B4-9AE1-2807852EE032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32026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D7797B-8056-4C21-8681-73CAF7F8088D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486407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3ECBCC-B1A0-4201-954D-882370EC0864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22427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03FD6E-87FA-4BB8-BF09-5BD1FD4A8194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301963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49308A-7E2A-4C6F-890A-6159D2E17144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33724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0CFEB8-BC1B-4B47-9F47-FAEE81298D0D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56470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75225AA0-E83E-4DD6-B230-46A42003F3F8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305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1760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290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2067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2912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63705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0E98615-F42B-46F2-AC6A-DAA2B22A4AAA}" type="slidenum">
              <a:rPr lang="tr-TR" smtClean="0">
                <a:solidFill>
                  <a:srgbClr val="637052"/>
                </a:solidFill>
              </a:rPr>
              <a:pPr/>
              <a:t>‹#›</a:t>
            </a:fld>
            <a:endParaRPr lang="tr-TR">
              <a:solidFill>
                <a:srgbClr val="63705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301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065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732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47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başlık stili için tıklatın</a:t>
            </a:r>
          </a:p>
        </p:txBody>
      </p:sp>
      <p:sp>
        <p:nvSpPr>
          <p:cNvPr id="7147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metin stillerini düzenlemek için tıklatın</a:t>
            </a:r>
          </a:p>
          <a:p>
            <a:pPr lvl="1"/>
            <a:r>
              <a:rPr lang="tr-TR" altLang="tr-TR"/>
              <a:t>İkinci düzey</a:t>
            </a:r>
          </a:p>
          <a:p>
            <a:pPr lvl="2"/>
            <a:r>
              <a:rPr lang="tr-TR" altLang="tr-TR"/>
              <a:t>Üçüncü düzey</a:t>
            </a:r>
          </a:p>
          <a:p>
            <a:pPr lvl="3"/>
            <a:r>
              <a:rPr lang="tr-TR" altLang="tr-TR"/>
              <a:t>Dördüncü düzey</a:t>
            </a:r>
          </a:p>
          <a:p>
            <a:pPr lvl="4"/>
            <a:r>
              <a:rPr lang="tr-TR" altLang="tr-TR"/>
              <a:t>Beşinci düzey</a:t>
            </a:r>
          </a:p>
        </p:txBody>
      </p:sp>
      <p:sp>
        <p:nvSpPr>
          <p:cNvPr id="7147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147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147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AD8A3D4-9974-4F9A-A022-4D820B29B342}" type="slidenum">
              <a:rPr lang="tr-TR" altLang="tr-T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056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47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47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4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4754" grpId="0"/>
      <p:bldP spid="714755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47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714755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47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714755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47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714755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47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714755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47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71475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47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başlık stili için tıklatın</a:t>
            </a:r>
          </a:p>
        </p:txBody>
      </p:sp>
      <p:sp>
        <p:nvSpPr>
          <p:cNvPr id="7147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metin stillerini düzenlemek için tıklatın</a:t>
            </a:r>
          </a:p>
          <a:p>
            <a:pPr lvl="1"/>
            <a:r>
              <a:rPr lang="tr-TR" altLang="tr-TR"/>
              <a:t>İkinci düzey</a:t>
            </a:r>
          </a:p>
          <a:p>
            <a:pPr lvl="2"/>
            <a:r>
              <a:rPr lang="tr-TR" altLang="tr-TR"/>
              <a:t>Üçüncü düzey</a:t>
            </a:r>
          </a:p>
          <a:p>
            <a:pPr lvl="3"/>
            <a:r>
              <a:rPr lang="tr-TR" altLang="tr-TR"/>
              <a:t>Dördüncü düzey</a:t>
            </a:r>
          </a:p>
          <a:p>
            <a:pPr lvl="4"/>
            <a:r>
              <a:rPr lang="tr-TR" altLang="tr-TR"/>
              <a:t>Beşinci düzey</a:t>
            </a:r>
          </a:p>
        </p:txBody>
      </p:sp>
      <p:sp>
        <p:nvSpPr>
          <p:cNvPr id="7147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147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147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AD8A3D4-9974-4F9A-A022-4D820B29B342}" type="slidenum">
              <a:rPr lang="tr-TR" altLang="tr-T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9771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47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47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4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4754" grpId="0"/>
      <p:bldP spid="714755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47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714755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47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714755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47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714755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47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714755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47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71475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>
                <a:latin typeface="Garamond" panose="02020404030301010803" pitchFamily="18" charset="0"/>
              </a:rPr>
              <a:t>İşletme Yönetimi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414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847850" y="260350"/>
            <a:ext cx="8229600" cy="252095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altLang="tr-TR" sz="3600" b="1" dirty="0"/>
              <a:t> Girişimciliğin Tanımı ve Önemi  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19288" y="1773238"/>
            <a:ext cx="8229600" cy="4525962"/>
          </a:xfrm>
        </p:spPr>
        <p:txBody>
          <a:bodyPr/>
          <a:lstStyle/>
          <a:p>
            <a:pPr algn="just">
              <a:lnSpc>
                <a:spcPct val="150000"/>
              </a:lnSpc>
              <a:buFontTx/>
              <a:buNone/>
            </a:pPr>
            <a:r>
              <a:rPr lang="tr-TR" altLang="tr-TR" sz="2800" b="1" dirty="0"/>
              <a:t>		</a:t>
            </a:r>
          </a:p>
          <a:p>
            <a:pPr algn="just">
              <a:lnSpc>
                <a:spcPct val="150000"/>
              </a:lnSpc>
              <a:buFontTx/>
              <a:buNone/>
            </a:pPr>
            <a:endParaRPr lang="tr-TR" altLang="tr-TR" sz="2800" b="1" dirty="0"/>
          </a:p>
          <a:p>
            <a:pPr algn="just">
              <a:lnSpc>
                <a:spcPct val="150000"/>
              </a:lnSpc>
              <a:buFontTx/>
              <a:buNone/>
            </a:pPr>
            <a:r>
              <a:rPr lang="tr-TR" altLang="tr-TR" sz="2800" b="1" dirty="0"/>
              <a:t>		20. Yüzyılda ortaya çıkan girişimcilik teorisine göre, girişimci risk alarak “yenilik “  yapan kişidir. </a:t>
            </a:r>
          </a:p>
        </p:txBody>
      </p:sp>
    </p:spTree>
    <p:extLst>
      <p:ext uri="{BB962C8B-B14F-4D97-AF65-F5344CB8AC3E}">
        <p14:creationId xmlns:p14="http://schemas.microsoft.com/office/powerpoint/2010/main" val="1356942024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FontTx/>
              <a:buNone/>
            </a:pPr>
            <a:r>
              <a:rPr lang="tr-TR" altLang="tr-TR" sz="2800" b="1"/>
              <a:t>		Girişimci, ihtiyaçları karşılamak üzere iktisadi mal ve hizmet üretiminin gerçekleştirilmesi için üretim faktörlerini bir araya getiren kişi olarak tanımlanabilir.   </a:t>
            </a:r>
          </a:p>
          <a:p>
            <a:pPr algn="just">
              <a:lnSpc>
                <a:spcPct val="150000"/>
              </a:lnSpc>
              <a:buFontTx/>
              <a:buNone/>
            </a:pPr>
            <a:endParaRPr lang="tr-TR" altLang="tr-TR" sz="2800" b="1"/>
          </a:p>
        </p:txBody>
      </p:sp>
    </p:spTree>
    <p:extLst>
      <p:ext uri="{BB962C8B-B14F-4D97-AF65-F5344CB8AC3E}">
        <p14:creationId xmlns:p14="http://schemas.microsoft.com/office/powerpoint/2010/main" val="1889543068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FontTx/>
              <a:buNone/>
            </a:pPr>
            <a:r>
              <a:rPr lang="tr-TR" altLang="tr-TR" sz="2800" b="1"/>
              <a:t>		Bugün bir girişimci, yenilik yapan veya geliştiren bir kişi olarak fırsatları bulup yakalar; bu fırsatları uygulanabilir/pazarlanabilir fikirlere dönüştürür, bu fikirlere emek, para ve becerileriyle değer katar. </a:t>
            </a:r>
          </a:p>
        </p:txBody>
      </p:sp>
    </p:spTree>
    <p:extLst>
      <p:ext uri="{BB962C8B-B14F-4D97-AF65-F5344CB8AC3E}">
        <p14:creationId xmlns:p14="http://schemas.microsoft.com/office/powerpoint/2010/main" val="1623863773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FontTx/>
              <a:buNone/>
            </a:pPr>
            <a:r>
              <a:rPr lang="tr-TR" altLang="tr-TR" sz="2800" b="1"/>
              <a:t>		Bu fikirleri uygulamak için rekabetçi pazar alanı risklerini üstlenir ve bu çabalarının karşılığını paraya çevirir.genellikle beş çeşit girişimci davranışı vardır:</a:t>
            </a:r>
          </a:p>
        </p:txBody>
      </p:sp>
    </p:spTree>
    <p:extLst>
      <p:ext uri="{BB962C8B-B14F-4D97-AF65-F5344CB8AC3E}">
        <p14:creationId xmlns:p14="http://schemas.microsoft.com/office/powerpoint/2010/main" val="179244094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Clr>
                <a:schemeClr val="tx1"/>
              </a:buClr>
            </a:pPr>
            <a:r>
              <a:rPr lang="tr-TR" altLang="tr-TR" sz="2800" b="1" dirty="0"/>
              <a:t>GİRİŞİMCİLİK</a:t>
            </a:r>
          </a:p>
          <a:p>
            <a:pPr algn="just">
              <a:lnSpc>
                <a:spcPct val="150000"/>
              </a:lnSpc>
              <a:buClr>
                <a:schemeClr val="tx1"/>
              </a:buClr>
            </a:pPr>
            <a:r>
              <a:rPr lang="tr-TR" altLang="tr-TR" sz="2800" b="1" dirty="0"/>
              <a:t>Yeni bir malın yada servisin üretimi,</a:t>
            </a:r>
          </a:p>
          <a:p>
            <a:pPr algn="just">
              <a:lnSpc>
                <a:spcPct val="150000"/>
              </a:lnSpc>
              <a:buClr>
                <a:schemeClr val="tx1"/>
              </a:buClr>
            </a:pPr>
            <a:r>
              <a:rPr lang="tr-TR" altLang="tr-TR" sz="2800" b="1" dirty="0"/>
              <a:t>Yeni bir üretim metodunun geliştirilmesi,</a:t>
            </a:r>
          </a:p>
          <a:p>
            <a:pPr algn="just">
              <a:lnSpc>
                <a:spcPct val="150000"/>
              </a:lnSpc>
              <a:buClr>
                <a:schemeClr val="tx1"/>
              </a:buClr>
            </a:pPr>
            <a:r>
              <a:rPr lang="tr-TR" altLang="tr-TR" sz="28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61488291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Clr>
                <a:schemeClr val="tx1"/>
              </a:buClr>
            </a:pPr>
            <a:r>
              <a:rPr lang="tr-TR" altLang="tr-TR" sz="2800" b="1" dirty="0"/>
              <a:t>Yeni bir pazarın oluşturulması,</a:t>
            </a:r>
          </a:p>
          <a:p>
            <a:pPr algn="just">
              <a:lnSpc>
                <a:spcPct val="150000"/>
              </a:lnSpc>
              <a:buClr>
                <a:schemeClr val="tx1"/>
              </a:buClr>
            </a:pPr>
            <a:r>
              <a:rPr lang="tr-TR" altLang="tr-TR" sz="2800" b="1" dirty="0"/>
              <a:t>Yeni bir hammadde kaynağının bulunması</a:t>
            </a:r>
          </a:p>
          <a:p>
            <a:pPr algn="just">
              <a:lnSpc>
                <a:spcPct val="150000"/>
              </a:lnSpc>
              <a:buClr>
                <a:schemeClr val="tx1"/>
              </a:buClr>
            </a:pPr>
            <a:r>
              <a:rPr lang="tr-TR" altLang="tr-TR" sz="2800" b="1" dirty="0"/>
              <a:t>Endüstrinin yeniden yapılandırılması,</a:t>
            </a:r>
          </a:p>
          <a:p>
            <a:pPr algn="just">
              <a:lnSpc>
                <a:spcPct val="150000"/>
              </a:lnSpc>
              <a:buClr>
                <a:schemeClr val="tx1"/>
              </a:buClr>
            </a:pPr>
            <a:r>
              <a:rPr lang="tr-TR" altLang="tr-TR" sz="2800" b="1" dirty="0"/>
              <a:t> </a:t>
            </a:r>
          </a:p>
        </p:txBody>
      </p:sp>
      <p:pic>
        <p:nvPicPr>
          <p:cNvPr id="2" name="Resim 1">
            <a:extLst>
              <a:ext uri="{FF2B5EF4-FFF2-40B4-BE49-F238E27FC236}">
                <a16:creationId xmlns:a16="http://schemas.microsoft.com/office/drawing/2014/main" id="{92A2DB48-D091-42E3-BFCE-924E5B9A52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1825" y="850328"/>
            <a:ext cx="3036071" cy="749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268031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Clr>
                <a:schemeClr val="tx1"/>
              </a:buClr>
            </a:pPr>
            <a:r>
              <a:rPr lang="tr-TR" altLang="tr-TR" sz="2800" b="1"/>
              <a:t>Endüstrinin </a:t>
            </a:r>
            <a:r>
              <a:rPr lang="tr-TR" altLang="tr-TR" sz="2800" b="1" dirty="0"/>
              <a:t>yeniden yapılandırılması,</a:t>
            </a:r>
          </a:p>
          <a:p>
            <a:pPr algn="just">
              <a:lnSpc>
                <a:spcPct val="150000"/>
              </a:lnSpc>
              <a:buClr>
                <a:schemeClr val="tx1"/>
              </a:buClr>
            </a:pPr>
            <a:endParaRPr lang="tr-TR" altLang="tr-TR" sz="2800" b="1" dirty="0"/>
          </a:p>
        </p:txBody>
      </p:sp>
      <p:pic>
        <p:nvPicPr>
          <p:cNvPr id="2" name="Resim 1">
            <a:extLst>
              <a:ext uri="{FF2B5EF4-FFF2-40B4-BE49-F238E27FC236}">
                <a16:creationId xmlns:a16="http://schemas.microsoft.com/office/drawing/2014/main" id="{0C4ACF9E-1AB6-411C-90C8-39D82CFB94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6995" y="574633"/>
            <a:ext cx="3036071" cy="749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49527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41</Words>
  <Application>Microsoft Office PowerPoint</Application>
  <PresentationFormat>Geniş ekran</PresentationFormat>
  <Paragraphs>17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Garamond</vt:lpstr>
      <vt:lpstr>Geçmişe bakış</vt:lpstr>
      <vt:lpstr>Varsayılan Tasarım</vt:lpstr>
      <vt:lpstr>1_Varsayılan Tasarım</vt:lpstr>
      <vt:lpstr>İşletme Yönetimi</vt:lpstr>
      <vt:lpstr> Girişimciliğin Tanımı ve Önemi 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İşletme Yönetimi</dc:title>
  <dc:creator>emir üner</dc:creator>
  <cp:lastModifiedBy>emir</cp:lastModifiedBy>
  <cp:revision>10</cp:revision>
  <dcterms:created xsi:type="dcterms:W3CDTF">2017-10-29T12:36:35Z</dcterms:created>
  <dcterms:modified xsi:type="dcterms:W3CDTF">2018-03-04T12:14:15Z</dcterms:modified>
</cp:coreProperties>
</file>