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r>
              <a:rPr lang="tr-TR" smtClean="0"/>
              <a:t>: Hegemonya &amp; sivil toplum &amp; Kamusal alan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kavramının kullanımları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Kültürel çalışmalar – </a:t>
            </a:r>
            <a:r>
              <a:rPr lang="tr-TR" sz="2600" dirty="0" err="1" smtClean="0"/>
              <a:t>Stuart</a:t>
            </a:r>
            <a:r>
              <a:rPr lang="tr-TR" sz="2600" dirty="0" smtClean="0"/>
              <a:t> </a:t>
            </a:r>
            <a:r>
              <a:rPr lang="tr-TR" sz="2600" dirty="0" err="1" smtClean="0"/>
              <a:t>Hall</a:t>
            </a:r>
            <a:r>
              <a:rPr lang="tr-TR" sz="2600" dirty="0" smtClean="0"/>
              <a:t>: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rıza ve tahakküm ilişkilerinin kültür alanındaki etkisi</a:t>
            </a:r>
          </a:p>
          <a:p>
            <a:pPr lvl="1"/>
            <a:r>
              <a:rPr lang="tr-TR" sz="2600" dirty="0" smtClean="0"/>
              <a:t>Düzenleme Okulu – </a:t>
            </a:r>
            <a:r>
              <a:rPr lang="tr-TR" sz="2600" dirty="0" err="1" smtClean="0"/>
              <a:t>Bob</a:t>
            </a:r>
            <a:r>
              <a:rPr lang="tr-TR" sz="2600" dirty="0" smtClean="0"/>
              <a:t> </a:t>
            </a:r>
            <a:r>
              <a:rPr lang="tr-TR" sz="2600" dirty="0" err="1" smtClean="0"/>
              <a:t>Jessop</a:t>
            </a:r>
            <a:r>
              <a:rPr lang="tr-TR" sz="2600" dirty="0" smtClean="0"/>
              <a:t>: «Birikim stratejisi» ve «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proje»</a:t>
            </a:r>
          </a:p>
          <a:p>
            <a:pPr lvl="1"/>
            <a:r>
              <a:rPr lang="tr-TR" sz="2600" dirty="0" smtClean="0"/>
              <a:t>Post-Marksizm – </a:t>
            </a:r>
            <a:r>
              <a:rPr lang="tr-TR" sz="2600" dirty="0" err="1" smtClean="0"/>
              <a:t>Laclau</a:t>
            </a:r>
            <a:r>
              <a:rPr lang="tr-TR" sz="2600" dirty="0" smtClean="0"/>
              <a:t> ve </a:t>
            </a:r>
            <a:r>
              <a:rPr lang="tr-TR" sz="2600" dirty="0" err="1" smtClean="0"/>
              <a:t>Mouffe</a:t>
            </a:r>
            <a:r>
              <a:rPr lang="tr-TR" sz="2600" dirty="0" smtClean="0"/>
              <a:t>: söylem düzeyindeki hegemonya ve radikal demokrasi</a:t>
            </a:r>
          </a:p>
          <a:p>
            <a:pPr lvl="1"/>
            <a:r>
              <a:rPr lang="tr-TR" sz="2600" dirty="0" err="1" smtClean="0"/>
              <a:t>Hegemonik</a:t>
            </a:r>
            <a:r>
              <a:rPr lang="tr-TR" sz="2600" dirty="0" smtClean="0"/>
              <a:t> uluslararası ilişkiler – </a:t>
            </a:r>
            <a:r>
              <a:rPr lang="tr-TR" sz="2600" dirty="0" err="1" smtClean="0"/>
              <a:t>Cox</a:t>
            </a:r>
            <a:r>
              <a:rPr lang="tr-TR" sz="2600" dirty="0" smtClean="0"/>
              <a:t> ve </a:t>
            </a:r>
            <a:r>
              <a:rPr lang="tr-TR" sz="2600" dirty="0" err="1" smtClean="0"/>
              <a:t>Gill</a:t>
            </a:r>
            <a:r>
              <a:rPr lang="tr-TR" sz="2600" dirty="0" smtClean="0"/>
              <a:t>: Küresel ölçekteki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düzenin inşası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5615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Sivil toplum </a:t>
            </a:r>
            <a:r>
              <a:rPr lang="tr-TR" dirty="0" smtClean="0"/>
              <a:t>-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Sovyetlerin dağılmasından sonra Doğu Avrupa’daki rejim değişiklikleri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Yeni toplumsal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Refah devletine yönelik eleştiriler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4343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– sivil toplum ayrımı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Özgürlüğün, gönüllülüğün, siyasal mücadelenin alanı olarak sivil toplum vs. Baskı ve müdahale aygıtı olan devlet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Hegel</a:t>
            </a:r>
            <a:r>
              <a:rPr lang="tr-TR" sz="2600" dirty="0" smtClean="0"/>
              <a:t>: sivil toplum hukukun, ortaklıkların, piyasa ekonomisinin alanı; siyasal devlet ve evrensel devlet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Hükümet dışı örgütler, özel özgürlük alanı, ekonomi ve devlet arasındaki kolektif eylem alanı olarak kamusal alan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/>
              <a:t>D</a:t>
            </a:r>
            <a:r>
              <a:rPr lang="tr-TR" sz="2600" dirty="0" smtClean="0"/>
              <a:t>evletin etkinlik alanını sınırlamak için sivil toplum içinde baskının örgütlenmesi – demokrasinin genişlemesi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32509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– sivil toplum ikiliğinin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Gramsci</a:t>
            </a:r>
            <a:r>
              <a:rPr lang="tr-TR" sz="2600" dirty="0" smtClean="0"/>
              <a:t>: Devlet ve sivil toplum arasındaki ilişkiler tarihsel koşullar içinde kurulur – bu ayrım tarihseldir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Devlet - sivil toplum ayrımı gerçek/organik değil analitik/yöntemsel bir ayrımdır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err="1" smtClean="0"/>
              <a:t>Marx</a:t>
            </a:r>
            <a:r>
              <a:rPr lang="tr-TR" sz="2600" dirty="0" smtClean="0"/>
              <a:t>: Devlet - sivil toplum ayrımı kapitalizmin ürünüdür, siyasal devletin toplumdan bağımsızlaşması ve sivil toplumun özel çıkarın ve emeğin alanı haline gelmesi kapitalizme geçişle gerçekleşmiştir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838001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Kamusal alan </a:t>
            </a:r>
            <a:r>
              <a:rPr lang="tr-TR" dirty="0" smtClean="0"/>
              <a:t>– temel değerler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Demokratik katılım</a:t>
            </a:r>
          </a:p>
          <a:p>
            <a:pPr lvl="1"/>
            <a:r>
              <a:rPr lang="tr-TR" sz="2600" dirty="0" smtClean="0"/>
              <a:t>Eşitlik</a:t>
            </a:r>
          </a:p>
          <a:p>
            <a:pPr lvl="1"/>
            <a:r>
              <a:rPr lang="tr-TR" sz="2600" dirty="0" smtClean="0"/>
              <a:t>Herkese açıklık</a:t>
            </a:r>
          </a:p>
          <a:p>
            <a:pPr lvl="1"/>
            <a:r>
              <a:rPr lang="tr-TR" sz="2600" dirty="0" smtClean="0"/>
              <a:t>Şeffaflık</a:t>
            </a:r>
          </a:p>
          <a:p>
            <a:pPr lvl="1"/>
            <a:r>
              <a:rPr lang="tr-TR" sz="2600" dirty="0" smtClean="0"/>
              <a:t>Çoğulculuk</a:t>
            </a:r>
          </a:p>
          <a:p>
            <a:pPr lvl="1"/>
            <a:r>
              <a:rPr lang="tr-TR" sz="2600" dirty="0" smtClean="0"/>
              <a:t>Müzakere ve ikna</a:t>
            </a:r>
          </a:p>
          <a:p>
            <a:pPr lvl="1"/>
            <a:r>
              <a:rPr lang="tr-TR" sz="2600" dirty="0" smtClean="0"/>
              <a:t>Eleştirel akıl</a:t>
            </a:r>
          </a:p>
          <a:p>
            <a:pPr lvl="1"/>
            <a:r>
              <a:rPr lang="tr-TR" sz="2600" dirty="0" smtClean="0"/>
              <a:t>Demokratikleşmenin ve özgürleşmenin olanakları ve sınırlılıkları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0902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alan kavramının öğeleri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alan, özel alanın dışındaki herkese açık ve aleni tüm mekanlar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Buralarda yer alan ve görüş alışverişinde bulunan insanlar topluluğu, yan</a:t>
            </a:r>
            <a:r>
              <a:rPr lang="tr-TR" sz="2600" dirty="0"/>
              <a:t>i</a:t>
            </a:r>
            <a:r>
              <a:rPr lang="tr-TR" sz="2600" dirty="0" smtClean="0"/>
              <a:t> kamu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Ulaşılan ortak kanaatler, yani kamuoyu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875103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Jürgen</a:t>
            </a:r>
            <a:r>
              <a:rPr lang="tr-TR" dirty="0" smtClean="0"/>
              <a:t> </a:t>
            </a:r>
            <a:r>
              <a:rPr lang="tr-TR" dirty="0" err="1" smtClean="0"/>
              <a:t>Habermas</a:t>
            </a:r>
            <a:r>
              <a:rPr lang="tr-TR" dirty="0" smtClean="0"/>
              <a:t> (1929 – )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Burjuva kamusal alanın oluşumu</a:t>
            </a:r>
          </a:p>
          <a:p>
            <a:pPr lvl="2"/>
            <a:r>
              <a:rPr lang="tr-TR" sz="2200" dirty="0" smtClean="0"/>
              <a:t>Tarihsel bir deneyimden ideal bir demokratik değerler sistemi çıkarır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İletişimsel eylem kuramı </a:t>
            </a:r>
          </a:p>
          <a:p>
            <a:pPr lvl="2"/>
            <a:r>
              <a:rPr lang="tr-TR" sz="2200" dirty="0" smtClean="0"/>
              <a:t>Akılcı temellere dayanan bir iletişim biçimini kurma çabası</a:t>
            </a:r>
          </a:p>
          <a:p>
            <a:pPr lvl="2"/>
            <a:r>
              <a:rPr lang="tr-TR" sz="2200" dirty="0" smtClean="0"/>
              <a:t>Tartışmayı kamusal alanın dışına iten tahakküm yerine özgürleşme olanaklarını koruyan iletişim biçimlerini yaratmak</a:t>
            </a:r>
            <a:endParaRPr lang="tr-TR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592" y="1771164"/>
            <a:ext cx="2939095" cy="440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676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Hannah</a:t>
            </a:r>
            <a:r>
              <a:rPr lang="tr-TR" dirty="0" smtClean="0"/>
              <a:t> </a:t>
            </a:r>
            <a:r>
              <a:rPr lang="tr-TR" dirty="0" err="1" smtClean="0"/>
              <a:t>Arendt</a:t>
            </a:r>
            <a:r>
              <a:rPr lang="tr-TR" dirty="0" smtClean="0"/>
              <a:t> (1906-1975)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alanın özgürleştirici boyutunun ortadan kalkması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İdeal kamusal alan olarak Antik Yunan </a:t>
            </a:r>
            <a:r>
              <a:rPr lang="tr-TR" sz="2600" i="1" dirty="0" err="1" smtClean="0"/>
              <a:t>polis</a:t>
            </a:r>
            <a:r>
              <a:rPr lang="tr-TR" sz="2600" dirty="0" err="1" smtClean="0"/>
              <a:t>’i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Konuşma ve eylemin içerdiği özgürlüğün yerine emek ve işin yarattığı zorunluluğun geçmesi</a:t>
            </a:r>
            <a:endParaRPr lang="tr-TR" sz="2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508" y="1875612"/>
            <a:ext cx="2750949" cy="399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648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alan kavramının eksikleri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 devletten bağımsız mıdır?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Kamusal alanın sınıfsal niteliği nedir?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Özel alan-kamusal alan ikiliği geçerli bir </a:t>
            </a:r>
            <a:r>
              <a:rPr lang="tr-TR" sz="2600" smtClean="0"/>
              <a:t>ayrım mıdır?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220692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 ve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Toplumsal sınıflar arasındaki kendiliğinden rızaya dayalı ideolojik üstünlük, denetim ve yönlendirme ilişkileri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Antik Yunan’da </a:t>
            </a:r>
            <a:r>
              <a:rPr lang="tr-TR" sz="2600" i="1" dirty="0" err="1" smtClean="0"/>
              <a:t>hegemonia</a:t>
            </a:r>
            <a:r>
              <a:rPr lang="tr-TR" sz="2600" dirty="0" smtClean="0"/>
              <a:t>: yönlendirici üstünlük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Rus devrimcileri: Çarlık rejimine karşı çıkan toplumsal gruplar arasında işçi sınıfının yönlendiriciliği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3360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Antonio</a:t>
            </a:r>
            <a:r>
              <a:rPr lang="tr-TR" dirty="0" smtClean="0"/>
              <a:t> </a:t>
            </a:r>
            <a:r>
              <a:rPr lang="tr-TR" dirty="0" err="1" smtClean="0"/>
              <a:t>Gramsci</a:t>
            </a:r>
            <a:r>
              <a:rPr lang="tr-TR" dirty="0" smtClean="0"/>
              <a:t> (1891-1937)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Kapitalizmin Avrupa’daki bunalımlarına rağmen burjuva egemenliği nasıl devam ediyor?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 egemenliğinin iki biçimi: tahakküm ve hegemonya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Tarihsel blok</a:t>
            </a:r>
            <a:r>
              <a:rPr lang="tr-TR" sz="2600" dirty="0" smtClean="0"/>
              <a:t>: ekonomik yapı ve üstyapılar bütünlüğünün organik birliği</a:t>
            </a:r>
            <a:endParaRPr lang="tr-TR" sz="2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241" y="1846263"/>
            <a:ext cx="3450108" cy="430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2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ve ideoloji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Kendiliğinden rıza süreçleriyle yaygınlaşan egemen sınıf ideolojisinin «ortak duyu» haline gelmesi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 bilincinin üç evresi:</a:t>
            </a:r>
          </a:p>
          <a:p>
            <a:pPr lvl="2"/>
            <a:r>
              <a:rPr lang="tr-TR" sz="2200" dirty="0" smtClean="0"/>
              <a:t>Ekonomik-korporatif evre</a:t>
            </a:r>
          </a:p>
          <a:p>
            <a:pPr lvl="2"/>
            <a:r>
              <a:rPr lang="tr-TR" sz="2200" dirty="0" smtClean="0"/>
              <a:t>Ekonomik </a:t>
            </a:r>
            <a:r>
              <a:rPr lang="tr-TR" sz="2200" dirty="0" err="1" smtClean="0"/>
              <a:t>belirlenimli</a:t>
            </a:r>
            <a:r>
              <a:rPr lang="tr-TR" sz="2200" dirty="0" smtClean="0"/>
              <a:t> sınıf bilinci</a:t>
            </a:r>
          </a:p>
          <a:p>
            <a:pPr lvl="2"/>
            <a:r>
              <a:rPr lang="tr-TR" sz="2200" dirty="0" err="1" smtClean="0"/>
              <a:t>Hegemonik</a:t>
            </a:r>
            <a:r>
              <a:rPr lang="tr-TR" sz="2200" dirty="0" smtClean="0"/>
              <a:t> evre: bütünlüklü bir bilince ulaşan sınıfın diğer toplumsal kesimlere ideolojik, siyasal ve entelektüel önderlik yaptığı evre</a:t>
            </a:r>
          </a:p>
        </p:txBody>
      </p:sp>
    </p:spTree>
    <p:extLst>
      <p:ext uri="{BB962C8B-B14F-4D97-AF65-F5344CB8AC3E}">
        <p14:creationId xmlns:p14="http://schemas.microsoft.com/office/powerpoint/2010/main" val="283832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inşa sürecinin üç düzeyi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Felsefe: Dünya görüşünün en yoğun ve gelişkin düzeyi</a:t>
            </a:r>
          </a:p>
          <a:p>
            <a:pPr lvl="1"/>
            <a:r>
              <a:rPr lang="tr-TR" sz="2600" dirty="0" smtClean="0"/>
              <a:t>Ortak duyu: Kitlelerin ortak psikolojisi ve algılama düzeyi – «kendiliğinden felsefe»</a:t>
            </a:r>
          </a:p>
          <a:p>
            <a:pPr lvl="1"/>
            <a:r>
              <a:rPr lang="tr-TR" sz="2600" dirty="0" smtClean="0"/>
              <a:t>Folklor: Tarihsel birikimden aktarılan dağınık ve bağlantısız kültürel, gelenekler, düşünceler, pratikler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445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blokun üstyapısı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Sivil toplum: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rıza ilişkilerinin kurulduğu özel örgütlenmeler alanı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Politik toplum (devlet): Zorlama ve baskı işlevinin uygulandığı yönetim alanı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Entegral devlet: Zorlama ve rızanın, tahakküm ve hegemonyanın birliği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43347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Aydınlar ve hegemonya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Sınıf bilincinin kitlelere aktarılmasını sağlayan toplumsal bir kategori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Devletle sivil toplum arasındaki bağlantıyı kuran bir etkinliğin özneleri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Organik aydın</a:t>
            </a:r>
            <a:r>
              <a:rPr lang="tr-TR" sz="2600" dirty="0" smtClean="0"/>
              <a:t>: Sınıfın görüş, değer ve pratiklerini yaygınlaştıracak entelektüel etkinliğin özneleri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5460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krizi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Egemen sınıf hegemonyasının kesintiye uğraması</a:t>
            </a:r>
          </a:p>
          <a:p>
            <a:pPr lvl="2"/>
            <a:r>
              <a:rPr lang="tr-TR" sz="2200" dirty="0"/>
              <a:t>Egemen sınıfın siyasal girişimi başarısız olduğunda</a:t>
            </a:r>
          </a:p>
          <a:p>
            <a:pPr lvl="2"/>
            <a:r>
              <a:rPr lang="tr-TR" sz="2200" dirty="0"/>
              <a:t>Edilgen kitleler </a:t>
            </a:r>
            <a:r>
              <a:rPr lang="tr-TR" sz="2200" dirty="0" err="1" smtClean="0"/>
              <a:t>devrimcileştiğinde</a:t>
            </a:r>
            <a:endParaRPr lang="tr-TR" sz="2200" dirty="0" smtClean="0"/>
          </a:p>
          <a:p>
            <a:pPr lvl="1"/>
            <a:r>
              <a:rPr lang="tr-TR" sz="2600" dirty="0" smtClean="0"/>
              <a:t>Temsil krizi: Partilerle temsil ettikleri sınıflar arasındaki yönetim ilişkilerinin sürdürülemez hale gelmesi</a:t>
            </a:r>
          </a:p>
          <a:p>
            <a:pPr lvl="1"/>
            <a:r>
              <a:rPr lang="tr-TR" sz="2600" dirty="0" smtClean="0"/>
              <a:t>Krizin çözümü:</a:t>
            </a:r>
          </a:p>
          <a:p>
            <a:pPr lvl="2"/>
            <a:r>
              <a:rPr lang="tr-TR" sz="2200" dirty="0" smtClean="0"/>
              <a:t>Egemen sınıfın partilerinin birleşmesiyle yeni </a:t>
            </a:r>
            <a:r>
              <a:rPr lang="tr-TR" sz="2200" dirty="0" err="1" smtClean="0"/>
              <a:t>hegemonik</a:t>
            </a:r>
            <a:r>
              <a:rPr lang="tr-TR" sz="2200" dirty="0" smtClean="0"/>
              <a:t> blok</a:t>
            </a:r>
          </a:p>
          <a:p>
            <a:pPr lvl="2"/>
            <a:r>
              <a:rPr lang="tr-TR" sz="2200" dirty="0" smtClean="0"/>
              <a:t>Bağımsız bir siyasal gücün devreye girmesi</a:t>
            </a:r>
          </a:p>
          <a:p>
            <a:pPr lvl="2"/>
            <a:r>
              <a:rPr lang="tr-TR" sz="2200" dirty="0" smtClean="0"/>
              <a:t>Karşı-hegemonyanın başarıya ulaşması</a:t>
            </a:r>
          </a:p>
        </p:txBody>
      </p:sp>
    </p:spTree>
    <p:extLst>
      <p:ext uri="{BB962C8B-B14F-4D97-AF65-F5344CB8AC3E}">
        <p14:creationId xmlns:p14="http://schemas.microsoft.com/office/powerpoint/2010/main" val="330648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mücadelesi ve karşı-hegemonya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Hegemonik</a:t>
            </a:r>
            <a:r>
              <a:rPr lang="tr-TR" sz="2600" dirty="0" smtClean="0"/>
              <a:t> sistem kendisine karşıt eğilimler de içerir ve bunlara karşı sürekli tahakküm kurmaya çalışır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Karşı-hegemonya egemen sınıfın ideolojik ve siyasal üstünlüğünü sağlayan </a:t>
            </a:r>
            <a:r>
              <a:rPr lang="tr-TR" sz="2600" dirty="0" err="1" smtClean="0"/>
              <a:t>oydaşmayı</a:t>
            </a:r>
            <a:r>
              <a:rPr lang="tr-TR" sz="2600" dirty="0" smtClean="0"/>
              <a:t> etkisizleştirir</a:t>
            </a:r>
          </a:p>
          <a:p>
            <a:pPr lvl="2"/>
            <a:r>
              <a:rPr lang="tr-TR" sz="2200" dirty="0" smtClean="0"/>
              <a:t>Mevzi savaşı: Siyasal iktidar kazanılmadan önce sivil toplumda yürütülecek olan etkinlikler</a:t>
            </a:r>
          </a:p>
          <a:p>
            <a:pPr lvl="2"/>
            <a:r>
              <a:rPr lang="tr-TR" sz="2200" dirty="0" smtClean="0"/>
              <a:t>Manevra savaşı: Devlet iktidarını ele geçirme uğrağına yönelik etkinlikler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20040257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698</Words>
  <Application>Microsoft Office PowerPoint</Application>
  <PresentationFormat>Özel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Geçmişe bakış</vt:lpstr>
      <vt:lpstr>Siyaset Bilimi I</vt:lpstr>
      <vt:lpstr>Tanım ve kökenler</vt:lpstr>
      <vt:lpstr>Antonio Gramsci (1891-1937)</vt:lpstr>
      <vt:lpstr>Hegemonya ve ideoloji</vt:lpstr>
      <vt:lpstr>Hegemonya inşa sürecinin üç düzeyi</vt:lpstr>
      <vt:lpstr>Tarihsel blokun üstyapısı </vt:lpstr>
      <vt:lpstr>Aydınlar ve hegemonya</vt:lpstr>
      <vt:lpstr>Hegemonya krizi</vt:lpstr>
      <vt:lpstr>Hegemonya mücadelesi ve karşı-hegemonya</vt:lpstr>
      <vt:lpstr>Hegemonya kavramının kullanımları</vt:lpstr>
      <vt:lpstr>Sivil toplum - kökenler</vt:lpstr>
      <vt:lpstr>Devlet – sivil toplum ayrımı</vt:lpstr>
      <vt:lpstr>Devlet – sivil toplum ikiliğinin eleştirisi</vt:lpstr>
      <vt:lpstr>Kamusal alan – temel değerler</vt:lpstr>
      <vt:lpstr>Kamusal alan kavramının öğeleri</vt:lpstr>
      <vt:lpstr>Jürgen Habermas (1929 – )</vt:lpstr>
      <vt:lpstr>Hannah Arendt (1906-1975)</vt:lpstr>
      <vt:lpstr>Kamusal alan kavramının eksikleri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12</cp:revision>
  <dcterms:created xsi:type="dcterms:W3CDTF">2018-06-19T11:27:11Z</dcterms:created>
  <dcterms:modified xsi:type="dcterms:W3CDTF">2018-06-24T15:58:02Z</dcterms:modified>
</cp:coreProperties>
</file>