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handoutMasterIdLst>
    <p:handoutMasterId r:id="rId13"/>
  </p:handoutMasterIdLst>
  <p:sldIdLst>
    <p:sldId id="256" r:id="rId2"/>
    <p:sldId id="299" r:id="rId3"/>
    <p:sldId id="311" r:id="rId4"/>
    <p:sldId id="301" r:id="rId5"/>
    <p:sldId id="307" r:id="rId6"/>
    <p:sldId id="327" r:id="rId7"/>
    <p:sldId id="302" r:id="rId8"/>
    <p:sldId id="303" r:id="rId9"/>
    <p:sldId id="330" r:id="rId10"/>
    <p:sldId id="335" r:id="rId1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p:cViewPr varScale="1">
        <p:scale>
          <a:sx n="108" d="100"/>
          <a:sy n="108" d="100"/>
        </p:scale>
        <p:origin x="17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4212C95-84E5-479B-996E-A11D5EC8C7B9}" type="datetimeFigureOut">
              <a:rPr lang="tr-TR" smtClean="0"/>
              <a:pPr/>
              <a:t>4.03.2020</a:t>
            </a:fld>
            <a:endParaRPr lang="tr-TR"/>
          </a:p>
        </p:txBody>
      </p:sp>
      <p:sp>
        <p:nvSpPr>
          <p:cNvPr id="4" name="3 Altbilgi Yer Tutucusu"/>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1A780D4-8079-4B27-A676-FF9BF299137B}" type="slidenum">
              <a:rPr lang="tr-TR" smtClean="0"/>
              <a:pPr/>
              <a:t>‹#›</a:t>
            </a:fld>
            <a:endParaRPr lang="tr-TR"/>
          </a:p>
        </p:txBody>
      </p:sp>
    </p:spTree>
    <p:extLst>
      <p:ext uri="{BB962C8B-B14F-4D97-AF65-F5344CB8AC3E}">
        <p14:creationId xmlns:p14="http://schemas.microsoft.com/office/powerpoint/2010/main" val="220732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43FE18-38E3-4915-9A24-FD7BE7F9AF8E}" type="datetimeFigureOut">
              <a:rPr lang="en-US" smtClean="0"/>
              <a:pPr/>
              <a:t>3/4/2020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58E01A-7A81-4A50-BADA-B3DF7F87F41F}" type="slidenum">
              <a:rPr lang="en-US" smtClean="0"/>
              <a:pPr/>
              <a:t>‹#›</a:t>
            </a:fld>
            <a:endParaRPr lang="en-US"/>
          </a:p>
        </p:txBody>
      </p:sp>
    </p:spTree>
    <p:extLst>
      <p:ext uri="{BB962C8B-B14F-4D97-AF65-F5344CB8AC3E}">
        <p14:creationId xmlns:p14="http://schemas.microsoft.com/office/powerpoint/2010/main" val="379006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1</a:t>
            </a:fld>
            <a:endParaRPr lang="en-US"/>
          </a:p>
        </p:txBody>
      </p:sp>
    </p:spTree>
    <p:extLst>
      <p:ext uri="{BB962C8B-B14F-4D97-AF65-F5344CB8AC3E}">
        <p14:creationId xmlns:p14="http://schemas.microsoft.com/office/powerpoint/2010/main" val="173324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2</a:t>
            </a:fld>
            <a:endParaRPr lang="en-US"/>
          </a:p>
        </p:txBody>
      </p:sp>
    </p:spTree>
    <p:extLst>
      <p:ext uri="{BB962C8B-B14F-4D97-AF65-F5344CB8AC3E}">
        <p14:creationId xmlns:p14="http://schemas.microsoft.com/office/powerpoint/2010/main" val="423834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4</a:t>
            </a:fld>
            <a:endParaRPr lang="en-US"/>
          </a:p>
        </p:txBody>
      </p:sp>
    </p:spTree>
    <p:extLst>
      <p:ext uri="{BB962C8B-B14F-4D97-AF65-F5344CB8AC3E}">
        <p14:creationId xmlns:p14="http://schemas.microsoft.com/office/powerpoint/2010/main" val="88352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5</a:t>
            </a:fld>
            <a:endParaRPr lang="en-US"/>
          </a:p>
        </p:txBody>
      </p:sp>
    </p:spTree>
    <p:extLst>
      <p:ext uri="{BB962C8B-B14F-4D97-AF65-F5344CB8AC3E}">
        <p14:creationId xmlns:p14="http://schemas.microsoft.com/office/powerpoint/2010/main" val="3299667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7</a:t>
            </a:fld>
            <a:endParaRPr lang="en-US"/>
          </a:p>
        </p:txBody>
      </p:sp>
    </p:spTree>
    <p:extLst>
      <p:ext uri="{BB962C8B-B14F-4D97-AF65-F5344CB8AC3E}">
        <p14:creationId xmlns:p14="http://schemas.microsoft.com/office/powerpoint/2010/main" val="302457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8</a:t>
            </a:fld>
            <a:endParaRPr lang="en-US"/>
          </a:p>
        </p:txBody>
      </p:sp>
    </p:spTree>
    <p:extLst>
      <p:ext uri="{BB962C8B-B14F-4D97-AF65-F5344CB8AC3E}">
        <p14:creationId xmlns:p14="http://schemas.microsoft.com/office/powerpoint/2010/main" val="210132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4.03.2020</a:t>
            </a:fld>
            <a:endParaRPr lang="tr-T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tr-T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pPr/>
              <a:t>4.03.2020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pPr/>
              <a:t>4.03.2020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D9F75050-0E15-4C5B-92B0-66D068882F1F}" type="datetimeFigureOut">
              <a:rPr lang="tr-TR" smtClean="0"/>
              <a:pPr/>
              <a:t>4.03.2020</a:t>
            </a:fld>
            <a:endParaRPr lang="tr-TR"/>
          </a:p>
        </p:txBody>
      </p:sp>
      <p:sp>
        <p:nvSpPr>
          <p:cNvPr id="9" name="Slide Number Placeholder 8"/>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Footer Placeholder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4.03.2020</a:t>
            </a:fld>
            <a:endParaRPr lang="tr-T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tr-T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9F75050-0E15-4C5B-92B0-66D068882F1F}" type="datetimeFigureOut">
              <a:rPr lang="tr-TR" smtClean="0"/>
              <a:pPr/>
              <a:t>4.03.2020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D9F75050-0E15-4C5B-92B0-66D068882F1F}" type="datetimeFigureOut">
              <a:rPr lang="tr-TR" smtClean="0"/>
              <a:pPr/>
              <a:t>4.03.2020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D9F75050-0E15-4C5B-92B0-66D068882F1F}" type="datetimeFigureOut">
              <a:rPr lang="tr-TR" smtClean="0"/>
              <a:pPr/>
              <a:t>4.03.2020</a:t>
            </a:fld>
            <a:endParaRPr lang="tr-TR"/>
          </a:p>
        </p:txBody>
      </p:sp>
      <p:sp>
        <p:nvSpPr>
          <p:cNvPr id="7" name="Slide Number Placeholder 6"/>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Footer Placeholder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4.03.2020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9F75050-0E15-4C5B-92B0-66D068882F1F}" type="datetimeFigureOut">
              <a:rPr lang="tr-TR" smtClean="0"/>
              <a:pPr/>
              <a:t>4.03.2020</a:t>
            </a:fld>
            <a:endParaRPr lang="tr-TR"/>
          </a:p>
        </p:txBody>
      </p:sp>
      <p:sp>
        <p:nvSpPr>
          <p:cNvPr id="22" name="Slide Number Placeholder 21"/>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Footer Placeholder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9F75050-0E15-4C5B-92B0-66D068882F1F}" type="datetimeFigureOut">
              <a:rPr lang="tr-TR" smtClean="0"/>
              <a:pPr/>
              <a:t>4.03.2020</a:t>
            </a:fld>
            <a:endParaRPr lang="tr-TR"/>
          </a:p>
        </p:txBody>
      </p:sp>
      <p:sp>
        <p:nvSpPr>
          <p:cNvPr id="18" name="Slide Number Placeholder 17"/>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Footer Placeholder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57000" contrast="-16000"/>
          </a:blip>
          <a:srcRect/>
          <a:stretch>
            <a:fillRect l="-27000" r="-27000"/>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4.03.2020</a:t>
            </a:fld>
            <a:endParaRPr lang="tr-T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heel spokes="1"/>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86000" y="1124744"/>
            <a:ext cx="6030416" cy="4032448"/>
          </a:xfrm>
        </p:spPr>
        <p:txBody>
          <a:bodyPr>
            <a:normAutofit fontScale="90000"/>
          </a:bodyPr>
          <a:lstStyle/>
          <a:p>
            <a:pPr algn="ct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r>
              <a:rPr lang="tr-TR"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dirty="0">
                <a:solidFill>
                  <a:schemeClr val="accent2">
                    <a:lumMod val="75000"/>
                  </a:schemeClr>
                </a:solidFill>
                <a:effectLst>
                  <a:outerShdw blurRad="38100" dist="38100" dir="2700000" algn="tl">
                    <a:srgbClr val="000000">
                      <a:alpha val="43137"/>
                    </a:srgbClr>
                  </a:outerShdw>
                </a:effectLst>
                <a:latin typeface="Comic Sans MS" pitchFamily="66" charset="0"/>
              </a:rPr>
            </a:br>
            <a:br>
              <a:rPr lang="tr-TR"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br>
              <a:rPr lang="tr-TR" dirty="0">
                <a:solidFill>
                  <a:schemeClr val="accent2">
                    <a:lumMod val="75000"/>
                  </a:schemeClr>
                </a:solidFill>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r>
              <a:rPr lang="tr-TR" dirty="0">
                <a:solidFill>
                  <a:schemeClr val="accent2">
                    <a:lumMod val="75000"/>
                  </a:schemeClr>
                </a:solidFill>
                <a:effectLst>
                  <a:outerShdw blurRad="38100" dist="38100" dir="2700000" algn="tl">
                    <a:srgbClr val="000000">
                      <a:alpha val="43137"/>
                    </a:srgbClr>
                  </a:outerShdw>
                </a:effectLst>
                <a:latin typeface="Comic Sans MS" pitchFamily="66" charset="0"/>
              </a:rPr>
              <a:t>9. hafta</a:t>
            </a:r>
            <a:br>
              <a:rPr lang="tr-TR" dirty="0">
                <a:solidFill>
                  <a:schemeClr val="accent2">
                    <a:lumMod val="75000"/>
                  </a:schemeClr>
                </a:solidFill>
                <a:effectLst>
                  <a:outerShdw blurRad="38100" dist="38100" dir="2700000" algn="tl">
                    <a:srgbClr val="000000">
                      <a:alpha val="43137"/>
                    </a:srgbClr>
                  </a:outerShdw>
                </a:effectLst>
                <a:latin typeface="Comic Sans MS" pitchFamily="66" charset="0"/>
              </a:rPr>
            </a:br>
            <a:br>
              <a:rPr lang="tr-TR"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dirty="0">
                <a:solidFill>
                  <a:schemeClr val="accent2">
                    <a:lumMod val="75000"/>
                  </a:schemeClr>
                </a:solidFill>
                <a:effectLst>
                  <a:outerShdw blurRad="38100" dist="38100" dir="2700000" algn="tl">
                    <a:srgbClr val="000000">
                      <a:alpha val="43137"/>
                    </a:srgbClr>
                  </a:outerShdw>
                </a:effectLst>
                <a:latin typeface="Comic Sans MS" pitchFamily="66" charset="0"/>
              </a:rPr>
              <a:t>Hint-Türk </a:t>
            </a:r>
            <a:r>
              <a:rPr lang="tr-TR">
                <a:solidFill>
                  <a:schemeClr val="accent2">
                    <a:lumMod val="75000"/>
                  </a:schemeClr>
                </a:solidFill>
                <a:effectLst>
                  <a:outerShdw blurRad="38100" dist="38100" dir="2700000" algn="tl">
                    <a:srgbClr val="000000">
                      <a:alpha val="43137"/>
                    </a:srgbClr>
                  </a:outerShdw>
                </a:effectLst>
                <a:latin typeface="Comic Sans MS" pitchFamily="66" charset="0"/>
              </a:rPr>
              <a:t>İmparatorluğu Dönemi: </a:t>
            </a:r>
            <a:r>
              <a:rPr lang="tr-TR" dirty="0">
                <a:solidFill>
                  <a:schemeClr val="accent2">
                    <a:lumMod val="75000"/>
                  </a:schemeClr>
                </a:solidFill>
                <a:effectLst>
                  <a:outerShdw blurRad="38100" dist="38100" dir="2700000" algn="tl">
                    <a:srgbClr val="000000">
                      <a:alpha val="43137"/>
                    </a:srgbClr>
                  </a:outerShdw>
                </a:effectLst>
                <a:latin typeface="Comic Sans MS" pitchFamily="66" charset="0"/>
              </a:rPr>
              <a:t>Şah cihan ı</a:t>
            </a:r>
            <a:br>
              <a:rPr lang="tr-TR" dirty="0">
                <a:effectLst>
                  <a:outerShdw blurRad="38100" dist="38100" dir="2700000" algn="tl">
                    <a:srgbClr val="000000">
                      <a:alpha val="43137"/>
                    </a:srgbClr>
                  </a:outerShdw>
                </a:effectLst>
              </a:rPr>
            </a:br>
            <a:br>
              <a:rPr lang="tr-TR" dirty="0">
                <a:effectLst>
                  <a:outerShdw blurRad="38100" dist="38100" dir="2700000" algn="tl">
                    <a:srgbClr val="000000">
                      <a:alpha val="43137"/>
                    </a:srgbClr>
                  </a:outerShdw>
                </a:effectLst>
              </a:rPr>
            </a:br>
            <a:br>
              <a:rPr lang="tr-TR" sz="1600" dirty="0">
                <a:solidFill>
                  <a:schemeClr val="tx1"/>
                </a:solidFill>
              </a:rPr>
            </a:br>
            <a:br>
              <a:rPr lang="tr-TR" sz="1600" dirty="0">
                <a:solidFill>
                  <a:schemeClr val="tx1"/>
                </a:solidFill>
              </a:rPr>
            </a:br>
            <a:br>
              <a:rPr lang="tr-TR" sz="1600" dirty="0">
                <a:solidFill>
                  <a:schemeClr val="tx1"/>
                </a:solidFill>
              </a:rPr>
            </a:br>
            <a:br>
              <a:rPr lang="tr-TR" sz="1600" dirty="0">
                <a:solidFill>
                  <a:schemeClr val="tx1"/>
                </a:solidFill>
              </a:rPr>
            </a:br>
            <a:endParaRPr lang="tr-TR" sz="1600" dirty="0">
              <a:solidFill>
                <a:schemeClr val="tx1"/>
              </a:solidFill>
            </a:endParaRPr>
          </a:p>
        </p:txBody>
      </p:sp>
      <p:sp>
        <p:nvSpPr>
          <p:cNvPr id="3" name="2 Alt Başlık"/>
          <p:cNvSpPr>
            <a:spLocks noGrp="1"/>
          </p:cNvSpPr>
          <p:nvPr>
            <p:ph type="subTitle" idx="1"/>
          </p:nvPr>
        </p:nvSpPr>
        <p:spPr>
          <a:xfrm>
            <a:off x="2286000" y="3933056"/>
            <a:ext cx="6172200" cy="2441866"/>
          </a:xfrm>
        </p:spPr>
        <p:txBody>
          <a:bodyPr>
            <a:normAutofit/>
          </a:bodyPr>
          <a:lstStyle/>
          <a:p>
            <a:pPr algn="r"/>
            <a:endParaRPr lang="tr-TR" sz="1200" b="0" dirty="0">
              <a:solidFill>
                <a:schemeClr val="tx1"/>
              </a:solidFill>
              <a:effectLst>
                <a:outerShdw blurRad="38100" dist="38100" dir="2700000" algn="tl">
                  <a:srgbClr val="000000">
                    <a:alpha val="43137"/>
                  </a:srgbClr>
                </a:outerShdw>
              </a:effectLst>
              <a:latin typeface="Comic Sans MS" pitchFamily="66" charset="0"/>
            </a:endParaRPr>
          </a:p>
          <a:p>
            <a:pPr algn="r"/>
            <a:endParaRPr lang="tr-TR" sz="1200" dirty="0">
              <a:solidFill>
                <a:schemeClr val="tx1"/>
              </a:solidFill>
              <a:effectLst>
                <a:outerShdw blurRad="38100" dist="38100" dir="2700000" algn="tl">
                  <a:srgbClr val="000000">
                    <a:alpha val="43137"/>
                  </a:srgbClr>
                </a:outerShdw>
              </a:effectLst>
              <a:latin typeface="Comic Sans MS" pitchFamily="66" charset="0"/>
            </a:endParaRPr>
          </a:p>
          <a:p>
            <a:pPr algn="r"/>
            <a:r>
              <a:rPr lang="tr-TR" sz="1200" dirty="0">
                <a:solidFill>
                  <a:schemeClr val="tx1"/>
                </a:solidFill>
                <a:effectLst>
                  <a:outerShdw blurRad="38100" dist="38100" dir="2700000" algn="tl">
                    <a:srgbClr val="000000">
                      <a:alpha val="43137"/>
                    </a:srgbClr>
                  </a:outerShdw>
                </a:effectLst>
                <a:latin typeface="Comic Sans MS" pitchFamily="66" charset="0"/>
              </a:rPr>
              <a:t>Dersin Sorumlusu:</a:t>
            </a:r>
          </a:p>
          <a:p>
            <a:pPr algn="r"/>
            <a:r>
              <a:rPr lang="tr-TR" sz="1200" dirty="0">
                <a:solidFill>
                  <a:schemeClr val="tx1"/>
                </a:solidFill>
                <a:effectLst>
                  <a:outerShdw blurRad="38100" dist="38100" dir="2700000" algn="tl">
                    <a:srgbClr val="000000">
                      <a:alpha val="43137"/>
                    </a:srgbClr>
                  </a:outerShdw>
                </a:effectLst>
                <a:latin typeface="Comic Sans MS" pitchFamily="66" charset="0"/>
              </a:rPr>
              <a:t>Doç. Dr. Yalçın Kayalı</a:t>
            </a:r>
          </a:p>
          <a:p>
            <a:pPr algn="r"/>
            <a:r>
              <a:rPr lang="tr-TR" sz="1200" dirty="0">
                <a:solidFill>
                  <a:schemeClr val="tx1"/>
                </a:solidFill>
                <a:effectLst>
                  <a:outerShdw blurRad="38100" dist="38100" dir="2700000" algn="tl">
                    <a:srgbClr val="000000">
                      <a:alpha val="43137"/>
                    </a:srgbClr>
                  </a:outerShdw>
                </a:effectLst>
                <a:latin typeface="Comic Sans MS" pitchFamily="66" charset="0"/>
              </a:rPr>
              <a:t>Ankara Üniversitesi</a:t>
            </a:r>
          </a:p>
          <a:p>
            <a:pPr algn="r"/>
            <a:r>
              <a:rPr lang="tr-TR" sz="1200" dirty="0">
                <a:solidFill>
                  <a:schemeClr val="tx1"/>
                </a:solidFill>
                <a:effectLst>
                  <a:outerShdw blurRad="38100" dist="38100" dir="2700000" algn="tl">
                    <a:srgbClr val="000000">
                      <a:alpha val="43137"/>
                    </a:srgbClr>
                  </a:outerShdw>
                </a:effectLst>
                <a:latin typeface="Comic Sans MS" pitchFamily="66" charset="0"/>
              </a:rPr>
              <a:t>Dil ve Tarih-Coğrafya Fakültesi</a:t>
            </a:r>
          </a:p>
          <a:p>
            <a:pPr algn="r"/>
            <a:r>
              <a:rPr lang="tr-TR" sz="1200" dirty="0">
                <a:solidFill>
                  <a:schemeClr val="tx1"/>
                </a:solidFill>
                <a:effectLst>
                  <a:outerShdw blurRad="38100" dist="38100" dir="2700000" algn="tl">
                    <a:srgbClr val="000000">
                      <a:alpha val="43137"/>
                    </a:srgbClr>
                  </a:outerShdw>
                </a:effectLst>
                <a:latin typeface="Comic Sans MS" pitchFamily="66" charset="0"/>
              </a:rPr>
              <a:t>Doğu Dilleri ve Edebiyatları Bölümü</a:t>
            </a:r>
          </a:p>
          <a:p>
            <a:pPr algn="r"/>
            <a:r>
              <a:rPr lang="tr-TR" sz="1200" dirty="0">
                <a:solidFill>
                  <a:schemeClr val="tx1"/>
                </a:solidFill>
                <a:effectLst>
                  <a:outerShdw blurRad="38100" dist="38100" dir="2700000" algn="tl">
                    <a:srgbClr val="000000">
                      <a:alpha val="43137"/>
                    </a:srgbClr>
                  </a:outerShdw>
                </a:effectLst>
                <a:latin typeface="Comic Sans MS" pitchFamily="66" charset="0"/>
              </a:rPr>
              <a:t>Hindoloji Anabilim Dalı</a:t>
            </a:r>
          </a:p>
        </p:txBody>
      </p:sp>
    </p:spTree>
  </p:cSld>
  <p:clrMapOvr>
    <a:masterClrMapping/>
  </p:clrMapOvr>
  <p:transition>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5DB5F92-131C-4584-955F-7BC2FBA00538}"/>
              </a:ext>
            </a:extLst>
          </p:cNvPr>
          <p:cNvSpPr>
            <a:spLocks noGrp="1"/>
          </p:cNvSpPr>
          <p:nvPr>
            <p:ph type="title"/>
          </p:nvPr>
        </p:nvSpPr>
        <p:spPr>
          <a:xfrm>
            <a:off x="457200" y="274638"/>
            <a:ext cx="7467600" cy="850106"/>
          </a:xfrm>
        </p:spPr>
        <p:txBody>
          <a:bodyPr>
            <a:normAutofit fontScale="90000"/>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dirty="0"/>
          </a:p>
        </p:txBody>
      </p:sp>
      <p:pic>
        <p:nvPicPr>
          <p:cNvPr id="5" name="İçerik Yer Tutucusu 4">
            <a:extLst>
              <a:ext uri="{FF2B5EF4-FFF2-40B4-BE49-F238E27FC236}">
                <a16:creationId xmlns:a16="http://schemas.microsoft.com/office/drawing/2014/main" id="{EA0703B8-9590-4069-B887-19B72B8B3FF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15616" y="1265525"/>
            <a:ext cx="6495764" cy="5339781"/>
          </a:xfrm>
        </p:spPr>
      </p:pic>
    </p:spTree>
    <p:extLst>
      <p:ext uri="{BB962C8B-B14F-4D97-AF65-F5344CB8AC3E}">
        <p14:creationId xmlns:p14="http://schemas.microsoft.com/office/powerpoint/2010/main" val="303339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numCol="2" anchor="ctr">
            <a:normAutofit/>
          </a:bodyPr>
          <a:lstStyle/>
          <a:p>
            <a:pPr marL="365760" lvl="1" indent="0">
              <a:buNone/>
            </a:pPr>
            <a:r>
              <a:rPr lang="tr-TR" b="1" dirty="0">
                <a:latin typeface="Comic Sans MS" panose="030F0702030302020204" pitchFamily="66" charset="0"/>
              </a:rPr>
              <a:t>Babür İmparatorluğunun 5. hükümdarı olan Şah Cihan 5 Ocak 1592’de Lahor’da doğdu. Ekber Şah’ın torunu ve Cihangir Selim Şahın </a:t>
            </a:r>
            <a:r>
              <a:rPr lang="tr-TR" b="1" dirty="0" err="1">
                <a:latin typeface="Comic Sans MS" panose="030F0702030302020204" pitchFamily="66" charset="0"/>
              </a:rPr>
              <a:t>oğludur.Asıl</a:t>
            </a:r>
            <a:r>
              <a:rPr lang="tr-TR" b="1" dirty="0">
                <a:latin typeface="Comic Sans MS" panose="030F0702030302020204" pitchFamily="66" charset="0"/>
              </a:rPr>
              <a:t> adı Hürrem’dir. </a:t>
            </a:r>
            <a:r>
              <a:rPr lang="tr-TR" b="1" dirty="0" err="1">
                <a:latin typeface="Comic Sans MS" panose="030F0702030302020204" pitchFamily="66" charset="0"/>
              </a:rPr>
              <a:t>Çoçukluğu</a:t>
            </a:r>
            <a:r>
              <a:rPr lang="tr-TR" b="1" dirty="0">
                <a:latin typeface="Comic Sans MS" panose="030F0702030302020204" pitchFamily="66" charset="0"/>
              </a:rPr>
              <a:t> </a:t>
            </a:r>
            <a:r>
              <a:rPr lang="tr-TR" b="1" dirty="0" err="1">
                <a:latin typeface="Comic Sans MS" panose="030F0702030302020204" pitchFamily="66" charset="0"/>
              </a:rPr>
              <a:t>Fetihpur’da</a:t>
            </a:r>
            <a:r>
              <a:rPr lang="tr-TR" b="1" dirty="0">
                <a:latin typeface="Comic Sans MS" panose="030F0702030302020204" pitchFamily="66" charset="0"/>
              </a:rPr>
              <a:t> büyükbabası Ekber’in yanında </a:t>
            </a:r>
            <a:r>
              <a:rPr lang="tr-TR" b="1" dirty="0" err="1">
                <a:latin typeface="Comic Sans MS" panose="030F0702030302020204" pitchFamily="66" charset="0"/>
              </a:rPr>
              <a:t>geçmiştir.Ekber</a:t>
            </a:r>
            <a:r>
              <a:rPr lang="tr-TR" b="1" dirty="0">
                <a:latin typeface="Comic Sans MS" panose="030F0702030302020204" pitchFamily="66" charset="0"/>
              </a:rPr>
              <a:t> Şah’ın hiç çocuğu olmamış eşi Rukiye Begüm tarafından yetiştirildi. </a:t>
            </a:r>
            <a:br>
              <a:rPr lang="tr-TR" b="1" dirty="0"/>
            </a:br>
            <a:endParaRPr lang="tr-TR" b="1" dirty="0"/>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latin typeface="Comic Sans MS" panose="030F0702030302020204" pitchFamily="66" charset="0"/>
              </a:rPr>
              <a:t>Şah cihan</a:t>
            </a:r>
          </a:p>
        </p:txBody>
      </p:sp>
      <p:pic>
        <p:nvPicPr>
          <p:cNvPr id="2" name="Resim 1">
            <a:extLst>
              <a:ext uri="{FF2B5EF4-FFF2-40B4-BE49-F238E27FC236}">
                <a16:creationId xmlns:a16="http://schemas.microsoft.com/office/drawing/2014/main" id="{C57B9486-DE5D-4BFF-8780-D7048D09020F}"/>
              </a:ext>
            </a:extLst>
          </p:cNvPr>
          <p:cNvPicPr>
            <a:picLocks noChangeAspect="1"/>
          </p:cNvPicPr>
          <p:nvPr/>
        </p:nvPicPr>
        <p:blipFill>
          <a:blip r:embed="rId3"/>
          <a:stretch>
            <a:fillRect/>
          </a:stretch>
        </p:blipFill>
        <p:spPr>
          <a:xfrm>
            <a:off x="4266656" y="1773996"/>
            <a:ext cx="3816424" cy="4617640"/>
          </a:xfrm>
          <a:prstGeom prst="rect">
            <a:avLst/>
          </a:prstGeom>
        </p:spPr>
      </p:pic>
    </p:spTree>
    <p:extLst>
      <p:ext uri="{BB962C8B-B14F-4D97-AF65-F5344CB8AC3E}">
        <p14:creationId xmlns:p14="http://schemas.microsoft.com/office/powerpoint/2010/main" val="1581572552"/>
      </p:ext>
    </p:extLst>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9C898B-5696-4B85-A221-A35AAFCFB01E}"/>
              </a:ext>
            </a:extLst>
          </p:cNvPr>
          <p:cNvSpPr>
            <a:spLocks noGrp="1"/>
          </p:cNvSpPr>
          <p:nvPr>
            <p:ph type="title"/>
          </p:nvPr>
        </p:nvSpPr>
        <p:spPr/>
        <p:txBody>
          <a:bodyPr/>
          <a:lstStyle/>
          <a:p>
            <a:r>
              <a:rPr lang="tr-TR" dirty="0"/>
              <a:t>                                     </a:t>
            </a:r>
          </a:p>
        </p:txBody>
      </p:sp>
      <p:pic>
        <p:nvPicPr>
          <p:cNvPr id="5" name="İçerik Yer Tutucusu 4">
            <a:extLst>
              <a:ext uri="{FF2B5EF4-FFF2-40B4-BE49-F238E27FC236}">
                <a16:creationId xmlns:a16="http://schemas.microsoft.com/office/drawing/2014/main" id="{C6FE360C-7059-4EE1-B9F6-8D253031348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91680" y="274638"/>
            <a:ext cx="5256584" cy="6199187"/>
          </a:xfrm>
        </p:spPr>
      </p:pic>
    </p:spTree>
    <p:extLst>
      <p:ext uri="{BB962C8B-B14F-4D97-AF65-F5344CB8AC3E}">
        <p14:creationId xmlns:p14="http://schemas.microsoft.com/office/powerpoint/2010/main" val="208517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chor="ctr">
            <a:normAutofit/>
          </a:bodyPr>
          <a:lstStyle/>
          <a:p>
            <a:pPr algn="ctr"/>
            <a:endParaRPr lang="tr-TR" b="1" dirty="0"/>
          </a:p>
          <a:p>
            <a:r>
              <a:rPr lang="tr-TR" b="1" dirty="0">
                <a:latin typeface="Comic Sans MS" panose="030F0702030302020204" pitchFamily="66" charset="0"/>
              </a:rPr>
              <a:t>Şah Cihan akıllı ve zekidir, mükemmel bir hafızası vardır ancak erken yaşta bilgi peşinde koşmaktansa silah konusunda uzmanlaşmayı tercih etti. 1605 ‘te babası tahta çıkınca en güçlü veliaht adayı oldu. </a:t>
            </a:r>
            <a:br>
              <a:rPr lang="tr-TR" b="1" dirty="0">
                <a:latin typeface="Comic Sans MS" panose="030F0702030302020204" pitchFamily="66" charset="0"/>
              </a:rPr>
            </a:br>
            <a:r>
              <a:rPr lang="tr-TR" b="1" dirty="0">
                <a:latin typeface="Comic Sans MS" panose="030F0702030302020204" pitchFamily="66" charset="0"/>
              </a:rPr>
              <a:t>1606 yılında, henüz 14 yaşında iken babası asi evladı Hüsrev’i bulmak üzere </a:t>
            </a:r>
            <a:r>
              <a:rPr lang="tr-TR" b="1" dirty="0" err="1">
                <a:latin typeface="Comic Sans MS" panose="030F0702030302020204" pitchFamily="66" charset="0"/>
              </a:rPr>
              <a:t>Pencap’a</a:t>
            </a:r>
            <a:r>
              <a:rPr lang="tr-TR" b="1" dirty="0">
                <a:latin typeface="Comic Sans MS" panose="030F0702030302020204" pitchFamily="66" charset="0"/>
              </a:rPr>
              <a:t> gittiği zaman onu Naiplik Meclisi’nin başına görevli olarak atamıştır. </a:t>
            </a: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rgbClr val="7598D9">
                    <a:lumMod val="75000"/>
                  </a:srgbClr>
                </a:solidFill>
                <a:effectLst>
                  <a:outerShdw blurRad="38100" dist="38100" dir="2700000" algn="tl">
                    <a:srgbClr val="000000">
                      <a:alpha val="43137"/>
                    </a:srgbClr>
                  </a:outerShdw>
                </a:effectLst>
                <a:latin typeface="Comic Sans MS" pitchFamily="66" charset="0"/>
              </a:rPr>
              <a:t>HİN 309 </a:t>
            </a:r>
            <a:br>
              <a:rPr lang="tr-TR" sz="2800" b="1" dirty="0">
                <a:solidFill>
                  <a:srgbClr val="7598D9">
                    <a:lumMod val="75000"/>
                  </a:srgbClr>
                </a:solidFill>
                <a:effectLst>
                  <a:outerShdw blurRad="38100" dist="38100" dir="2700000" algn="tl">
                    <a:srgbClr val="000000">
                      <a:alpha val="43137"/>
                    </a:srgbClr>
                  </a:outerShdw>
                </a:effectLst>
                <a:latin typeface="Comic Sans MS" pitchFamily="66" charset="0"/>
              </a:rPr>
            </a:br>
            <a:r>
              <a:rPr lang="tr-TR" sz="2800" b="1" dirty="0">
                <a:solidFill>
                  <a:srgbClr val="7598D9">
                    <a:lumMod val="75000"/>
                  </a:srgb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
        <p:nvSpPr>
          <p:cNvPr id="4" name="Dikdörtgen 3">
            <a:extLst>
              <a:ext uri="{FF2B5EF4-FFF2-40B4-BE49-F238E27FC236}">
                <a16:creationId xmlns:a16="http://schemas.microsoft.com/office/drawing/2014/main" id="{7537FB08-2EFB-4168-9755-3B28BE854E69}"/>
              </a:ext>
            </a:extLst>
          </p:cNvPr>
          <p:cNvSpPr/>
          <p:nvPr/>
        </p:nvSpPr>
        <p:spPr>
          <a:xfrm>
            <a:off x="2286000" y="1394356"/>
            <a:ext cx="4572000" cy="369332"/>
          </a:xfrm>
          <a:prstGeom prst="rect">
            <a:avLst/>
          </a:prstGeom>
        </p:spPr>
        <p:txBody>
          <a:bodyPr>
            <a:spAutoFit/>
          </a:bodyPr>
          <a:lstStyle/>
          <a:p>
            <a:r>
              <a:rPr lang="tr-TR" dirty="0">
                <a:latin typeface="Calibri" panose="020F0502020204030204" pitchFamily="34" charset="0"/>
                <a:ea typeface="Times New Roman" panose="02020603050405020304" pitchFamily="18" charset="0"/>
                <a:cs typeface="Times New Roman" panose="02020603050405020304" pitchFamily="18" charset="0"/>
              </a:rPr>
              <a:t>.</a:t>
            </a:r>
            <a:endParaRPr lang="tr-TR" dirty="0"/>
          </a:p>
        </p:txBody>
      </p:sp>
    </p:spTree>
    <p:extLst>
      <p:ext uri="{BB962C8B-B14F-4D97-AF65-F5344CB8AC3E}">
        <p14:creationId xmlns:p14="http://schemas.microsoft.com/office/powerpoint/2010/main" val="4273076853"/>
      </p:ext>
    </p:extLst>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927178" y="1580728"/>
            <a:ext cx="7467600" cy="4873752"/>
          </a:xfrm>
        </p:spPr>
        <p:txBody>
          <a:bodyPr>
            <a:normAutofit lnSpcReduction="10000"/>
          </a:bodyPr>
          <a:lstStyle/>
          <a:p>
            <a:endParaRPr lang="tr-TR" b="1" dirty="0"/>
          </a:p>
          <a:p>
            <a:r>
              <a:rPr lang="tr-TR" b="1" dirty="0">
                <a:latin typeface="Comic Sans MS" panose="030F0702030302020204" pitchFamily="66" charset="0"/>
              </a:rPr>
              <a:t>1617’de </a:t>
            </a:r>
            <a:r>
              <a:rPr lang="tr-TR" b="1" dirty="0" err="1">
                <a:latin typeface="Comic Sans MS" panose="030F0702030302020204" pitchFamily="66" charset="0"/>
              </a:rPr>
              <a:t>Dekkan’daki</a:t>
            </a:r>
            <a:r>
              <a:rPr lang="tr-TR" b="1" dirty="0">
                <a:latin typeface="Comic Sans MS" panose="030F0702030302020204" pitchFamily="66" charset="0"/>
              </a:rPr>
              <a:t> karışıklıkları bastırınca babasının güvenini kazandı.</a:t>
            </a:r>
            <a:br>
              <a:rPr lang="tr-TR" b="1" dirty="0">
                <a:latin typeface="Comic Sans MS" panose="030F0702030302020204" pitchFamily="66" charset="0"/>
              </a:rPr>
            </a:br>
            <a:r>
              <a:rPr lang="tr-TR" b="1" dirty="0">
                <a:latin typeface="Comic Sans MS" panose="030F0702030302020204" pitchFamily="66" charset="0"/>
              </a:rPr>
              <a:t>Şah Cihan sanını bu başarısından ötürü aldı.1620’de </a:t>
            </a:r>
            <a:r>
              <a:rPr lang="tr-TR" b="1" dirty="0" err="1">
                <a:latin typeface="Comic Sans MS" panose="030F0702030302020204" pitchFamily="66" charset="0"/>
              </a:rPr>
              <a:t>Dekkan</a:t>
            </a:r>
            <a:r>
              <a:rPr lang="tr-TR" b="1" dirty="0">
                <a:latin typeface="Comic Sans MS" panose="030F0702030302020204" pitchFamily="66" charset="0"/>
              </a:rPr>
              <a:t> valiliğine </a:t>
            </a:r>
            <a:r>
              <a:rPr lang="tr-TR" b="1" dirty="0" err="1">
                <a:latin typeface="Comic Sans MS" panose="030F0702030302020204" pitchFamily="66" charset="0"/>
              </a:rPr>
              <a:t>atandı.Tahtın</a:t>
            </a:r>
            <a:r>
              <a:rPr lang="tr-TR" b="1" dirty="0">
                <a:latin typeface="Comic Sans MS" panose="030F0702030302020204" pitchFamily="66" charset="0"/>
              </a:rPr>
              <a:t> gelecekteki ilk adayı gözüken ağabeyi Hüsrev’i öldürttü. Bu kez de üvey annesi Nur </a:t>
            </a:r>
            <a:r>
              <a:rPr lang="tr-TR" b="1" dirty="0" err="1">
                <a:latin typeface="Comic Sans MS" panose="030F0702030302020204" pitchFamily="66" charset="0"/>
              </a:rPr>
              <a:t>Cihan,küçük</a:t>
            </a:r>
            <a:r>
              <a:rPr lang="tr-TR" b="1" dirty="0">
                <a:latin typeface="Comic Sans MS" panose="030F0702030302020204" pitchFamily="66" charset="0"/>
              </a:rPr>
              <a:t> kardeşi </a:t>
            </a:r>
            <a:r>
              <a:rPr lang="tr-TR" b="1" dirty="0" err="1">
                <a:latin typeface="Comic Sans MS" panose="030F0702030302020204" pitchFamily="66" charset="0"/>
              </a:rPr>
              <a:t>Şehriyar’ı</a:t>
            </a:r>
            <a:r>
              <a:rPr lang="tr-TR" b="1" dirty="0">
                <a:latin typeface="Comic Sans MS" panose="030F0702030302020204" pitchFamily="66" charset="0"/>
              </a:rPr>
              <a:t> veliaht yapması için Cihangir’e baskıda bulundu. Şah Cihan’a düpedüz kin besleyen ve antipati geliştiren Nur Cihan, onun yerine tahta gözdesi olan </a:t>
            </a:r>
            <a:r>
              <a:rPr lang="tr-TR" b="1" dirty="0" err="1">
                <a:latin typeface="Comic Sans MS" panose="030F0702030302020204" pitchFamily="66" charset="0"/>
              </a:rPr>
              <a:t>Şehriyar’ı</a:t>
            </a:r>
            <a:r>
              <a:rPr lang="tr-TR" b="1" dirty="0">
                <a:latin typeface="Comic Sans MS" panose="030F0702030302020204" pitchFamily="66" charset="0"/>
              </a:rPr>
              <a:t> geçirmek istemiştir çünkü Şehriyar annesine yönetimini ona bırakacağını söyleyerek yumuşak başlı olacağına dair söz vermişti. </a:t>
            </a:r>
          </a:p>
          <a:p>
            <a:endParaRPr lang="tr-TR" b="1" dirty="0">
              <a:latin typeface="Comic Sans MS" panose="030F0702030302020204" pitchFamily="66" charset="0"/>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2505129648"/>
      </p:ext>
    </p:extLst>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369CEC-6231-4412-86FD-F7FC434CFF80}"/>
              </a:ext>
            </a:extLst>
          </p:cNvPr>
          <p:cNvSpPr>
            <a:spLocks noGrp="1"/>
          </p:cNvSpPr>
          <p:nvPr>
            <p:ph type="title"/>
          </p:nvPr>
        </p:nvSpPr>
        <p:spPr/>
        <p:txBody>
          <a:bodyPr/>
          <a:lstStyle/>
          <a:p>
            <a:pPr algn="ctr"/>
            <a:r>
              <a:rPr lang="tr-TR" sz="32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32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32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dirty="0"/>
          </a:p>
        </p:txBody>
      </p:sp>
      <p:sp>
        <p:nvSpPr>
          <p:cNvPr id="3" name="İçerik Yer Tutucusu 2">
            <a:extLst>
              <a:ext uri="{FF2B5EF4-FFF2-40B4-BE49-F238E27FC236}">
                <a16:creationId xmlns:a16="http://schemas.microsoft.com/office/drawing/2014/main" id="{F94F757C-2064-419F-9F23-970886879D5A}"/>
              </a:ext>
            </a:extLst>
          </p:cNvPr>
          <p:cNvSpPr>
            <a:spLocks noGrp="1"/>
          </p:cNvSpPr>
          <p:nvPr>
            <p:ph sz="quarter" idx="1"/>
          </p:nvPr>
        </p:nvSpPr>
        <p:spPr/>
        <p:txBody>
          <a:bodyPr/>
          <a:lstStyle/>
          <a:p>
            <a:r>
              <a:rPr lang="tr-TR" sz="4400" dirty="0" err="1">
                <a:latin typeface="Comic Sans MS" panose="030F0702030302020204" pitchFamily="66" charset="0"/>
              </a:rPr>
              <a:t>Asaf</a:t>
            </a:r>
            <a:r>
              <a:rPr lang="tr-TR" sz="4400" dirty="0">
                <a:latin typeface="Comic Sans MS" panose="030F0702030302020204" pitchFamily="66" charset="0"/>
              </a:rPr>
              <a:t> Han buna karşı çıktı, Cihangir’in torunları ve evlatları arasında en sevilen, en deneyimli ve en muktedir olan Şah Cihan’a taraf olmuştur. </a:t>
            </a:r>
          </a:p>
          <a:p>
            <a:endParaRPr lang="tr-TR" dirty="0"/>
          </a:p>
        </p:txBody>
      </p:sp>
    </p:spTree>
    <p:extLst>
      <p:ext uri="{BB962C8B-B14F-4D97-AF65-F5344CB8AC3E}">
        <p14:creationId xmlns:p14="http://schemas.microsoft.com/office/powerpoint/2010/main" val="297233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1916832"/>
            <a:ext cx="7467600" cy="4873752"/>
          </a:xfrm>
        </p:spPr>
        <p:txBody>
          <a:bodyPr>
            <a:normAutofit lnSpcReduction="10000"/>
          </a:bodyPr>
          <a:lstStyle/>
          <a:p>
            <a:r>
              <a:rPr lang="tr-TR" sz="2800" b="1" dirty="0">
                <a:latin typeface="Comic Sans MS" panose="030F0702030302020204" pitchFamily="66" charset="0"/>
              </a:rPr>
              <a:t>Şah Cihan 1622’de İran seferinde kendisine verilmek istenen görevin bir komplo </a:t>
            </a:r>
            <a:r>
              <a:rPr lang="tr-TR" sz="2800" b="1">
                <a:latin typeface="Comic Sans MS" panose="030F0702030302020204" pitchFamily="66" charset="0"/>
              </a:rPr>
              <a:t>olduğunu sezerek </a:t>
            </a:r>
            <a:r>
              <a:rPr lang="tr-TR" sz="2800" b="1" dirty="0" err="1">
                <a:latin typeface="Comic Sans MS" panose="030F0702030302020204" pitchFamily="66" charset="0"/>
              </a:rPr>
              <a:t>Dekkan’da</a:t>
            </a:r>
            <a:r>
              <a:rPr lang="tr-TR" sz="2800" b="1" dirty="0">
                <a:latin typeface="Comic Sans MS" panose="030F0702030302020204" pitchFamily="66" charset="0"/>
              </a:rPr>
              <a:t> kaldı. Üvey annesi Nur Cihan, bu tutumunun ayaklanma sayılmasını ileri sürdü. Bu yüzden Şah Cihan 1627’ye dek babasına karşı saltanat savaşını verdi.1626’da oğulları Dârâ </a:t>
            </a:r>
            <a:r>
              <a:rPr lang="tr-TR" sz="2800" b="1" dirty="0" err="1">
                <a:latin typeface="Comic Sans MS" panose="030F0702030302020204" pitchFamily="66" charset="0"/>
              </a:rPr>
              <a:t>Şukuh</a:t>
            </a:r>
            <a:r>
              <a:rPr lang="tr-TR" sz="2800" b="1" dirty="0">
                <a:latin typeface="Comic Sans MS" panose="030F0702030302020204" pitchFamily="66" charset="0"/>
              </a:rPr>
              <a:t> ile </a:t>
            </a:r>
            <a:r>
              <a:rPr lang="tr-TR" sz="2800" b="1" dirty="0" err="1">
                <a:latin typeface="Comic Sans MS" panose="030F0702030302020204" pitchFamily="66" charset="0"/>
              </a:rPr>
              <a:t>Evrengzib’i</a:t>
            </a:r>
            <a:r>
              <a:rPr lang="tr-TR" sz="2800" b="1" dirty="0">
                <a:latin typeface="Comic Sans MS" panose="030F0702030302020204" pitchFamily="66" charset="0"/>
              </a:rPr>
              <a:t> babasına rehin göndermek zorunda </a:t>
            </a:r>
            <a:r>
              <a:rPr lang="tr-TR" sz="2800" b="1" dirty="0" err="1">
                <a:latin typeface="Comic Sans MS" panose="030F0702030302020204" pitchFamily="66" charset="0"/>
              </a:rPr>
              <a:t>kaldı.Cihangir</a:t>
            </a:r>
            <a:r>
              <a:rPr lang="tr-TR" sz="2800" b="1" dirty="0">
                <a:latin typeface="Comic Sans MS" panose="030F0702030302020204" pitchFamily="66" charset="0"/>
              </a:rPr>
              <a:t> 1627’de Lahor yolunda öldüğü zaman Şah Cihan </a:t>
            </a:r>
            <a:r>
              <a:rPr lang="tr-TR" sz="2800" b="1" dirty="0" err="1">
                <a:latin typeface="Comic Sans MS" panose="030F0702030302020204" pitchFamily="66" charset="0"/>
              </a:rPr>
              <a:t>Dekkan’daydı</a:t>
            </a:r>
            <a:r>
              <a:rPr lang="tr-TR" sz="2800" b="1" dirty="0">
                <a:latin typeface="Comic Sans MS" panose="030F0702030302020204" pitchFamily="66" charset="0"/>
              </a:rPr>
              <a:t>. </a:t>
            </a: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694616" y="47392"/>
            <a:ext cx="7467600" cy="1584176"/>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691289540"/>
      </p:ext>
    </p:extLst>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fontScale="92500" lnSpcReduction="10000"/>
          </a:bodyPr>
          <a:lstStyle/>
          <a:p>
            <a:endParaRPr lang="tr-TR" b="1" dirty="0"/>
          </a:p>
          <a:p>
            <a:endParaRPr lang="tr-TR" b="1" dirty="0">
              <a:latin typeface="Comic Sans MS" panose="030F0702030302020204" pitchFamily="66" charset="0"/>
            </a:endParaRPr>
          </a:p>
          <a:p>
            <a:r>
              <a:rPr lang="tr-TR" b="1" dirty="0">
                <a:latin typeface="Comic Sans MS" panose="030F0702030302020204" pitchFamily="66" charset="0"/>
              </a:rPr>
              <a:t>Devlet’in güçlü adamı ve Şah </a:t>
            </a:r>
            <a:r>
              <a:rPr lang="tr-TR" b="1" dirty="0" err="1">
                <a:latin typeface="Comic Sans MS" panose="030F0702030302020204" pitchFamily="66" charset="0"/>
              </a:rPr>
              <a:t>Cihan’in</a:t>
            </a:r>
            <a:r>
              <a:rPr lang="tr-TR" b="1" dirty="0">
                <a:latin typeface="Comic Sans MS" panose="030F0702030302020204" pitchFamily="66" charset="0"/>
              </a:rPr>
              <a:t> kayınbabası olan </a:t>
            </a:r>
            <a:r>
              <a:rPr lang="tr-TR" b="1" dirty="0" err="1">
                <a:latin typeface="Comic Sans MS" panose="030F0702030302020204" pitchFamily="66" charset="0"/>
              </a:rPr>
              <a:t>Asaf</a:t>
            </a:r>
            <a:r>
              <a:rPr lang="tr-TR" b="1" dirty="0">
                <a:latin typeface="Comic Sans MS" panose="030F0702030302020204" pitchFamily="66" charset="0"/>
              </a:rPr>
              <a:t> Han, karışıklıkları </a:t>
            </a:r>
            <a:r>
              <a:rPr lang="tr-TR" b="1" dirty="0" err="1">
                <a:latin typeface="Comic Sans MS" panose="030F0702030302020204" pitchFamily="66" charset="0"/>
              </a:rPr>
              <a:t>yatıştırdı.Şehriyar’ı</a:t>
            </a:r>
            <a:r>
              <a:rPr lang="tr-TR" b="1" dirty="0">
                <a:latin typeface="Comic Sans MS" panose="030F0702030302020204" pitchFamily="66" charset="0"/>
              </a:rPr>
              <a:t> öldürterek Şah Cihan’ın 1628’de Lahor’a gelip tahta oturmasını sağladı. Şah Cihan 24 Şubat 1628’de </a:t>
            </a:r>
            <a:r>
              <a:rPr lang="tr-TR" b="1" dirty="0" err="1">
                <a:latin typeface="Comic Sans MS" panose="030F0702030302020204" pitchFamily="66" charset="0"/>
              </a:rPr>
              <a:t>Abul</a:t>
            </a:r>
            <a:r>
              <a:rPr lang="tr-TR" b="1" dirty="0">
                <a:latin typeface="Comic Sans MS" panose="030F0702030302020204" pitchFamily="66" charset="0"/>
              </a:rPr>
              <a:t> Muzaffer </a:t>
            </a:r>
            <a:r>
              <a:rPr lang="tr-TR" b="1" dirty="0" err="1">
                <a:latin typeface="Comic Sans MS" panose="030F0702030302020204" pitchFamily="66" charset="0"/>
              </a:rPr>
              <a:t>Şahubuttin</a:t>
            </a:r>
            <a:r>
              <a:rPr lang="tr-TR" b="1" dirty="0">
                <a:latin typeface="Comic Sans MS" panose="030F0702030302020204" pitchFamily="66" charset="0"/>
              </a:rPr>
              <a:t> Muhammed </a:t>
            </a:r>
            <a:r>
              <a:rPr lang="tr-TR" b="1" dirty="0" err="1">
                <a:latin typeface="Comic Sans MS" panose="030F0702030302020204" pitchFamily="66" charset="0"/>
              </a:rPr>
              <a:t>Sahib</a:t>
            </a:r>
            <a:r>
              <a:rPr lang="tr-TR" b="1" dirty="0">
                <a:latin typeface="Comic Sans MS" panose="030F0702030302020204" pitchFamily="66" charset="0"/>
              </a:rPr>
              <a:t>-i Kiranı-ı Sani </a:t>
            </a:r>
            <a:r>
              <a:rPr lang="tr-TR" b="1" dirty="0" err="1">
                <a:latin typeface="Comic Sans MS" panose="030F0702030302020204" pitchFamily="66" charset="0"/>
              </a:rPr>
              <a:t>ünvanıyla</a:t>
            </a:r>
            <a:r>
              <a:rPr lang="tr-TR" b="1" dirty="0">
                <a:latin typeface="Comic Sans MS" panose="030F0702030302020204" pitchFamily="66" charset="0"/>
              </a:rPr>
              <a:t> tahta çıktı. Taç giyme töreni, memuriyet, </a:t>
            </a:r>
            <a:r>
              <a:rPr lang="tr-TR" b="1" dirty="0" err="1">
                <a:latin typeface="Comic Sans MS" panose="030F0702030302020204" pitchFamily="66" charset="0"/>
              </a:rPr>
              <a:t>ünvan</a:t>
            </a:r>
            <a:r>
              <a:rPr lang="tr-TR" b="1" dirty="0">
                <a:latin typeface="Comic Sans MS" panose="030F0702030302020204" pitchFamily="66" charset="0"/>
              </a:rPr>
              <a:t> ve maaş dağılımları çerçevesinde yapılan şenliklerle kutlanarak savurganlık yapıldı. Kardeşlerinin ve yeğenlerinin aynı kadere kurban giderek idam edilmesiyle ve oğullarının ve torunların gözden düşmesiyle başladı Şah Cihan’ın saltanatı.</a:t>
            </a: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2789717316"/>
      </p:ext>
    </p:extLst>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60068C9-6213-45D6-AEAD-91194E73C3B1}"/>
              </a:ext>
            </a:extLst>
          </p:cNvPr>
          <p:cNvSpPr>
            <a:spLocks noGrp="1"/>
          </p:cNvSpPr>
          <p:nvPr>
            <p:ph type="title"/>
          </p:nvPr>
        </p:nvSpPr>
        <p:spPr/>
        <p:txBody>
          <a:bodyPr/>
          <a:lstStyle/>
          <a:p>
            <a:pPr algn="ctr"/>
            <a:r>
              <a:rPr lang="tr-TR" sz="32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32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32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dirty="0"/>
          </a:p>
        </p:txBody>
      </p:sp>
      <p:sp>
        <p:nvSpPr>
          <p:cNvPr id="3" name="İçerik Yer Tutucusu 2">
            <a:extLst>
              <a:ext uri="{FF2B5EF4-FFF2-40B4-BE49-F238E27FC236}">
                <a16:creationId xmlns:a16="http://schemas.microsoft.com/office/drawing/2014/main" id="{D9343992-9280-4709-A913-F2F34795ECA0}"/>
              </a:ext>
            </a:extLst>
          </p:cNvPr>
          <p:cNvSpPr>
            <a:spLocks noGrp="1"/>
          </p:cNvSpPr>
          <p:nvPr>
            <p:ph sz="quarter" idx="1"/>
          </p:nvPr>
        </p:nvSpPr>
        <p:spPr/>
        <p:txBody>
          <a:bodyPr>
            <a:normAutofit/>
          </a:bodyPr>
          <a:lstStyle/>
          <a:p>
            <a:r>
              <a:rPr lang="tr-TR" sz="2800" dirty="0">
                <a:latin typeface="Comic Sans MS" panose="030F0702030302020204" pitchFamily="66" charset="0"/>
              </a:rPr>
              <a:t>Amal-i Salih’in yazarı Muhammed Salih </a:t>
            </a:r>
            <a:r>
              <a:rPr lang="tr-TR" sz="2800" dirty="0" err="1">
                <a:latin typeface="Comic Sans MS" panose="030F0702030302020204" pitchFamily="66" charset="0"/>
              </a:rPr>
              <a:t>Kambü</a:t>
            </a:r>
            <a:r>
              <a:rPr lang="tr-TR" sz="2800" dirty="0">
                <a:latin typeface="Comic Sans MS" panose="030F0702030302020204" pitchFamily="66" charset="0"/>
              </a:rPr>
              <a:t> nasırlaşmış ve duygudan yoksun bir üslupla şehzadelerin ölümünü şu satırlarla meşrulaştırmıştı; “ortak çıkar için kardeş ve diğer akrabaların bu ölümsüz dünyadaki varlıklarından kurtulmak büyük Hünkarımız için tamamıyla caizdi…tahtın ortak faydası ve şahsi menfaatleri için tahta rakip ve talip liderlerin, ruhani ve geçici liderlerin tamamının infazı meşrudur.”</a:t>
            </a:r>
          </a:p>
        </p:txBody>
      </p:sp>
    </p:spTree>
    <p:extLst>
      <p:ext uri="{BB962C8B-B14F-4D97-AF65-F5344CB8AC3E}">
        <p14:creationId xmlns:p14="http://schemas.microsoft.com/office/powerpoint/2010/main" val="2332097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2061</TotalTime>
  <Words>533</Words>
  <Application>Microsoft Office PowerPoint</Application>
  <PresentationFormat>Ekran Gösterisi (4:3)</PresentationFormat>
  <Paragraphs>36</Paragraphs>
  <Slides>10</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10</vt:i4>
      </vt:variant>
    </vt:vector>
  </HeadingPairs>
  <TitlesOfParts>
    <vt:vector size="16" baseType="lpstr">
      <vt:lpstr>Calibri</vt:lpstr>
      <vt:lpstr>Century Schoolbook</vt:lpstr>
      <vt:lpstr>Comic Sans MS</vt:lpstr>
      <vt:lpstr>Wingdings</vt:lpstr>
      <vt:lpstr>Wingdings 2</vt:lpstr>
      <vt:lpstr>Oriel</vt:lpstr>
      <vt:lpstr>                     HİN 309   YENİÇAĞ HİNDİSTAN TARİHİ  9. hafta  Hint-Türk İmparatorluğu Dönemi: Şah cihan ı      </vt:lpstr>
      <vt:lpstr>Şah cihan</vt:lpstr>
      <vt:lpstr>                                     </vt:lpstr>
      <vt:lpstr>HİN 309  YENİÇAĞ HİNDİSTAN TARİHİ</vt:lpstr>
      <vt:lpstr>HİN 309  YENİÇAĞ HİNDİSTAN TARİHİ</vt:lpstr>
      <vt:lpstr>HİN 309  YENİÇAĞ HİNDİSTAN TARİHİ</vt:lpstr>
      <vt:lpstr>HİN 309  YENİÇAĞ HİNDİSTAN TARİHİ</vt:lpstr>
      <vt:lpstr>HİN 309  YENİÇAĞ HİNDİSTAN TARİHİ</vt:lpstr>
      <vt:lpstr>HİN 309  YENİÇAĞ HİNDİSTAN TARİHİ</vt:lpstr>
      <vt:lpstr>HİN 309  YENİÇAĞ HİNDİSTAN TARİHİ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GENÇ AKADEMİSYENLER SEMPOZYUMU   GAZİ ÜNİVERSİTESİ, 24-25 Kasım 20114</dc:title>
  <dc:creator>Arş. Gör. Y.KAYALI</dc:creator>
  <cp:lastModifiedBy>casper</cp:lastModifiedBy>
  <cp:revision>170</cp:revision>
  <cp:lastPrinted>2018-11-21T14:10:08Z</cp:lastPrinted>
  <dcterms:created xsi:type="dcterms:W3CDTF">2014-11-21T09:52:05Z</dcterms:created>
  <dcterms:modified xsi:type="dcterms:W3CDTF">2020-03-04T16:02:49Z</dcterms:modified>
</cp:coreProperties>
</file>