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l"/>
            <a:r>
              <a:rPr lang="tr-TR" dirty="0"/>
              <a:t>Ceza muhakemesi hukuku alanında “kanunilik ilkesi” esastır.</a:t>
            </a:r>
            <a:br>
              <a:rPr lang="tr-TR" dirty="0"/>
            </a:br>
            <a:r>
              <a:rPr lang="tr-TR" dirty="0"/>
              <a:t>Anayasa m. 142. “Mahkemelerin kuruluşu, görev ve yetkileri, işleyişi ve yargılama usulleri kanunla düzenlenir.” </a:t>
            </a:r>
            <a:br>
              <a:rPr lang="tr-TR" dirty="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D7D83D-5C68-4FB0-8782-2FE237CF2E90}"/>
              </a:ext>
            </a:extLst>
          </p:cNvPr>
          <p:cNvSpPr>
            <a:spLocks noGrp="1"/>
          </p:cNvSpPr>
          <p:nvPr>
            <p:ph type="title"/>
          </p:nvPr>
        </p:nvSpPr>
        <p:spPr>
          <a:xfrm>
            <a:off x="457200" y="188640"/>
            <a:ext cx="8229600" cy="6178698"/>
          </a:xfrm>
        </p:spPr>
        <p:txBody>
          <a:bodyPr>
            <a:normAutofit/>
          </a:bodyPr>
          <a:lstStyle/>
          <a:p>
            <a:pPr algn="l"/>
            <a:r>
              <a:rPr lang="tr-TR" b="1" dirty="0"/>
              <a:t>İŞBİRLİĞİ (KARMA) SİSTEMİ</a:t>
            </a:r>
            <a:br>
              <a:rPr lang="tr-TR" dirty="0"/>
            </a:br>
            <a:r>
              <a:rPr lang="tr-TR" sz="2200" dirty="0"/>
              <a:t>- Muhakeme için ithama gerek vardır.</a:t>
            </a:r>
            <a:br>
              <a:rPr lang="tr-TR" sz="2200" dirty="0"/>
            </a:br>
            <a:r>
              <a:rPr lang="tr-TR" sz="2200" dirty="0"/>
              <a:t>- Yargıç işe kendiliğinden el koyamaz. </a:t>
            </a:r>
            <a:br>
              <a:rPr lang="tr-TR" sz="2200" dirty="0"/>
            </a:br>
            <a:r>
              <a:rPr lang="tr-TR" sz="2200" dirty="0"/>
              <a:t>- İthamı toplum adına bir devlet organı (Savcılık) yapar.</a:t>
            </a:r>
            <a:br>
              <a:rPr lang="tr-TR" sz="2200" dirty="0"/>
            </a:br>
            <a:r>
              <a:rPr lang="tr-TR" sz="2200" dirty="0"/>
              <a:t>- Muhakeme soruşturma ve kovuşturma aşamasından oluşur.</a:t>
            </a:r>
            <a:br>
              <a:rPr lang="tr-TR" sz="2200" dirty="0"/>
            </a:br>
            <a:r>
              <a:rPr lang="tr-TR" sz="2200" dirty="0"/>
              <a:t>- Soruşturma aşaması yazılı ve gizlidir, kovuşturma aşaması sözlü ve açıktır, bu aşamada çelişme ilkesi uygulanır, duruşmalar açık yapılır.</a:t>
            </a:r>
            <a:br>
              <a:rPr lang="tr-TR" sz="2200" dirty="0"/>
            </a:br>
            <a:r>
              <a:rPr lang="tr-TR" sz="2200" dirty="0"/>
              <a:t>- Sanık değişik haklara sahiptir</a:t>
            </a:r>
            <a:br>
              <a:rPr lang="tr-TR" sz="2200" dirty="0"/>
            </a:br>
            <a:endParaRPr lang="tr-TR" sz="2200" dirty="0"/>
          </a:p>
        </p:txBody>
      </p:sp>
    </p:spTree>
    <p:extLst>
      <p:ext uri="{BB962C8B-B14F-4D97-AF65-F5344CB8AC3E}">
        <p14:creationId xmlns:p14="http://schemas.microsoft.com/office/powerpoint/2010/main" val="2585590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3671B-4B61-47B5-9C2F-348FC2CBFA82}"/>
              </a:ext>
            </a:extLst>
          </p:cNvPr>
          <p:cNvSpPr>
            <a:spLocks noGrp="1"/>
          </p:cNvSpPr>
          <p:nvPr>
            <p:ph type="title"/>
          </p:nvPr>
        </p:nvSpPr>
        <p:spPr>
          <a:xfrm>
            <a:off x="457200" y="274638"/>
            <a:ext cx="8229600" cy="6466730"/>
          </a:xfrm>
        </p:spPr>
        <p:txBody>
          <a:bodyPr>
            <a:normAutofit/>
          </a:bodyPr>
          <a:lstStyle/>
          <a:p>
            <a:pPr algn="just"/>
            <a:r>
              <a:rPr lang="tr-TR" sz="3100" dirty="0"/>
              <a:t>Uluslararası Sözleşmeler de ceza muhakemesi hukukunun kaynağı olabilir. </a:t>
            </a:r>
            <a:br>
              <a:rPr lang="tr-TR" sz="3100" dirty="0"/>
            </a:br>
            <a:r>
              <a:rPr lang="tr-TR" sz="3100" dirty="0"/>
              <a:t>Anayasa m. 90/son fıkra: “Usulüne göre yürürlüğe konulmuş milletlerarası </a:t>
            </a:r>
            <a:r>
              <a:rPr lang="tr-TR" sz="3100" dirty="0" err="1"/>
              <a:t>andlaşmalar</a:t>
            </a:r>
            <a:r>
              <a:rPr lang="tr-TR" sz="3100" dirty="0"/>
              <a:t> kanun hükmündedir. Bunlar hakkında Anayasaya aykırılık iddiası ile Anayasa Mahkemesine başvurulamaz. Usulüne göre yürürlüğe konulmuş temel hak ve özgürlüklere ilişkin milletlerarası </a:t>
            </a:r>
            <a:r>
              <a:rPr lang="tr-TR" sz="3100" dirty="0" err="1"/>
              <a:t>andlaşmalarla</a:t>
            </a:r>
            <a:r>
              <a:rPr lang="tr-TR" sz="3100" dirty="0"/>
              <a:t> kanunların aynı konuda farklı hükümler içermesi nedeniyle çıkabilecek uyuşmazlıklarda milletlerarası </a:t>
            </a:r>
            <a:r>
              <a:rPr lang="tr-TR" sz="3100" dirty="0" err="1"/>
              <a:t>andlaşma</a:t>
            </a:r>
            <a:r>
              <a:rPr lang="tr-TR" sz="3100" dirty="0"/>
              <a:t> hükümleri esas alınır.”</a:t>
            </a:r>
            <a:br>
              <a:rPr lang="tr-TR" dirty="0"/>
            </a:br>
            <a:endParaRPr lang="tr-TR" dirty="0"/>
          </a:p>
        </p:txBody>
      </p:sp>
    </p:spTree>
    <p:extLst>
      <p:ext uri="{BB962C8B-B14F-4D97-AF65-F5344CB8AC3E}">
        <p14:creationId xmlns:p14="http://schemas.microsoft.com/office/powerpoint/2010/main" val="99938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BB3801-E96E-4DB5-998C-DC94E955527A}"/>
              </a:ext>
            </a:extLst>
          </p:cNvPr>
          <p:cNvSpPr>
            <a:spLocks noGrp="1"/>
          </p:cNvSpPr>
          <p:nvPr>
            <p:ph type="title"/>
          </p:nvPr>
        </p:nvSpPr>
        <p:spPr>
          <a:xfrm>
            <a:off x="457200" y="274638"/>
            <a:ext cx="8229600" cy="6106690"/>
          </a:xfrm>
        </p:spPr>
        <p:txBody>
          <a:bodyPr>
            <a:normAutofit fontScale="90000"/>
          </a:bodyPr>
          <a:lstStyle/>
          <a:p>
            <a:r>
              <a:rPr lang="tr-TR" dirty="0"/>
              <a:t>Anayasa Mahkemesi kararları da ceza muhakemesi hukukunun kaynağıdır.  </a:t>
            </a:r>
            <a:br>
              <a:rPr lang="tr-TR" dirty="0"/>
            </a:br>
            <a:r>
              <a:rPr lang="tr-TR" dirty="0"/>
              <a:t>Anayasa m. 153/son fıkra: “Anayasa Mahkemesi kararları Resmî </a:t>
            </a:r>
            <a:r>
              <a:rPr lang="tr-TR" dirty="0" err="1"/>
              <a:t>Gazete’de</a:t>
            </a:r>
            <a:r>
              <a:rPr lang="tr-TR" dirty="0"/>
              <a:t> hemen yayımlanır ve yasama, yürütme ve yargı organlarını, idare makamlarını, gerçek ve tüzelkişileri bağlar.”</a:t>
            </a:r>
            <a:br>
              <a:rPr lang="tr-TR" dirty="0"/>
            </a:br>
            <a:r>
              <a:rPr lang="tr-TR" dirty="0"/>
              <a:t>Örf ve adet ceza muhakemesi hukukunun kaynağı olamaz.</a:t>
            </a:r>
            <a:br>
              <a:rPr lang="tr-TR" dirty="0"/>
            </a:br>
            <a:endParaRPr lang="tr-TR" dirty="0"/>
          </a:p>
        </p:txBody>
      </p:sp>
    </p:spTree>
    <p:extLst>
      <p:ext uri="{BB962C8B-B14F-4D97-AF65-F5344CB8AC3E}">
        <p14:creationId xmlns:p14="http://schemas.microsoft.com/office/powerpoint/2010/main" val="862233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217873-A8A0-4DAB-9FCE-1C4AA4363AFC}"/>
              </a:ext>
            </a:extLst>
          </p:cNvPr>
          <p:cNvSpPr>
            <a:spLocks noGrp="1"/>
          </p:cNvSpPr>
          <p:nvPr>
            <p:ph type="title"/>
          </p:nvPr>
        </p:nvSpPr>
        <p:spPr>
          <a:xfrm>
            <a:off x="457200" y="274638"/>
            <a:ext cx="8229600" cy="5962674"/>
          </a:xfrm>
        </p:spPr>
        <p:txBody>
          <a:bodyPr>
            <a:normAutofit fontScale="90000"/>
          </a:bodyPr>
          <a:lstStyle/>
          <a:p>
            <a:pPr algn="l"/>
            <a:r>
              <a:rPr lang="tr-TR" b="1" dirty="0"/>
              <a:t>CEZA MUHAKEMESİ HUKUKUNA İLİŞKİN ANAYASAL GÜVENCELER</a:t>
            </a:r>
            <a:br>
              <a:rPr lang="tr-TR" dirty="0"/>
            </a:br>
            <a:r>
              <a:rPr lang="tr-TR" sz="1800" dirty="0"/>
              <a:t> </a:t>
            </a:r>
            <a:br>
              <a:rPr lang="tr-TR" sz="1800" dirty="0"/>
            </a:br>
            <a:r>
              <a:rPr lang="tr-TR" sz="1800" dirty="0"/>
              <a:t>- Anayasa m. 38/f. 4: “Suçluluğu hükmen sabit oluncaya kadar, kimse suçlu sayılamaz.”</a:t>
            </a:r>
            <a:br>
              <a:rPr lang="tr-TR" sz="1800" dirty="0"/>
            </a:br>
            <a:r>
              <a:rPr lang="tr-TR" sz="1800" dirty="0"/>
              <a:t>- Anayasa m. 36: “Herkes, </a:t>
            </a:r>
            <a:r>
              <a:rPr lang="tr-TR" sz="1800" dirty="0" err="1"/>
              <a:t>meşrû</a:t>
            </a:r>
            <a:r>
              <a:rPr lang="tr-TR" sz="1800" dirty="0"/>
              <a:t> vasıta ve yollardan faydalanmak suretiyle yargı mercileri önünde davacı veya davalı olarak iddia ve savunma ile adil yargılanma hakkına sahiptir.” </a:t>
            </a:r>
            <a:br>
              <a:rPr lang="tr-TR" sz="1800" dirty="0"/>
            </a:br>
            <a:r>
              <a:rPr lang="tr-TR" sz="1800" dirty="0"/>
              <a:t>- Anayasa m. 36: “Hiçbir mahkeme, görev ve yetkisi içindeki davaya bakmaktan kaçınamaz.”</a:t>
            </a:r>
            <a:br>
              <a:rPr lang="tr-TR" sz="1800" dirty="0"/>
            </a:br>
            <a:r>
              <a:rPr lang="tr-TR" sz="1800" dirty="0"/>
              <a:t>- Anayasa m. 37: “Hiç kimse kanunen tâbi olduğu mahkemeden başka bir merci önüne çıkarılamaz.”</a:t>
            </a:r>
            <a:br>
              <a:rPr lang="tr-TR" sz="1800" dirty="0"/>
            </a:br>
            <a:r>
              <a:rPr lang="tr-TR" sz="1800" dirty="0"/>
              <a:t>-Anayasa m. 37: “Bir kimseyi kanunen tâbi olduğu mahkemeden başka bir merci önüne çıkarma sonucunu doğuran yargı yetkisine sahip olağanüstü merciler kurulamaz.”</a:t>
            </a:r>
            <a:br>
              <a:rPr lang="tr-TR" sz="1800" dirty="0"/>
            </a:br>
            <a:r>
              <a:rPr lang="tr-TR" sz="1800" dirty="0"/>
              <a:t>-Anayasa m. 142 “Mahkemelerin kuruluşu, görev ve yetkileri, işleyişi ve yargılama usulleri kanunla düzenlenir.”</a:t>
            </a:r>
            <a:br>
              <a:rPr lang="tr-TR" sz="1800" dirty="0"/>
            </a:br>
            <a:r>
              <a:rPr lang="tr-TR" sz="1800" dirty="0"/>
              <a:t>-Anayasa m.141/1: “Mahkemelerde duruşmalar herkese açıktır.”</a:t>
            </a:r>
            <a:br>
              <a:rPr lang="tr-TR" sz="1800" dirty="0"/>
            </a:br>
            <a:r>
              <a:rPr lang="tr-TR" sz="1800" dirty="0"/>
              <a:t>-Anayasa m.141/3: “Bütün mahkemelerin her türlü kararları gerekçeli olarak yazılır.”</a:t>
            </a:r>
            <a:br>
              <a:rPr lang="tr-TR" sz="1800" dirty="0"/>
            </a:br>
            <a:r>
              <a:rPr lang="tr-TR" sz="1800" dirty="0"/>
              <a:t>-Anayasa m.141/4: “Davaların en az giderle ve mümkün olan süratle sonuçlandırılması, yargının görevidir.”</a:t>
            </a:r>
            <a:br>
              <a:rPr lang="tr-TR" dirty="0"/>
            </a:br>
            <a:endParaRPr lang="tr-TR" dirty="0"/>
          </a:p>
        </p:txBody>
      </p:sp>
    </p:spTree>
    <p:extLst>
      <p:ext uri="{BB962C8B-B14F-4D97-AF65-F5344CB8AC3E}">
        <p14:creationId xmlns:p14="http://schemas.microsoft.com/office/powerpoint/2010/main" val="182452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82C875-E00E-4B62-B998-2A9E1D3B6D81}"/>
              </a:ext>
            </a:extLst>
          </p:cNvPr>
          <p:cNvSpPr>
            <a:spLocks noGrp="1"/>
          </p:cNvSpPr>
          <p:nvPr>
            <p:ph type="title"/>
          </p:nvPr>
        </p:nvSpPr>
        <p:spPr>
          <a:xfrm>
            <a:off x="457200" y="274638"/>
            <a:ext cx="8229600" cy="6034682"/>
          </a:xfrm>
        </p:spPr>
        <p:txBody>
          <a:bodyPr>
            <a:normAutofit/>
          </a:bodyPr>
          <a:lstStyle/>
          <a:p>
            <a:pPr algn="l"/>
            <a:r>
              <a:rPr lang="tr-TR" b="1" dirty="0"/>
              <a:t>CEZA MUHAKEMESİ NORMLARININ YORUMU VE KIYAS</a:t>
            </a:r>
            <a:br>
              <a:rPr lang="tr-TR" dirty="0"/>
            </a:br>
            <a:r>
              <a:rPr lang="tr-TR" sz="3100" dirty="0"/>
              <a:t>Ceza hukukunda kıyas yasaktır; ceza muhakemesi hukukunda kıyas yapılabilir. Ancak koruma tedbirlerinde, istisnai ve tahdidi kurallarda (hâkimin </a:t>
            </a:r>
            <a:r>
              <a:rPr lang="tr-TR" sz="3100" dirty="0" err="1"/>
              <a:t>red</a:t>
            </a:r>
            <a:r>
              <a:rPr lang="tr-TR" sz="3100" dirty="0"/>
              <a:t> nedenleri, yemin verilemeyen tanıklar, süreler gibi kurallarda) kıyas yapılmaz.</a:t>
            </a:r>
            <a:br>
              <a:rPr lang="tr-TR" dirty="0"/>
            </a:br>
            <a:endParaRPr lang="tr-TR" dirty="0"/>
          </a:p>
        </p:txBody>
      </p:sp>
    </p:spTree>
    <p:extLst>
      <p:ext uri="{BB962C8B-B14F-4D97-AF65-F5344CB8AC3E}">
        <p14:creationId xmlns:p14="http://schemas.microsoft.com/office/powerpoint/2010/main" val="1326254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E67E95-F9AE-408F-BDE6-23C39A8106F6}"/>
              </a:ext>
            </a:extLst>
          </p:cNvPr>
          <p:cNvSpPr>
            <a:spLocks noGrp="1"/>
          </p:cNvSpPr>
          <p:nvPr>
            <p:ph type="title"/>
          </p:nvPr>
        </p:nvSpPr>
        <p:spPr>
          <a:xfrm>
            <a:off x="457200" y="274638"/>
            <a:ext cx="8229600" cy="6106690"/>
          </a:xfrm>
        </p:spPr>
        <p:txBody>
          <a:bodyPr>
            <a:normAutofit fontScale="90000"/>
          </a:bodyPr>
          <a:lstStyle/>
          <a:p>
            <a:r>
              <a:rPr lang="tr-TR" b="1" dirty="0"/>
              <a:t>CEZA MUHAKEMESİ NORMLARININ ZAMAN BAKIMINDAN UYGULANMASI</a:t>
            </a:r>
            <a:br>
              <a:rPr lang="tr-TR" dirty="0"/>
            </a:br>
            <a:r>
              <a:rPr lang="tr-TR" dirty="0"/>
              <a:t>Ceza Muhakemesi hukukunda “derhal </a:t>
            </a:r>
            <a:r>
              <a:rPr lang="tr-TR" dirty="0" err="1"/>
              <a:t>uygulanırlık</a:t>
            </a:r>
            <a:r>
              <a:rPr lang="tr-TR" dirty="0"/>
              <a:t> ilkesi” esastır. Buna göre yürürlüğe giren ceza muhakemesi kuralları devam etmekte olan bütün olaylara derhal uygulanır.   </a:t>
            </a:r>
            <a:br>
              <a:rPr lang="tr-TR" dirty="0"/>
            </a:br>
            <a:endParaRPr lang="tr-TR" dirty="0"/>
          </a:p>
        </p:txBody>
      </p:sp>
    </p:spTree>
    <p:extLst>
      <p:ext uri="{BB962C8B-B14F-4D97-AF65-F5344CB8AC3E}">
        <p14:creationId xmlns:p14="http://schemas.microsoft.com/office/powerpoint/2010/main" val="192952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823223-52C9-4D18-8428-1D50D06C6F2E}"/>
              </a:ext>
            </a:extLst>
          </p:cNvPr>
          <p:cNvSpPr>
            <a:spLocks noGrp="1"/>
          </p:cNvSpPr>
          <p:nvPr>
            <p:ph type="title"/>
          </p:nvPr>
        </p:nvSpPr>
        <p:spPr>
          <a:xfrm>
            <a:off x="457200" y="274638"/>
            <a:ext cx="8229600" cy="6178698"/>
          </a:xfrm>
        </p:spPr>
        <p:txBody>
          <a:bodyPr/>
          <a:lstStyle/>
          <a:p>
            <a:pPr algn="l"/>
            <a:r>
              <a:rPr lang="tr-TR" b="1" dirty="0"/>
              <a:t>CEZA MUHAKEMESİ SİSTEMLERİ</a:t>
            </a:r>
            <a:br>
              <a:rPr lang="tr-TR" dirty="0"/>
            </a:br>
            <a:r>
              <a:rPr lang="tr-TR" b="1" dirty="0"/>
              <a:t>İTHAM SİSTEMİ</a:t>
            </a:r>
            <a:br>
              <a:rPr lang="tr-TR" dirty="0"/>
            </a:br>
            <a:r>
              <a:rPr lang="tr-TR" b="1" dirty="0"/>
              <a:t>TAHKİK SİSTEMİ</a:t>
            </a:r>
            <a:br>
              <a:rPr lang="tr-TR" dirty="0"/>
            </a:br>
            <a:r>
              <a:rPr lang="tr-TR" b="1" dirty="0"/>
              <a:t>İŞBİRLİĞİ (KARMA) SİSTEMİ</a:t>
            </a:r>
            <a:br>
              <a:rPr lang="tr-TR" dirty="0"/>
            </a:br>
            <a:endParaRPr lang="tr-TR" dirty="0"/>
          </a:p>
        </p:txBody>
      </p:sp>
    </p:spTree>
    <p:extLst>
      <p:ext uri="{BB962C8B-B14F-4D97-AF65-F5344CB8AC3E}">
        <p14:creationId xmlns:p14="http://schemas.microsoft.com/office/powerpoint/2010/main" val="1166856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0FE335-454E-464C-B533-CD4C01787300}"/>
              </a:ext>
            </a:extLst>
          </p:cNvPr>
          <p:cNvSpPr>
            <a:spLocks noGrp="1"/>
          </p:cNvSpPr>
          <p:nvPr>
            <p:ph type="title"/>
          </p:nvPr>
        </p:nvSpPr>
        <p:spPr>
          <a:xfrm>
            <a:off x="457200" y="274638"/>
            <a:ext cx="8229600" cy="6250706"/>
          </a:xfrm>
        </p:spPr>
        <p:txBody>
          <a:bodyPr>
            <a:normAutofit/>
          </a:bodyPr>
          <a:lstStyle/>
          <a:p>
            <a:pPr algn="l"/>
            <a:r>
              <a:rPr lang="tr-TR" b="1" dirty="0"/>
              <a:t>İTHAM SİSTEMİ</a:t>
            </a:r>
            <a:br>
              <a:rPr lang="tr-TR" dirty="0"/>
            </a:br>
            <a:r>
              <a:rPr lang="tr-TR" sz="2200" dirty="0"/>
              <a:t>- Yargıcın harekete geçmesi için ithama gerek vardır, yargıç kendiliğinden harekete geçemez. (Davasız yargılama olmaz.)</a:t>
            </a:r>
            <a:br>
              <a:rPr lang="tr-TR" sz="2200" dirty="0"/>
            </a:br>
            <a:r>
              <a:rPr lang="tr-TR" sz="2200" dirty="0"/>
              <a:t>- İthamda bulunma yetkisi suçtan zarar gören kişiye aittir, henüz kamusal bir iddia makamı (savcılık örgütü) yoktur. </a:t>
            </a:r>
            <a:br>
              <a:rPr lang="tr-TR" sz="2200" dirty="0"/>
            </a:br>
            <a:r>
              <a:rPr lang="tr-TR" sz="2200" dirty="0"/>
              <a:t>- Yargıç delil toplayamaz, delilleri serbestçe değerlendiremez, yargıç tarafların ileri sürdükleri delillerle bağlıdır.</a:t>
            </a:r>
            <a:br>
              <a:rPr lang="tr-TR" sz="2200" dirty="0"/>
            </a:br>
            <a:r>
              <a:rPr lang="tr-TR" sz="2200" dirty="0"/>
              <a:t>- Taraflar eşittir, muhakeme itham edenle itham edilen (suçlanan) arasındaki bir diyalogdur.</a:t>
            </a:r>
            <a:br>
              <a:rPr lang="tr-TR" sz="2200" dirty="0"/>
            </a:br>
            <a:r>
              <a:rPr lang="tr-TR" sz="2200" dirty="0"/>
              <a:t>- Muhakeme çelişme, sözlülük ve açıklık ilkelerine göre yapılır.</a:t>
            </a:r>
            <a:br>
              <a:rPr lang="tr-TR" dirty="0"/>
            </a:br>
            <a:r>
              <a:rPr lang="tr-TR" dirty="0"/>
              <a:t> </a:t>
            </a:r>
            <a:br>
              <a:rPr lang="tr-TR" dirty="0"/>
            </a:br>
            <a:endParaRPr lang="tr-TR" dirty="0"/>
          </a:p>
        </p:txBody>
      </p:sp>
    </p:spTree>
    <p:extLst>
      <p:ext uri="{BB962C8B-B14F-4D97-AF65-F5344CB8AC3E}">
        <p14:creationId xmlns:p14="http://schemas.microsoft.com/office/powerpoint/2010/main" val="4271118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F44FE-F611-4609-ADEF-85AD2C9D904E}"/>
              </a:ext>
            </a:extLst>
          </p:cNvPr>
          <p:cNvSpPr>
            <a:spLocks noGrp="1"/>
          </p:cNvSpPr>
          <p:nvPr>
            <p:ph type="title"/>
          </p:nvPr>
        </p:nvSpPr>
        <p:spPr>
          <a:xfrm>
            <a:off x="457200" y="274638"/>
            <a:ext cx="8229600" cy="6322714"/>
          </a:xfrm>
        </p:spPr>
        <p:txBody>
          <a:bodyPr>
            <a:normAutofit fontScale="90000"/>
          </a:bodyPr>
          <a:lstStyle/>
          <a:p>
            <a:pPr algn="l"/>
            <a:r>
              <a:rPr lang="tr-TR" b="1" dirty="0"/>
              <a:t>TAHKİK SİSTEMİ</a:t>
            </a:r>
            <a:br>
              <a:rPr lang="tr-TR" dirty="0"/>
            </a:br>
            <a:r>
              <a:rPr lang="tr-TR" dirty="0"/>
              <a:t>- Yargıç işe kendiliğinden el koyar</a:t>
            </a:r>
            <a:br>
              <a:rPr lang="tr-TR" dirty="0"/>
            </a:br>
            <a:r>
              <a:rPr lang="tr-TR" dirty="0"/>
              <a:t>- Yargıç iddia ve savunmanın delilleri ile bağlı değildir, delil toplayabilir, delilleri serbestçe değerlendirir.</a:t>
            </a:r>
            <a:br>
              <a:rPr lang="tr-TR" dirty="0"/>
            </a:br>
            <a:r>
              <a:rPr lang="tr-TR" dirty="0"/>
              <a:t>- </a:t>
            </a:r>
            <a:r>
              <a:rPr lang="tr-TR" dirty="0" err="1"/>
              <a:t>İthamcı</a:t>
            </a:r>
            <a:r>
              <a:rPr lang="tr-TR" dirty="0"/>
              <a:t> yargıç ile sanık arasında eşitlik yoktur.</a:t>
            </a:r>
            <a:br>
              <a:rPr lang="tr-TR" dirty="0"/>
            </a:br>
            <a:r>
              <a:rPr lang="tr-TR" dirty="0"/>
              <a:t>- Muhakemenin her aşaması yazılı ve sözlüdür.</a:t>
            </a:r>
            <a:br>
              <a:rPr lang="tr-TR" dirty="0"/>
            </a:br>
            <a:endParaRPr lang="tr-TR" dirty="0"/>
          </a:p>
        </p:txBody>
      </p:sp>
    </p:spTree>
    <p:extLst>
      <p:ext uri="{BB962C8B-B14F-4D97-AF65-F5344CB8AC3E}">
        <p14:creationId xmlns:p14="http://schemas.microsoft.com/office/powerpoint/2010/main" val="419277050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658</Words>
  <Application>Microsoft Office PowerPoint</Application>
  <PresentationFormat>Ekran Gösterisi (4:3)</PresentationFormat>
  <Paragraphs>10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Ceza muhakemesi hukuku alanında “kanunilik ilkesi” esastır. Anayasa m. 142. “Mahkemelerin kuruluşu, görev ve yetkileri, işleyişi ve yargılama usulleri kanunla düzenlenir.”  </vt:lpstr>
      <vt:lpstr>Uluslararası Sözleşmeler de ceza muhakemesi hukukunun kaynağı olabilir.  Anayasa m. 90/son fıkra: “Usulüne göre yürürlüğe konulmuş milletlerarası andlaşmalar kanun hükmündedir. Bunlar hakkında Anayasaya aykırılık iddiası ile Anayasa Mahkemesine başvurulamaz. Usulüne göre yürürlüğe konulmuş temel hak ve özgürlüklere ilişkin milletlerarası andlaşmalarla kanunların aynı konuda farklı hükümler içermesi nedeniyle çıkabilecek uyuşmazlıklarda milletlerarası andlaşma hükümleri esas alınır.” </vt:lpstr>
      <vt:lpstr>Anayasa Mahkemesi kararları da ceza muhakemesi hukukunun kaynağıdır.   Anayasa m. 153/son fıkra: “Anayasa Mahkemesi kararları Resmî Gazete’de hemen yayımlanır ve yasama, yürütme ve yargı organlarını, idare makamlarını, gerçek ve tüzelkişileri bağlar.” Örf ve adet ceza muhakemesi hukukunun kaynağı olamaz. </vt:lpstr>
      <vt:lpstr>CEZA MUHAKEMESİ HUKUKUNA İLİŞKİN ANAYASAL GÜVENCELER   - Anayasa m. 38/f. 4: “Suçluluğu hükmen sabit oluncaya kadar, kimse suçlu sayılamaz.” - Anayasa m. 36: “Herkes, meşrû vasıta ve yollardan faydalanmak suretiyle yargı mercileri önünde davacı veya davalı olarak iddia ve savunma ile adil yargılanma hakkına sahiptir.”  - Anayasa m. 36: “Hiçbir mahkeme, görev ve yetkisi içindeki davaya bakmaktan kaçınamaz.” - Anayasa m. 37: “Hiç kimse kanunen tâbi olduğu mahkemeden başka bir merci önüne çıkarılamaz.” -Anayasa m. 37: “Bir kimseyi kanunen tâbi olduğu mahkemeden başka bir merci önüne çıkarma sonucunu doğuran yargı yetkisine sahip olağanüstü merciler kurulamaz.” -Anayasa m. 142 “Mahkemelerin kuruluşu, görev ve yetkileri, işleyişi ve yargılama usulleri kanunla düzenlenir.” -Anayasa m.141/1: “Mahkemelerde duruşmalar herkese açıktır.” -Anayasa m.141/3: “Bütün mahkemelerin her türlü kararları gerekçeli olarak yazılır.” -Anayasa m.141/4: “Davaların en az giderle ve mümkün olan süratle sonuçlandırılması, yargının görevidir.” </vt:lpstr>
      <vt:lpstr>CEZA MUHAKEMESİ NORMLARININ YORUMU VE KIYAS Ceza hukukunda kıyas yasaktır; ceza muhakemesi hukukunda kıyas yapılabilir. Ancak koruma tedbirlerinde, istisnai ve tahdidi kurallarda (hâkimin red nedenleri, yemin verilemeyen tanıklar, süreler gibi kurallarda) kıyas yapılmaz. </vt:lpstr>
      <vt:lpstr>CEZA MUHAKEMESİ NORMLARININ ZAMAN BAKIMINDAN UYGULANMASI Ceza Muhakemesi hukukunda “derhal uygulanırlık ilkesi” esastır. Buna göre yürürlüğe giren ceza muhakemesi kuralları devam etmekte olan bütün olaylara derhal uygulanır.    </vt:lpstr>
      <vt:lpstr>CEZA MUHAKEMESİ SİSTEMLERİ İTHAM SİSTEMİ TAHKİK SİSTEMİ İŞBİRLİĞİ (KARMA) SİSTEMİ </vt:lpstr>
      <vt:lpstr>İTHAM SİSTEMİ - Yargıcın harekete geçmesi için ithama gerek vardır, yargıç kendiliğinden harekete geçemez. (Davasız yargılama olmaz.) - İthamda bulunma yetkisi suçtan zarar gören kişiye aittir, henüz kamusal bir iddia makamı (savcılık örgütü) yoktur.  - Yargıç delil toplayamaz, delilleri serbestçe değerlendiremez, yargıç tarafların ileri sürdükleri delillerle bağlıdır. - Taraflar eşittir, muhakeme itham edenle itham edilen (suçlanan) arasındaki bir diyalogdur. - Muhakeme çelişme, sözlülük ve açıklık ilkelerine göre yapılır.   </vt:lpstr>
      <vt:lpstr>TAHKİK SİSTEMİ - Yargıç işe kendiliğinden el koyar - Yargıç iddia ve savunmanın delilleri ile bağlı değildir, delil toplayabilir, delilleri serbestçe değerlendirir. - İthamcı yargıç ile sanık arasında eşitlik yoktur. - Muhakemenin her aşaması yazılı ve sözlüdür. </vt:lpstr>
      <vt:lpstr>İŞBİRLİĞİ (KARMA) SİSTEMİ - Muhakeme için ithama gerek vardır. - Yargıç işe kendiliğinden el koyamaz.  - İthamı toplum adına bir devlet organı (Savcılık) yapar. - Muhakeme soruşturma ve kovuşturma aşamasından oluşur. - Soruşturma aşaması yazılı ve gizlidir, kovuşturma aşaması sözlü ve açıktır, bu aşamada çelişme ilkesi uygulanır, duruşmalar açık yapılır. - Sanık değişik haklara sahiptir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CEZA HUKUKUNUN GENEL ESASLARI İNSAN HAKLARI EVRENSEL BEYANAMESİ, AVRUPA İNSAN HAKLARI SÖZLEŞMESİ VE TÜRKİYE CUMHURİYETİ ANAYASASI’NDA FARKLI HÜKÜMLERDE YER ALIR</dc:title>
  <cp:lastModifiedBy>User</cp:lastModifiedBy>
  <cp:revision>7</cp:revision>
  <dcterms:modified xsi:type="dcterms:W3CDTF">2020-02-11T20:48:21Z</dcterms:modified>
</cp:coreProperties>
</file>