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3" r:id="rId2"/>
    <p:sldId id="286" r:id="rId3"/>
    <p:sldId id="284" r:id="rId4"/>
    <p:sldId id="285" r:id="rId5"/>
    <p:sldId id="287" r:id="rId6"/>
    <p:sldId id="288" r:id="rId7"/>
    <p:sldId id="289" r:id="rId8"/>
    <p:sldId id="290" r:id="rId9"/>
    <p:sldId id="274" r:id="rId10"/>
    <p:sldId id="275" r:id="rId11"/>
    <p:sldId id="271"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35"/>
  </p:normalViewPr>
  <p:slideViewPr>
    <p:cSldViewPr snapToGrid="0" snapToObjects="1">
      <p:cViewPr varScale="1">
        <p:scale>
          <a:sx n="90" d="100"/>
          <a:sy n="90" d="100"/>
        </p:scale>
        <p:origin x="232"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3DAA729-4430-0047-AA91-BF029C9751A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0725BC6-D4BB-0C41-9B05-E720D6FE2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DEEDAE4-AA5D-DE4C-B7FB-E193E5E02124}"/>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5" name="Alt Bilgi Yer Tutucusu 4">
            <a:extLst>
              <a:ext uri="{FF2B5EF4-FFF2-40B4-BE49-F238E27FC236}">
                <a16:creationId xmlns:a16="http://schemas.microsoft.com/office/drawing/2014/main" id="{CB420F75-49F0-D74E-805A-04B5FF8505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B971675-708A-BB4F-8F17-ED7508DE2044}"/>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244969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E3EA64-5AD5-7146-8A2E-504A1B4DCAC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D3A1301-4514-794C-9620-14578025573E}"/>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EDB14BFC-6537-4246-B43E-EDD63F26089E}"/>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5" name="Alt Bilgi Yer Tutucusu 4">
            <a:extLst>
              <a:ext uri="{FF2B5EF4-FFF2-40B4-BE49-F238E27FC236}">
                <a16:creationId xmlns:a16="http://schemas.microsoft.com/office/drawing/2014/main" id="{ABAF0864-F4A9-D845-986D-D2E5A74C4B7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614A8DD-623C-3A4A-A79E-A961CDD9A3E0}"/>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304687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BD6B429-C1A3-9F46-BE29-F3422871CD2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69CF613-9363-F048-8173-01B5E2921EFA}"/>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7A741AAB-2B11-DB43-AAA1-5F847F14EE8E}"/>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5" name="Alt Bilgi Yer Tutucusu 4">
            <a:extLst>
              <a:ext uri="{FF2B5EF4-FFF2-40B4-BE49-F238E27FC236}">
                <a16:creationId xmlns:a16="http://schemas.microsoft.com/office/drawing/2014/main" id="{06C72ACB-BE9C-A740-9948-A16A4CC4241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6826CA-17FC-CF49-B914-598AC317E02B}"/>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3241198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803C3C-DC64-2149-A8F3-32859852F71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E7DF3A5-B016-1C48-BC64-3BD01FD3219C}"/>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8043EA06-6F35-1E48-AD5C-B72A7047F2C7}"/>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5" name="Alt Bilgi Yer Tutucusu 4">
            <a:extLst>
              <a:ext uri="{FF2B5EF4-FFF2-40B4-BE49-F238E27FC236}">
                <a16:creationId xmlns:a16="http://schemas.microsoft.com/office/drawing/2014/main" id="{AB6472ED-263B-214C-87F1-6A3BCE7A5A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56B5F67-9912-144A-A066-FC0EAAC81712}"/>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107147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91763DE-5F22-1E4D-9226-1E3C8D8B10D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4506D28-E657-1843-9385-B11A775664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6AA81FA-F99E-1C48-9873-FD69FBB9C331}"/>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5" name="Alt Bilgi Yer Tutucusu 4">
            <a:extLst>
              <a:ext uri="{FF2B5EF4-FFF2-40B4-BE49-F238E27FC236}">
                <a16:creationId xmlns:a16="http://schemas.microsoft.com/office/drawing/2014/main" id="{10C8464F-4A5D-9249-8FD1-B69E9B7598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DFBE002-2AD4-0543-B475-27958494204D}"/>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128240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33B4F4-32CC-C44C-9EE1-04F30B5F30A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38F2C2-8C12-6448-B957-66976558223C}"/>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EB8C9EC0-D475-AE41-BBA6-061A56AA2500}"/>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9CEB389C-69B4-7F4F-9BE4-C9EA3A8C0B1B}"/>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6" name="Alt Bilgi Yer Tutucusu 5">
            <a:extLst>
              <a:ext uri="{FF2B5EF4-FFF2-40B4-BE49-F238E27FC236}">
                <a16:creationId xmlns:a16="http://schemas.microsoft.com/office/drawing/2014/main" id="{83D410BC-4B2A-CB45-B9DB-9631BA6C43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347ADFC-13A7-7F45-8E3A-9219A9C736EE}"/>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321924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B5B60BA-F20A-9C4F-842C-D25CE4CA92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F2F116A-022A-3742-9A6E-D2EBBE96D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887AAE2B-4A08-414D-8B2A-9D6D1C6F24D9}"/>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A66F76CF-439E-1448-9FF1-14731C797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AB7C7AEC-6D8E-4842-8833-14092854A558}"/>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D58149F0-27B6-284C-B1CF-8AD1FE8BB14F}"/>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8" name="Alt Bilgi Yer Tutucusu 7">
            <a:extLst>
              <a:ext uri="{FF2B5EF4-FFF2-40B4-BE49-F238E27FC236}">
                <a16:creationId xmlns:a16="http://schemas.microsoft.com/office/drawing/2014/main" id="{62765504-07D3-2E40-8CC6-D300CB4ADEE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5A82B19-E425-3E4B-9346-4AC0EE8372C7}"/>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346973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84DF2F-001F-9742-8F66-B24CC4962F5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A58CD38-A19F-164A-9951-8A2866085E7B}"/>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4" name="Alt Bilgi Yer Tutucusu 3">
            <a:extLst>
              <a:ext uri="{FF2B5EF4-FFF2-40B4-BE49-F238E27FC236}">
                <a16:creationId xmlns:a16="http://schemas.microsoft.com/office/drawing/2014/main" id="{38B39669-A9BE-D246-9F3C-42FAF8F0841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0DF3AAC-1F61-4B4B-8051-EAE26BDC1A4A}"/>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362289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FCA076B-CC0A-334E-B6EB-8A29EE2FC29F}"/>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3" name="Alt Bilgi Yer Tutucusu 2">
            <a:extLst>
              <a:ext uri="{FF2B5EF4-FFF2-40B4-BE49-F238E27FC236}">
                <a16:creationId xmlns:a16="http://schemas.microsoft.com/office/drawing/2014/main" id="{61744EDB-89AC-7547-B138-CCB45F1BF80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003FA94-9F33-C042-9CE6-737D745D8DD6}"/>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1948005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188739-7E11-E14A-A345-ECB97CF3C61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E354FB0-8074-9042-8FF0-7F055A6FE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87883D64-3174-4E4B-9674-823319EB2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92C31368-FF80-4047-BBB7-D4B05C963DC6}"/>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6" name="Alt Bilgi Yer Tutucusu 5">
            <a:extLst>
              <a:ext uri="{FF2B5EF4-FFF2-40B4-BE49-F238E27FC236}">
                <a16:creationId xmlns:a16="http://schemas.microsoft.com/office/drawing/2014/main" id="{3AB996ED-0FAC-2C45-B4C1-CD1972AAB43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F606478-7B42-A641-AF13-66367C240DE8}"/>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59390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E393494-3576-2744-83EC-9CD90AA3C95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7FE3DF-B342-DF43-BE40-8D7A8866D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AD482F9-91B3-C74F-97B4-DED35E962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F0740935-F2F3-C94A-9344-A3C9A00F1E88}"/>
              </a:ext>
            </a:extLst>
          </p:cNvPr>
          <p:cNvSpPr>
            <a:spLocks noGrp="1"/>
          </p:cNvSpPr>
          <p:nvPr>
            <p:ph type="dt" sz="half" idx="10"/>
          </p:nvPr>
        </p:nvSpPr>
        <p:spPr/>
        <p:txBody>
          <a:bodyPr/>
          <a:lstStyle/>
          <a:p>
            <a:fld id="{0FDA6EDE-F914-AB4D-BB79-8E7F52C1CCF4}" type="datetimeFigureOut">
              <a:rPr lang="tr-TR" smtClean="0"/>
              <a:t>5.05.2020</a:t>
            </a:fld>
            <a:endParaRPr lang="tr-TR"/>
          </a:p>
        </p:txBody>
      </p:sp>
      <p:sp>
        <p:nvSpPr>
          <p:cNvPr id="6" name="Alt Bilgi Yer Tutucusu 5">
            <a:extLst>
              <a:ext uri="{FF2B5EF4-FFF2-40B4-BE49-F238E27FC236}">
                <a16:creationId xmlns:a16="http://schemas.microsoft.com/office/drawing/2014/main" id="{517D6192-AA5C-1B4C-9F69-18F28916E06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62DBE2C-2AF8-1C4E-827E-675BC1CFBA39}"/>
              </a:ext>
            </a:extLst>
          </p:cNvPr>
          <p:cNvSpPr>
            <a:spLocks noGrp="1"/>
          </p:cNvSpPr>
          <p:nvPr>
            <p:ph type="sldNum" sz="quarter" idx="12"/>
          </p:nvPr>
        </p:nvSpPr>
        <p:spPr/>
        <p:txBody>
          <a:bodyPr/>
          <a:lstStyle/>
          <a:p>
            <a:fld id="{F0F7EDC1-D50B-5848-89A7-693675C228D8}" type="slidenum">
              <a:rPr lang="tr-TR" smtClean="0"/>
              <a:t>‹#›</a:t>
            </a:fld>
            <a:endParaRPr lang="tr-TR"/>
          </a:p>
        </p:txBody>
      </p:sp>
    </p:spTree>
    <p:extLst>
      <p:ext uri="{BB962C8B-B14F-4D97-AF65-F5344CB8AC3E}">
        <p14:creationId xmlns:p14="http://schemas.microsoft.com/office/powerpoint/2010/main" val="152323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087CA39-318D-1A41-9F15-7DCC2139A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560089C-600C-9942-932F-9DDB9D874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E439647E-5D36-8240-BBBE-1B6CBCFF7B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6EDE-F914-AB4D-BB79-8E7F52C1CCF4}" type="datetimeFigureOut">
              <a:rPr lang="tr-TR" smtClean="0"/>
              <a:t>5.05.2020</a:t>
            </a:fld>
            <a:endParaRPr lang="tr-TR"/>
          </a:p>
        </p:txBody>
      </p:sp>
      <p:sp>
        <p:nvSpPr>
          <p:cNvPr id="5" name="Alt Bilgi Yer Tutucusu 4">
            <a:extLst>
              <a:ext uri="{FF2B5EF4-FFF2-40B4-BE49-F238E27FC236}">
                <a16:creationId xmlns:a16="http://schemas.microsoft.com/office/drawing/2014/main" id="{6412F67F-4CF4-1647-8E93-222F3B595A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4BD9826-3250-5B46-A942-C08DDFC892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7EDC1-D50B-5848-89A7-693675C228D8}" type="slidenum">
              <a:rPr lang="tr-TR" smtClean="0"/>
              <a:t>‹#›</a:t>
            </a:fld>
            <a:endParaRPr lang="tr-TR"/>
          </a:p>
        </p:txBody>
      </p:sp>
    </p:spTree>
    <p:extLst>
      <p:ext uri="{BB962C8B-B14F-4D97-AF65-F5344CB8AC3E}">
        <p14:creationId xmlns:p14="http://schemas.microsoft.com/office/powerpoint/2010/main" val="183104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E247B3-CF33-7441-B990-89EEC81A5869}"/>
              </a:ext>
            </a:extLst>
          </p:cNvPr>
          <p:cNvSpPr>
            <a:spLocks noGrp="1"/>
          </p:cNvSpPr>
          <p:nvPr>
            <p:ph type="title"/>
          </p:nvPr>
        </p:nvSpPr>
        <p:spPr>
          <a:xfrm>
            <a:off x="481013" y="3752849"/>
            <a:ext cx="3290887" cy="2452687"/>
          </a:xfrm>
        </p:spPr>
        <p:txBody>
          <a:bodyPr anchor="ctr">
            <a:normAutofit/>
          </a:bodyPr>
          <a:lstStyle/>
          <a:p>
            <a:pPr algn="ctr"/>
            <a:r>
              <a:rPr lang="en" sz="2800" b="1" dirty="0"/>
              <a:t>Developments in the Field of Agricultural Supports in the EU Harmonization Process</a:t>
            </a:r>
            <a:endParaRPr lang="tr-TR" sz="2800" b="1" dirty="0"/>
          </a:p>
        </p:txBody>
      </p:sp>
      <p:pic>
        <p:nvPicPr>
          <p:cNvPr id="4" name="Resim 3">
            <a:extLst>
              <a:ext uri="{FF2B5EF4-FFF2-40B4-BE49-F238E27FC236}">
                <a16:creationId xmlns:a16="http://schemas.microsoft.com/office/drawing/2014/main" id="{EA16871D-57C1-2C40-8ED7-9218BC6776E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525CA175-2972-A34E-9034-F35DBF763EDE}"/>
              </a:ext>
            </a:extLst>
          </p:cNvPr>
          <p:cNvSpPr>
            <a:spLocks noGrp="1"/>
          </p:cNvSpPr>
          <p:nvPr>
            <p:ph idx="1"/>
          </p:nvPr>
        </p:nvSpPr>
        <p:spPr>
          <a:xfrm>
            <a:off x="4223982" y="3752850"/>
            <a:ext cx="7485413" cy="2452687"/>
          </a:xfrm>
        </p:spPr>
        <p:txBody>
          <a:bodyPr anchor="ctr">
            <a:normAutofit/>
          </a:bodyPr>
          <a:lstStyle/>
          <a:p>
            <a:pPr marL="0" indent="0" algn="ctr">
              <a:buNone/>
            </a:pPr>
            <a:r>
              <a:rPr lang="en" sz="1800" dirty="0"/>
              <a:t>Within the framework of the fifth opening criterion related to the management and control of agricultural supports, our country submitted its Strategy Document for the Identification of Agricultural Lands and the Development of the National Farmer Registration System to the European Commission in March 2010, </a:t>
            </a:r>
            <a:r>
              <a:rPr lang="en" sz="1800" b="1" i="1" dirty="0"/>
              <a:t>and the document was found sufficient by the European Commission. </a:t>
            </a:r>
            <a:r>
              <a:rPr lang="en" sz="1800" dirty="0"/>
              <a:t>Thus, the fifth opening criterion of the chapter was met. </a:t>
            </a:r>
            <a:endParaRPr lang="tr-TR" sz="1800" dirty="0"/>
          </a:p>
        </p:txBody>
      </p:sp>
    </p:spTree>
    <p:extLst>
      <p:ext uri="{BB962C8B-B14F-4D97-AF65-F5344CB8AC3E}">
        <p14:creationId xmlns:p14="http://schemas.microsoft.com/office/powerpoint/2010/main" val="147440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6688D-1DED-48EA-8368-FCD09C0B7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4DF64E21-200F-0B40-A337-2F242F21B1DB}"/>
              </a:ext>
            </a:extLst>
          </p:cNvPr>
          <p:cNvSpPr>
            <a:spLocks noGrp="1"/>
          </p:cNvSpPr>
          <p:nvPr>
            <p:ph type="title"/>
          </p:nvPr>
        </p:nvSpPr>
        <p:spPr>
          <a:xfrm>
            <a:off x="8368528" y="431212"/>
            <a:ext cx="3420305" cy="1906317"/>
          </a:xfrm>
        </p:spPr>
        <p:txBody>
          <a:bodyPr>
            <a:normAutofit/>
          </a:bodyPr>
          <a:lstStyle/>
          <a:p>
            <a:pPr algn="ctr"/>
            <a:r>
              <a:rPr lang="en" sz="2800"/>
              <a:t>Financial supports from the EU in agriculture and rural development</a:t>
            </a:r>
            <a:endParaRPr lang="tr-TR" sz="2800"/>
          </a:p>
        </p:txBody>
      </p:sp>
      <p:sp>
        <p:nvSpPr>
          <p:cNvPr id="3" name="İçerik Yer Tutucusu 2">
            <a:extLst>
              <a:ext uri="{FF2B5EF4-FFF2-40B4-BE49-F238E27FC236}">
                <a16:creationId xmlns:a16="http://schemas.microsoft.com/office/drawing/2014/main" id="{F59185E3-0C0B-3543-A02A-13DAE7D4D032}"/>
              </a:ext>
            </a:extLst>
          </p:cNvPr>
          <p:cNvSpPr>
            <a:spLocks noGrp="1"/>
          </p:cNvSpPr>
          <p:nvPr>
            <p:ph idx="1"/>
          </p:nvPr>
        </p:nvSpPr>
        <p:spPr>
          <a:xfrm>
            <a:off x="717151" y="431212"/>
            <a:ext cx="6443669" cy="5409743"/>
          </a:xfrm>
        </p:spPr>
        <p:txBody>
          <a:bodyPr anchor="ctr">
            <a:normAutofit/>
          </a:bodyPr>
          <a:lstStyle/>
          <a:p>
            <a:pPr algn="ctr">
              <a:buFont typeface="Wingdings" pitchFamily="2" charset="2"/>
              <a:buChar char="v"/>
            </a:pPr>
            <a:r>
              <a:rPr lang="en" sz="2400" dirty="0"/>
              <a:t>Preparation for the Implementation of Environment and Rural Measures under the Pre-Accession Assistance Instrument Rural Development Component (IPARD)</a:t>
            </a:r>
          </a:p>
          <a:p>
            <a:pPr marL="0" indent="0" algn="ctr">
              <a:buNone/>
            </a:pPr>
            <a:endParaRPr lang="en" sz="2400" dirty="0"/>
          </a:p>
          <a:p>
            <a:pPr algn="ctr">
              <a:buFont typeface="Wingdings" pitchFamily="2" charset="2"/>
              <a:buChar char="v"/>
            </a:pPr>
            <a:r>
              <a:rPr lang="en" sz="2400" dirty="0"/>
              <a:t>Expansion of Pilot Farm Accounting Data Network Project and Ensuring Sustainability</a:t>
            </a:r>
          </a:p>
          <a:p>
            <a:pPr marL="0" indent="0" algn="ctr">
              <a:buNone/>
            </a:pPr>
            <a:endParaRPr lang="en" sz="2400" dirty="0"/>
          </a:p>
          <a:p>
            <a:pPr algn="ctr">
              <a:buFont typeface="Wingdings" pitchFamily="2" charset="2"/>
              <a:buChar char="v"/>
            </a:pPr>
            <a:r>
              <a:rPr lang="en" sz="2400" dirty="0"/>
              <a:t>Digitization of Land Parcel Identification System</a:t>
            </a:r>
          </a:p>
          <a:p>
            <a:pPr marL="0" indent="0" algn="ctr">
              <a:buNone/>
            </a:pPr>
            <a:endParaRPr lang="en" sz="2400" dirty="0"/>
          </a:p>
          <a:p>
            <a:pPr algn="ctr">
              <a:buFont typeface="Wingdings" pitchFamily="2" charset="2"/>
              <a:buChar char="v"/>
            </a:pPr>
            <a:r>
              <a:rPr lang="en" sz="2400" dirty="0"/>
              <a:t>Building the Integrated Administration and Control System Capacity</a:t>
            </a:r>
            <a:endParaRPr lang="tr-TR" sz="2400" dirty="0"/>
          </a:p>
        </p:txBody>
      </p:sp>
      <p:pic>
        <p:nvPicPr>
          <p:cNvPr id="5" name="Resim 4">
            <a:extLst>
              <a:ext uri="{FF2B5EF4-FFF2-40B4-BE49-F238E27FC236}">
                <a16:creationId xmlns:a16="http://schemas.microsoft.com/office/drawing/2014/main" id="{73B86D36-61F2-9B43-AD87-038DEEB9D9AA}"/>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913716" y="2768743"/>
            <a:ext cx="4278284" cy="4089258"/>
          </a:xfrm>
          <a:prstGeom prst="rect">
            <a:avLst/>
          </a:prstGeom>
        </p:spPr>
      </p:pic>
      <p:grpSp>
        <p:nvGrpSpPr>
          <p:cNvPr id="12" name="Group 11">
            <a:extLst>
              <a:ext uri="{FF2B5EF4-FFF2-40B4-BE49-F238E27FC236}">
                <a16:creationId xmlns:a16="http://schemas.microsoft.com/office/drawing/2014/main" id="{16BD38F4-5888-4B5B-836C-A316C5223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881712" y="-2"/>
            <a:ext cx="4310288" cy="6858002"/>
            <a:chOff x="0" y="-2"/>
            <a:chExt cx="4310288" cy="6858002"/>
          </a:xfrm>
        </p:grpSpPr>
        <p:sp>
          <p:nvSpPr>
            <p:cNvPr id="13" name="Rectangle 12">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4928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7737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FE1D1F7-61BF-6943-B838-BC067F043A4F}"/>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FD4F6205-A83A-C441-B265-793163D86F68}"/>
              </a:ext>
            </a:extLst>
          </p:cNvPr>
          <p:cNvSpPr>
            <a:spLocks noGrp="1"/>
          </p:cNvSpPr>
          <p:nvPr>
            <p:ph idx="1"/>
          </p:nvPr>
        </p:nvSpPr>
        <p:spPr>
          <a:xfrm>
            <a:off x="520242" y="1774372"/>
            <a:ext cx="4062642" cy="2754086"/>
          </a:xfrm>
        </p:spPr>
        <p:txBody>
          <a:bodyPr anchor="t">
            <a:normAutofit/>
          </a:bodyPr>
          <a:lstStyle/>
          <a:p>
            <a:pPr marL="0" indent="0" algn="ctr">
              <a:buNone/>
            </a:pPr>
            <a:r>
              <a:rPr lang="tr-TR" sz="4800" dirty="0" err="1"/>
              <a:t>Any</a:t>
            </a:r>
            <a:r>
              <a:rPr lang="tr-TR" sz="4800" dirty="0"/>
              <a:t> </a:t>
            </a:r>
            <a:r>
              <a:rPr lang="tr-TR" sz="4800" dirty="0" err="1"/>
              <a:t>Questions</a:t>
            </a:r>
            <a:r>
              <a:rPr lang="tr-TR" sz="4800" dirty="0"/>
              <a:t>?!?</a:t>
            </a:r>
          </a:p>
        </p:txBody>
      </p:sp>
    </p:spTree>
    <p:extLst>
      <p:ext uri="{BB962C8B-B14F-4D97-AF65-F5344CB8AC3E}">
        <p14:creationId xmlns:p14="http://schemas.microsoft.com/office/powerpoint/2010/main" val="29412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886F1247-7E33-0D4D-8771-16CE0D4821C5}"/>
              </a:ext>
            </a:extLst>
          </p:cNvPr>
          <p:cNvPicPr>
            <a:picLocks noChangeAspect="1"/>
          </p:cNvPicPr>
          <p:nvPr/>
        </p:nvPicPr>
        <p:blipFill rotWithShape="1">
          <a:blip r:embed="rId2">
            <a:alphaModFix amt="40000"/>
            <a:extLst/>
          </a:blip>
          <a:srcRect/>
          <a:stretch/>
        </p:blipFill>
        <p:spPr>
          <a:xfrm>
            <a:off x="20" y="10"/>
            <a:ext cx="12191979" cy="6857990"/>
          </a:xfrm>
          <a:prstGeom prst="rect">
            <a:avLst/>
          </a:prstGeom>
        </p:spPr>
      </p:pic>
      <p:sp>
        <p:nvSpPr>
          <p:cNvPr id="2" name="Unvan 1">
            <a:extLst>
              <a:ext uri="{FF2B5EF4-FFF2-40B4-BE49-F238E27FC236}">
                <a16:creationId xmlns:a16="http://schemas.microsoft.com/office/drawing/2014/main" id="{A98900FE-A545-7040-9D83-E4E73497CA9D}"/>
              </a:ext>
            </a:extLst>
          </p:cNvPr>
          <p:cNvSpPr>
            <a:spLocks noGrp="1"/>
          </p:cNvSpPr>
          <p:nvPr>
            <p:ph type="title"/>
          </p:nvPr>
        </p:nvSpPr>
        <p:spPr>
          <a:xfrm>
            <a:off x="841249" y="941832"/>
            <a:ext cx="10506456" cy="2057400"/>
          </a:xfrm>
        </p:spPr>
        <p:txBody>
          <a:bodyPr anchor="b">
            <a:normAutofit/>
          </a:bodyPr>
          <a:lstStyle/>
          <a:p>
            <a:r>
              <a:rPr lang="en" sz="5000" b="1" i="1" dirty="0"/>
              <a:t>CMO…</a:t>
            </a:r>
            <a:endParaRPr lang="tr-TR" sz="5000" dirty="0"/>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C3101AF-9F5A-5841-B141-DC817D89FFE7}"/>
              </a:ext>
            </a:extLst>
          </p:cNvPr>
          <p:cNvSpPr>
            <a:spLocks noGrp="1"/>
          </p:cNvSpPr>
          <p:nvPr>
            <p:ph idx="1"/>
          </p:nvPr>
        </p:nvSpPr>
        <p:spPr>
          <a:xfrm>
            <a:off x="841248" y="3822786"/>
            <a:ext cx="10506456" cy="2670048"/>
          </a:xfrm>
        </p:spPr>
        <p:txBody>
          <a:bodyPr>
            <a:normAutofit/>
          </a:bodyPr>
          <a:lstStyle/>
          <a:p>
            <a:pPr marL="0" indent="0" algn="ctr">
              <a:buNone/>
            </a:pPr>
            <a:r>
              <a:rPr lang="en" sz="2400" b="1" dirty="0">
                <a:solidFill>
                  <a:schemeClr val="bg1"/>
                </a:solidFill>
              </a:rPr>
              <a:t>In this context, it was decided that the sugar quotas, which were foreseen to be lifted in 2015, will end at the end of the 2016/2017 in order to allow the transition time necessary for the producers to prepare for the market conditions. In addition, sorghum has been excluded from products covered by grain market intervention; Mandatory special storage support for butter has been terminated; Support for the use of skim milk and milk powder in animal feed and casein, and support for silkworm farming has been removed from the application.</a:t>
            </a:r>
            <a:endParaRPr lang="tr-TR" sz="2400" b="1" dirty="0">
              <a:solidFill>
                <a:schemeClr val="bg1"/>
              </a:solidFill>
            </a:endParaRPr>
          </a:p>
        </p:txBody>
      </p:sp>
    </p:spTree>
    <p:extLst>
      <p:ext uri="{BB962C8B-B14F-4D97-AF65-F5344CB8AC3E}">
        <p14:creationId xmlns:p14="http://schemas.microsoft.com/office/powerpoint/2010/main" val="8532730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8D945303-C452-4A49-9DA4-5423A3FA9522}"/>
              </a:ext>
            </a:extLst>
          </p:cNvPr>
          <p:cNvSpPr>
            <a:spLocks noGrp="1"/>
          </p:cNvSpPr>
          <p:nvPr>
            <p:ph type="title"/>
          </p:nvPr>
        </p:nvSpPr>
        <p:spPr>
          <a:xfrm>
            <a:off x="287715" y="0"/>
            <a:ext cx="6279383" cy="1325563"/>
          </a:xfrm>
        </p:spPr>
        <p:txBody>
          <a:bodyPr>
            <a:normAutofit/>
          </a:bodyPr>
          <a:lstStyle/>
          <a:p>
            <a:pPr algn="ctr"/>
            <a:r>
              <a:rPr lang="tr-TR" sz="3200" b="1" dirty="0" err="1"/>
              <a:t>Common</a:t>
            </a:r>
            <a:r>
              <a:rPr lang="tr-TR" sz="3200" b="1" dirty="0"/>
              <a:t> Market </a:t>
            </a:r>
            <a:r>
              <a:rPr lang="tr-TR" sz="3200" b="1" dirty="0" err="1"/>
              <a:t>Organization</a:t>
            </a:r>
            <a:r>
              <a:rPr lang="tr-TR" sz="3200" b="1" dirty="0"/>
              <a:t> (CMO)</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593CA891-F60A-304D-AC74-7FF471355283}"/>
              </a:ext>
            </a:extLst>
          </p:cNvPr>
          <p:cNvSpPr>
            <a:spLocks noGrp="1"/>
          </p:cNvSpPr>
          <p:nvPr>
            <p:ph idx="1"/>
          </p:nvPr>
        </p:nvSpPr>
        <p:spPr>
          <a:xfrm>
            <a:off x="750334" y="1075239"/>
            <a:ext cx="5393360" cy="4907684"/>
          </a:xfrm>
        </p:spPr>
        <p:txBody>
          <a:bodyPr>
            <a:noAutofit/>
          </a:bodyPr>
          <a:lstStyle/>
          <a:p>
            <a:pPr marL="0" indent="0" algn="ctr">
              <a:buNone/>
            </a:pPr>
            <a:r>
              <a:rPr lang="en" sz="2000" b="1" i="1" dirty="0"/>
              <a:t>Developments Regarding the Common Market Organization in the European Union Harmonization Process</a:t>
            </a:r>
          </a:p>
          <a:p>
            <a:pPr marL="0" indent="0" algn="ctr">
              <a:buNone/>
            </a:pPr>
            <a:r>
              <a:rPr lang="en" sz="2000" dirty="0"/>
              <a:t>The CMO under Agriculture and Rural Development Chapter 11 in the EU accession process is among the areas where our country has achieved a limited level of alignment, but technical studies are carried out in order to harmonize with the EU in this field under the coordination of Ministry of Agriculture and Forestry.</a:t>
            </a:r>
          </a:p>
          <a:p>
            <a:pPr marL="0" indent="0" algn="ctr">
              <a:buNone/>
            </a:pPr>
            <a:r>
              <a:rPr lang="en" sz="2000" dirty="0"/>
              <a:t>In this context, legislative preparations for the classification of cattle, sheep and goat carcasses are continuing in the working group, which consists of experts from </a:t>
            </a:r>
            <a:r>
              <a:rPr lang="en" sz="2000" dirty="0" err="1"/>
              <a:t>MoAF</a:t>
            </a:r>
            <a:r>
              <a:rPr lang="en" sz="2000" dirty="0"/>
              <a:t>, Meat and Dairy Authority and Ministry of European Union. </a:t>
            </a:r>
            <a:endParaRPr lang="tr-TR" sz="2000" dirty="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55B5AFF4-6878-2546-9018-D0317EE7D701}"/>
              </a:ext>
            </a:extLst>
          </p:cNvPr>
          <p:cNvPicPr>
            <a:picLocks noChangeAspect="1"/>
          </p:cNvPicPr>
          <p:nvPr/>
        </p:nvPicPr>
        <p:blipFill rotWithShape="1">
          <a:blip r:embed="rId2">
            <a:extLst>
              <a:ext uri="{28A0092B-C50C-407E-A947-70E740481C1C}">
                <a14:useLocalDpi xmlns:a14="http://schemas.microsoft.com/office/drawing/2010/main"/>
              </a:ext>
            </a:extLst>
          </a:blip>
          <a:srcRect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50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025C7E8-6BA1-6844-88B7-8C2F5580D82C}"/>
              </a:ext>
            </a:extLst>
          </p:cNvPr>
          <p:cNvSpPr>
            <a:spLocks noGrp="1"/>
          </p:cNvSpPr>
          <p:nvPr>
            <p:ph type="title"/>
          </p:nvPr>
        </p:nvSpPr>
        <p:spPr>
          <a:xfrm>
            <a:off x="481013" y="327026"/>
            <a:ext cx="3290887" cy="2287588"/>
          </a:xfrm>
        </p:spPr>
        <p:txBody>
          <a:bodyPr anchor="ctr">
            <a:normAutofit/>
          </a:bodyPr>
          <a:lstStyle/>
          <a:p>
            <a:pPr algn="ctr"/>
            <a:r>
              <a:rPr lang="en" sz="2500" b="1" i="1" dirty="0"/>
              <a:t>Developments Regarding the Common Market Organization in the European Union Harmonization Process</a:t>
            </a:r>
            <a:endParaRPr lang="tr-TR" sz="2500" dirty="0"/>
          </a:p>
        </p:txBody>
      </p:sp>
      <p:sp>
        <p:nvSpPr>
          <p:cNvPr id="3" name="İçerik Yer Tutucusu 2">
            <a:extLst>
              <a:ext uri="{FF2B5EF4-FFF2-40B4-BE49-F238E27FC236}">
                <a16:creationId xmlns:a16="http://schemas.microsoft.com/office/drawing/2014/main" id="{B9058A71-4F65-9142-BE75-1D7173E44D6B}"/>
              </a:ext>
            </a:extLst>
          </p:cNvPr>
          <p:cNvSpPr>
            <a:spLocks noGrp="1"/>
          </p:cNvSpPr>
          <p:nvPr>
            <p:ph idx="1"/>
          </p:nvPr>
        </p:nvSpPr>
        <p:spPr>
          <a:xfrm>
            <a:off x="3621974" y="58953"/>
            <a:ext cx="8570026" cy="2629930"/>
          </a:xfrm>
        </p:spPr>
        <p:txBody>
          <a:bodyPr anchor="ctr">
            <a:noAutofit/>
          </a:bodyPr>
          <a:lstStyle/>
          <a:p>
            <a:pPr marL="0" indent="0" algn="ctr">
              <a:buNone/>
            </a:pPr>
            <a:r>
              <a:rPr lang="en" sz="1800" dirty="0"/>
              <a:t>In Turkey, </a:t>
            </a:r>
            <a:r>
              <a:rPr lang="en" sz="1800" b="1" dirty="0"/>
              <a:t>Veterinary Information System (TURKVET-HAYBIS)</a:t>
            </a:r>
            <a:r>
              <a:rPr lang="en" sz="1800" dirty="0"/>
              <a:t> is used for the registration of bovine animals, and Sheep and Goat Registration System is used for the registration of ovine animals.</a:t>
            </a:r>
          </a:p>
          <a:p>
            <a:pPr marL="0" indent="0" algn="ctr">
              <a:buNone/>
            </a:pPr>
            <a:r>
              <a:rPr lang="en" sz="1800" i="1" dirty="0"/>
              <a:t>Post-2013 CAP Reform had previously combined common market arrangements for 21 agricultural products / product groups.</a:t>
            </a:r>
          </a:p>
          <a:p>
            <a:pPr marL="0" indent="0" algn="ctr">
              <a:buNone/>
            </a:pPr>
            <a:r>
              <a:rPr lang="en" sz="1800" b="1" i="1" dirty="0"/>
              <a:t>With the Regulation (EU) No 1308/2013 published in December 2013, the Common Market Organization was expanded to cover the entire agricultural product / product group with the addition of 23 agricultural product / product groups as well as other agricultural products.</a:t>
            </a:r>
            <a:endParaRPr lang="tr-TR" sz="1800" b="1" i="1" dirty="0"/>
          </a:p>
        </p:txBody>
      </p:sp>
      <p:pic>
        <p:nvPicPr>
          <p:cNvPr id="4" name="Resim 3">
            <a:extLst>
              <a:ext uri="{FF2B5EF4-FFF2-40B4-BE49-F238E27FC236}">
                <a16:creationId xmlns:a16="http://schemas.microsoft.com/office/drawing/2014/main" id="{8184F244-1119-2147-A5CC-3AB16EF9FC9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157414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1937E5B7-1B7E-9D4F-84DD-06FF77BC5B5D}"/>
              </a:ext>
            </a:extLst>
          </p:cNvPr>
          <p:cNvSpPr>
            <a:spLocks noGrp="1"/>
          </p:cNvSpPr>
          <p:nvPr>
            <p:ph type="title"/>
          </p:nvPr>
        </p:nvSpPr>
        <p:spPr>
          <a:xfrm>
            <a:off x="389916" y="444464"/>
            <a:ext cx="3420305" cy="1906317"/>
          </a:xfrm>
        </p:spPr>
        <p:txBody>
          <a:bodyPr>
            <a:normAutofit/>
          </a:bodyPr>
          <a:lstStyle/>
          <a:p>
            <a:pPr algn="ctr"/>
            <a:r>
              <a:rPr lang="en" sz="2600"/>
              <a:t>Developments in Organic Agriculture in the European Union Harmonization Process</a:t>
            </a:r>
            <a:endParaRPr lang="tr-TR" sz="2600"/>
          </a:p>
        </p:txBody>
      </p:sp>
      <p:pic>
        <p:nvPicPr>
          <p:cNvPr id="4" name="Resim 3">
            <a:extLst>
              <a:ext uri="{FF2B5EF4-FFF2-40B4-BE49-F238E27FC236}">
                <a16:creationId xmlns:a16="http://schemas.microsoft.com/office/drawing/2014/main" id="{D5294FA3-489C-3141-BFC3-7A6AA744914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2768743"/>
            <a:ext cx="4278264" cy="4089258"/>
          </a:xfrm>
          <a:prstGeom prst="rect">
            <a:avLst/>
          </a:prstGeom>
        </p:spPr>
      </p:pic>
      <p:sp>
        <p:nvSpPr>
          <p:cNvPr id="44"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D1AD5E14-0AE8-854C-A15D-44975274BB3A}"/>
              </a:ext>
            </a:extLst>
          </p:cNvPr>
          <p:cNvSpPr>
            <a:spLocks noGrp="1"/>
          </p:cNvSpPr>
          <p:nvPr>
            <p:ph idx="1"/>
          </p:nvPr>
        </p:nvSpPr>
        <p:spPr>
          <a:xfrm>
            <a:off x="5431646" y="678955"/>
            <a:ext cx="5586448" cy="5409743"/>
          </a:xfrm>
        </p:spPr>
        <p:txBody>
          <a:bodyPr anchor="ctr">
            <a:normAutofit lnSpcReduction="10000"/>
          </a:bodyPr>
          <a:lstStyle/>
          <a:p>
            <a:pPr marL="0" indent="0" algn="ctr">
              <a:buNone/>
            </a:pPr>
            <a:r>
              <a:rPr lang="en" sz="2000" dirty="0"/>
              <a:t>The application made by our country through the Ministry of Foreign Affairs in 2003 to enter the EU's list of third countries is under review in the European Commission. Changes to national legislation since the date of initial application are regularly reported to the European Commission. </a:t>
            </a:r>
          </a:p>
          <a:p>
            <a:pPr marL="0" indent="0" algn="ctr">
              <a:buNone/>
            </a:pPr>
            <a:r>
              <a:rPr lang="en" sz="2000" dirty="0"/>
              <a:t>Our organic agriculture legislation currently in force; In June 2013, </a:t>
            </a:r>
            <a:r>
              <a:rPr lang="en" sz="2000" b="1" i="1" dirty="0"/>
              <a:t>except for the number of certificates, the re-certification in the import regime, the transition process, the procedures for sampling and risk assessment, and the non-compliance notification</a:t>
            </a:r>
            <a:r>
              <a:rPr lang="en" sz="2000" dirty="0"/>
              <a:t> </a:t>
            </a:r>
            <a:r>
              <a:rPr lang="en" sz="2000" i="1" dirty="0"/>
              <a:t>our legislation is in accordance with the EU legislation. </a:t>
            </a:r>
          </a:p>
          <a:p>
            <a:pPr marL="0" indent="0" algn="ctr">
              <a:buNone/>
            </a:pPr>
            <a:r>
              <a:rPr lang="en" sz="2000" i="1" dirty="0"/>
              <a:t>In 2013, audits were carried out for organic farming control and certification institutions and entrepreneurs operating in İzmir and its surroundings by a delegation of European Commission experts who examined the technical file of our country. Studies continue within the framework of the audit report.</a:t>
            </a:r>
            <a:endParaRPr lang="tr-TR" sz="2000" i="1" dirty="0"/>
          </a:p>
        </p:txBody>
      </p:sp>
      <p:sp>
        <p:nvSpPr>
          <p:cNvPr id="45"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75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87C549-66DE-4718-9D45-816599251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E9A42E6E-D6AC-1240-B029-A8E56AB2A395}"/>
              </a:ext>
            </a:extLst>
          </p:cNvPr>
          <p:cNvSpPr>
            <a:spLocks noGrp="1"/>
          </p:cNvSpPr>
          <p:nvPr>
            <p:ph type="title"/>
          </p:nvPr>
        </p:nvSpPr>
        <p:spPr>
          <a:xfrm>
            <a:off x="1166648" y="655591"/>
            <a:ext cx="4929352" cy="2315616"/>
          </a:xfrm>
        </p:spPr>
        <p:txBody>
          <a:bodyPr>
            <a:normAutofit/>
          </a:bodyPr>
          <a:lstStyle/>
          <a:p>
            <a:pPr algn="ctr"/>
            <a:r>
              <a:rPr lang="en" sz="3200" b="1" dirty="0"/>
              <a:t>Developments in the Area of Geographical Signs in the European Union Harmonization Process</a:t>
            </a:r>
            <a:endParaRPr lang="tr-TR" sz="3200" b="1" dirty="0"/>
          </a:p>
        </p:txBody>
      </p:sp>
      <p:sp>
        <p:nvSpPr>
          <p:cNvPr id="13" name="Rectangle 12">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BAB21C4D-C8DB-45E4-8B45-1A73A1886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408C67FF-5706-4C08-9DF4-D3E2EF7F6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6">
              <a:extLst>
                <a:ext uri="{FF2B5EF4-FFF2-40B4-BE49-F238E27FC236}">
                  <a16:creationId xmlns:a16="http://schemas.microsoft.com/office/drawing/2014/main" id="{90AE6FAF-1DDD-40E6-8128-2B5DD146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4">
              <a:extLst>
                <a:ext uri="{FF2B5EF4-FFF2-40B4-BE49-F238E27FC236}">
                  <a16:creationId xmlns:a16="http://schemas.microsoft.com/office/drawing/2014/main" id="{3E186F0A-23FB-4FB4-8C95-4C6A6F483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66">
              <a:extLst>
                <a:ext uri="{FF2B5EF4-FFF2-40B4-BE49-F238E27FC236}">
                  <a16:creationId xmlns:a16="http://schemas.microsoft.com/office/drawing/2014/main" id="{D183081B-2F31-48CC-A297-BA0C06A74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4">
              <a:extLst>
                <a:ext uri="{FF2B5EF4-FFF2-40B4-BE49-F238E27FC236}">
                  <a16:creationId xmlns:a16="http://schemas.microsoft.com/office/drawing/2014/main" id="{BC6A5254-D4C3-478C-B4E0-73D3642D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6">
              <a:extLst>
                <a:ext uri="{FF2B5EF4-FFF2-40B4-BE49-F238E27FC236}">
                  <a16:creationId xmlns:a16="http://schemas.microsoft.com/office/drawing/2014/main" id="{41974FE2-7080-4C99-A4E6-3E15D4B28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4">
              <a:extLst>
                <a:ext uri="{FF2B5EF4-FFF2-40B4-BE49-F238E27FC236}">
                  <a16:creationId xmlns:a16="http://schemas.microsoft.com/office/drawing/2014/main" id="{7C843590-9C15-4DFA-9178-8A943EF6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6">
              <a:extLst>
                <a:ext uri="{FF2B5EF4-FFF2-40B4-BE49-F238E27FC236}">
                  <a16:creationId xmlns:a16="http://schemas.microsoft.com/office/drawing/2014/main" id="{3506696A-3D1F-450D-96A0-B59B7BBE3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4">
              <a:extLst>
                <a:ext uri="{FF2B5EF4-FFF2-40B4-BE49-F238E27FC236}">
                  <a16:creationId xmlns:a16="http://schemas.microsoft.com/office/drawing/2014/main" id="{6D2546D9-69E1-4D75-8E64-886207813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6">
              <a:extLst>
                <a:ext uri="{FF2B5EF4-FFF2-40B4-BE49-F238E27FC236}">
                  <a16:creationId xmlns:a16="http://schemas.microsoft.com/office/drawing/2014/main" id="{865383D5-D060-4DBD-82E9-14902BD8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70242239-3409-460D-BA74-ADF2AFD4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4F02255D-DBCA-4E02-8376-8A374688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343BABB3-0280-4F53-A4A9-54ED96AB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2824031E-D05D-4B6C-A900-28D70C737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96B0A62E-B7B0-475C-B1FF-989CDB45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D62DF221-DFF7-4614-8983-8B7C47034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4E544155-BC32-4013-9135-149E30150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1DD4153E-E8EE-4D47-8FF6-926EBB23F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6834F1B0-119E-4A62-A22F-79C5AEEE3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04C90783-5CC9-4855-A633-D3D3B900D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Resim 3">
            <a:extLst>
              <a:ext uri="{FF2B5EF4-FFF2-40B4-BE49-F238E27FC236}">
                <a16:creationId xmlns:a16="http://schemas.microsoft.com/office/drawing/2014/main" id="{47694603-9C82-FF41-8967-F84B36C25D64}"/>
              </a:ext>
            </a:extLst>
          </p:cNvPr>
          <p:cNvPicPr>
            <a:picLocks noChangeAspect="1"/>
          </p:cNvPicPr>
          <p:nvPr/>
        </p:nvPicPr>
        <p:blipFill rotWithShape="1">
          <a:blip r:embed="rId2">
            <a:extLst>
              <a:ext uri="{28A0092B-C50C-407E-A947-70E740481C1C}">
                <a14:useLocalDpi xmlns:a14="http://schemas.microsoft.com/office/drawing/2010/main"/>
              </a:ext>
            </a:extLst>
          </a:blip>
          <a:srcRect r="-3" b="-3"/>
          <a:stretch/>
        </p:blipFill>
        <p:spPr>
          <a:xfrm>
            <a:off x="596880" y="3233985"/>
            <a:ext cx="5766975" cy="3624015"/>
          </a:xfrm>
          <a:prstGeom prst="rect">
            <a:avLst/>
          </a:prstGeom>
        </p:spPr>
      </p:pic>
      <p:sp>
        <p:nvSpPr>
          <p:cNvPr id="37" name="Rectangle 36">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E03A444-8E70-7A42-9C88-EA2418F73F4C}"/>
              </a:ext>
            </a:extLst>
          </p:cNvPr>
          <p:cNvSpPr>
            <a:spLocks noGrp="1"/>
          </p:cNvSpPr>
          <p:nvPr>
            <p:ph idx="1"/>
          </p:nvPr>
        </p:nvSpPr>
        <p:spPr>
          <a:xfrm>
            <a:off x="7169101" y="521207"/>
            <a:ext cx="4496426" cy="5957789"/>
          </a:xfrm>
        </p:spPr>
        <p:txBody>
          <a:bodyPr anchor="ctr">
            <a:normAutofit/>
          </a:bodyPr>
          <a:lstStyle/>
          <a:p>
            <a:pPr marL="0" indent="0" algn="ctr">
              <a:buNone/>
            </a:pPr>
            <a:r>
              <a:rPr lang="en" sz="1900" dirty="0"/>
              <a:t>The registration and protection of geographical signs in our national legislation is regulated by the Decree Law No. 555 on Protection of Geographical Signs (KHK), which came into force in 1995.</a:t>
            </a:r>
          </a:p>
          <a:p>
            <a:pPr marL="0" indent="0" algn="ctr">
              <a:buNone/>
            </a:pPr>
            <a:r>
              <a:rPr lang="en" sz="1900" b="1" i="1" dirty="0"/>
              <a:t>Within the scope of  product groups such as natural products, agriculture, mining and handicraft products and industrial products, geographical indication applications can be made to the Turkish Patent Institute (TPE) under the title of origin and the sign of origin.</a:t>
            </a:r>
          </a:p>
          <a:p>
            <a:pPr marL="0" indent="0" algn="ctr">
              <a:buNone/>
            </a:pPr>
            <a:r>
              <a:rPr lang="en" sz="1900" dirty="0"/>
              <a:t>On the other hand, the EU has five registration applications made by Turkey to the European Commission in line with the above-mentioned procedures for third countries. Three of these applications are within the scope of the sign and two are under the name of origin.</a:t>
            </a:r>
            <a:endParaRPr lang="tr-TR" sz="1900" dirty="0"/>
          </a:p>
        </p:txBody>
      </p:sp>
    </p:spTree>
    <p:extLst>
      <p:ext uri="{BB962C8B-B14F-4D97-AF65-F5344CB8AC3E}">
        <p14:creationId xmlns:p14="http://schemas.microsoft.com/office/powerpoint/2010/main" val="312033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87C549-66DE-4718-9D45-816599251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71985E40-F6D0-C44A-93CA-BC1115D8E42D}"/>
              </a:ext>
            </a:extLst>
          </p:cNvPr>
          <p:cNvSpPr>
            <a:spLocks noGrp="1"/>
          </p:cNvSpPr>
          <p:nvPr>
            <p:ph type="title"/>
          </p:nvPr>
        </p:nvSpPr>
        <p:spPr>
          <a:xfrm>
            <a:off x="1166648" y="655591"/>
            <a:ext cx="4929352" cy="2315616"/>
          </a:xfrm>
        </p:spPr>
        <p:txBody>
          <a:bodyPr>
            <a:normAutofit/>
          </a:bodyPr>
          <a:lstStyle/>
          <a:p>
            <a:pPr algn="ctr"/>
            <a:r>
              <a:rPr lang="en" sz="3200" b="1" dirty="0"/>
              <a:t>Developments in the Area of Geographical Signs in the European Union Harmonization Process</a:t>
            </a:r>
            <a:endParaRPr lang="tr-TR" sz="3200" b="1" dirty="0"/>
          </a:p>
        </p:txBody>
      </p:sp>
      <p:sp>
        <p:nvSpPr>
          <p:cNvPr id="13" name="Rectangle 12">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BAB21C4D-C8DB-45E4-8B45-1A73A18862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6" name="Rectangle 64">
              <a:extLst>
                <a:ext uri="{FF2B5EF4-FFF2-40B4-BE49-F238E27FC236}">
                  <a16:creationId xmlns:a16="http://schemas.microsoft.com/office/drawing/2014/main" id="{408C67FF-5706-4C08-9DF4-D3E2EF7F6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6">
              <a:extLst>
                <a:ext uri="{FF2B5EF4-FFF2-40B4-BE49-F238E27FC236}">
                  <a16:creationId xmlns:a16="http://schemas.microsoft.com/office/drawing/2014/main" id="{90AE6FAF-1DDD-40E6-8128-2B5DD1464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4">
              <a:extLst>
                <a:ext uri="{FF2B5EF4-FFF2-40B4-BE49-F238E27FC236}">
                  <a16:creationId xmlns:a16="http://schemas.microsoft.com/office/drawing/2014/main" id="{3E186F0A-23FB-4FB4-8C95-4C6A6F483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66">
              <a:extLst>
                <a:ext uri="{FF2B5EF4-FFF2-40B4-BE49-F238E27FC236}">
                  <a16:creationId xmlns:a16="http://schemas.microsoft.com/office/drawing/2014/main" id="{D183081B-2F31-48CC-A297-BA0C06A744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4">
              <a:extLst>
                <a:ext uri="{FF2B5EF4-FFF2-40B4-BE49-F238E27FC236}">
                  <a16:creationId xmlns:a16="http://schemas.microsoft.com/office/drawing/2014/main" id="{BC6A5254-D4C3-478C-B4E0-73D3642D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6">
              <a:extLst>
                <a:ext uri="{FF2B5EF4-FFF2-40B4-BE49-F238E27FC236}">
                  <a16:creationId xmlns:a16="http://schemas.microsoft.com/office/drawing/2014/main" id="{41974FE2-7080-4C99-A4E6-3E15D4B28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4">
              <a:extLst>
                <a:ext uri="{FF2B5EF4-FFF2-40B4-BE49-F238E27FC236}">
                  <a16:creationId xmlns:a16="http://schemas.microsoft.com/office/drawing/2014/main" id="{7C843590-9C15-4DFA-9178-8A943EF62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6">
              <a:extLst>
                <a:ext uri="{FF2B5EF4-FFF2-40B4-BE49-F238E27FC236}">
                  <a16:creationId xmlns:a16="http://schemas.microsoft.com/office/drawing/2014/main" id="{3506696A-3D1F-450D-96A0-B59B7BBE3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4">
              <a:extLst>
                <a:ext uri="{FF2B5EF4-FFF2-40B4-BE49-F238E27FC236}">
                  <a16:creationId xmlns:a16="http://schemas.microsoft.com/office/drawing/2014/main" id="{6D2546D9-69E1-4D75-8E64-886207813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6">
              <a:extLst>
                <a:ext uri="{FF2B5EF4-FFF2-40B4-BE49-F238E27FC236}">
                  <a16:creationId xmlns:a16="http://schemas.microsoft.com/office/drawing/2014/main" id="{865383D5-D060-4DBD-82E9-14902BD8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70242239-3409-460D-BA74-ADF2AFD4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4F02255D-DBCA-4E02-8376-8A374688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343BABB3-0280-4F53-A4A9-54ED96AB29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2824031E-D05D-4B6C-A900-28D70C7374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96B0A62E-B7B0-475C-B1FF-989CDB45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D62DF221-DFF7-4614-8983-8B7C47034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4E544155-BC32-4013-9135-149E30150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1DD4153E-E8EE-4D47-8FF6-926EBB23F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6834F1B0-119E-4A62-A22F-79C5AEEE3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04C90783-5CC9-4855-A633-D3D3B900D0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Resim 3">
            <a:extLst>
              <a:ext uri="{FF2B5EF4-FFF2-40B4-BE49-F238E27FC236}">
                <a16:creationId xmlns:a16="http://schemas.microsoft.com/office/drawing/2014/main" id="{BB1B5252-9294-8548-B842-2225D5649D74}"/>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596880" y="3233985"/>
            <a:ext cx="5766975" cy="3624015"/>
          </a:xfrm>
          <a:prstGeom prst="rect">
            <a:avLst/>
          </a:prstGeom>
        </p:spPr>
      </p:pic>
      <p:sp>
        <p:nvSpPr>
          <p:cNvPr id="37" name="Rectangle 36">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F9C030A-CF49-DB4D-AEE3-C0B1A5900ECB}"/>
              </a:ext>
            </a:extLst>
          </p:cNvPr>
          <p:cNvSpPr>
            <a:spLocks noGrp="1"/>
          </p:cNvSpPr>
          <p:nvPr>
            <p:ph idx="1"/>
          </p:nvPr>
        </p:nvSpPr>
        <p:spPr>
          <a:xfrm>
            <a:off x="7169101" y="521207"/>
            <a:ext cx="4496426" cy="5957789"/>
          </a:xfrm>
        </p:spPr>
        <p:txBody>
          <a:bodyPr anchor="ctr">
            <a:normAutofit/>
          </a:bodyPr>
          <a:lstStyle/>
          <a:p>
            <a:pPr marL="0" indent="0" algn="ctr">
              <a:buNone/>
            </a:pPr>
            <a:r>
              <a:rPr lang="en" sz="2000" dirty="0"/>
              <a:t>The first application concerns the registration of </a:t>
            </a:r>
            <a:r>
              <a:rPr lang="en" sz="2000" b="1" i="1" dirty="0" err="1"/>
              <a:t>Aydın</a:t>
            </a:r>
            <a:r>
              <a:rPr lang="en" sz="2000" b="1" i="1" dirty="0"/>
              <a:t> Fig </a:t>
            </a:r>
            <a:r>
              <a:rPr lang="en" sz="2000" dirty="0"/>
              <a:t>as origin name on August 24, 2008. The second application was related to the registration of </a:t>
            </a:r>
            <a:r>
              <a:rPr lang="en" sz="2000" b="1" i="1" dirty="0" err="1"/>
              <a:t>Antep</a:t>
            </a:r>
            <a:r>
              <a:rPr lang="en" sz="2000" b="1" i="1" dirty="0"/>
              <a:t> Baklava </a:t>
            </a:r>
            <a:r>
              <a:rPr lang="en" sz="2000" dirty="0"/>
              <a:t>as an alien sign and was made on 10 July 2009. The third application was on August 13, 2012, the application of the sign of destiny for </a:t>
            </a:r>
            <a:r>
              <a:rPr lang="en" sz="2000" b="1" i="1" dirty="0" err="1"/>
              <a:t>Afyon</a:t>
            </a:r>
            <a:r>
              <a:rPr lang="en" sz="2000" b="1" i="1" dirty="0"/>
              <a:t> Sausage and </a:t>
            </a:r>
            <a:r>
              <a:rPr lang="en" sz="2000" b="1" i="1" dirty="0" err="1"/>
              <a:t>Afyon</a:t>
            </a:r>
            <a:r>
              <a:rPr lang="en" sz="2000" b="1" i="1" dirty="0"/>
              <a:t> Pastrami</a:t>
            </a:r>
            <a:r>
              <a:rPr lang="en" sz="2000" dirty="0"/>
              <a:t>.</a:t>
            </a:r>
          </a:p>
          <a:p>
            <a:pPr marL="0" indent="0" algn="ctr">
              <a:buNone/>
            </a:pPr>
            <a:r>
              <a:rPr lang="en" sz="2000" dirty="0"/>
              <a:t>Our other applications are still being reviewed by the European Commission. Within this framework, our country will be able to apply to the European Commission in terms of agricultural products and foods. The conclusion of the application varies depending on whether there is an objection or not, in any case it takes more than a year.</a:t>
            </a:r>
            <a:endParaRPr lang="tr-TR" sz="2000" dirty="0"/>
          </a:p>
        </p:txBody>
      </p:sp>
    </p:spTree>
    <p:extLst>
      <p:ext uri="{BB962C8B-B14F-4D97-AF65-F5344CB8AC3E}">
        <p14:creationId xmlns:p14="http://schemas.microsoft.com/office/powerpoint/2010/main" val="346097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sim 3">
            <a:extLst>
              <a:ext uri="{FF2B5EF4-FFF2-40B4-BE49-F238E27FC236}">
                <a16:creationId xmlns:a16="http://schemas.microsoft.com/office/drawing/2014/main" id="{25706570-3BF2-D547-8D77-F28B60622E6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03671" y="-1"/>
            <a:ext cx="11588329" cy="6857999"/>
          </a:xfrm>
          <a:prstGeom prst="rect">
            <a:avLst/>
          </a:prstGeom>
        </p:spPr>
      </p:pic>
      <p:sp>
        <p:nvSpPr>
          <p:cNvPr id="11" name="Rectangle 1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9EC94333-429D-9B48-A208-CFA65E84BB32}"/>
              </a:ext>
            </a:extLst>
          </p:cNvPr>
          <p:cNvSpPr>
            <a:spLocks noGrp="1"/>
          </p:cNvSpPr>
          <p:nvPr>
            <p:ph type="title"/>
          </p:nvPr>
        </p:nvSpPr>
        <p:spPr>
          <a:xfrm>
            <a:off x="1166649" y="367228"/>
            <a:ext cx="3874686" cy="2147520"/>
          </a:xfrm>
        </p:spPr>
        <p:txBody>
          <a:bodyPr>
            <a:normAutofit/>
          </a:bodyPr>
          <a:lstStyle/>
          <a:p>
            <a:pPr algn="ctr"/>
            <a:r>
              <a:rPr lang="en" sz="2800" b="1" dirty="0">
                <a:solidFill>
                  <a:schemeClr val="bg1"/>
                </a:solidFill>
              </a:rPr>
              <a:t>Developments in the Rural Development Area in the European Union Harmonization Process</a:t>
            </a:r>
            <a:endParaRPr lang="tr-TR" sz="2800" b="1" dirty="0">
              <a:solidFill>
                <a:schemeClr val="bg1"/>
              </a:solidFill>
            </a:endParaRPr>
          </a:p>
        </p:txBody>
      </p:sp>
      <p:sp>
        <p:nvSpPr>
          <p:cNvPr id="13"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6"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5E59379-E04C-BD43-88CC-B3159D5F85F5}"/>
              </a:ext>
            </a:extLst>
          </p:cNvPr>
          <p:cNvSpPr>
            <a:spLocks noGrp="1"/>
          </p:cNvSpPr>
          <p:nvPr>
            <p:ph idx="1"/>
          </p:nvPr>
        </p:nvSpPr>
        <p:spPr>
          <a:xfrm>
            <a:off x="878774" y="2354494"/>
            <a:ext cx="4162561" cy="3977518"/>
          </a:xfrm>
        </p:spPr>
        <p:txBody>
          <a:bodyPr anchor="ctr">
            <a:noAutofit/>
          </a:bodyPr>
          <a:lstStyle/>
          <a:p>
            <a:pPr marL="0" indent="0" algn="ctr">
              <a:buNone/>
            </a:pPr>
            <a:r>
              <a:rPr lang="en" sz="1800" dirty="0">
                <a:solidFill>
                  <a:schemeClr val="bg1"/>
                </a:solidFill>
              </a:rPr>
              <a:t>Grant support for the candidate and potential candidate countries by the EU is through the Instrument for Pre-Accession Assistance (IPA) for the political, economic, legal and administrative measures to be taken for harmonization and implementation of the EU acquis in the accession process.</a:t>
            </a:r>
          </a:p>
          <a:p>
            <a:pPr marL="0" indent="0" algn="ctr">
              <a:buNone/>
            </a:pPr>
            <a:r>
              <a:rPr lang="en" sz="1800" dirty="0">
                <a:solidFill>
                  <a:schemeClr val="bg1"/>
                </a:solidFill>
              </a:rPr>
              <a:t>Grant supports allocated to Turkey by the EU for the use of producers of agriculture, fisheries and rural development, is given in context of said the Pre-Accession, which is a component of the mechanism Instrument-Rural Development (IPARD).</a:t>
            </a:r>
            <a:endParaRPr lang="tr-TR" sz="1800" dirty="0">
              <a:solidFill>
                <a:schemeClr val="bg1"/>
              </a:solidFill>
            </a:endParaRPr>
          </a:p>
        </p:txBody>
      </p:sp>
    </p:spTree>
    <p:extLst>
      <p:ext uri="{BB962C8B-B14F-4D97-AF65-F5344CB8AC3E}">
        <p14:creationId xmlns:p14="http://schemas.microsoft.com/office/powerpoint/2010/main" val="386881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31E319B7-7239-394D-82B5-DD0BFC0E8931}"/>
              </a:ext>
            </a:extLst>
          </p:cNvPr>
          <p:cNvSpPr>
            <a:spLocks noGrp="1"/>
          </p:cNvSpPr>
          <p:nvPr>
            <p:ph type="title"/>
          </p:nvPr>
        </p:nvSpPr>
        <p:spPr>
          <a:xfrm>
            <a:off x="389916" y="444464"/>
            <a:ext cx="3420305" cy="1906317"/>
          </a:xfrm>
        </p:spPr>
        <p:txBody>
          <a:bodyPr>
            <a:normAutofit/>
          </a:bodyPr>
          <a:lstStyle/>
          <a:p>
            <a:pPr algn="ctr"/>
            <a:r>
              <a:rPr lang="en" sz="2800" b="1" dirty="0"/>
              <a:t>Financial supports from the EU in agriculture and rural development</a:t>
            </a:r>
            <a:endParaRPr lang="tr-TR" sz="2800" b="1" dirty="0"/>
          </a:p>
        </p:txBody>
      </p:sp>
      <p:pic>
        <p:nvPicPr>
          <p:cNvPr id="4" name="Resim 3">
            <a:extLst>
              <a:ext uri="{FF2B5EF4-FFF2-40B4-BE49-F238E27FC236}">
                <a16:creationId xmlns:a16="http://schemas.microsoft.com/office/drawing/2014/main" id="{3DE5253D-71F2-9042-94A4-97E9B2B5985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943257FD-70DE-B244-B753-7F6A155195E5}"/>
              </a:ext>
            </a:extLst>
          </p:cNvPr>
          <p:cNvSpPr>
            <a:spLocks noGrp="1"/>
          </p:cNvSpPr>
          <p:nvPr>
            <p:ph idx="1"/>
          </p:nvPr>
        </p:nvSpPr>
        <p:spPr>
          <a:xfrm>
            <a:off x="5431646" y="678955"/>
            <a:ext cx="5586448" cy="5409743"/>
          </a:xfrm>
        </p:spPr>
        <p:txBody>
          <a:bodyPr anchor="ctr">
            <a:normAutofit/>
          </a:bodyPr>
          <a:lstStyle/>
          <a:p>
            <a:pPr marL="0" indent="0" algn="ctr">
              <a:buNone/>
            </a:pPr>
            <a:r>
              <a:rPr lang="en" sz="2000" dirty="0"/>
              <a:t>Since 2002, the scope of Turkey-EU financial cooperation aimed at institutional capacity building as programmed 9 total budget of the project is 61 million euros. These projects are listed below:</a:t>
            </a:r>
          </a:p>
          <a:p>
            <a:pPr algn="ctr">
              <a:buFont typeface="Wingdings" pitchFamily="2" charset="2"/>
              <a:buChar char="v"/>
            </a:pPr>
            <a:r>
              <a:rPr lang="en" sz="2000" dirty="0"/>
              <a:t>Development of Organic Agriculture and Compliance with EU Legislation</a:t>
            </a:r>
          </a:p>
          <a:p>
            <a:pPr algn="ctr">
              <a:buFont typeface="Wingdings" pitchFamily="2" charset="2"/>
              <a:buChar char="v"/>
            </a:pPr>
            <a:r>
              <a:rPr lang="en" sz="2000" dirty="0"/>
              <a:t>Preparation for the Implementation of the EU Common Agricultural Policy</a:t>
            </a:r>
          </a:p>
          <a:p>
            <a:pPr algn="ctr">
              <a:buFont typeface="Wingdings" pitchFamily="2" charset="2"/>
              <a:buChar char="v"/>
            </a:pPr>
            <a:r>
              <a:rPr lang="en" sz="2000" dirty="0"/>
              <a:t>Pre-Accession Assistance Tool (IPA) Rural Development Agency Establishment</a:t>
            </a:r>
          </a:p>
          <a:p>
            <a:pPr algn="ctr">
              <a:buFont typeface="Wingdings" pitchFamily="2" charset="2"/>
              <a:buChar char="v"/>
            </a:pPr>
            <a:r>
              <a:rPr lang="en" sz="2000" dirty="0"/>
              <a:t>Establishment of Pilot Turkish Farm Accounting Data Network</a:t>
            </a:r>
          </a:p>
          <a:p>
            <a:pPr algn="ctr">
              <a:buFont typeface="Wingdings" pitchFamily="2" charset="2"/>
              <a:buChar char="v"/>
            </a:pPr>
            <a:r>
              <a:rPr lang="en" sz="2000" dirty="0"/>
              <a:t>Strengthening the Statistical Capacity of the Ministry of Food, Agriculture and Livestock</a:t>
            </a:r>
            <a:endParaRPr lang="tr-TR" sz="20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63718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Words>
  <Application>Microsoft Macintosh PowerPoint</Application>
  <PresentationFormat>Geniş ekran</PresentationFormat>
  <Paragraphs>42</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11</vt:i4>
      </vt:variant>
    </vt:vector>
  </HeadingPairs>
  <TitlesOfParts>
    <vt:vector size="16" baseType="lpstr">
      <vt:lpstr>Arial</vt:lpstr>
      <vt:lpstr>Calibri</vt:lpstr>
      <vt:lpstr>Calibri Light</vt:lpstr>
      <vt:lpstr>Wingdings</vt:lpstr>
      <vt:lpstr>Office Teması</vt:lpstr>
      <vt:lpstr>Developments in the Field of Agricultural Supports in the EU Harmonization Process</vt:lpstr>
      <vt:lpstr>CMO…</vt:lpstr>
      <vt:lpstr>Common Market Organization (CMO)</vt:lpstr>
      <vt:lpstr>Developments Regarding the Common Market Organization in the European Union Harmonization Process</vt:lpstr>
      <vt:lpstr>Developments in Organic Agriculture in the European Union Harmonization Process</vt:lpstr>
      <vt:lpstr>Developments in the Area of Geographical Signs in the European Union Harmonization Process</vt:lpstr>
      <vt:lpstr>Developments in the Area of Geographical Signs in the European Union Harmonization Process</vt:lpstr>
      <vt:lpstr>Developments in the Rural Development Area in the European Union Harmonization Process</vt:lpstr>
      <vt:lpstr>Financial supports from the EU in agriculture and rural development</vt:lpstr>
      <vt:lpstr>Financial supports from the EU in agriculture and rural development</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 in the Field of Agricultural Supports in the EU Harmonization Process</dc:title>
  <dc:creator>Arzu Gökdai</dc:creator>
  <cp:lastModifiedBy>Arzu Gökdai</cp:lastModifiedBy>
  <cp:revision>2</cp:revision>
  <dcterms:created xsi:type="dcterms:W3CDTF">2020-05-05T15:10:09Z</dcterms:created>
  <dcterms:modified xsi:type="dcterms:W3CDTF">2020-05-05T15:38:03Z</dcterms:modified>
</cp:coreProperties>
</file>