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7" r:id="rId4"/>
    <p:sldId id="264" r:id="rId5"/>
    <p:sldId id="268" r:id="rId6"/>
    <p:sldId id="265" r:id="rId7"/>
    <p:sldId id="270" r:id="rId8"/>
    <p:sldId id="269" r:id="rId9"/>
    <p:sldId id="271" r:id="rId10"/>
    <p:sldId id="272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512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660066"/>
                </a:solidFill>
              </a:rPr>
              <a:t>BÖLGESEL POLİTİKA: ORTADOĞU (</a:t>
            </a:r>
            <a:r>
              <a:rPr lang="en-US" sz="3600" dirty="0" err="1">
                <a:solidFill>
                  <a:srgbClr val="660066"/>
                </a:solidFill>
              </a:rPr>
              <a:t>Bahar</a:t>
            </a:r>
            <a:r>
              <a:rPr lang="en-US" sz="3600">
                <a:solidFill>
                  <a:srgbClr val="660066"/>
                </a:solidFill>
              </a:rPr>
              <a:t> </a:t>
            </a:r>
            <a:r>
              <a:rPr lang="en-US" sz="3600" smtClean="0">
                <a:solidFill>
                  <a:srgbClr val="660066"/>
                </a:solidFill>
              </a:rPr>
              <a:t>2019-2020)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548754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r>
              <a:rPr lang="en-US" sz="3200" smtClean="0">
                <a:solidFill>
                  <a:srgbClr val="660066"/>
                </a:solidFill>
              </a:rPr>
              <a:t>12. </a:t>
            </a:r>
            <a:r>
              <a:rPr lang="en-US" sz="3200" dirty="0" err="1" smtClean="0">
                <a:solidFill>
                  <a:srgbClr val="660066"/>
                </a:solidFill>
              </a:rPr>
              <a:t>Hafta</a:t>
            </a:r>
            <a:r>
              <a:rPr lang="en-US" sz="3200" dirty="0" smtClean="0">
                <a:solidFill>
                  <a:srgbClr val="660066"/>
                </a:solidFill>
              </a:rPr>
              <a:t>: </a:t>
            </a:r>
            <a:r>
              <a:rPr lang="tr-TR" sz="3200" dirty="0">
                <a:solidFill>
                  <a:srgbClr val="660066"/>
                </a:solidFill>
              </a:rPr>
              <a:t>Filistin-İsrail Sorunu ve Barış Süreci </a:t>
            </a:r>
            <a:r>
              <a:rPr lang="tr-TR" sz="3200" dirty="0" smtClean="0">
                <a:solidFill>
                  <a:srgbClr val="660066"/>
                </a:solidFill>
              </a:rPr>
              <a:t>(II)</a:t>
            </a:r>
            <a:endParaRPr lang="en-US" sz="32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702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OSLO BARIŞ SÜRECİ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tr-TR" dirty="0" smtClean="0"/>
              <a:t>-</a:t>
            </a:r>
            <a:r>
              <a:rPr lang="tr-TR" dirty="0" err="1" smtClean="0"/>
              <a:t>Şarm</a:t>
            </a:r>
            <a:r>
              <a:rPr lang="tr-TR" dirty="0" smtClean="0"/>
              <a:t> el-Şeyh Memorandumu, Eylül 1999:  İsrail </a:t>
            </a:r>
            <a:r>
              <a:rPr lang="tr-TR" dirty="0"/>
              <a:t>birliklerinin Bat </a:t>
            </a:r>
            <a:r>
              <a:rPr lang="tr-TR" dirty="0"/>
              <a:t>Ş</a:t>
            </a:r>
            <a:r>
              <a:rPr lang="tr-TR" dirty="0" smtClean="0"/>
              <a:t>eria’dan </a:t>
            </a:r>
            <a:r>
              <a:rPr lang="tr-TR" dirty="0" err="1"/>
              <a:t>çekilmesi</a:t>
            </a:r>
            <a:r>
              <a:rPr lang="tr-TR" dirty="0"/>
              <a:t> ve Filistinli </a:t>
            </a:r>
            <a:r>
              <a:rPr lang="tr-TR" dirty="0" smtClean="0"/>
              <a:t>tutukluların </a:t>
            </a:r>
            <a:r>
              <a:rPr lang="tr-TR" dirty="0"/>
              <a:t>serbest </a:t>
            </a:r>
            <a:r>
              <a:rPr lang="tr-TR" dirty="0" smtClean="0"/>
              <a:t>bırakılması takvime bağlandı.</a:t>
            </a:r>
          </a:p>
          <a:p>
            <a:pPr marL="82296" indent="0">
              <a:buNone/>
            </a:pPr>
            <a:r>
              <a:rPr lang="tr-TR" dirty="0"/>
              <a:t>15 </a:t>
            </a:r>
            <a:r>
              <a:rPr lang="tr-TR" dirty="0" smtClean="0"/>
              <a:t>Şubat </a:t>
            </a:r>
            <a:r>
              <a:rPr lang="tr-TR" dirty="0"/>
              <a:t>2000’e </a:t>
            </a:r>
            <a:r>
              <a:rPr lang="tr-TR" dirty="0" smtClean="0"/>
              <a:t>kadar </a:t>
            </a:r>
            <a:r>
              <a:rPr lang="tr-TR" dirty="0"/>
              <a:t>nihai </a:t>
            </a:r>
            <a:r>
              <a:rPr lang="tr-TR" dirty="0" smtClean="0"/>
              <a:t>barış anlaşmasının imzalanması konusunda uzlaşıldı. </a:t>
            </a:r>
            <a:endParaRPr lang="tr-TR" dirty="0"/>
          </a:p>
          <a:p>
            <a:pPr marL="82296" indent="0">
              <a:buNone/>
            </a:pP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065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OSLO BARIŞ SÜRECİ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21. </a:t>
            </a:r>
            <a:r>
              <a:rPr lang="en-US" dirty="0" err="1" smtClean="0"/>
              <a:t>Yüzyılda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-II. Camp David </a:t>
            </a:r>
            <a:r>
              <a:rPr lang="en-US" dirty="0" err="1" smtClean="0"/>
              <a:t>Zirvesi</a:t>
            </a:r>
            <a:r>
              <a:rPr lang="en-US" dirty="0" smtClean="0"/>
              <a:t> (11-14 </a:t>
            </a:r>
            <a:r>
              <a:rPr lang="en-US" dirty="0" err="1" smtClean="0"/>
              <a:t>Temmuz</a:t>
            </a:r>
            <a:r>
              <a:rPr lang="en-US" smtClean="0"/>
              <a:t> 2000) </a:t>
            </a:r>
            <a:r>
              <a:rPr lang="en-US" dirty="0" err="1" smtClean="0"/>
              <a:t>ve</a:t>
            </a:r>
            <a:r>
              <a:rPr lang="en-US" dirty="0" smtClean="0"/>
              <a:t> Oslo </a:t>
            </a: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sürecinin</a:t>
            </a:r>
            <a:r>
              <a:rPr lang="en-US" dirty="0" smtClean="0"/>
              <a:t> </a:t>
            </a:r>
            <a:r>
              <a:rPr lang="en-US" dirty="0" err="1" smtClean="0"/>
              <a:t>çöküşü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Taraflar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uzlaşmazlık</a:t>
            </a:r>
            <a:r>
              <a:rPr lang="en-US" dirty="0" smtClean="0"/>
              <a:t> </a:t>
            </a:r>
            <a:r>
              <a:rPr lang="en-US" dirty="0" err="1" smtClean="0"/>
              <a:t>konuları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İkinci</a:t>
            </a:r>
            <a:r>
              <a:rPr lang="en-US" dirty="0" smtClean="0"/>
              <a:t> İntifada, </a:t>
            </a:r>
            <a:r>
              <a:rPr lang="en-US" dirty="0" err="1" smtClean="0"/>
              <a:t>Eylül</a:t>
            </a:r>
            <a:r>
              <a:rPr lang="en-US" dirty="0" smtClean="0"/>
              <a:t> 2000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53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OSLO BARIŞ SÜRECİ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Sürecini</a:t>
            </a:r>
            <a:r>
              <a:rPr lang="en-US" dirty="0" smtClean="0"/>
              <a:t> </a:t>
            </a:r>
            <a:r>
              <a:rPr lang="en-US" dirty="0" err="1" smtClean="0"/>
              <a:t>hazırlayan</a:t>
            </a:r>
            <a:r>
              <a:rPr lang="en-US" dirty="0" smtClean="0"/>
              <a:t> </a:t>
            </a:r>
            <a:r>
              <a:rPr lang="en-US" dirty="0" err="1" smtClean="0"/>
              <a:t>koşullar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İsrail</a:t>
            </a:r>
            <a:r>
              <a:rPr lang="en-US" dirty="0" smtClean="0"/>
              <a:t> </a:t>
            </a:r>
            <a:r>
              <a:rPr lang="en-US" dirty="0" err="1" smtClean="0"/>
              <a:t>ekonomisinde</a:t>
            </a:r>
            <a:r>
              <a:rPr lang="en-US" dirty="0" smtClean="0"/>
              <a:t> </a:t>
            </a:r>
            <a:r>
              <a:rPr lang="en-US" dirty="0" err="1" smtClean="0"/>
              <a:t>dönüşüm</a:t>
            </a:r>
            <a:r>
              <a:rPr lang="en-US" dirty="0" smtClean="0"/>
              <a:t>: Neo-</a:t>
            </a:r>
            <a:r>
              <a:rPr lang="en-US" dirty="0" err="1" smtClean="0"/>
              <a:t>liberalizme</a:t>
            </a:r>
            <a:r>
              <a:rPr lang="en-US" dirty="0" smtClean="0"/>
              <a:t> </a:t>
            </a:r>
            <a:r>
              <a:rPr lang="en-US" dirty="0" err="1" smtClean="0"/>
              <a:t>eklemlenme</a:t>
            </a:r>
            <a:r>
              <a:rPr lang="en-US" dirty="0" smtClean="0"/>
              <a:t>,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Birinci</a:t>
            </a:r>
            <a:r>
              <a:rPr lang="en-US" dirty="0" smtClean="0"/>
              <a:t> İntifada, </a:t>
            </a:r>
            <a:r>
              <a:rPr lang="en-US" dirty="0" err="1" smtClean="0"/>
              <a:t>Filistin</a:t>
            </a:r>
            <a:r>
              <a:rPr lang="en-US" dirty="0" smtClean="0"/>
              <a:t> </a:t>
            </a:r>
            <a:r>
              <a:rPr lang="en-US" dirty="0" err="1" smtClean="0"/>
              <a:t>direnişi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FKÖ’nün</a:t>
            </a:r>
            <a:r>
              <a:rPr lang="en-US" dirty="0" smtClean="0"/>
              <a:t> (</a:t>
            </a:r>
            <a:r>
              <a:rPr lang="en-US" dirty="0" err="1" smtClean="0"/>
              <a:t>ideolojik</a:t>
            </a:r>
            <a:r>
              <a:rPr lang="en-US" dirty="0" smtClean="0"/>
              <a:t>) </a:t>
            </a:r>
            <a:r>
              <a:rPr lang="en-US" dirty="0" err="1" smtClean="0"/>
              <a:t>dönüşümü</a:t>
            </a:r>
            <a:r>
              <a:rPr lang="en-US" dirty="0" smtClean="0"/>
              <a:t>,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Soğuk</a:t>
            </a:r>
            <a:r>
              <a:rPr lang="en-US" dirty="0" smtClean="0"/>
              <a:t> </a:t>
            </a:r>
            <a:r>
              <a:rPr lang="en-US" dirty="0" err="1" smtClean="0"/>
              <a:t>Savaş’ın</a:t>
            </a:r>
            <a:r>
              <a:rPr lang="en-US" dirty="0" smtClean="0"/>
              <a:t> </a:t>
            </a:r>
            <a:r>
              <a:rPr lang="en-US" dirty="0" err="1" smtClean="0"/>
              <a:t>sonu</a:t>
            </a:r>
            <a:r>
              <a:rPr lang="en-US" dirty="0" smtClean="0"/>
              <a:t>, </a:t>
            </a:r>
            <a:r>
              <a:rPr lang="en-US" dirty="0" err="1" smtClean="0"/>
              <a:t>Körfez</a:t>
            </a:r>
            <a:r>
              <a:rPr lang="en-US" dirty="0" smtClean="0"/>
              <a:t> </a:t>
            </a:r>
            <a:r>
              <a:rPr lang="en-US" dirty="0" err="1" smtClean="0"/>
              <a:t>krizi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FKÖ</a:t>
            </a:r>
            <a:r>
              <a:rPr lang="en-US" dirty="0" smtClean="0"/>
              <a:t>,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20232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OSLO BARIŞ SÜRECİ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dirty="0" smtClean="0"/>
              <a:t>-Madrid </a:t>
            </a:r>
            <a:r>
              <a:rPr lang="en-US" dirty="0" err="1"/>
              <a:t>Konferansı</a:t>
            </a:r>
            <a:r>
              <a:rPr lang="en-US" dirty="0"/>
              <a:t>: </a:t>
            </a:r>
            <a:r>
              <a:rPr lang="tr-TR" dirty="0"/>
              <a:t>Barış Konferans 30 Ekim 1991’de ABD, Sovyetler Birliği, Suriye, </a:t>
            </a:r>
            <a:r>
              <a:rPr lang="tr-TR" dirty="0" err="1"/>
              <a:t>Lübnan</a:t>
            </a:r>
            <a:r>
              <a:rPr lang="tr-TR" dirty="0"/>
              <a:t>, İsrail ve </a:t>
            </a:r>
            <a:r>
              <a:rPr lang="tr-TR" dirty="0" err="1"/>
              <a:t>Ürdün-Filistin</a:t>
            </a:r>
            <a:r>
              <a:rPr lang="tr-TR" dirty="0"/>
              <a:t> heyetlerinin katılımıyla Madrid’de toplandı. Konferans iki turlu </a:t>
            </a:r>
            <a:r>
              <a:rPr lang="tr-TR" dirty="0" err="1"/>
              <a:t>görüşmelerden</a:t>
            </a:r>
            <a:r>
              <a:rPr lang="tr-TR" dirty="0"/>
              <a:t> oluşuyordu: İsrail ve diğer Arap </a:t>
            </a:r>
            <a:r>
              <a:rPr lang="tr-TR" dirty="0" err="1"/>
              <a:t>ülkeleri</a:t>
            </a:r>
            <a:r>
              <a:rPr lang="tr-TR" dirty="0"/>
              <a:t> arasındaki ortak sorunlar gidermeye </a:t>
            </a:r>
            <a:r>
              <a:rPr lang="tr-TR" dirty="0" err="1"/>
              <a:t>yönelik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</a:t>
            </a:r>
            <a:r>
              <a:rPr lang="tr-TR" dirty="0" err="1"/>
              <a:t>tarafl</a:t>
            </a:r>
            <a:r>
              <a:rPr lang="tr-TR" dirty="0"/>
              <a:t> görüşmeler ve </a:t>
            </a:r>
            <a:r>
              <a:rPr lang="tr-TR" dirty="0" err="1"/>
              <a:t>ülkelerin</a:t>
            </a:r>
            <a:r>
              <a:rPr lang="tr-TR" dirty="0"/>
              <a:t> İsrail’le yaptıkları ikili görüşmeler.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079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OSLO BARIŞ SÜRECİ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r>
              <a:rPr lang="en-US" dirty="0" smtClean="0"/>
              <a:t>Oslo </a:t>
            </a:r>
            <a:r>
              <a:rPr lang="en-US" dirty="0" err="1" smtClean="0"/>
              <a:t>Barış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>: </a:t>
            </a:r>
            <a:r>
              <a:rPr lang="en-US" dirty="0" err="1" smtClean="0"/>
              <a:t>Yedi</a:t>
            </a:r>
            <a:r>
              <a:rPr lang="en-US" dirty="0" smtClean="0"/>
              <a:t> </a:t>
            </a:r>
            <a:r>
              <a:rPr lang="en-US" dirty="0" err="1" smtClean="0"/>
              <a:t>Yıllık</a:t>
            </a:r>
            <a:r>
              <a:rPr lang="en-US" dirty="0" smtClean="0"/>
              <a:t> </a:t>
            </a:r>
            <a:r>
              <a:rPr lang="en-US" dirty="0" err="1" smtClean="0"/>
              <a:t>Barış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İlkeler</a:t>
            </a:r>
            <a:r>
              <a:rPr lang="en-US" dirty="0" smtClean="0"/>
              <a:t> </a:t>
            </a:r>
            <a:r>
              <a:rPr lang="en-US" dirty="0" err="1" smtClean="0"/>
              <a:t>Bildirgesi</a:t>
            </a:r>
            <a:r>
              <a:rPr lang="en-US" dirty="0" smtClean="0"/>
              <a:t>, 13 </a:t>
            </a:r>
            <a:r>
              <a:rPr lang="en-US" dirty="0" err="1" smtClean="0"/>
              <a:t>Eylül</a:t>
            </a:r>
            <a:r>
              <a:rPr lang="en-US" dirty="0" smtClean="0"/>
              <a:t> 1993 (Oslo I </a:t>
            </a:r>
            <a:r>
              <a:rPr lang="en-US" dirty="0" err="1" smtClean="0"/>
              <a:t>Antlaşması</a:t>
            </a:r>
            <a:r>
              <a:rPr lang="en-US" dirty="0" smtClean="0"/>
              <a:t>)</a:t>
            </a:r>
          </a:p>
          <a:p>
            <a:pPr marL="82296" indent="0">
              <a:buNone/>
            </a:pPr>
            <a:r>
              <a:rPr lang="en-US" dirty="0" err="1" smtClean="0"/>
              <a:t>Anlaşmanın</a:t>
            </a:r>
            <a:r>
              <a:rPr lang="en-US" dirty="0" smtClean="0"/>
              <a:t> </a:t>
            </a:r>
            <a:r>
              <a:rPr lang="en-US" dirty="0" err="1" smtClean="0"/>
              <a:t>hukuki</a:t>
            </a:r>
            <a:r>
              <a:rPr lang="en-US" dirty="0" smtClean="0"/>
              <a:t> </a:t>
            </a:r>
            <a:r>
              <a:rPr lang="en-US" dirty="0" err="1" smtClean="0"/>
              <a:t>temeli</a:t>
            </a:r>
            <a:r>
              <a:rPr lang="en-US" dirty="0" smtClean="0"/>
              <a:t>: 242 </a:t>
            </a:r>
            <a:r>
              <a:rPr lang="en-US" dirty="0" err="1" smtClean="0"/>
              <a:t>ve</a:t>
            </a:r>
            <a:r>
              <a:rPr lang="en-US" dirty="0" smtClean="0"/>
              <a:t> 338 </a:t>
            </a:r>
            <a:r>
              <a:rPr lang="en-US" dirty="0" err="1" smtClean="0"/>
              <a:t>sayılı</a:t>
            </a:r>
            <a:r>
              <a:rPr lang="en-US" dirty="0" smtClean="0"/>
              <a:t> </a:t>
            </a:r>
            <a:r>
              <a:rPr lang="en-US" dirty="0" err="1" smtClean="0"/>
              <a:t>kararlar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Anlaşmanın</a:t>
            </a:r>
            <a:r>
              <a:rPr lang="en-US" dirty="0" smtClean="0"/>
              <a:t> </a:t>
            </a:r>
            <a:r>
              <a:rPr lang="en-US" dirty="0" err="1" smtClean="0"/>
              <a:t>içeriğinin</a:t>
            </a:r>
            <a:r>
              <a:rPr lang="en-US" dirty="0" smtClean="0"/>
              <a:t> </a:t>
            </a:r>
            <a:r>
              <a:rPr lang="en-US" dirty="0" err="1" smtClean="0"/>
              <a:t>analizi</a:t>
            </a:r>
            <a:r>
              <a:rPr lang="en-US" dirty="0" smtClean="0"/>
              <a:t>: </a:t>
            </a:r>
            <a:r>
              <a:rPr lang="en-US" dirty="0" err="1" smtClean="0"/>
              <a:t>Süregidecek</a:t>
            </a:r>
            <a:r>
              <a:rPr lang="en-US" dirty="0" smtClean="0"/>
              <a:t> </a:t>
            </a:r>
            <a:r>
              <a:rPr lang="en-US" dirty="0" err="1" smtClean="0"/>
              <a:t>işgalin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 </a:t>
            </a:r>
            <a:r>
              <a:rPr lang="en-US" dirty="0" err="1" smtClean="0"/>
              <a:t>taşları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04101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OSLO BARIŞ SÜRECİ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/>
              <a:t>Nihai</a:t>
            </a:r>
            <a:r>
              <a:rPr lang="en-US" dirty="0"/>
              <a:t> </a:t>
            </a:r>
            <a:r>
              <a:rPr lang="en-US" dirty="0" err="1"/>
              <a:t>statü</a:t>
            </a:r>
            <a:r>
              <a:rPr lang="en-US" dirty="0"/>
              <a:t> </a:t>
            </a:r>
            <a:r>
              <a:rPr lang="en-US" dirty="0" err="1"/>
              <a:t>konuları</a:t>
            </a:r>
            <a:r>
              <a:rPr lang="en-US" dirty="0"/>
              <a:t>: 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Kudüs’ün</a:t>
            </a:r>
            <a:r>
              <a:rPr lang="en-US" dirty="0" smtClean="0"/>
              <a:t> </a:t>
            </a:r>
            <a:r>
              <a:rPr lang="en-US" dirty="0" err="1"/>
              <a:t>statüsü</a:t>
            </a:r>
            <a:r>
              <a:rPr lang="en-US" dirty="0"/>
              <a:t>, 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Filistin</a:t>
            </a:r>
            <a:r>
              <a:rPr lang="en-US" dirty="0" smtClean="0"/>
              <a:t> </a:t>
            </a:r>
            <a:r>
              <a:rPr lang="en-US" dirty="0" err="1"/>
              <a:t>devletinin</a:t>
            </a:r>
            <a:r>
              <a:rPr lang="en-US" dirty="0"/>
              <a:t> </a:t>
            </a:r>
            <a:r>
              <a:rPr lang="en-US" dirty="0" err="1"/>
              <a:t>sınırları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tüzel</a:t>
            </a:r>
            <a:r>
              <a:rPr lang="en-US" dirty="0"/>
              <a:t> </a:t>
            </a:r>
            <a:r>
              <a:rPr lang="en-US" dirty="0" err="1"/>
              <a:t>kişiliği</a:t>
            </a:r>
            <a:r>
              <a:rPr lang="en-US" dirty="0"/>
              <a:t>, 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Yahudi</a:t>
            </a:r>
            <a:r>
              <a:rPr lang="en-US" dirty="0" smtClean="0"/>
              <a:t> </a:t>
            </a:r>
            <a:r>
              <a:rPr lang="en-US" dirty="0" err="1"/>
              <a:t>yerleşimleri</a:t>
            </a:r>
            <a:r>
              <a:rPr lang="en-US" dirty="0"/>
              <a:t>, 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Filistinli</a:t>
            </a:r>
            <a:r>
              <a:rPr lang="en-US" dirty="0" smtClean="0"/>
              <a:t> </a:t>
            </a:r>
            <a:r>
              <a:rPr lang="en-US" dirty="0" err="1"/>
              <a:t>mülteciler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err="1"/>
              <a:t>Nihai</a:t>
            </a:r>
            <a:r>
              <a:rPr lang="en-US" dirty="0"/>
              <a:t> </a:t>
            </a:r>
            <a:r>
              <a:rPr lang="en-US" dirty="0" err="1"/>
              <a:t>barış</a:t>
            </a:r>
            <a:r>
              <a:rPr lang="en-US" dirty="0"/>
              <a:t> </a:t>
            </a:r>
            <a:r>
              <a:rPr lang="en-US" dirty="0" err="1"/>
              <a:t>anlaşması</a:t>
            </a:r>
            <a:r>
              <a:rPr lang="en-US" dirty="0"/>
              <a:t> </a:t>
            </a:r>
            <a:r>
              <a:rPr lang="en-US" dirty="0" err="1"/>
              <a:t>imzalanana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taraflar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alınmayacak</a:t>
            </a:r>
            <a:r>
              <a:rPr lang="en-US" dirty="0"/>
              <a:t> </a:t>
            </a:r>
            <a:r>
              <a:rPr lang="en-US" dirty="0" err="1"/>
              <a:t>konular</a:t>
            </a:r>
            <a:r>
              <a:rPr lang="en-US" dirty="0"/>
              <a:t> </a:t>
            </a:r>
            <a:r>
              <a:rPr lang="en-US" dirty="0" err="1"/>
              <a:t>nihai</a:t>
            </a:r>
            <a:r>
              <a:rPr lang="en-US" dirty="0"/>
              <a:t> </a:t>
            </a:r>
            <a:r>
              <a:rPr lang="en-US" dirty="0" err="1"/>
              <a:t>statü</a:t>
            </a:r>
            <a:r>
              <a:rPr lang="en-US" dirty="0"/>
              <a:t> </a:t>
            </a:r>
            <a:r>
              <a:rPr lang="en-US" dirty="0" err="1"/>
              <a:t>konuları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belirlendi</a:t>
            </a:r>
            <a:r>
              <a:rPr lang="en-US" dirty="0"/>
              <a:t>. </a:t>
            </a:r>
            <a:r>
              <a:rPr lang="en-US" dirty="0" err="1"/>
              <a:t>İki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da </a:t>
            </a:r>
            <a:r>
              <a:rPr lang="en-US" dirty="0" err="1"/>
              <a:t>taviz</a:t>
            </a:r>
            <a:r>
              <a:rPr lang="en-US" dirty="0"/>
              <a:t> </a:t>
            </a:r>
            <a:r>
              <a:rPr lang="en-US" dirty="0" err="1"/>
              <a:t>vermekten</a:t>
            </a:r>
            <a:r>
              <a:rPr lang="en-US" dirty="0"/>
              <a:t> </a:t>
            </a:r>
            <a:r>
              <a:rPr lang="en-US" dirty="0" err="1"/>
              <a:t>imtina</a:t>
            </a:r>
            <a:r>
              <a:rPr lang="en-US" dirty="0"/>
              <a:t> </a:t>
            </a:r>
            <a:r>
              <a:rPr lang="en-US" dirty="0" err="1"/>
              <a:t>edeceği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konuların</a:t>
            </a:r>
            <a:r>
              <a:rPr lang="en-US" dirty="0"/>
              <a:t> 2000 </a:t>
            </a:r>
            <a:r>
              <a:rPr lang="en-US" dirty="0" err="1"/>
              <a:t>yılına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alınmamış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, </a:t>
            </a:r>
            <a:r>
              <a:rPr lang="en-US" dirty="0" err="1"/>
              <a:t>barış</a:t>
            </a:r>
            <a:r>
              <a:rPr lang="en-US" dirty="0"/>
              <a:t> </a:t>
            </a:r>
            <a:r>
              <a:rPr lang="en-US" dirty="0" err="1"/>
              <a:t>sürecinin</a:t>
            </a:r>
            <a:r>
              <a:rPr lang="en-US" dirty="0"/>
              <a:t> en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zayıflığı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alınabilir</a:t>
            </a:r>
            <a:r>
              <a:rPr lang="en-US" dirty="0"/>
              <a:t>. 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750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OSLO BARIŞ SÜRECİ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smtClean="0"/>
              <a:t>Paris </a:t>
            </a:r>
            <a:r>
              <a:rPr lang="en-US" dirty="0" err="1" smtClean="0"/>
              <a:t>Protokolü</a:t>
            </a:r>
            <a:r>
              <a:rPr lang="en-US" dirty="0" smtClean="0"/>
              <a:t>, </a:t>
            </a:r>
            <a:r>
              <a:rPr lang="en-US" dirty="0" smtClean="0"/>
              <a:t>1994: </a:t>
            </a:r>
            <a:r>
              <a:rPr lang="en-US" dirty="0" err="1" smtClean="0"/>
              <a:t>Filistin’in</a:t>
            </a:r>
            <a:r>
              <a:rPr lang="en-US" dirty="0" smtClean="0"/>
              <a:t> </a:t>
            </a:r>
            <a:r>
              <a:rPr lang="en-US" dirty="0" err="1" smtClean="0"/>
              <a:t>İsrail’e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açıdan</a:t>
            </a:r>
            <a:r>
              <a:rPr lang="en-US" dirty="0" smtClean="0"/>
              <a:t> </a:t>
            </a:r>
            <a:r>
              <a:rPr lang="en-US" dirty="0" err="1" smtClean="0"/>
              <a:t>bağımlı</a:t>
            </a:r>
            <a:r>
              <a:rPr lang="en-US" dirty="0" smtClean="0"/>
              <a:t> hale </a:t>
            </a:r>
            <a:r>
              <a:rPr lang="en-US" dirty="0" err="1" smtClean="0"/>
              <a:t>gelmesi</a:t>
            </a:r>
            <a:r>
              <a:rPr lang="en-US" dirty="0" smtClean="0"/>
              <a:t>.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Gazze-Eriha</a:t>
            </a:r>
            <a:r>
              <a:rPr lang="en-US" dirty="0" smtClean="0"/>
              <a:t> (</a:t>
            </a:r>
            <a:r>
              <a:rPr lang="en-US" dirty="0" err="1" smtClean="0"/>
              <a:t>Kahire</a:t>
            </a:r>
            <a:r>
              <a:rPr lang="en-US" dirty="0" smtClean="0"/>
              <a:t>) </a:t>
            </a:r>
            <a:r>
              <a:rPr lang="en-US" dirty="0" err="1" smtClean="0"/>
              <a:t>Anlaşması</a:t>
            </a:r>
            <a:r>
              <a:rPr lang="en-US" dirty="0" smtClean="0"/>
              <a:t>, 1994</a:t>
            </a:r>
          </a:p>
          <a:p>
            <a:pPr marL="82296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70806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OSLO BARIŞ SÜRECİ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US" dirty="0"/>
              <a:t>-Oslo II </a:t>
            </a:r>
            <a:r>
              <a:rPr lang="en-US" dirty="0" err="1"/>
              <a:t>Anlaşması</a:t>
            </a:r>
            <a:r>
              <a:rPr lang="en-US" dirty="0"/>
              <a:t>, 1995: </a:t>
            </a:r>
            <a:r>
              <a:rPr lang="en-US" dirty="0" err="1"/>
              <a:t>Batı</a:t>
            </a:r>
            <a:r>
              <a:rPr lang="en-US" dirty="0"/>
              <a:t> </a:t>
            </a:r>
            <a:r>
              <a:rPr lang="en-US" dirty="0" err="1"/>
              <a:t>Şeria’nın</a:t>
            </a:r>
            <a:r>
              <a:rPr lang="en-US" dirty="0"/>
              <a:t> A, B </a:t>
            </a:r>
            <a:r>
              <a:rPr lang="en-US" dirty="0" err="1"/>
              <a:t>ve</a:t>
            </a:r>
            <a:r>
              <a:rPr lang="en-US" dirty="0"/>
              <a:t> C </a:t>
            </a:r>
            <a:r>
              <a:rPr lang="en-US" dirty="0" err="1"/>
              <a:t>bölgeleri</a:t>
            </a:r>
            <a:r>
              <a:rPr lang="en-US" dirty="0"/>
              <a:t> </a:t>
            </a:r>
            <a:r>
              <a:rPr lang="en-US" dirty="0" err="1"/>
              <a:t>temelinde</a:t>
            </a:r>
            <a:r>
              <a:rPr lang="en-US" dirty="0"/>
              <a:t> </a:t>
            </a:r>
            <a:r>
              <a:rPr lang="en-US" dirty="0" err="1"/>
              <a:t>kantonlara</a:t>
            </a:r>
            <a:r>
              <a:rPr lang="en-US" dirty="0"/>
              <a:t> </a:t>
            </a:r>
            <a:r>
              <a:rPr lang="en-US" dirty="0" err="1" smtClean="0"/>
              <a:t>ayrılması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A </a:t>
            </a:r>
            <a:r>
              <a:rPr lang="en-US" dirty="0" err="1" smtClean="0"/>
              <a:t>bölgesi</a:t>
            </a:r>
            <a:r>
              <a:rPr lang="en-US" dirty="0" smtClean="0"/>
              <a:t>: </a:t>
            </a:r>
            <a:r>
              <a:rPr lang="en-US" dirty="0" err="1" smtClean="0"/>
              <a:t>Filistin</a:t>
            </a:r>
            <a:r>
              <a:rPr lang="en-US" dirty="0" smtClean="0"/>
              <a:t> </a:t>
            </a:r>
            <a:r>
              <a:rPr lang="en-US" dirty="0" err="1" smtClean="0"/>
              <a:t>yönetiminin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sivil</a:t>
            </a:r>
            <a:r>
              <a:rPr lang="en-US" dirty="0" smtClean="0"/>
              <a:t> </a:t>
            </a:r>
            <a:r>
              <a:rPr lang="en-US" dirty="0" err="1" smtClean="0"/>
              <a:t>kontrolüne</a:t>
            </a:r>
            <a:r>
              <a:rPr lang="en-US" dirty="0" smtClean="0"/>
              <a:t> </a:t>
            </a:r>
            <a:r>
              <a:rPr lang="en-US" dirty="0" err="1" smtClean="0"/>
              <a:t>bırakıldı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B </a:t>
            </a:r>
            <a:r>
              <a:rPr lang="en-US" dirty="0" err="1" smtClean="0"/>
              <a:t>bölgesi</a:t>
            </a:r>
            <a:r>
              <a:rPr lang="en-US" dirty="0" smtClean="0"/>
              <a:t>: </a:t>
            </a:r>
            <a:r>
              <a:rPr lang="en-US" dirty="0" err="1" smtClean="0"/>
              <a:t>Filistin</a:t>
            </a:r>
            <a:r>
              <a:rPr lang="en-US" dirty="0" smtClean="0"/>
              <a:t> </a:t>
            </a:r>
            <a:r>
              <a:rPr lang="en-US" dirty="0" err="1" smtClean="0"/>
              <a:t>yönetimi</a:t>
            </a:r>
            <a:r>
              <a:rPr lang="en-US" dirty="0" smtClean="0"/>
              <a:t> </a:t>
            </a:r>
            <a:r>
              <a:rPr lang="en-US" dirty="0" err="1" smtClean="0"/>
              <a:t>sivil</a:t>
            </a:r>
            <a:r>
              <a:rPr lang="en-US" dirty="0" smtClean="0"/>
              <a:t> </a:t>
            </a:r>
            <a:r>
              <a:rPr lang="en-US" dirty="0" err="1" smtClean="0"/>
              <a:t>alanlarda</a:t>
            </a:r>
            <a:r>
              <a:rPr lang="en-US" dirty="0" smtClean="0"/>
              <a:t>, </a:t>
            </a:r>
            <a:r>
              <a:rPr lang="en-US" dirty="0" err="1" smtClean="0"/>
              <a:t>israil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alanlarda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sahibi</a:t>
            </a:r>
            <a:r>
              <a:rPr lang="en-US" dirty="0" smtClean="0"/>
              <a:t> </a:t>
            </a:r>
            <a:r>
              <a:rPr lang="en-US" dirty="0" err="1" smtClean="0"/>
              <a:t>olacaktı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C </a:t>
            </a:r>
            <a:r>
              <a:rPr lang="en-US" dirty="0" err="1" smtClean="0"/>
              <a:t>bölgesi</a:t>
            </a:r>
            <a:r>
              <a:rPr lang="en-US" dirty="0" smtClean="0"/>
              <a:t>: </a:t>
            </a:r>
            <a:r>
              <a:rPr lang="en-US" dirty="0" err="1" smtClean="0"/>
              <a:t>İsrail’in</a:t>
            </a:r>
            <a:r>
              <a:rPr lang="en-US" dirty="0" smtClean="0"/>
              <a:t> </a:t>
            </a:r>
            <a:r>
              <a:rPr lang="en-US" dirty="0" err="1" smtClean="0"/>
              <a:t>sivil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idaresine</a:t>
            </a:r>
            <a:r>
              <a:rPr lang="en-US" dirty="0" smtClean="0"/>
              <a:t> </a:t>
            </a:r>
            <a:r>
              <a:rPr lang="en-US" dirty="0" err="1" smtClean="0"/>
              <a:t>bırakıldı</a:t>
            </a:r>
            <a:r>
              <a:rPr lang="en-US" dirty="0" smtClean="0"/>
              <a:t>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53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OSLO BARIŞ SÜRECİ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en-US" dirty="0"/>
              <a:t>-El-</a:t>
            </a:r>
            <a:r>
              <a:rPr lang="en-US" dirty="0" err="1"/>
              <a:t>Halil</a:t>
            </a:r>
            <a:r>
              <a:rPr lang="en-US" dirty="0"/>
              <a:t> </a:t>
            </a:r>
            <a:r>
              <a:rPr lang="en-US" dirty="0" err="1" smtClean="0"/>
              <a:t>Protokolü</a:t>
            </a:r>
            <a:r>
              <a:rPr lang="en-US" dirty="0" smtClean="0"/>
              <a:t>, </a:t>
            </a:r>
            <a:r>
              <a:rPr lang="en-US" dirty="0" err="1" smtClean="0"/>
              <a:t>Ocak</a:t>
            </a:r>
            <a:r>
              <a:rPr lang="en-US" dirty="0" smtClean="0"/>
              <a:t> 1997: </a:t>
            </a:r>
            <a:r>
              <a:rPr lang="tr-TR" dirty="0"/>
              <a:t>Bu protokole </a:t>
            </a:r>
            <a:r>
              <a:rPr lang="tr-TR" dirty="0" err="1"/>
              <a:t>göre</a:t>
            </a:r>
            <a:r>
              <a:rPr lang="tr-TR" dirty="0"/>
              <a:t> El-Halil H1 ve H2 </a:t>
            </a:r>
            <a:r>
              <a:rPr lang="tr-TR" dirty="0" smtClean="0"/>
              <a:t>alanlarına </a:t>
            </a:r>
            <a:r>
              <a:rPr lang="tr-TR" dirty="0" err="1" smtClean="0"/>
              <a:t>bölündü</a:t>
            </a:r>
            <a:r>
              <a:rPr lang="tr-TR" dirty="0" smtClean="0"/>
              <a:t>. İlginç </a:t>
            </a:r>
            <a:r>
              <a:rPr lang="tr-TR" dirty="0"/>
              <a:t>bir </a:t>
            </a:r>
            <a:r>
              <a:rPr lang="tr-TR" dirty="0" err="1"/>
              <a:t>biçimde</a:t>
            </a:r>
            <a:r>
              <a:rPr lang="tr-TR" dirty="0"/>
              <a:t>, </a:t>
            </a:r>
            <a:r>
              <a:rPr lang="tr-TR" dirty="0" err="1"/>
              <a:t>önce</a:t>
            </a:r>
            <a:r>
              <a:rPr lang="tr-TR" dirty="0"/>
              <a:t> </a:t>
            </a:r>
            <a:r>
              <a:rPr lang="tr-TR" dirty="0" err="1"/>
              <a:t>bölgelere</a:t>
            </a:r>
            <a:r>
              <a:rPr lang="tr-TR" dirty="0"/>
              <a:t> </a:t>
            </a:r>
            <a:r>
              <a:rPr lang="tr-TR" dirty="0" smtClean="0"/>
              <a:t>ayr</a:t>
            </a:r>
            <a:r>
              <a:rPr lang="tr-TR" dirty="0"/>
              <a:t>ı</a:t>
            </a:r>
            <a:r>
              <a:rPr lang="tr-TR" dirty="0" smtClean="0"/>
              <a:t>lan Batı Şeria’da yer alan </a:t>
            </a:r>
            <a:r>
              <a:rPr lang="tr-TR" dirty="0"/>
              <a:t>El- Halil </a:t>
            </a:r>
            <a:r>
              <a:rPr lang="tr-TR" dirty="0" err="1"/>
              <a:t>bölgesi</a:t>
            </a:r>
            <a:r>
              <a:rPr lang="tr-TR" dirty="0"/>
              <a:t> de yeniden </a:t>
            </a:r>
            <a:r>
              <a:rPr lang="tr-TR" dirty="0" err="1"/>
              <a:t>bölünmeye</a:t>
            </a:r>
            <a:r>
              <a:rPr lang="tr-TR" dirty="0"/>
              <a:t> tabi tutuldu. Protokol, H1 </a:t>
            </a:r>
            <a:r>
              <a:rPr lang="tr-TR" dirty="0" err="1"/>
              <a:t>bölgesini</a:t>
            </a:r>
            <a:r>
              <a:rPr lang="tr-TR" dirty="0"/>
              <a:t> Filistin </a:t>
            </a:r>
            <a:r>
              <a:rPr lang="tr-TR" dirty="0" err="1"/>
              <a:t>yönetimine</a:t>
            </a:r>
            <a:r>
              <a:rPr lang="tr-TR" dirty="0"/>
              <a:t>, </a:t>
            </a:r>
            <a:r>
              <a:rPr lang="tr-TR" dirty="0" err="1"/>
              <a:t>dört</a:t>
            </a:r>
            <a:r>
              <a:rPr lang="tr-TR" dirty="0"/>
              <a:t> </a:t>
            </a:r>
            <a:r>
              <a:rPr lang="tr-TR" dirty="0" err="1"/>
              <a:t>yüz</a:t>
            </a:r>
            <a:r>
              <a:rPr lang="tr-TR" dirty="0"/>
              <a:t> Yahudi </a:t>
            </a:r>
            <a:r>
              <a:rPr lang="tr-TR" dirty="0" smtClean="0"/>
              <a:t>yerleşimci ile kırk bin </a:t>
            </a:r>
            <a:r>
              <a:rPr lang="tr-TR" dirty="0"/>
              <a:t>Filistinlinin </a:t>
            </a:r>
            <a:r>
              <a:rPr lang="tr-TR" dirty="0" smtClean="0"/>
              <a:t>yaşadığı </a:t>
            </a:r>
            <a:r>
              <a:rPr lang="tr-TR" dirty="0"/>
              <a:t>H2 </a:t>
            </a:r>
            <a:r>
              <a:rPr lang="tr-TR" dirty="0" err="1" smtClean="0"/>
              <a:t>bölgesi</a:t>
            </a:r>
            <a:r>
              <a:rPr lang="tr-TR" dirty="0" smtClean="0"/>
              <a:t> İsrail </a:t>
            </a:r>
            <a:r>
              <a:rPr lang="tr-TR" dirty="0"/>
              <a:t>denetimine </a:t>
            </a:r>
            <a:r>
              <a:rPr lang="tr-TR" dirty="0" smtClean="0"/>
              <a:t>bırakıldı. </a:t>
            </a:r>
            <a:endParaRPr lang="tr-TR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153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OSLO BARIŞ SÜRECİ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en-US" dirty="0" smtClean="0"/>
              <a:t>-Wye River </a:t>
            </a:r>
            <a:r>
              <a:rPr lang="en-US" dirty="0" err="1" smtClean="0"/>
              <a:t>Memorandumu</a:t>
            </a:r>
            <a:endParaRPr lang="en-US" dirty="0" smtClean="0"/>
          </a:p>
          <a:p>
            <a:pPr marL="82296" indent="0">
              <a:buNone/>
            </a:pPr>
            <a:r>
              <a:rPr lang="tr-TR" dirty="0" smtClean="0"/>
              <a:t>1. Filistin </a:t>
            </a:r>
            <a:r>
              <a:rPr lang="tr-TR" dirty="0" err="1"/>
              <a:t>yönetimi</a:t>
            </a:r>
            <a:r>
              <a:rPr lang="tr-TR" dirty="0"/>
              <a:t> </a:t>
            </a:r>
            <a:r>
              <a:rPr lang="tr-TR" dirty="0" err="1"/>
              <a:t>terörizme</a:t>
            </a:r>
            <a:r>
              <a:rPr lang="tr-TR" dirty="0"/>
              <a:t> kar tolerans </a:t>
            </a:r>
            <a:r>
              <a:rPr lang="tr-TR" dirty="0" err="1"/>
              <a:t>göstermeyecektir</a:t>
            </a:r>
            <a:r>
              <a:rPr lang="tr-TR" dirty="0"/>
              <a:t>. Filistin </a:t>
            </a:r>
            <a:r>
              <a:rPr lang="tr-TR" dirty="0" err="1"/>
              <a:t>yönetimi</a:t>
            </a:r>
            <a:r>
              <a:rPr lang="tr-TR" dirty="0"/>
              <a:t> </a:t>
            </a:r>
            <a:r>
              <a:rPr lang="tr-TR" dirty="0" err="1"/>
              <a:t>terörist</a:t>
            </a:r>
            <a:r>
              <a:rPr lang="tr-TR" dirty="0"/>
              <a:t> hareketleri yasaklayacak ve </a:t>
            </a:r>
            <a:r>
              <a:rPr lang="tr-TR" dirty="0" smtClean="0"/>
              <a:t>yasadışı </a:t>
            </a:r>
            <a:r>
              <a:rPr lang="tr-TR" dirty="0"/>
              <a:t>olarak silah </a:t>
            </a:r>
            <a:r>
              <a:rPr lang="tr-TR" dirty="0" smtClean="0"/>
              <a:t>bulunduranların </a:t>
            </a:r>
            <a:r>
              <a:rPr lang="tr-TR" dirty="0"/>
              <a:t>ellerindeki silahlar </a:t>
            </a:r>
            <a:r>
              <a:rPr lang="tr-TR" dirty="0" smtClean="0"/>
              <a:t>toplanacaktır.</a:t>
            </a:r>
            <a:endParaRPr lang="tr-TR" dirty="0"/>
          </a:p>
          <a:p>
            <a:pPr marL="82296" indent="0">
              <a:buNone/>
            </a:pPr>
            <a:r>
              <a:rPr lang="tr-TR" dirty="0" smtClean="0"/>
              <a:t>2. On </a:t>
            </a:r>
            <a:r>
              <a:rPr lang="tr-TR" dirty="0" err="1" smtClean="0"/>
              <a:t>üç</a:t>
            </a:r>
            <a:r>
              <a:rPr lang="tr-TR" dirty="0" smtClean="0"/>
              <a:t> </a:t>
            </a:r>
            <a:r>
              <a:rPr lang="tr-TR" dirty="0" err="1"/>
              <a:t>gün</a:t>
            </a:r>
            <a:r>
              <a:rPr lang="tr-TR" dirty="0"/>
              <a:t> </a:t>
            </a:r>
            <a:r>
              <a:rPr lang="tr-TR" dirty="0" err="1"/>
              <a:t>içinde</a:t>
            </a:r>
            <a:r>
              <a:rPr lang="tr-TR" dirty="0"/>
              <a:t> ulusal </a:t>
            </a:r>
            <a:r>
              <a:rPr lang="tr-TR" dirty="0" smtClean="0"/>
              <a:t>sınırların </a:t>
            </a:r>
            <a:r>
              <a:rPr lang="tr-TR" dirty="0" err="1"/>
              <a:t>çizilmesi</a:t>
            </a:r>
            <a:r>
              <a:rPr lang="tr-TR" dirty="0"/>
              <a:t> </a:t>
            </a:r>
            <a:r>
              <a:rPr lang="tr-TR" dirty="0" err="1"/>
              <a:t>için</a:t>
            </a:r>
            <a:r>
              <a:rPr lang="tr-TR" dirty="0"/>
              <a:t> gerekli </a:t>
            </a:r>
            <a:r>
              <a:rPr lang="tr-TR" dirty="0" smtClean="0"/>
              <a:t>görüşmeler başlatılacak, </a:t>
            </a:r>
            <a:r>
              <a:rPr lang="tr-TR" dirty="0"/>
              <a:t>Filistinli </a:t>
            </a:r>
            <a:r>
              <a:rPr lang="tr-TR" dirty="0" err="1"/>
              <a:t>mültecilerin</a:t>
            </a:r>
            <a:r>
              <a:rPr lang="tr-TR" dirty="0"/>
              <a:t> geri </a:t>
            </a:r>
            <a:r>
              <a:rPr lang="tr-TR" dirty="0" smtClean="0"/>
              <a:t>dönüş hakkı </a:t>
            </a:r>
            <a:r>
              <a:rPr lang="tr-TR" dirty="0"/>
              <a:t>ve </a:t>
            </a:r>
            <a:r>
              <a:rPr lang="tr-TR" dirty="0" err="1"/>
              <a:t>Kudüs’ün</a:t>
            </a:r>
            <a:r>
              <a:rPr lang="tr-TR" dirty="0"/>
              <a:t> gelecekteki </a:t>
            </a:r>
            <a:r>
              <a:rPr lang="tr-TR" dirty="0" err="1" smtClean="0"/>
              <a:t>statüsü</a:t>
            </a:r>
            <a:r>
              <a:rPr lang="tr-TR" dirty="0" smtClean="0"/>
              <a:t> gibi konular aynı </a:t>
            </a:r>
            <a:r>
              <a:rPr lang="tr-TR" dirty="0"/>
              <a:t>zaman </a:t>
            </a:r>
            <a:r>
              <a:rPr lang="tr-TR" dirty="0" err="1"/>
              <a:t>içinde</a:t>
            </a:r>
            <a:r>
              <a:rPr lang="tr-TR" dirty="0"/>
              <a:t> ele </a:t>
            </a:r>
            <a:r>
              <a:rPr lang="tr-TR" dirty="0" smtClean="0"/>
              <a:t>alınacaktır. </a:t>
            </a:r>
            <a:endParaRPr lang="tr-TR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9930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297</TotalTime>
  <Words>515</Words>
  <Application>Microsoft Macintosh PowerPoint</Application>
  <PresentationFormat>On-screen Show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BÖLGESEL POLİTİKA: ORTADOĞU (Bahar 2019-2020)</vt:lpstr>
      <vt:lpstr>OSLO BARIŞ SÜRECİ</vt:lpstr>
      <vt:lpstr>OSLO BARIŞ SÜRECİ</vt:lpstr>
      <vt:lpstr>OSLO BARIŞ SÜRECİ</vt:lpstr>
      <vt:lpstr>OSLO BARIŞ SÜRECİ</vt:lpstr>
      <vt:lpstr>OSLO BARIŞ SÜRECİ</vt:lpstr>
      <vt:lpstr>OSLO BARIŞ SÜRECİ</vt:lpstr>
      <vt:lpstr>OSLO BARIŞ SÜRECİ</vt:lpstr>
      <vt:lpstr>OSLO BARIŞ SÜRECİ</vt:lpstr>
      <vt:lpstr>OSLO BARIŞ SÜRECİ</vt:lpstr>
      <vt:lpstr>OSLO BARIŞ SÜRECİ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BÖLGESEL POLİTİKA: ORTADOĞU (Bahar 2019)</dc:title>
  <dc:creator>Ozge</dc:creator>
  <cp:lastModifiedBy>Ozge</cp:lastModifiedBy>
  <cp:revision>68</cp:revision>
  <dcterms:created xsi:type="dcterms:W3CDTF">2019-01-06T22:25:16Z</dcterms:created>
  <dcterms:modified xsi:type="dcterms:W3CDTF">2019-09-22T19:05:57Z</dcterms:modified>
</cp:coreProperties>
</file>