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7" r:id="rId13"/>
    <p:sldId id="258" r:id="rId14"/>
    <p:sldId id="259" r:id="rId15"/>
    <p:sldId id="26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6DAB-0C28-479C-80FD-4E16804D7E8D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83A8B-D807-4DC9-B6DF-14E95A78A7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08704-174F-497E-8A02-F01E56A8BD50}" type="slidenum">
              <a:rPr lang="tr-TR"/>
              <a:pPr/>
              <a:t>1</a:t>
            </a:fld>
            <a:endParaRPr lang="tr-T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5133447-D861-4766-95B1-DA3177836FB0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C8A5447-AA24-4468-A560-D3129468286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00100" y="1785926"/>
            <a:ext cx="757980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CC3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Radyolojik ve klinik </a:t>
            </a:r>
            <a:r>
              <a:rPr lang="tr-TR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teşhis</a:t>
            </a:r>
          </a:p>
          <a:p>
            <a:pPr algn="ctr">
              <a:spcBef>
                <a:spcPct val="50000"/>
              </a:spcBef>
            </a:pPr>
            <a:endParaRPr lang="tr-TR" sz="2800" b="1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2817"/>
          <a:stretch>
            <a:fillRect/>
          </a:stretch>
        </p:blipFill>
        <p:spPr bwMode="auto">
          <a:xfrm>
            <a:off x="3071802" y="428604"/>
            <a:ext cx="2147451" cy="290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Düz Ok Bağlayıcısı"/>
          <p:cNvCxnSpPr>
            <a:endCxn id="7" idx="1"/>
          </p:cNvCxnSpPr>
          <p:nvPr/>
        </p:nvCxnSpPr>
        <p:spPr>
          <a:xfrm>
            <a:off x="4429124" y="1785926"/>
            <a:ext cx="1785950" cy="41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6215074" y="1643050"/>
            <a:ext cx="25923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Mine-</a:t>
            </a:r>
            <a:r>
              <a:rPr lang="tr-TR" sz="1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Sement</a:t>
            </a:r>
            <a:r>
              <a:rPr lang="tr-TR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Birleşimi</a:t>
            </a:r>
            <a:endParaRPr lang="en-US" sz="1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8" name="7 Düz Ok Bağlayıcısı"/>
          <p:cNvCxnSpPr>
            <a:endCxn id="10" idx="1"/>
          </p:cNvCxnSpPr>
          <p:nvPr/>
        </p:nvCxnSpPr>
        <p:spPr>
          <a:xfrm flipV="1">
            <a:off x="4214810" y="2470936"/>
            <a:ext cx="2000264" cy="293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6215074" y="2285992"/>
            <a:ext cx="25923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Cep Tabanı</a:t>
            </a:r>
            <a:endParaRPr lang="en-US" sz="1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6" descr="http://dentiskenderun.com/main/images/isimiz/diseti/image011.jpg"/>
          <p:cNvPicPr>
            <a:picLocks noChangeAspect="1" noChangeArrowheads="1"/>
          </p:cNvPicPr>
          <p:nvPr/>
        </p:nvPicPr>
        <p:blipFill>
          <a:blip r:embed="rId3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500034" y="3214686"/>
            <a:ext cx="2288922" cy="3336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286380" y="3214686"/>
            <a:ext cx="2410652" cy="3237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8 Dikdörtgen"/>
          <p:cNvSpPr/>
          <p:nvPr/>
        </p:nvSpPr>
        <p:spPr>
          <a:xfrm>
            <a:off x="571472" y="1285860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Cep Derinliği</a:t>
            </a:r>
            <a:endParaRPr lang="tr-TR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65310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00306"/>
            <a:ext cx="3150002" cy="4062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00034" y="500042"/>
            <a:ext cx="7643866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Radyografik muayene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interdental</a:t>
            </a: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kemik yüksekliği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tr-TR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lamina</a:t>
            </a: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dura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tr-TR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trabeküler</a:t>
            </a: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yapı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tr-TR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kemik kaybının olduğu alanlar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tr-TR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furkasyon</a:t>
            </a: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bölgesindeki kemik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tr-TR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periodontal</a:t>
            </a: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ligament</a:t>
            </a: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aralığı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tr-TR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anatomik kron kök oranı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tr-TR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kök şekilleri ve uzunluğu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tr-TR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çürükler, restorasyonlar, </a:t>
            </a:r>
            <a:r>
              <a:rPr lang="tr-TR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arayüzdeki</a:t>
            </a: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diştaşları</a:t>
            </a:r>
            <a:endParaRPr lang="tr-TR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tr-TR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alveoler</a:t>
            </a: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kret</a:t>
            </a: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ve maksiler sinüs ilişkisi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endParaRPr lang="tr-TR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eksik dişler, gömülü dişler, </a:t>
            </a:r>
            <a:r>
              <a:rPr lang="tr-TR" dirty="0" err="1" smtClean="0">
                <a:latin typeface="Arial" pitchFamily="34" charset="0"/>
                <a:ea typeface="Arial" pitchFamily="34" charset="0"/>
                <a:cs typeface="Arial" pitchFamily="34" charset="0"/>
              </a:rPr>
              <a:t>sürnümere</a:t>
            </a:r>
            <a:r>
              <a:rPr lang="tr-TR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dişler incelenmelidir.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357158" y="1428736"/>
            <a:ext cx="84296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Radyografik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muayene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b="1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Panaromik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radyograflar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dental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ark ve destek dokuları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incelemek için basit ve uygun olmakla beraber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fraktürlerin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, dişlerin ve çenelerin patolojik lezyonlarının ve gelişimsel anomalilerin belirlenmesi için kullanılırlar.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Ancak,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periodontal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teşhis ve tedavi planı için tüm ağız (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full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-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mouth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)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ağıziçi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radyograf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serisine ihtiyaç vardır.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Ağıziçi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radyografik muayene en az 14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periapikal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ve 4 bite-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wing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filmden oluşur.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Periodontolojide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paralel tekniğin (uzun kon tekniği) kullanımı idealdir.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428596" y="357166"/>
            <a:ext cx="51435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Periodontal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kemik kaybı: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a.</a:t>
            </a:r>
            <a:r>
              <a:rPr kumimoji="0" lang="tr-TR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Horizontal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kemik kaybı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Alveol kemiğin yüksekliğinin azaldığı ancak iki dişin mine-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sement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sınırını birleştirdiği varsayılan hayali çizgiye göre paralelliğin korunduğu kemik kayıplarıdır.</a:t>
            </a:r>
          </a:p>
          <a:p>
            <a:endParaRPr lang="tr-TR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tr-TR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Vertikal</a:t>
            </a:r>
            <a:r>
              <a:rPr lang="tr-T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kemik kaybı</a:t>
            </a:r>
            <a:endParaRPr lang="tr-TR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Alveol kemiğinin iki dişin mine-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sement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sınırını birleştirdiği varsayılan hayali çizgiye göre paralelliğinin bozularak yüksekliğinin azaldığı açısal kemik kayıplarıdır.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86" t="47335" r="20126" b="5573"/>
          <a:stretch>
            <a:fillRect/>
          </a:stretch>
        </p:blipFill>
        <p:spPr bwMode="auto">
          <a:xfrm>
            <a:off x="5643570" y="928670"/>
            <a:ext cx="2928958" cy="2518904"/>
          </a:xfrm>
          <a:prstGeom prst="rect">
            <a:avLst/>
          </a:prstGeom>
          <a:noFill/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44" t="11146" r="30395" b="64767"/>
          <a:stretch>
            <a:fillRect/>
          </a:stretch>
        </p:blipFill>
        <p:spPr bwMode="auto">
          <a:xfrm>
            <a:off x="5643570" y="4000504"/>
            <a:ext cx="300039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29108" cy="2519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panoramik radyograf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286124"/>
            <a:ext cx="5929354" cy="3261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00050" y="1500174"/>
            <a:ext cx="8743950" cy="4648200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Dişeti renk ve yapısındaki değişimler</a:t>
            </a: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Azalmış doku direnci</a:t>
            </a: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Kanamaya yatkınlığın artması</a:t>
            </a: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Bağ dokusu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ataşman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kaybı </a:t>
            </a: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Dişeti çekilmesi</a:t>
            </a: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lang="tr-TR" sz="2000" b="1" dirty="0" smtClean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Alveoler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destek kemik kaybı</a:t>
            </a: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lang="tr-TR" sz="2000" b="1" dirty="0">
              <a:solidFill>
                <a:srgbClr val="00FFFF"/>
              </a:solidFill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Diş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mobilitesi</a:t>
            </a: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Diş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migrasyonları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6"/>
          <p:cNvSpPr>
            <a:spLocks/>
          </p:cNvSpPr>
          <p:nvPr/>
        </p:nvSpPr>
        <p:spPr bwMode="auto">
          <a:xfrm>
            <a:off x="4429124" y="1928802"/>
            <a:ext cx="76200" cy="1600200"/>
          </a:xfrm>
          <a:prstGeom prst="rightBrace">
            <a:avLst>
              <a:gd name="adj1" fmla="val 175000"/>
              <a:gd name="adj2" fmla="val 50000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4357686" y="4214818"/>
            <a:ext cx="785818" cy="157162"/>
          </a:xfrm>
          <a:prstGeom prst="line">
            <a:avLst/>
          </a:prstGeom>
          <a:ln>
            <a:solidFill>
              <a:srgbClr val="FFFF00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r-TR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357686" y="4572008"/>
            <a:ext cx="785818" cy="142876"/>
          </a:xfrm>
          <a:prstGeom prst="line">
            <a:avLst/>
          </a:prstGeom>
          <a:ln>
            <a:solidFill>
              <a:srgbClr val="FFFF00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r-T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10200" y="4071942"/>
            <a:ext cx="37338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66FFFF"/>
                </a:solidFill>
                <a:latin typeface="Tahoma" pitchFamily="34" charset="0"/>
              </a:rPr>
              <a:t>Radyografi</a:t>
            </a:r>
            <a:endParaRPr lang="tr-TR" b="1" dirty="0">
              <a:solidFill>
                <a:srgbClr val="66FFFF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tr-TR" b="1" dirty="0" err="1">
                <a:solidFill>
                  <a:srgbClr val="66FFFF"/>
                </a:solidFill>
                <a:latin typeface="Tahoma" pitchFamily="34" charset="0"/>
              </a:rPr>
              <a:t>Transgingival</a:t>
            </a:r>
            <a:r>
              <a:rPr lang="tr-TR" b="1" dirty="0">
                <a:solidFill>
                  <a:srgbClr val="66FFFF"/>
                </a:solidFill>
                <a:latin typeface="Tahoma" pitchFamily="34" charset="0"/>
              </a:rPr>
              <a:t> sondalama (</a:t>
            </a:r>
            <a:r>
              <a:rPr lang="tr-TR" b="1" dirty="0" err="1">
                <a:solidFill>
                  <a:srgbClr val="66FFFF"/>
                </a:solidFill>
                <a:latin typeface="Tahoma" pitchFamily="34" charset="0"/>
              </a:rPr>
              <a:t>Sounding</a:t>
            </a:r>
            <a:r>
              <a:rPr lang="tr-TR" b="1" dirty="0">
                <a:solidFill>
                  <a:srgbClr val="66FFFF"/>
                </a:solidFill>
                <a:latin typeface="Tahoma" pitchFamily="34" charset="0"/>
              </a:rPr>
              <a:t>)</a:t>
            </a:r>
            <a:endParaRPr lang="en-US" b="1" dirty="0">
              <a:solidFill>
                <a:srgbClr val="66FFFF"/>
              </a:solidFill>
              <a:latin typeface="Tahom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57752" y="235743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 err="1">
                <a:solidFill>
                  <a:srgbClr val="FFFF99"/>
                </a:solidFill>
                <a:latin typeface="Tahoma" pitchFamily="34" charset="0"/>
              </a:rPr>
              <a:t>Periodontal</a:t>
            </a:r>
            <a:r>
              <a:rPr lang="tr-TR" b="1" dirty="0">
                <a:solidFill>
                  <a:srgbClr val="FFFF99"/>
                </a:solidFill>
                <a:latin typeface="Tahoma" pitchFamily="34" charset="0"/>
              </a:rPr>
              <a:t> sonda</a:t>
            </a:r>
            <a:endParaRPr lang="en-US" b="1" dirty="0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928794" y="428604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Periodonsiyumun</a:t>
            </a:r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Muayenesi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142976" y="3357562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Klinik muayene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143108" y="1428736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Periodonsiyumun</a:t>
            </a:r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Muayenesi</a:t>
            </a:r>
            <a:endParaRPr lang="tr-T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714876" y="3429000"/>
            <a:ext cx="318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Radyografik Muayene</a:t>
            </a:r>
            <a:endParaRPr lang="tr-TR" sz="2400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929190" y="2214554"/>
            <a:ext cx="1285884" cy="1071570"/>
          </a:xfrm>
          <a:prstGeom prst="line">
            <a:avLst/>
          </a:prstGeom>
          <a:ln>
            <a:solidFill>
              <a:srgbClr val="FFFF00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r-T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428860" y="2214554"/>
            <a:ext cx="1500198" cy="1071570"/>
          </a:xfrm>
          <a:prstGeom prst="line">
            <a:avLst/>
          </a:prstGeom>
          <a:ln>
            <a:solidFill>
              <a:srgbClr val="FFFF00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42910" y="428604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Klinik muayene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Plak-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diştaşı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Dişeti (Renk, kıvam, konum, kanama, ağrı, yüzey yapısı)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cep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Dişeti çekilmesi miktarı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Alveol kemik kaybı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Supurasyon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Gingival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apse varlığı</a:t>
            </a:r>
          </a:p>
        </p:txBody>
      </p:sp>
      <p:sp>
        <p:nvSpPr>
          <p:cNvPr id="3" name="2 Dikdörtgen"/>
          <p:cNvSpPr/>
          <p:nvPr/>
        </p:nvSpPr>
        <p:spPr>
          <a:xfrm>
            <a:off x="642910" y="514351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Klinik ölçüm ve değerlendirmeler </a:t>
            </a:r>
            <a:r>
              <a:rPr lang="tr-TR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periodontal</a:t>
            </a:r>
            <a:r>
              <a:rPr lang="tr-TR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sonda kullanılarak yapılır.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sondaların farklı şekilde dizayn edilmişleri vardır.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666" r="13607" b="44475"/>
          <a:stretch>
            <a:fillRect/>
          </a:stretch>
        </p:blipFill>
        <p:spPr bwMode="auto">
          <a:xfrm>
            <a:off x="500034" y="357166"/>
            <a:ext cx="4938720" cy="200026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857620" y="2571744"/>
            <a:ext cx="2160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Williams  Sondu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12" t="76005" r="59845" b="6928"/>
          <a:stretch>
            <a:fillRect/>
          </a:stretch>
        </p:blipFill>
        <p:spPr bwMode="auto">
          <a:xfrm>
            <a:off x="1000100" y="3286124"/>
            <a:ext cx="2700359" cy="1928827"/>
          </a:xfrm>
          <a:prstGeom prst="rect">
            <a:avLst/>
          </a:prstGeom>
          <a:noFill/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05" t="68041" r="38600" b="6928"/>
          <a:stretch>
            <a:fillRect/>
          </a:stretch>
        </p:blipFill>
        <p:spPr bwMode="auto">
          <a:xfrm>
            <a:off x="6215074" y="3214686"/>
            <a:ext cx="1500198" cy="2062772"/>
          </a:xfrm>
          <a:prstGeom prst="rect">
            <a:avLst/>
          </a:prstGeom>
          <a:noFill/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49" t="76005" r="9858" b="6928"/>
          <a:stretch>
            <a:fillRect/>
          </a:stretch>
        </p:blipFill>
        <p:spPr bwMode="auto">
          <a:xfrm>
            <a:off x="5572132" y="285728"/>
            <a:ext cx="3038496" cy="2071702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500166" y="5429264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WHO Sondu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143636" y="5500702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Nabers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Sondu</a:t>
            </a:r>
            <a:endParaRPr lang="tr-T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b="78525"/>
          <a:stretch>
            <a:fillRect/>
          </a:stretch>
        </p:blipFill>
        <p:spPr bwMode="auto">
          <a:xfrm>
            <a:off x="571472" y="4000504"/>
            <a:ext cx="8105731" cy="2071702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05" t="68041" r="38600" b="6928"/>
          <a:stretch>
            <a:fillRect/>
          </a:stretch>
        </p:blipFill>
        <p:spPr bwMode="auto">
          <a:xfrm>
            <a:off x="928662" y="714356"/>
            <a:ext cx="1928826" cy="2652135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071934" y="1071546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Nabers</a:t>
            </a:r>
            <a:r>
              <a:rPr lang="tr-T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Sondu</a:t>
            </a:r>
            <a:endParaRPr lang="tr-TR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rot="5400000">
            <a:off x="4429918" y="1999446"/>
            <a:ext cx="100013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3500430" y="2643182"/>
            <a:ext cx="3890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Furkasyon</a:t>
            </a:r>
            <a:r>
              <a:rPr lang="tr-TR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problemlerinin tespiti</a:t>
            </a:r>
            <a:endParaRPr lang="tr-TR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500034" y="357166"/>
            <a:ext cx="8358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Plak ve </a:t>
            </a:r>
            <a:r>
              <a:rPr lang="tr-TR" sz="2000" b="1" dirty="0" err="1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tr-TR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iştaşı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Bireyin ağız bakım performansı hakkında bilgi verir.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Supragingival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eklentiler direkt olarak gözlenebilir, ölçümleri kalibre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sondlarla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yapılır.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Subgingival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eklentiler cep içerisinde sondun hassasiyetle gezdirilmesi sırasında tespit edilirler</a:t>
            </a:r>
            <a:r>
              <a:rPr lang="tr-T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Diştaşı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radyograftlarda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görülebilirse de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fasiyal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ve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lingualdeki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eklentileri görmek mümkün olmaz.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5720" y="3500438"/>
            <a:ext cx="8286808" cy="1285884"/>
          </a:xfrm>
          <a:prstGeom prst="rect">
            <a:avLst/>
          </a:prstGeom>
        </p:spPr>
        <p:txBody>
          <a:bodyPr/>
          <a:lstStyle/>
          <a:p>
            <a:pPr marL="292100" marR="0" lvl="0" indent="-2921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846808"/>
            <a:ext cx="3000396" cy="2749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00034" y="357166"/>
            <a:ext cx="81439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Dişeti</a:t>
            </a:r>
            <a:endParaRPr lang="tr-TR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İyi bir muayene için önce kurulanmalıdır. Işığın yansıması gözü yanıltabilir. 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Dişeti renk, boyut, kontur, yoğunluk, yüzey yapısı, kanamaya eğilim ve ağrı bakımından değerlendirilir. 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err="1" smtClean="0">
                <a:latin typeface="Arial" pitchFamily="34" charset="0"/>
                <a:cs typeface="Arial" pitchFamily="34" charset="0"/>
              </a:rPr>
              <a:t>Gingival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hastalığın akut mu kronik mi olduğu kayıt edilir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86124"/>
            <a:ext cx="2214578" cy="2126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286124"/>
            <a:ext cx="3000396" cy="20150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91" t="49335" r="66362" b="21779"/>
          <a:stretch>
            <a:fillRect/>
          </a:stretch>
        </p:blipFill>
        <p:spPr bwMode="auto">
          <a:xfrm>
            <a:off x="6715140" y="3000372"/>
            <a:ext cx="1928826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afinda\Desktop\Yeni klasör\image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866" y="928670"/>
            <a:ext cx="3243392" cy="2145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5" descr="C:\Users\lafinda\Desktop\Yeni klasör\images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107" y="928670"/>
            <a:ext cx="3163065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3 Dikdörtgen"/>
          <p:cNvSpPr/>
          <p:nvPr/>
        </p:nvSpPr>
        <p:spPr>
          <a:xfrm>
            <a:off x="642910" y="3857628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Sondalamada kanama indeksi derin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dokuların sağlığı hakkında bilgi verir. 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85786" y="5214950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BOP + sahalar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periodontitisin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aktif olduğunun klinik belirtisidir.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</TotalTime>
  <Words>372</Words>
  <Application>Microsoft Office PowerPoint</Application>
  <PresentationFormat>Ekran Gösterisi (4:3)</PresentationFormat>
  <Paragraphs>112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Döküm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Asus</cp:lastModifiedBy>
  <cp:revision>2</cp:revision>
  <dcterms:created xsi:type="dcterms:W3CDTF">2018-03-13T11:11:45Z</dcterms:created>
  <dcterms:modified xsi:type="dcterms:W3CDTF">2018-03-13T14:19:23Z</dcterms:modified>
</cp:coreProperties>
</file>