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57" r:id="rId13"/>
    <p:sldId id="258" r:id="rId14"/>
    <p:sldId id="259" r:id="rId15"/>
    <p:sldId id="260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0F6DAB-0C28-479C-80FD-4E16804D7E8D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F83A8B-D807-4DC9-B6DF-14E95A78A75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308704-174F-497E-8A02-F01E56A8BD50}" type="slidenum">
              <a:rPr lang="tr-TR"/>
              <a:pPr/>
              <a:t>1</a:t>
            </a:fld>
            <a:endParaRPr lang="tr-TR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E5133447-D861-4766-95B1-DA3177836FB0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C8A5447-AA24-4468-A560-D312946828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133447-D861-4766-95B1-DA3177836FB0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8A5447-AA24-4468-A560-D312946828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133447-D861-4766-95B1-DA3177836FB0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8A5447-AA24-4468-A560-D312946828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133447-D861-4766-95B1-DA3177836FB0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8A5447-AA24-4468-A560-D312946828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E5133447-D861-4766-95B1-DA3177836FB0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C8A5447-AA24-4468-A560-D312946828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133447-D861-4766-95B1-DA3177836FB0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C8A5447-AA24-4468-A560-D312946828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133447-D861-4766-95B1-DA3177836FB0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C8A5447-AA24-4468-A560-D312946828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133447-D861-4766-95B1-DA3177836FB0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8A5447-AA24-4468-A560-D312946828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133447-D861-4766-95B1-DA3177836FB0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8A5447-AA24-4468-A560-D312946828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E5133447-D861-4766-95B1-DA3177836FB0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C8A5447-AA24-4468-A560-D312946828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E5133447-D861-4766-95B1-DA3177836FB0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C8A5447-AA24-4468-A560-D312946828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E5133447-D861-4766-95B1-DA3177836FB0}" type="datetimeFigureOut">
              <a:rPr lang="tr-TR" smtClean="0"/>
              <a:pPr/>
              <a:t>13.03.2018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C8A5447-AA24-4468-A560-D312946828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1000100" y="1785926"/>
            <a:ext cx="7579806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33CC33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Radyolojik ve klinik </a:t>
            </a:r>
            <a:r>
              <a:rPr lang="tr-TR" sz="5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periodontal</a:t>
            </a:r>
            <a:r>
              <a:rPr lang="tr-TR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teşhis</a:t>
            </a:r>
          </a:p>
          <a:p>
            <a:pPr algn="ctr">
              <a:spcBef>
                <a:spcPct val="50000"/>
              </a:spcBef>
            </a:pPr>
            <a:endParaRPr lang="tr-TR" sz="2800" b="1" dirty="0"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 t="2817"/>
          <a:stretch>
            <a:fillRect/>
          </a:stretch>
        </p:blipFill>
        <p:spPr bwMode="auto">
          <a:xfrm>
            <a:off x="3071802" y="428604"/>
            <a:ext cx="2147451" cy="2909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3 Düz Ok Bağlayıcısı"/>
          <p:cNvCxnSpPr>
            <a:endCxn id="7" idx="1"/>
          </p:cNvCxnSpPr>
          <p:nvPr/>
        </p:nvCxnSpPr>
        <p:spPr>
          <a:xfrm>
            <a:off x="4429124" y="1785926"/>
            <a:ext cx="1785950" cy="4127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6 Metin kutusu"/>
          <p:cNvSpPr txBox="1"/>
          <p:nvPr/>
        </p:nvSpPr>
        <p:spPr>
          <a:xfrm>
            <a:off x="6215074" y="1643050"/>
            <a:ext cx="2592387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sz="18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Mine-</a:t>
            </a:r>
            <a:r>
              <a:rPr lang="tr-TR" sz="180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Sement</a:t>
            </a:r>
            <a:r>
              <a:rPr lang="tr-TR" sz="18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Birleşimi</a:t>
            </a:r>
            <a:endParaRPr lang="en-US" sz="1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8" name="7 Düz Ok Bağlayıcısı"/>
          <p:cNvCxnSpPr>
            <a:endCxn id="10" idx="1"/>
          </p:cNvCxnSpPr>
          <p:nvPr/>
        </p:nvCxnSpPr>
        <p:spPr>
          <a:xfrm flipV="1">
            <a:off x="4214810" y="2470936"/>
            <a:ext cx="2000264" cy="2937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9 Metin kutusu"/>
          <p:cNvSpPr txBox="1"/>
          <p:nvPr/>
        </p:nvSpPr>
        <p:spPr>
          <a:xfrm>
            <a:off x="6215074" y="2285992"/>
            <a:ext cx="2592388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sz="18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Cep Tabanı</a:t>
            </a:r>
            <a:endParaRPr lang="en-US" sz="1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2" name="Picture 6" descr="http://dentiskenderun.com/main/images/isimiz/diseti/image011.jpg"/>
          <p:cNvPicPr>
            <a:picLocks noChangeAspect="1" noChangeArrowheads="1"/>
          </p:cNvPicPr>
          <p:nvPr/>
        </p:nvPicPr>
        <p:blipFill>
          <a:blip r:embed="rId3" cstate="print">
            <a:lum bright="-20000" contrast="-30000"/>
          </a:blip>
          <a:srcRect/>
          <a:stretch>
            <a:fillRect/>
          </a:stretch>
        </p:blipFill>
        <p:spPr bwMode="auto">
          <a:xfrm>
            <a:off x="500034" y="3214686"/>
            <a:ext cx="2288922" cy="33362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4" cstate="print">
            <a:lum bright="10000" contrast="20000"/>
          </a:blip>
          <a:srcRect/>
          <a:stretch>
            <a:fillRect/>
          </a:stretch>
        </p:blipFill>
        <p:spPr bwMode="auto">
          <a:xfrm>
            <a:off x="5286380" y="3214686"/>
            <a:ext cx="2410652" cy="32371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8 Dikdörtgen"/>
          <p:cNvSpPr/>
          <p:nvPr/>
        </p:nvSpPr>
        <p:spPr>
          <a:xfrm>
            <a:off x="571472" y="1285860"/>
            <a:ext cx="20810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tr-TR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Cep Derinliği</a:t>
            </a:r>
            <a:endParaRPr lang="tr-TR" sz="24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66"/>
            <a:ext cx="4653102" cy="3214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2500306"/>
            <a:ext cx="3150002" cy="40626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500034" y="500042"/>
            <a:ext cx="7643866" cy="57400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Radyografik muayene</a:t>
            </a:r>
          </a:p>
          <a:p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tr-TR" dirty="0" err="1" smtClean="0">
                <a:latin typeface="Arial" pitchFamily="34" charset="0"/>
                <a:ea typeface="Arial" pitchFamily="34" charset="0"/>
                <a:cs typeface="Arial" pitchFamily="34" charset="0"/>
              </a:rPr>
              <a:t>interdental</a:t>
            </a:r>
            <a:r>
              <a:rPr lang="tr-TR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 kemik yüksekliği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tr-TR" sz="105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tr-TR" dirty="0" err="1" smtClean="0">
                <a:latin typeface="Arial" pitchFamily="34" charset="0"/>
                <a:ea typeface="Arial" pitchFamily="34" charset="0"/>
                <a:cs typeface="Arial" pitchFamily="34" charset="0"/>
              </a:rPr>
              <a:t>lamina</a:t>
            </a:r>
            <a:r>
              <a:rPr lang="tr-TR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 dura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tr-TR" sz="105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tr-TR" dirty="0" err="1" smtClean="0">
                <a:latin typeface="Arial" pitchFamily="34" charset="0"/>
                <a:ea typeface="Arial" pitchFamily="34" charset="0"/>
                <a:cs typeface="Arial" pitchFamily="34" charset="0"/>
              </a:rPr>
              <a:t>trabeküler</a:t>
            </a:r>
            <a:r>
              <a:rPr lang="tr-TR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 yapı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tr-TR" sz="105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tr-TR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kemik kaybının olduğu alanlar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tr-TR" sz="105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tr-TR" dirty="0" err="1" smtClean="0">
                <a:latin typeface="Arial" pitchFamily="34" charset="0"/>
                <a:ea typeface="Arial" pitchFamily="34" charset="0"/>
                <a:cs typeface="Arial" pitchFamily="34" charset="0"/>
              </a:rPr>
              <a:t>furkasyon</a:t>
            </a:r>
            <a:r>
              <a:rPr lang="tr-TR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 bölgesindeki kemik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tr-TR" sz="105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tr-TR" dirty="0" err="1" smtClean="0">
                <a:latin typeface="Arial" pitchFamily="34" charset="0"/>
                <a:ea typeface="Arial" pitchFamily="34" charset="0"/>
                <a:cs typeface="Arial" pitchFamily="34" charset="0"/>
              </a:rPr>
              <a:t>periodontal</a:t>
            </a:r>
            <a:r>
              <a:rPr lang="tr-TR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ea typeface="Arial" pitchFamily="34" charset="0"/>
                <a:cs typeface="Arial" pitchFamily="34" charset="0"/>
              </a:rPr>
              <a:t>ligament</a:t>
            </a:r>
            <a:r>
              <a:rPr lang="tr-TR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 aralığı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tr-TR" sz="105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tr-TR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anatomik kron kök oranı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tr-TR" sz="105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tr-TR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kök şekilleri ve uzunluğu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tr-TR" sz="105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tr-TR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çürükler, restorasyonlar, </a:t>
            </a:r>
            <a:r>
              <a:rPr lang="tr-TR" dirty="0" err="1" smtClean="0">
                <a:latin typeface="Arial" pitchFamily="34" charset="0"/>
                <a:ea typeface="Arial" pitchFamily="34" charset="0"/>
                <a:cs typeface="Arial" pitchFamily="34" charset="0"/>
              </a:rPr>
              <a:t>arayüzdeki</a:t>
            </a:r>
            <a:r>
              <a:rPr lang="tr-TR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ea typeface="Arial" pitchFamily="34" charset="0"/>
                <a:cs typeface="Arial" pitchFamily="34" charset="0"/>
              </a:rPr>
              <a:t>diştaşları</a:t>
            </a:r>
            <a:endParaRPr lang="tr-TR" dirty="0" smtClean="0"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tr-TR" sz="105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tr-TR" dirty="0" err="1" smtClean="0">
                <a:latin typeface="Arial" pitchFamily="34" charset="0"/>
                <a:ea typeface="Arial" pitchFamily="34" charset="0"/>
                <a:cs typeface="Arial" pitchFamily="34" charset="0"/>
              </a:rPr>
              <a:t>alveoler</a:t>
            </a:r>
            <a:r>
              <a:rPr lang="tr-TR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ea typeface="Arial" pitchFamily="34" charset="0"/>
                <a:cs typeface="Arial" pitchFamily="34" charset="0"/>
              </a:rPr>
              <a:t>kret</a:t>
            </a:r>
            <a:r>
              <a:rPr lang="tr-TR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 ve maksiler sinüs ilişkisi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</a:pPr>
            <a:endParaRPr lang="tr-TR" sz="105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tr-TR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eksik dişler, gömülü dişler, </a:t>
            </a:r>
            <a:r>
              <a:rPr lang="tr-TR" dirty="0" err="1" smtClean="0">
                <a:latin typeface="Arial" pitchFamily="34" charset="0"/>
                <a:ea typeface="Arial" pitchFamily="34" charset="0"/>
                <a:cs typeface="Arial" pitchFamily="34" charset="0"/>
              </a:rPr>
              <a:t>sürnümere</a:t>
            </a:r>
            <a:r>
              <a:rPr lang="tr-TR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 dişler incelenmelidir.</a:t>
            </a: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endParaRPr lang="tr-TR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1"/>
          <p:cNvSpPr>
            <a:spLocks noChangeArrowheads="1"/>
          </p:cNvSpPr>
          <p:nvPr/>
        </p:nvSpPr>
        <p:spPr bwMode="auto">
          <a:xfrm>
            <a:off x="357158" y="1428736"/>
            <a:ext cx="8429652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Radyografik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muayene 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2000" b="1" dirty="0" smtClean="0"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Panaromik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radyograflar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,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dental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ark ve destek dokuları</a:t>
            </a:r>
            <a:r>
              <a:rPr kumimoji="0" lang="tr-T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incelemek için basit ve uygun olmakla beraber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fraktürlerin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, dişlerin ve çenelerin patolojik lezyonlarının ve gelişimsel anomalilerin belirlenmesi için kullanılırlar.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2000" dirty="0" smtClean="0"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Ancak,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periodontal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teşhis ve tedavi planı için tüm ağız (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full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-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mouth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)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ağıziçi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radyograf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serisine ihtiyaç vardır.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Ağıziçi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radyografik muayene en az 14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periapikal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ve 4 bite-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wing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filmden oluşur. </a:t>
            </a:r>
            <a:r>
              <a:rPr kumimoji="0" lang="tr-T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Periodontolojide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paralel tekniğin (uzun kon tekniği) kullanımı idealdir.</a:t>
            </a:r>
            <a:endParaRPr kumimoji="0" 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1"/>
          <p:cNvSpPr>
            <a:spLocks noChangeArrowheads="1"/>
          </p:cNvSpPr>
          <p:nvPr/>
        </p:nvSpPr>
        <p:spPr bwMode="auto">
          <a:xfrm>
            <a:off x="428596" y="357166"/>
            <a:ext cx="5143536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Periodontal</a:t>
            </a:r>
            <a:r>
              <a:rPr kumimoji="0" lang="tr-TR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kemik kaybı: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a.</a:t>
            </a:r>
            <a:r>
              <a:rPr kumimoji="0" lang="tr-TR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Horizontal</a:t>
            </a:r>
            <a:r>
              <a:rPr kumimoji="0" lang="tr-TR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kemik kaybı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Alveol kemiğin yüksekliğinin azaldığı ancak iki dişin mine-</a:t>
            </a:r>
            <a:r>
              <a:rPr kumimoji="0" 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sement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sınırını birleştirdiği varsayılan hayali çizgiye göre paralelliğin korunduğu kemik kayıplarıdır.</a:t>
            </a:r>
          </a:p>
          <a:p>
            <a:endParaRPr lang="tr-TR" dirty="0" smtClean="0"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endParaRPr kumimoji="0" 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endParaRPr lang="tr-TR" dirty="0" smtClean="0"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endParaRPr lang="tr-TR" dirty="0" smtClean="0"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endParaRPr kumimoji="0" 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endParaRPr kumimoji="0" 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b.</a:t>
            </a:r>
            <a:r>
              <a:rPr lang="tr-TR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Vertikal</a:t>
            </a:r>
            <a:r>
              <a:rPr lang="tr-TR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kemik kaybı</a:t>
            </a:r>
            <a:endParaRPr lang="tr-TR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Alveol kemiğinin iki dişin mine-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sement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sınırını birleştirdiği varsayılan hayali çizgiye göre paralelliğinin bozularak yüksekliğinin azaldığı açısal kemik kayıplarıdır.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035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86" t="47335" r="20126" b="5573"/>
          <a:stretch>
            <a:fillRect/>
          </a:stretch>
        </p:blipFill>
        <p:spPr bwMode="auto">
          <a:xfrm>
            <a:off x="5643570" y="928670"/>
            <a:ext cx="2928958" cy="2518904"/>
          </a:xfrm>
          <a:prstGeom prst="rect">
            <a:avLst/>
          </a:prstGeom>
          <a:noFill/>
        </p:spPr>
      </p:pic>
      <p:pic>
        <p:nvPicPr>
          <p:cNvPr id="10035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444" t="11146" r="30395" b="64767"/>
          <a:stretch>
            <a:fillRect/>
          </a:stretch>
        </p:blipFill>
        <p:spPr bwMode="auto">
          <a:xfrm>
            <a:off x="5643570" y="4000504"/>
            <a:ext cx="3000396" cy="2428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642918"/>
            <a:ext cx="8229108" cy="25193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2" descr="panoramik radyograf ile ilgili görsel sonuc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3286124"/>
            <a:ext cx="5929354" cy="32611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00050" y="1500174"/>
            <a:ext cx="8743950" cy="4648200"/>
          </a:xfrm>
          <a:prstGeom prst="rect">
            <a:avLst/>
          </a:prstGeom>
        </p:spPr>
        <p:txBody>
          <a:bodyPr/>
          <a:lstStyle/>
          <a:p>
            <a:pPr marL="292100" marR="0" lvl="0" indent="-2921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"/>
              <a:tabLst/>
              <a:defRPr/>
            </a:pPr>
            <a:r>
              <a:rPr kumimoji="0" lang="tr-T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7C8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Dişeti renk ve yapısındaki değişimler</a:t>
            </a:r>
          </a:p>
          <a:p>
            <a:pPr marL="292100" marR="0" lvl="0" indent="-2921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"/>
              <a:tabLst/>
              <a:defRPr/>
            </a:pPr>
            <a:endParaRPr kumimoji="0" lang="tr-TR" sz="2000" b="1" i="0" u="none" strike="noStrike" kern="1200" cap="none" spc="0" normalizeH="0" baseline="0" noProof="0" dirty="0" smtClean="0">
              <a:ln>
                <a:noFill/>
              </a:ln>
              <a:solidFill>
                <a:srgbClr val="FFFF66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"/>
              <a:tabLst/>
              <a:defRPr/>
            </a:pPr>
            <a:r>
              <a:rPr kumimoji="0" lang="tr-T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Azalmış doku direnci</a:t>
            </a:r>
          </a:p>
          <a:p>
            <a:pPr marL="292100" marR="0" lvl="0" indent="-2921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"/>
              <a:tabLst/>
              <a:defRPr/>
            </a:pPr>
            <a:r>
              <a:rPr kumimoji="0" lang="tr-T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Kanamaya yatkınlığın artması</a:t>
            </a:r>
          </a:p>
          <a:p>
            <a:pPr marL="292100" marR="0" lvl="0" indent="-2921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"/>
              <a:tabLst/>
              <a:defRPr/>
            </a:pPr>
            <a:r>
              <a:rPr kumimoji="0" lang="tr-T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Bağ dokusu </a:t>
            </a:r>
            <a:r>
              <a:rPr kumimoji="0" lang="tr-T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ataşman</a:t>
            </a:r>
            <a:r>
              <a:rPr kumimoji="0" lang="tr-T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kaybı </a:t>
            </a:r>
          </a:p>
          <a:p>
            <a:pPr marL="292100" marR="0" lvl="0" indent="-2921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"/>
              <a:tabLst/>
              <a:defRPr/>
            </a:pPr>
            <a:r>
              <a:rPr kumimoji="0" lang="tr-T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Dişeti çekilmesi</a:t>
            </a:r>
          </a:p>
          <a:p>
            <a:pPr marL="292100" marR="0" lvl="0" indent="-2921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"/>
              <a:tabLst/>
              <a:defRPr/>
            </a:pPr>
            <a:endParaRPr kumimoji="0" lang="tr-TR" sz="2000" b="1" i="0" u="none" strike="noStrike" kern="1200" cap="none" spc="0" normalizeH="0" baseline="0" noProof="0" dirty="0" smtClean="0">
              <a:ln>
                <a:noFill/>
              </a:ln>
              <a:solidFill>
                <a:srgbClr val="FFFF66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"/>
              <a:tabLst/>
              <a:defRPr/>
            </a:pPr>
            <a:endParaRPr kumimoji="0" lang="tr-TR" sz="2000" b="1" i="0" u="none" strike="noStrike" kern="1200" cap="none" spc="0" normalizeH="0" baseline="0" noProof="0" dirty="0" smtClean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"/>
              <a:tabLst/>
              <a:defRPr/>
            </a:pPr>
            <a:endParaRPr lang="tr-TR" sz="2000" b="1" dirty="0" smtClean="0">
              <a:solidFill>
                <a:srgbClr val="00FFFF"/>
              </a:solidFill>
              <a:latin typeface="Arial" pitchFamily="34" charset="0"/>
              <a:cs typeface="Arial" pitchFamily="34" charset="0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"/>
              <a:tabLst/>
              <a:defRPr/>
            </a:pPr>
            <a:endParaRPr kumimoji="0" lang="tr-TR" sz="2000" b="1" i="0" u="none" strike="noStrike" kern="1200" cap="none" spc="0" normalizeH="0" baseline="0" noProof="0" dirty="0" smtClean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"/>
              <a:tabLst/>
              <a:defRPr/>
            </a:pPr>
            <a:r>
              <a:rPr kumimoji="0" lang="tr-T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Alveoler</a:t>
            </a:r>
            <a:r>
              <a:rPr kumimoji="0" lang="tr-T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destek kemik kaybı</a:t>
            </a:r>
          </a:p>
          <a:p>
            <a:pPr marL="292100" marR="0" lvl="0" indent="-2921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"/>
              <a:tabLst/>
              <a:defRPr/>
            </a:pPr>
            <a:endParaRPr kumimoji="0" lang="tr-TR" sz="2000" b="1" i="0" u="none" strike="noStrike" kern="1200" cap="none" spc="0" normalizeH="0" baseline="0" noProof="0" dirty="0" smtClean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"/>
              <a:tabLst/>
              <a:defRPr/>
            </a:pPr>
            <a:endParaRPr lang="tr-TR" sz="2000" b="1" dirty="0">
              <a:solidFill>
                <a:srgbClr val="00FFFF"/>
              </a:solidFill>
              <a:latin typeface="Arial" pitchFamily="34" charset="0"/>
              <a:cs typeface="Arial" pitchFamily="34" charset="0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"/>
              <a:tabLst/>
              <a:defRPr/>
            </a:pPr>
            <a:endParaRPr kumimoji="0" lang="tr-TR" sz="2000" b="1" i="0" u="none" strike="noStrike" kern="1200" cap="none" spc="0" normalizeH="0" baseline="0" noProof="0" dirty="0" smtClean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"/>
              <a:tabLst/>
              <a:defRPr/>
            </a:pPr>
            <a:r>
              <a:rPr kumimoji="0" lang="tr-T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Diş </a:t>
            </a:r>
            <a:r>
              <a:rPr kumimoji="0" lang="tr-T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mobilitesi</a:t>
            </a:r>
            <a:endParaRPr kumimoji="0" lang="tr-TR" sz="2000" b="1" i="0" u="none" strike="noStrike" kern="1200" cap="none" spc="0" normalizeH="0" baseline="0" noProof="0" dirty="0" smtClean="0">
              <a:ln>
                <a:noFill/>
              </a:ln>
              <a:solidFill>
                <a:srgbClr val="00FF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"/>
              <a:tabLst/>
              <a:defRPr/>
            </a:pPr>
            <a:endParaRPr kumimoji="0" lang="tr-TR" sz="2000" b="1" i="0" u="none" strike="noStrike" kern="1200" cap="none" spc="0" normalizeH="0" baseline="0" noProof="0" dirty="0" smtClean="0">
              <a:ln>
                <a:noFill/>
              </a:ln>
              <a:solidFill>
                <a:srgbClr val="00FF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"/>
              <a:tabLst/>
              <a:defRPr/>
            </a:pPr>
            <a:r>
              <a:rPr kumimoji="0" lang="tr-T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Diş </a:t>
            </a:r>
            <a:r>
              <a:rPr kumimoji="0" lang="tr-T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migrasyonları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FF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6"/>
          <p:cNvSpPr>
            <a:spLocks/>
          </p:cNvSpPr>
          <p:nvPr/>
        </p:nvSpPr>
        <p:spPr bwMode="auto">
          <a:xfrm>
            <a:off x="4429124" y="1928802"/>
            <a:ext cx="76200" cy="1600200"/>
          </a:xfrm>
          <a:prstGeom prst="rightBrace">
            <a:avLst>
              <a:gd name="adj1" fmla="val 175000"/>
              <a:gd name="adj2" fmla="val 50000"/>
            </a:avLst>
          </a:prstGeom>
          <a:noFill/>
          <a:ln w="38100">
            <a:solidFill>
              <a:srgbClr val="FFCC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4" name="Line 7"/>
          <p:cNvSpPr>
            <a:spLocks noChangeShapeType="1"/>
          </p:cNvSpPr>
          <p:nvPr/>
        </p:nvSpPr>
        <p:spPr bwMode="auto">
          <a:xfrm flipV="1">
            <a:off x="4357686" y="4214818"/>
            <a:ext cx="785818" cy="157162"/>
          </a:xfrm>
          <a:prstGeom prst="line">
            <a:avLst/>
          </a:prstGeom>
          <a:ln>
            <a:solidFill>
              <a:srgbClr val="FFFF00"/>
            </a:solidFill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4357686" y="4572008"/>
            <a:ext cx="785818" cy="142876"/>
          </a:xfrm>
          <a:prstGeom prst="line">
            <a:avLst/>
          </a:prstGeom>
          <a:ln>
            <a:solidFill>
              <a:srgbClr val="FFFF00"/>
            </a:solidFill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410200" y="4071942"/>
            <a:ext cx="3733800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b="1" dirty="0" smtClean="0">
                <a:solidFill>
                  <a:srgbClr val="66FFFF"/>
                </a:solidFill>
                <a:latin typeface="Tahoma" pitchFamily="34" charset="0"/>
              </a:rPr>
              <a:t>Radyografi</a:t>
            </a:r>
            <a:endParaRPr lang="tr-TR" b="1" dirty="0">
              <a:solidFill>
                <a:srgbClr val="66FFFF"/>
              </a:solidFill>
              <a:latin typeface="Tahoma" pitchFamily="34" charset="0"/>
            </a:endParaRPr>
          </a:p>
          <a:p>
            <a:pPr>
              <a:spcBef>
                <a:spcPct val="50000"/>
              </a:spcBef>
            </a:pPr>
            <a:r>
              <a:rPr lang="tr-TR" b="1" dirty="0" err="1">
                <a:solidFill>
                  <a:srgbClr val="66FFFF"/>
                </a:solidFill>
                <a:latin typeface="Tahoma" pitchFamily="34" charset="0"/>
              </a:rPr>
              <a:t>Transgingival</a:t>
            </a:r>
            <a:r>
              <a:rPr lang="tr-TR" b="1" dirty="0">
                <a:solidFill>
                  <a:srgbClr val="66FFFF"/>
                </a:solidFill>
                <a:latin typeface="Tahoma" pitchFamily="34" charset="0"/>
              </a:rPr>
              <a:t> sondalama (</a:t>
            </a:r>
            <a:r>
              <a:rPr lang="tr-TR" b="1" dirty="0" err="1">
                <a:solidFill>
                  <a:srgbClr val="66FFFF"/>
                </a:solidFill>
                <a:latin typeface="Tahoma" pitchFamily="34" charset="0"/>
              </a:rPr>
              <a:t>Sounding</a:t>
            </a:r>
            <a:r>
              <a:rPr lang="tr-TR" b="1" dirty="0">
                <a:solidFill>
                  <a:srgbClr val="66FFFF"/>
                </a:solidFill>
                <a:latin typeface="Tahoma" pitchFamily="34" charset="0"/>
              </a:rPr>
              <a:t>)</a:t>
            </a:r>
            <a:endParaRPr lang="en-US" b="1" dirty="0">
              <a:solidFill>
                <a:srgbClr val="66FFFF"/>
              </a:solidFill>
              <a:latin typeface="Tahoma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4857752" y="2357430"/>
            <a:ext cx="3048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b="1" dirty="0" err="1">
                <a:solidFill>
                  <a:srgbClr val="FFFF99"/>
                </a:solidFill>
                <a:latin typeface="Tahoma" pitchFamily="34" charset="0"/>
              </a:rPr>
              <a:t>Periodontal</a:t>
            </a:r>
            <a:r>
              <a:rPr lang="tr-TR" b="1" dirty="0">
                <a:solidFill>
                  <a:srgbClr val="FFFF99"/>
                </a:solidFill>
                <a:latin typeface="Tahoma" pitchFamily="34" charset="0"/>
              </a:rPr>
              <a:t> sonda</a:t>
            </a:r>
            <a:endParaRPr lang="en-US" b="1" dirty="0">
              <a:solidFill>
                <a:srgbClr val="FFFF99"/>
              </a:solidFill>
              <a:latin typeface="Tahoma" pitchFamily="34" charset="0"/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1928794" y="428604"/>
            <a:ext cx="5286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Periodonsiyumun</a:t>
            </a:r>
            <a:r>
              <a:rPr lang="tr-TR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Muayenesi</a:t>
            </a:r>
            <a:endParaRPr lang="tr-TR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1142976" y="3357562"/>
            <a:ext cx="24288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latin typeface="Arial" pitchFamily="34" charset="0"/>
                <a:cs typeface="Arial" pitchFamily="34" charset="0"/>
              </a:rPr>
              <a:t>Klinik muayene</a:t>
            </a:r>
          </a:p>
          <a:p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Clr>
                <a:srgbClr val="FFFF00"/>
              </a:buClr>
            </a:pP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2143108" y="1428736"/>
            <a:ext cx="5286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Periodonsiyumun</a:t>
            </a:r>
            <a:r>
              <a:rPr lang="tr-TR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Muayenesi</a:t>
            </a:r>
            <a:endParaRPr lang="tr-TR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4714876" y="3429000"/>
            <a:ext cx="31822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smtClean="0">
                <a:latin typeface="Arial" pitchFamily="34" charset="0"/>
                <a:cs typeface="Arial" pitchFamily="34" charset="0"/>
              </a:rPr>
              <a:t>Radyografik Muayene</a:t>
            </a:r>
            <a:endParaRPr lang="tr-TR" sz="2400" dirty="0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4929190" y="2214554"/>
            <a:ext cx="1285884" cy="1071570"/>
          </a:xfrm>
          <a:prstGeom prst="line">
            <a:avLst/>
          </a:prstGeom>
          <a:ln>
            <a:solidFill>
              <a:srgbClr val="FFFF00"/>
            </a:solidFill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 flipH="1">
            <a:off x="2428860" y="2214554"/>
            <a:ext cx="1500198" cy="1071570"/>
          </a:xfrm>
          <a:prstGeom prst="line">
            <a:avLst/>
          </a:prstGeom>
          <a:ln>
            <a:solidFill>
              <a:srgbClr val="FFFF00"/>
            </a:solidFill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642910" y="428604"/>
            <a:ext cx="764386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Klinik muayene</a:t>
            </a:r>
          </a:p>
          <a:p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Plak-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diştaşı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Dişeti (Renk, kıvam, konum, kanama, ağrı, yüzey yapısı)</a:t>
            </a: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Periodontal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cep</a:t>
            </a: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Dişeti çekilmesi miktarı</a:t>
            </a: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Alveol kemik kaybı</a:t>
            </a: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Supurasyon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Gingival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/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Periodontal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apse varlığı</a:t>
            </a:r>
          </a:p>
        </p:txBody>
      </p:sp>
      <p:sp>
        <p:nvSpPr>
          <p:cNvPr id="3" name="2 Dikdörtgen"/>
          <p:cNvSpPr/>
          <p:nvPr/>
        </p:nvSpPr>
        <p:spPr>
          <a:xfrm>
            <a:off x="642910" y="5143512"/>
            <a:ext cx="79296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Klinik ölçüm ve değerlendirmeler </a:t>
            </a:r>
            <a:r>
              <a:rPr lang="tr-TR" b="1" dirty="0" err="1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periodontal</a:t>
            </a:r>
            <a:r>
              <a:rPr lang="tr-TR" b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 sonda kullanılarak yapılır.</a:t>
            </a:r>
          </a:p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Periodontal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sondaların farklı şekilde dizayn edilmişleri vardır. 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3666" r="13607" b="44475"/>
          <a:stretch>
            <a:fillRect/>
          </a:stretch>
        </p:blipFill>
        <p:spPr bwMode="auto">
          <a:xfrm>
            <a:off x="500034" y="357166"/>
            <a:ext cx="4938720" cy="2000264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3857620" y="2571744"/>
            <a:ext cx="21605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Williams  Sondu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42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912" t="76005" r="59845" b="6928"/>
          <a:stretch>
            <a:fillRect/>
          </a:stretch>
        </p:blipFill>
        <p:spPr bwMode="auto">
          <a:xfrm>
            <a:off x="1000100" y="3286124"/>
            <a:ext cx="2700359" cy="1928827"/>
          </a:xfrm>
          <a:prstGeom prst="rect">
            <a:avLst/>
          </a:prstGeom>
          <a:noFill/>
        </p:spPr>
      </p:pic>
      <p:pic>
        <p:nvPicPr>
          <p:cNvPr id="103428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405" t="68041" r="38600" b="6928"/>
          <a:stretch>
            <a:fillRect/>
          </a:stretch>
        </p:blipFill>
        <p:spPr bwMode="auto">
          <a:xfrm>
            <a:off x="6215074" y="3214686"/>
            <a:ext cx="1500198" cy="2062772"/>
          </a:xfrm>
          <a:prstGeom prst="rect">
            <a:avLst/>
          </a:prstGeom>
          <a:noFill/>
        </p:spPr>
      </p:pic>
      <p:pic>
        <p:nvPicPr>
          <p:cNvPr id="103429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2649" t="76005" r="9858" b="6928"/>
          <a:stretch>
            <a:fillRect/>
          </a:stretch>
        </p:blipFill>
        <p:spPr bwMode="auto">
          <a:xfrm>
            <a:off x="5572132" y="285728"/>
            <a:ext cx="3038496" cy="2071702"/>
          </a:xfrm>
          <a:prstGeom prst="rect">
            <a:avLst/>
          </a:prstGeom>
          <a:noFill/>
        </p:spPr>
      </p:pic>
      <p:sp>
        <p:nvSpPr>
          <p:cNvPr id="7" name="6 Dikdörtgen"/>
          <p:cNvSpPr/>
          <p:nvPr/>
        </p:nvSpPr>
        <p:spPr>
          <a:xfrm>
            <a:off x="1500166" y="5429264"/>
            <a:ext cx="16818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WHO Sondu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6143636" y="5500702"/>
            <a:ext cx="19255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Nabers</a:t>
            </a:r>
            <a:r>
              <a:rPr lang="tr-TR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Sondu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2"/>
          <a:srcRect b="78525"/>
          <a:stretch>
            <a:fillRect/>
          </a:stretch>
        </p:blipFill>
        <p:spPr bwMode="auto">
          <a:xfrm>
            <a:off x="571472" y="4000504"/>
            <a:ext cx="8105731" cy="2071702"/>
          </a:xfrm>
          <a:prstGeom prst="rect">
            <a:avLst/>
          </a:prstGeom>
          <a:noFill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405" t="68041" r="38600" b="6928"/>
          <a:stretch>
            <a:fillRect/>
          </a:stretch>
        </p:blipFill>
        <p:spPr bwMode="auto">
          <a:xfrm>
            <a:off x="928662" y="714356"/>
            <a:ext cx="1928826" cy="2652135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4071934" y="1071546"/>
            <a:ext cx="18245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Nabers</a:t>
            </a:r>
            <a:r>
              <a:rPr lang="tr-TR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Sondu</a:t>
            </a:r>
            <a:endParaRPr lang="tr-TR" sz="2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6 Düz Ok Bağlayıcısı"/>
          <p:cNvCxnSpPr/>
          <p:nvPr/>
        </p:nvCxnSpPr>
        <p:spPr>
          <a:xfrm rot="5400000">
            <a:off x="4429918" y="1999446"/>
            <a:ext cx="1000132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7 Dikdörtgen"/>
          <p:cNvSpPr/>
          <p:nvPr/>
        </p:nvSpPr>
        <p:spPr>
          <a:xfrm>
            <a:off x="3500430" y="2643182"/>
            <a:ext cx="38908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Furkasyon</a:t>
            </a:r>
            <a:r>
              <a:rPr lang="tr-TR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problemlerinin tespiti</a:t>
            </a:r>
            <a:endParaRPr lang="tr-TR" sz="2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500034" y="357166"/>
            <a:ext cx="835824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Plak ve </a:t>
            </a:r>
            <a:r>
              <a:rPr lang="tr-TR" sz="2000" b="1" dirty="0" err="1" smtClean="0">
                <a:solidFill>
                  <a:srgbClr val="FFFF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D</a:t>
            </a:r>
            <a:r>
              <a:rPr kumimoji="0" lang="tr-TR" sz="20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iştaşı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Bireyin ağız bakım performansı hakkında bilgi verir.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Supragingival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eklentiler direkt olarak gözlenebilir, ölçümleri kalibre </a:t>
            </a:r>
            <a:r>
              <a:rPr kumimoji="0" 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sondlarla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yapılır.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Subgingival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eklentiler cep içerisinde sondun hassasiyetle gezdirilmesi sırasında tespit edilirler</a:t>
            </a:r>
            <a:r>
              <a:rPr lang="tr-TR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Diştaşı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radyograftlarda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görülebilirse de </a:t>
            </a:r>
            <a:r>
              <a:rPr kumimoji="0" 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fasiyal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ve </a:t>
            </a:r>
            <a:r>
              <a:rPr kumimoji="0" 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lingualdeki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eklentileri görmek mümkün olmaz.</a:t>
            </a:r>
            <a:endParaRPr kumimoji="0" 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85720" y="3500438"/>
            <a:ext cx="8286808" cy="1285884"/>
          </a:xfrm>
          <a:prstGeom prst="rect">
            <a:avLst/>
          </a:prstGeom>
        </p:spPr>
        <p:txBody>
          <a:bodyPr/>
          <a:lstStyle/>
          <a:p>
            <a:pPr marL="292100" marR="0" lvl="0" indent="-2921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3846808"/>
            <a:ext cx="3000396" cy="27491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500034" y="357166"/>
            <a:ext cx="814393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Dişeti</a:t>
            </a:r>
            <a:endParaRPr lang="tr-TR" sz="20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dirty="0" smtClean="0">
                <a:latin typeface="Arial" pitchFamily="34" charset="0"/>
                <a:cs typeface="Arial" pitchFamily="34" charset="0"/>
              </a:rPr>
              <a:t>İyi bir muayene için önce kurulanmalıdır. Işığın yansıması gözü yanıltabilir. </a:t>
            </a: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dirty="0" smtClean="0">
                <a:latin typeface="Arial" pitchFamily="34" charset="0"/>
                <a:cs typeface="Arial" pitchFamily="34" charset="0"/>
              </a:rPr>
              <a:t>Dişeti renk, boyut, kontur, yoğunluk, yüzey yapısı, kanamaya eğilim ve ağrı bakımından değerlendirilir. </a:t>
            </a: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dirty="0" err="1" smtClean="0">
                <a:latin typeface="Arial" pitchFamily="34" charset="0"/>
                <a:cs typeface="Arial" pitchFamily="34" charset="0"/>
              </a:rPr>
              <a:t>Gingival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hastalığın akut mu kronik mi olduğu kayıt edilir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286124"/>
            <a:ext cx="2214578" cy="212698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3286124"/>
            <a:ext cx="3000396" cy="201506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91" t="49335" r="66362" b="21779"/>
          <a:stretch>
            <a:fillRect/>
          </a:stretch>
        </p:blipFill>
        <p:spPr bwMode="auto">
          <a:xfrm>
            <a:off x="6715140" y="3000372"/>
            <a:ext cx="1928826" cy="30003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lafinda\Desktop\Yeni klasör\images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5866" y="928670"/>
            <a:ext cx="3243392" cy="21456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" name="Picture 5" descr="C:\Users\lafinda\Desktop\Yeni klasör\images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107" y="928670"/>
            <a:ext cx="3163065" cy="207170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4" name="3 Dikdörtgen"/>
          <p:cNvSpPr/>
          <p:nvPr/>
        </p:nvSpPr>
        <p:spPr>
          <a:xfrm>
            <a:off x="642910" y="3857628"/>
            <a:ext cx="77867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smtClean="0">
                <a:latin typeface="Arial" pitchFamily="34" charset="0"/>
                <a:cs typeface="Arial" pitchFamily="34" charset="0"/>
              </a:rPr>
              <a:t>Sondalamada kanama indeksi derin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periodontal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dokuların sağlığı hakkında bilgi verir. </a:t>
            </a:r>
            <a:endParaRPr lang="tr-T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785786" y="5214950"/>
            <a:ext cx="73581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smtClean="0">
                <a:latin typeface="Arial" pitchFamily="34" charset="0"/>
                <a:cs typeface="Arial" pitchFamily="34" charset="0"/>
              </a:rPr>
              <a:t>BOP + sahalar 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periodontitisin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aktif olduğunun klinik belirtisidir.</a:t>
            </a:r>
            <a:endParaRPr lang="tr-TR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</TotalTime>
  <Words>372</Words>
  <Application>Microsoft Office PowerPoint</Application>
  <PresentationFormat>Ekran Gösterisi (4:3)</PresentationFormat>
  <Paragraphs>112</Paragraphs>
  <Slides>15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Döküm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Asus</dc:creator>
  <cp:lastModifiedBy>Asus</cp:lastModifiedBy>
  <cp:revision>2</cp:revision>
  <dcterms:created xsi:type="dcterms:W3CDTF">2018-03-13T11:11:45Z</dcterms:created>
  <dcterms:modified xsi:type="dcterms:W3CDTF">2018-03-13T14:19:23Z</dcterms:modified>
</cp:coreProperties>
</file>