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6"/>
  </p:notesMasterIdLst>
  <p:sldIdLst>
    <p:sldId id="256" r:id="rId2"/>
    <p:sldId id="264" r:id="rId3"/>
    <p:sldId id="290" r:id="rId4"/>
    <p:sldId id="266" r:id="rId5"/>
    <p:sldId id="265" r:id="rId6"/>
    <p:sldId id="267" r:id="rId7"/>
    <p:sldId id="268" r:id="rId8"/>
    <p:sldId id="289" r:id="rId9"/>
    <p:sldId id="270" r:id="rId10"/>
    <p:sldId id="269" r:id="rId11"/>
    <p:sldId id="271" r:id="rId12"/>
    <p:sldId id="272" r:id="rId13"/>
    <p:sldId id="273" r:id="rId14"/>
    <p:sldId id="274" r:id="rId15"/>
    <p:sldId id="276" r:id="rId16"/>
    <p:sldId id="275" r:id="rId17"/>
    <p:sldId id="277" r:id="rId18"/>
    <p:sldId id="278" r:id="rId19"/>
    <p:sldId id="279" r:id="rId20"/>
    <p:sldId id="281" r:id="rId21"/>
    <p:sldId id="282" r:id="rId22"/>
    <p:sldId id="284" r:id="rId23"/>
    <p:sldId id="285" r:id="rId24"/>
    <p:sldId id="286" r:id="rId25"/>
    <p:sldId id="287" r:id="rId26"/>
    <p:sldId id="288" r:id="rId27"/>
    <p:sldId id="257" r:id="rId28"/>
    <p:sldId id="259" r:id="rId29"/>
    <p:sldId id="260" r:id="rId30"/>
    <p:sldId id="261" r:id="rId31"/>
    <p:sldId id="262" r:id="rId32"/>
    <p:sldId id="263" r:id="rId33"/>
    <p:sldId id="302" r:id="rId34"/>
    <p:sldId id="303" r:id="rId35"/>
    <p:sldId id="304" r:id="rId36"/>
    <p:sldId id="305" r:id="rId37"/>
    <p:sldId id="306" r:id="rId38"/>
    <p:sldId id="307" r:id="rId39"/>
    <p:sldId id="308" r:id="rId40"/>
    <p:sldId id="291" r:id="rId41"/>
    <p:sldId id="292" r:id="rId42"/>
    <p:sldId id="346" r:id="rId43"/>
    <p:sldId id="294" r:id="rId44"/>
    <p:sldId id="293" r:id="rId45"/>
    <p:sldId id="295" r:id="rId46"/>
    <p:sldId id="301" r:id="rId47"/>
    <p:sldId id="296" r:id="rId48"/>
    <p:sldId id="297" r:id="rId49"/>
    <p:sldId id="298" r:id="rId50"/>
    <p:sldId id="299" r:id="rId51"/>
    <p:sldId id="300" r:id="rId52"/>
    <p:sldId id="310" r:id="rId53"/>
    <p:sldId id="311" r:id="rId54"/>
    <p:sldId id="312" r:id="rId55"/>
    <p:sldId id="313" r:id="rId56"/>
    <p:sldId id="314" r:id="rId57"/>
    <p:sldId id="315" r:id="rId58"/>
    <p:sldId id="316" r:id="rId59"/>
    <p:sldId id="318" r:id="rId60"/>
    <p:sldId id="317" r:id="rId61"/>
    <p:sldId id="320" r:id="rId62"/>
    <p:sldId id="326" r:id="rId63"/>
    <p:sldId id="325" r:id="rId64"/>
    <p:sldId id="327" r:id="rId65"/>
    <p:sldId id="328" r:id="rId66"/>
    <p:sldId id="323" r:id="rId67"/>
    <p:sldId id="324" r:id="rId68"/>
    <p:sldId id="329" r:id="rId69"/>
    <p:sldId id="330" r:id="rId70"/>
    <p:sldId id="331" r:id="rId71"/>
    <p:sldId id="332" r:id="rId72"/>
    <p:sldId id="336" r:id="rId73"/>
    <p:sldId id="337" r:id="rId74"/>
    <p:sldId id="333" r:id="rId75"/>
    <p:sldId id="334" r:id="rId76"/>
    <p:sldId id="335" r:id="rId77"/>
    <p:sldId id="322" r:id="rId78"/>
    <p:sldId id="321" r:id="rId79"/>
    <p:sldId id="338" r:id="rId80"/>
    <p:sldId id="339" r:id="rId81"/>
    <p:sldId id="342" r:id="rId82"/>
    <p:sldId id="343" r:id="rId83"/>
    <p:sldId id="344" r:id="rId84"/>
    <p:sldId id="345" r:id="rId8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386"/>
    <p:restoredTop sz="94629"/>
  </p:normalViewPr>
  <p:slideViewPr>
    <p:cSldViewPr snapToGrid="0" snapToObjects="1">
      <p:cViewPr varScale="1">
        <p:scale>
          <a:sx n="153" d="100"/>
          <a:sy n="153" d="100"/>
        </p:scale>
        <p:origin x="145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ableStyles" Target="tableStyle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F5331-5395-2443-BD92-693207C22B40}" type="datetimeFigureOut">
              <a:rPr lang="en-US" smtClean="0"/>
              <a:t>12/24/18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EF1869-221D-6148-8CD4-EB9CA512D07F}" type="slidenum">
              <a:rPr lang="en-US" smtClean="0"/>
              <a:t>‹#›</a:t>
            </a:fld>
            <a:endParaRPr lang="en-US"/>
          </a:p>
        </p:txBody>
      </p:sp>
    </p:spTree>
    <p:extLst>
      <p:ext uri="{BB962C8B-B14F-4D97-AF65-F5344CB8AC3E}">
        <p14:creationId xmlns:p14="http://schemas.microsoft.com/office/powerpoint/2010/main" val="15870089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EF1869-221D-6148-8CD4-EB9CA512D07F}" type="slidenum">
              <a:rPr lang="en-US" smtClean="0"/>
              <a:t>17</a:t>
            </a:fld>
            <a:endParaRPr lang="en-US"/>
          </a:p>
        </p:txBody>
      </p:sp>
    </p:spTree>
    <p:extLst>
      <p:ext uri="{BB962C8B-B14F-4D97-AF65-F5344CB8AC3E}">
        <p14:creationId xmlns:p14="http://schemas.microsoft.com/office/powerpoint/2010/main" val="3550705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EF1869-221D-6148-8CD4-EB9CA512D07F}" type="slidenum">
              <a:rPr lang="en-US" smtClean="0"/>
              <a:t>52</a:t>
            </a:fld>
            <a:endParaRPr lang="en-US"/>
          </a:p>
        </p:txBody>
      </p:sp>
    </p:spTree>
    <p:extLst>
      <p:ext uri="{BB962C8B-B14F-4D97-AF65-F5344CB8AC3E}">
        <p14:creationId xmlns:p14="http://schemas.microsoft.com/office/powerpoint/2010/main" val="2067611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4AF373CF-F234-C644-8958-B2566548349A}" type="datetimeFigureOut">
              <a:rPr lang="tr-TR" smtClean="0"/>
              <a:t>24.12.2018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6F94F7-17A6-764F-9781-A30D6C84170D}"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0261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F373CF-F234-C644-8958-B2566548349A}" type="datetimeFigureOut">
              <a:rPr lang="tr-TR" smtClean="0"/>
              <a:t>24.12.2018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6F94F7-17A6-764F-9781-A30D6C84170D}" type="slidenum">
              <a:rPr lang="tr-TR" smtClean="0"/>
              <a:t>‹#›</a:t>
            </a:fld>
            <a:endParaRPr lang="tr-TR"/>
          </a:p>
        </p:txBody>
      </p:sp>
    </p:spTree>
    <p:extLst>
      <p:ext uri="{BB962C8B-B14F-4D97-AF65-F5344CB8AC3E}">
        <p14:creationId xmlns:p14="http://schemas.microsoft.com/office/powerpoint/2010/main" val="3432746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F373CF-F234-C644-8958-B2566548349A}" type="datetimeFigureOut">
              <a:rPr lang="tr-TR" smtClean="0"/>
              <a:t>24.12.2018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6F94F7-17A6-764F-9781-A30D6C84170D}" type="slidenum">
              <a:rPr lang="tr-TR" smtClean="0"/>
              <a:t>‹#›</a:t>
            </a:fld>
            <a:endParaRPr lang="tr-T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8896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F373CF-F234-C644-8958-B2566548349A}" type="datetimeFigureOut">
              <a:rPr lang="tr-TR" smtClean="0"/>
              <a:t>24.12.2018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6F94F7-17A6-764F-9781-A30D6C84170D}" type="slidenum">
              <a:rPr lang="tr-TR" smtClean="0"/>
              <a:t>‹#›</a:t>
            </a:fld>
            <a:endParaRPr lang="tr-TR"/>
          </a:p>
        </p:txBody>
      </p:sp>
    </p:spTree>
    <p:extLst>
      <p:ext uri="{BB962C8B-B14F-4D97-AF65-F5344CB8AC3E}">
        <p14:creationId xmlns:p14="http://schemas.microsoft.com/office/powerpoint/2010/main" val="3132791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AF373CF-F234-C644-8958-B2566548349A}" type="datetimeFigureOut">
              <a:rPr lang="tr-TR" smtClean="0"/>
              <a:t>24.12.2018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96F94F7-17A6-764F-9781-A30D6C84170D}"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7852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AF373CF-F234-C644-8958-B2566548349A}" type="datetimeFigureOut">
              <a:rPr lang="tr-TR" smtClean="0"/>
              <a:t>24.12.2018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96F94F7-17A6-764F-9781-A30D6C84170D}" type="slidenum">
              <a:rPr lang="tr-TR" smtClean="0"/>
              <a:t>‹#›</a:t>
            </a:fld>
            <a:endParaRPr lang="tr-TR"/>
          </a:p>
        </p:txBody>
      </p:sp>
    </p:spTree>
    <p:extLst>
      <p:ext uri="{BB962C8B-B14F-4D97-AF65-F5344CB8AC3E}">
        <p14:creationId xmlns:p14="http://schemas.microsoft.com/office/powerpoint/2010/main" val="1503547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F373CF-F234-C644-8958-B2566548349A}" type="datetimeFigureOut">
              <a:rPr lang="tr-TR" smtClean="0"/>
              <a:t>24.12.2018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96F94F7-17A6-764F-9781-A30D6C84170D}" type="slidenum">
              <a:rPr lang="tr-TR" smtClean="0"/>
              <a:t>‹#›</a:t>
            </a:fld>
            <a:endParaRPr lang="tr-TR"/>
          </a:p>
        </p:txBody>
      </p:sp>
    </p:spTree>
    <p:extLst>
      <p:ext uri="{BB962C8B-B14F-4D97-AF65-F5344CB8AC3E}">
        <p14:creationId xmlns:p14="http://schemas.microsoft.com/office/powerpoint/2010/main" val="966278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AF373CF-F234-C644-8958-B2566548349A}" type="datetimeFigureOut">
              <a:rPr lang="tr-TR" smtClean="0"/>
              <a:t>24.12.2018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96F94F7-17A6-764F-9781-A30D6C84170D}" type="slidenum">
              <a:rPr lang="tr-TR" smtClean="0"/>
              <a:t>‹#›</a:t>
            </a:fld>
            <a:endParaRPr lang="tr-TR"/>
          </a:p>
        </p:txBody>
      </p:sp>
    </p:spTree>
    <p:extLst>
      <p:ext uri="{BB962C8B-B14F-4D97-AF65-F5344CB8AC3E}">
        <p14:creationId xmlns:p14="http://schemas.microsoft.com/office/powerpoint/2010/main" val="3194770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F373CF-F234-C644-8958-B2566548349A}" type="datetimeFigureOut">
              <a:rPr lang="tr-TR" smtClean="0"/>
              <a:t>24.12.2018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96F94F7-17A6-764F-9781-A30D6C84170D}" type="slidenum">
              <a:rPr lang="tr-TR" smtClean="0"/>
              <a:t>‹#›</a:t>
            </a:fld>
            <a:endParaRPr lang="tr-TR"/>
          </a:p>
        </p:txBody>
      </p:sp>
    </p:spTree>
    <p:extLst>
      <p:ext uri="{BB962C8B-B14F-4D97-AF65-F5344CB8AC3E}">
        <p14:creationId xmlns:p14="http://schemas.microsoft.com/office/powerpoint/2010/main" val="4214695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AF373CF-F234-C644-8958-B2566548349A}" type="datetimeFigureOut">
              <a:rPr lang="tr-TR" smtClean="0"/>
              <a:t>24.12.2018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96F94F7-17A6-764F-9781-A30D6C84170D}" type="slidenum">
              <a:rPr lang="tr-TR" smtClean="0"/>
              <a:t>‹#›</a:t>
            </a:fld>
            <a:endParaRPr lang="tr-TR"/>
          </a:p>
        </p:txBody>
      </p:sp>
    </p:spTree>
    <p:extLst>
      <p:ext uri="{BB962C8B-B14F-4D97-AF65-F5344CB8AC3E}">
        <p14:creationId xmlns:p14="http://schemas.microsoft.com/office/powerpoint/2010/main" val="1490019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AF373CF-F234-C644-8958-B2566548349A}" type="datetimeFigureOut">
              <a:rPr lang="tr-TR" smtClean="0"/>
              <a:t>24.12.2018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96F94F7-17A6-764F-9781-A30D6C84170D}"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5038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AF373CF-F234-C644-8958-B2566548349A}" type="datetimeFigureOut">
              <a:rPr lang="tr-TR" smtClean="0"/>
              <a:t>24.12.2018</a:t>
            </a:fld>
            <a:endParaRPr lang="tr-T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tr-T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96F94F7-17A6-764F-9781-A30D6C84170D}" type="slidenum">
              <a:rPr lang="tr-TR" smtClean="0"/>
              <a:t>‹#›</a:t>
            </a:fld>
            <a:endParaRPr lang="tr-T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98078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hyperlink" Target="https://www.msdvetmanual.com/urinary-system/noninfectious-diseases-of-the-urinary-system-in-small-animals/renal-tubular-defects-in-small-animals#v3295887" TargetMode="Externa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3F656-4D7A-A444-97D6-361D3E9A6804}"/>
              </a:ext>
            </a:extLst>
          </p:cNvPr>
          <p:cNvSpPr>
            <a:spLocks noGrp="1"/>
          </p:cNvSpPr>
          <p:nvPr>
            <p:ph type="ctrTitle"/>
          </p:nvPr>
        </p:nvSpPr>
        <p:spPr/>
        <p:txBody>
          <a:bodyPr/>
          <a:lstStyle/>
          <a:p>
            <a:r>
              <a:rPr lang="tr-TR" b="1" dirty="0" err="1">
                <a:solidFill>
                  <a:srgbClr val="0070C0"/>
                </a:solidFill>
              </a:rPr>
              <a:t>Overview</a:t>
            </a:r>
            <a:r>
              <a:rPr lang="tr-TR" b="1" dirty="0">
                <a:solidFill>
                  <a:srgbClr val="0070C0"/>
                </a:solidFill>
              </a:rPr>
              <a:t> of </a:t>
            </a:r>
            <a:r>
              <a:rPr lang="tr-TR" b="1" dirty="0" err="1">
                <a:solidFill>
                  <a:srgbClr val="0070C0"/>
                </a:solidFill>
              </a:rPr>
              <a:t>the</a:t>
            </a:r>
            <a:r>
              <a:rPr lang="tr-TR" b="1" dirty="0">
                <a:solidFill>
                  <a:srgbClr val="0070C0"/>
                </a:solidFill>
              </a:rPr>
              <a:t> </a:t>
            </a:r>
            <a:r>
              <a:rPr lang="tr-TR" b="1" dirty="0" err="1">
                <a:solidFill>
                  <a:srgbClr val="0070C0"/>
                </a:solidFill>
              </a:rPr>
              <a:t>Urinary</a:t>
            </a:r>
            <a:r>
              <a:rPr lang="tr-TR" b="1" dirty="0">
                <a:solidFill>
                  <a:srgbClr val="0070C0"/>
                </a:solidFill>
              </a:rPr>
              <a:t> </a:t>
            </a:r>
            <a:r>
              <a:rPr lang="tr-TR" b="1" dirty="0" err="1">
                <a:solidFill>
                  <a:srgbClr val="0070C0"/>
                </a:solidFill>
              </a:rPr>
              <a:t>System</a:t>
            </a:r>
            <a:endParaRPr lang="tr-TR" b="1" dirty="0">
              <a:solidFill>
                <a:srgbClr val="0070C0"/>
              </a:solidFill>
            </a:endParaRPr>
          </a:p>
        </p:txBody>
      </p:sp>
    </p:spTree>
    <p:extLst>
      <p:ext uri="{BB962C8B-B14F-4D97-AF65-F5344CB8AC3E}">
        <p14:creationId xmlns:p14="http://schemas.microsoft.com/office/powerpoint/2010/main" val="2014239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79FAB-4DF3-1D42-9426-9F27592592A4}"/>
              </a:ext>
            </a:extLst>
          </p:cNvPr>
          <p:cNvSpPr>
            <a:spLocks noGrp="1"/>
          </p:cNvSpPr>
          <p:nvPr>
            <p:ph type="title"/>
          </p:nvPr>
        </p:nvSpPr>
        <p:spPr>
          <a:xfrm>
            <a:off x="766431" y="514485"/>
            <a:ext cx="9902953" cy="466417"/>
          </a:xfrm>
        </p:spPr>
        <p:style>
          <a:lnRef idx="2">
            <a:schemeClr val="accent1"/>
          </a:lnRef>
          <a:fillRef idx="1">
            <a:schemeClr val="lt1"/>
          </a:fillRef>
          <a:effectRef idx="0">
            <a:schemeClr val="accent1"/>
          </a:effectRef>
          <a:fontRef idx="minor">
            <a:schemeClr val="dk1"/>
          </a:fontRef>
        </p:style>
        <p:txBody>
          <a:bodyPr>
            <a:normAutofit/>
          </a:bodyPr>
          <a:lstStyle/>
          <a:p>
            <a:r>
              <a:rPr lang="tr-TR" sz="2800" b="1" dirty="0" err="1">
                <a:solidFill>
                  <a:srgbClr val="0070C0"/>
                </a:solidFill>
              </a:rPr>
              <a:t>Urine</a:t>
            </a:r>
            <a:r>
              <a:rPr lang="tr-TR" sz="2800" b="1" dirty="0">
                <a:solidFill>
                  <a:srgbClr val="0070C0"/>
                </a:solidFill>
              </a:rPr>
              <a:t> </a:t>
            </a:r>
            <a:r>
              <a:rPr lang="tr-TR" sz="2800" b="1" dirty="0" err="1">
                <a:solidFill>
                  <a:srgbClr val="0070C0"/>
                </a:solidFill>
              </a:rPr>
              <a:t>pH</a:t>
            </a:r>
            <a:r>
              <a:rPr lang="tr-TR" sz="2800" b="1" dirty="0">
                <a:solidFill>
                  <a:srgbClr val="0070C0"/>
                </a:solidFill>
              </a:rPr>
              <a:t> </a:t>
            </a:r>
            <a:endParaRPr lang="en-US" dirty="0"/>
          </a:p>
        </p:txBody>
      </p:sp>
      <p:sp>
        <p:nvSpPr>
          <p:cNvPr id="3" name="Content Placeholder 2">
            <a:extLst>
              <a:ext uri="{FF2B5EF4-FFF2-40B4-BE49-F238E27FC236}">
                <a16:creationId xmlns:a16="http://schemas.microsoft.com/office/drawing/2014/main" id="{FB19B00A-9D46-CE43-997B-15C5949FFB9E}"/>
              </a:ext>
            </a:extLst>
          </p:cNvPr>
          <p:cNvSpPr>
            <a:spLocks noGrp="1"/>
          </p:cNvSpPr>
          <p:nvPr>
            <p:ph idx="1"/>
          </p:nvPr>
        </p:nvSpPr>
        <p:spPr>
          <a:xfrm>
            <a:off x="949312" y="1387204"/>
            <a:ext cx="9720073" cy="4697712"/>
          </a:xfrm>
        </p:spPr>
        <p:txBody>
          <a:bodyPr>
            <a:normAutofit/>
          </a:bodyPr>
          <a:lstStyle/>
          <a:p>
            <a:pPr algn="just">
              <a:lnSpc>
                <a:spcPct val="150000"/>
              </a:lnSpc>
              <a:buFont typeface="Arial" panose="020B0604020202020204" pitchFamily="34" charset="0"/>
              <a:buChar char="•"/>
            </a:pPr>
            <a:r>
              <a:rPr lang="tr-TR" sz="2000" dirty="0" err="1"/>
              <a:t>Urine</a:t>
            </a:r>
            <a:r>
              <a:rPr lang="tr-TR" sz="2000" dirty="0"/>
              <a:t> </a:t>
            </a:r>
            <a:r>
              <a:rPr lang="tr-TR" sz="2000" dirty="0" err="1"/>
              <a:t>pH</a:t>
            </a:r>
            <a:r>
              <a:rPr lang="tr-TR" sz="2000" dirty="0"/>
              <a:t> is a </a:t>
            </a:r>
            <a:r>
              <a:rPr lang="tr-TR" sz="2000" dirty="0" err="1"/>
              <a:t>measure</a:t>
            </a:r>
            <a:r>
              <a:rPr lang="tr-TR" sz="2000" dirty="0"/>
              <a:t> of </a:t>
            </a:r>
            <a:r>
              <a:rPr lang="tr-TR" sz="2000" dirty="0" err="1"/>
              <a:t>the</a:t>
            </a:r>
            <a:r>
              <a:rPr lang="tr-TR" sz="2000" dirty="0"/>
              <a:t> </a:t>
            </a:r>
            <a:r>
              <a:rPr lang="tr-TR" sz="2000" dirty="0" err="1"/>
              <a:t>hydrogen</a:t>
            </a:r>
            <a:r>
              <a:rPr lang="tr-TR" sz="2000" dirty="0"/>
              <a:t> </a:t>
            </a:r>
            <a:r>
              <a:rPr lang="tr-TR" sz="2000" dirty="0" err="1"/>
              <a:t>ion</a:t>
            </a:r>
            <a:r>
              <a:rPr lang="tr-TR" sz="2000" dirty="0"/>
              <a:t> </a:t>
            </a:r>
            <a:r>
              <a:rPr lang="tr-TR" sz="2000" dirty="0" err="1"/>
              <a:t>concentration</a:t>
            </a:r>
            <a:r>
              <a:rPr lang="tr-TR" sz="2000" dirty="0"/>
              <a:t> in </a:t>
            </a:r>
            <a:r>
              <a:rPr lang="tr-TR" sz="2000" dirty="0" err="1"/>
              <a:t>urine</a:t>
            </a:r>
            <a:r>
              <a:rPr lang="tr-TR" sz="2000" dirty="0"/>
              <a:t>. </a:t>
            </a:r>
          </a:p>
          <a:p>
            <a:pPr algn="just">
              <a:lnSpc>
                <a:spcPct val="150000"/>
              </a:lnSpc>
              <a:buFont typeface="Arial" panose="020B0604020202020204" pitchFamily="34" charset="0"/>
              <a:buChar char="•"/>
            </a:pPr>
            <a:r>
              <a:rPr lang="tr-TR" sz="2000" dirty="0" err="1"/>
              <a:t>Urine</a:t>
            </a:r>
            <a:r>
              <a:rPr lang="tr-TR" sz="2000" dirty="0"/>
              <a:t> </a:t>
            </a:r>
            <a:r>
              <a:rPr lang="tr-TR" sz="2000" dirty="0" err="1"/>
              <a:t>pH</a:t>
            </a:r>
            <a:r>
              <a:rPr lang="tr-TR" sz="2000" dirty="0"/>
              <a:t> is </a:t>
            </a:r>
            <a:r>
              <a:rPr lang="tr-TR" sz="2000" dirty="0" err="1"/>
              <a:t>determined</a:t>
            </a:r>
            <a:r>
              <a:rPr lang="tr-TR" sz="2000" dirty="0"/>
              <a:t> </a:t>
            </a:r>
            <a:r>
              <a:rPr lang="tr-TR" sz="2000" dirty="0" err="1"/>
              <a:t>by</a:t>
            </a:r>
            <a:r>
              <a:rPr lang="tr-TR" sz="2000" dirty="0"/>
              <a:t> </a:t>
            </a:r>
            <a:r>
              <a:rPr lang="tr-TR" sz="2000" dirty="0" err="1"/>
              <a:t>the</a:t>
            </a:r>
            <a:r>
              <a:rPr lang="tr-TR" sz="2000" dirty="0"/>
              <a:t> </a:t>
            </a:r>
            <a:r>
              <a:rPr lang="tr-TR" sz="2000" dirty="0" err="1"/>
              <a:t>kidney's</a:t>
            </a:r>
            <a:r>
              <a:rPr lang="tr-TR" sz="2000" dirty="0"/>
              <a:t> </a:t>
            </a:r>
            <a:r>
              <a:rPr lang="tr-TR" sz="2000" dirty="0" err="1"/>
              <a:t>ability</a:t>
            </a:r>
            <a:r>
              <a:rPr lang="tr-TR" sz="2000" dirty="0"/>
              <a:t> </a:t>
            </a:r>
            <a:r>
              <a:rPr lang="tr-TR" sz="2000" dirty="0" err="1"/>
              <a:t>to</a:t>
            </a:r>
            <a:r>
              <a:rPr lang="tr-TR" sz="2000" dirty="0"/>
              <a:t> </a:t>
            </a:r>
            <a:r>
              <a:rPr lang="tr-TR" sz="2000" dirty="0" err="1"/>
              <a:t>regulate</a:t>
            </a:r>
            <a:r>
              <a:rPr lang="tr-TR" sz="2000" dirty="0"/>
              <a:t> </a:t>
            </a:r>
            <a:r>
              <a:rPr lang="tr-TR" sz="2000" dirty="0" err="1"/>
              <a:t>hydrogen</a:t>
            </a:r>
            <a:r>
              <a:rPr lang="tr-TR" sz="2000" dirty="0"/>
              <a:t> </a:t>
            </a:r>
            <a:r>
              <a:rPr lang="tr-TR" sz="2000" dirty="0" err="1"/>
              <a:t>ion</a:t>
            </a:r>
            <a:r>
              <a:rPr lang="tr-TR" sz="2000" dirty="0"/>
              <a:t> </a:t>
            </a:r>
            <a:r>
              <a:rPr lang="tr-TR" sz="2000" dirty="0" err="1"/>
              <a:t>and</a:t>
            </a:r>
            <a:r>
              <a:rPr lang="tr-TR" sz="2000" dirty="0"/>
              <a:t> </a:t>
            </a:r>
            <a:r>
              <a:rPr lang="tr-TR" sz="2000" dirty="0" err="1"/>
              <a:t>bicarbonate</a:t>
            </a:r>
            <a:r>
              <a:rPr lang="tr-TR" sz="2000" dirty="0"/>
              <a:t> </a:t>
            </a:r>
            <a:r>
              <a:rPr lang="tr-TR" sz="2000" dirty="0" err="1"/>
              <a:t>concentrations</a:t>
            </a:r>
            <a:r>
              <a:rPr lang="tr-TR" sz="2000" dirty="0"/>
              <a:t> </a:t>
            </a:r>
            <a:r>
              <a:rPr lang="tr-TR" sz="2000" dirty="0" err="1"/>
              <a:t>within</a:t>
            </a:r>
            <a:r>
              <a:rPr lang="tr-TR" sz="2000" dirty="0"/>
              <a:t> </a:t>
            </a:r>
            <a:r>
              <a:rPr lang="tr-TR" sz="2000" dirty="0" err="1"/>
              <a:t>the</a:t>
            </a:r>
            <a:r>
              <a:rPr lang="tr-TR" sz="2000" dirty="0"/>
              <a:t> </a:t>
            </a:r>
            <a:r>
              <a:rPr lang="tr-TR" sz="2000" dirty="0" err="1"/>
              <a:t>blood</a:t>
            </a:r>
            <a:r>
              <a:rPr lang="tr-TR" sz="2000" dirty="0"/>
              <a:t>. </a:t>
            </a:r>
          </a:p>
          <a:p>
            <a:pPr algn="just">
              <a:lnSpc>
                <a:spcPct val="150000"/>
              </a:lnSpc>
              <a:buFont typeface="Arial" panose="020B0604020202020204" pitchFamily="34" charset="0"/>
              <a:buChar char="•"/>
            </a:pPr>
            <a:r>
              <a:rPr lang="tr-TR" sz="2000" dirty="0" err="1"/>
              <a:t>In</a:t>
            </a:r>
            <a:r>
              <a:rPr lang="tr-TR" sz="2000" dirty="0"/>
              <a:t> </a:t>
            </a:r>
            <a:r>
              <a:rPr lang="tr-TR" sz="2000" dirty="0" err="1"/>
              <a:t>fresh</a:t>
            </a:r>
            <a:r>
              <a:rPr lang="tr-TR" sz="2000" dirty="0"/>
              <a:t> </a:t>
            </a:r>
            <a:r>
              <a:rPr lang="tr-TR" sz="2000" dirty="0" err="1"/>
              <a:t>urine</a:t>
            </a:r>
            <a:r>
              <a:rPr lang="tr-TR" sz="2000" dirty="0"/>
              <a:t> </a:t>
            </a:r>
            <a:r>
              <a:rPr lang="tr-TR" sz="2000" dirty="0" err="1"/>
              <a:t>samples</a:t>
            </a:r>
            <a:r>
              <a:rPr lang="tr-TR" sz="2000" dirty="0"/>
              <a:t> </a:t>
            </a:r>
            <a:r>
              <a:rPr lang="tr-TR" sz="2000" dirty="0" err="1"/>
              <a:t>from</a:t>
            </a:r>
            <a:r>
              <a:rPr lang="tr-TR" sz="2000" dirty="0"/>
              <a:t> </a:t>
            </a:r>
            <a:r>
              <a:rPr lang="tr-TR" sz="2000" dirty="0" err="1"/>
              <a:t>healthy</a:t>
            </a:r>
            <a:r>
              <a:rPr lang="tr-TR" sz="2000" dirty="0"/>
              <a:t> </a:t>
            </a:r>
            <a:r>
              <a:rPr lang="tr-TR" sz="2000" dirty="0" err="1"/>
              <a:t>dogs</a:t>
            </a:r>
            <a:r>
              <a:rPr lang="tr-TR" sz="2000" dirty="0"/>
              <a:t> </a:t>
            </a:r>
            <a:r>
              <a:rPr lang="tr-TR" sz="2000" dirty="0" err="1"/>
              <a:t>and</a:t>
            </a:r>
            <a:r>
              <a:rPr lang="tr-TR" sz="2000" dirty="0"/>
              <a:t> </a:t>
            </a:r>
            <a:r>
              <a:rPr lang="tr-TR" sz="2000" dirty="0" err="1"/>
              <a:t>cats</a:t>
            </a:r>
            <a:r>
              <a:rPr lang="tr-TR" sz="2000" dirty="0"/>
              <a:t>, </a:t>
            </a:r>
            <a:r>
              <a:rPr lang="tr-TR" sz="2000" dirty="0" err="1"/>
              <a:t>the</a:t>
            </a:r>
            <a:r>
              <a:rPr lang="tr-TR" sz="2000" dirty="0"/>
              <a:t> </a:t>
            </a:r>
            <a:r>
              <a:rPr lang="tr-TR" sz="2000" dirty="0" err="1"/>
              <a:t>pH</a:t>
            </a:r>
            <a:r>
              <a:rPr lang="tr-TR" sz="2000" dirty="0"/>
              <a:t> </a:t>
            </a:r>
            <a:r>
              <a:rPr lang="tr-TR" sz="2000" dirty="0" err="1"/>
              <a:t>range</a:t>
            </a:r>
            <a:r>
              <a:rPr lang="tr-TR" sz="2000" dirty="0"/>
              <a:t> is 5.5–8.5. </a:t>
            </a:r>
            <a:r>
              <a:rPr lang="tr-TR" sz="2000" dirty="0" err="1"/>
              <a:t>This</a:t>
            </a:r>
            <a:r>
              <a:rPr lang="tr-TR" sz="2000" dirty="0"/>
              <a:t> </a:t>
            </a:r>
            <a:r>
              <a:rPr lang="tr-TR" sz="2000" dirty="0" err="1"/>
              <a:t>parameter</a:t>
            </a:r>
            <a:r>
              <a:rPr lang="tr-TR" sz="2000" dirty="0"/>
              <a:t> is </a:t>
            </a:r>
            <a:r>
              <a:rPr lang="tr-TR" sz="2000" dirty="0" err="1"/>
              <a:t>specific</a:t>
            </a:r>
            <a:r>
              <a:rPr lang="tr-TR" sz="2000" dirty="0"/>
              <a:t> </a:t>
            </a:r>
            <a:r>
              <a:rPr lang="tr-TR" sz="2000" dirty="0" err="1"/>
              <a:t>for</a:t>
            </a:r>
            <a:r>
              <a:rPr lang="tr-TR" sz="2000" dirty="0"/>
              <a:t> </a:t>
            </a:r>
            <a:r>
              <a:rPr lang="tr-TR" sz="2000" dirty="0" err="1"/>
              <a:t>the</a:t>
            </a:r>
            <a:r>
              <a:rPr lang="tr-TR" sz="2000" dirty="0"/>
              <a:t> </a:t>
            </a:r>
            <a:r>
              <a:rPr lang="tr-TR" sz="2000" dirty="0" err="1"/>
              <a:t>detection</a:t>
            </a:r>
            <a:r>
              <a:rPr lang="tr-TR" sz="2000" dirty="0"/>
              <a:t> of </a:t>
            </a:r>
            <a:r>
              <a:rPr lang="tr-TR" sz="2000" dirty="0" err="1"/>
              <a:t>hydronium</a:t>
            </a:r>
            <a:r>
              <a:rPr lang="tr-TR" sz="2000" dirty="0"/>
              <a:t> </a:t>
            </a:r>
            <a:r>
              <a:rPr lang="tr-TR" sz="2000" dirty="0" err="1"/>
              <a:t>ions</a:t>
            </a:r>
            <a:r>
              <a:rPr lang="tr-TR" sz="2000" dirty="0"/>
              <a:t>, </a:t>
            </a:r>
            <a:r>
              <a:rPr lang="tr-TR" sz="2000" dirty="0" err="1"/>
              <a:t>with</a:t>
            </a:r>
            <a:r>
              <a:rPr lang="tr-TR" sz="2000" dirty="0"/>
              <a:t> </a:t>
            </a:r>
            <a:r>
              <a:rPr lang="tr-TR" sz="2000" dirty="0" err="1"/>
              <a:t>the</a:t>
            </a:r>
            <a:r>
              <a:rPr lang="tr-TR" sz="2000" dirty="0"/>
              <a:t> </a:t>
            </a:r>
            <a:r>
              <a:rPr lang="tr-TR" sz="2000" dirty="0" err="1"/>
              <a:t>pH</a:t>
            </a:r>
            <a:r>
              <a:rPr lang="tr-TR" sz="2000" dirty="0"/>
              <a:t> </a:t>
            </a:r>
            <a:r>
              <a:rPr lang="tr-TR" sz="2000" dirty="0" err="1"/>
              <a:t>being</a:t>
            </a:r>
            <a:r>
              <a:rPr lang="tr-TR" sz="2000" dirty="0"/>
              <a:t> </a:t>
            </a:r>
            <a:r>
              <a:rPr lang="tr-TR" sz="2000" dirty="0" err="1"/>
              <a:t>the</a:t>
            </a:r>
            <a:r>
              <a:rPr lang="tr-TR" sz="2000" dirty="0"/>
              <a:t> </a:t>
            </a:r>
            <a:r>
              <a:rPr lang="tr-TR" sz="2000" dirty="0" err="1"/>
              <a:t>negative</a:t>
            </a:r>
            <a:r>
              <a:rPr lang="tr-TR" sz="2000" dirty="0"/>
              <a:t> </a:t>
            </a:r>
            <a:r>
              <a:rPr lang="tr-TR" sz="2000" dirty="0" err="1"/>
              <a:t>common</a:t>
            </a:r>
            <a:r>
              <a:rPr lang="tr-TR" sz="2000" dirty="0"/>
              <a:t> </a:t>
            </a:r>
            <a:r>
              <a:rPr lang="tr-TR" sz="2000" dirty="0" err="1"/>
              <a:t>logarithm</a:t>
            </a:r>
            <a:r>
              <a:rPr lang="tr-TR" sz="2000" dirty="0"/>
              <a:t> of </a:t>
            </a:r>
            <a:r>
              <a:rPr lang="tr-TR" sz="2000" dirty="0" err="1"/>
              <a:t>the</a:t>
            </a:r>
            <a:r>
              <a:rPr lang="tr-TR" sz="2000" dirty="0"/>
              <a:t> </a:t>
            </a:r>
            <a:r>
              <a:rPr lang="tr-TR" sz="2000" dirty="0" err="1"/>
              <a:t>hydronium</a:t>
            </a:r>
            <a:r>
              <a:rPr lang="tr-TR" sz="2000" dirty="0"/>
              <a:t> </a:t>
            </a:r>
            <a:r>
              <a:rPr lang="tr-TR" sz="2000" dirty="0" err="1"/>
              <a:t>ion</a:t>
            </a:r>
            <a:r>
              <a:rPr lang="tr-TR" sz="2000" dirty="0"/>
              <a:t> </a:t>
            </a:r>
            <a:r>
              <a:rPr lang="tr-TR" sz="2000" dirty="0" err="1"/>
              <a:t>concentration</a:t>
            </a:r>
            <a:r>
              <a:rPr lang="tr-TR" sz="2000" dirty="0"/>
              <a:t>. </a:t>
            </a:r>
          </a:p>
          <a:p>
            <a:pPr algn="just">
              <a:lnSpc>
                <a:spcPct val="150000"/>
              </a:lnSpc>
              <a:buFont typeface="Arial" panose="020B0604020202020204" pitchFamily="34" charset="0"/>
              <a:buChar char="•"/>
            </a:pPr>
            <a:r>
              <a:rPr lang="tr-TR" sz="2000" dirty="0" err="1"/>
              <a:t>The</a:t>
            </a:r>
            <a:r>
              <a:rPr lang="tr-TR" sz="2000" dirty="0"/>
              <a:t> test </a:t>
            </a:r>
            <a:r>
              <a:rPr lang="tr-TR" sz="2000" dirty="0" err="1"/>
              <a:t>pad</a:t>
            </a:r>
            <a:r>
              <a:rPr lang="tr-TR" sz="2000" dirty="0"/>
              <a:t> </a:t>
            </a:r>
            <a:r>
              <a:rPr lang="tr-TR" sz="2000" dirty="0" err="1"/>
              <a:t>contains</a:t>
            </a:r>
            <a:r>
              <a:rPr lang="tr-TR" sz="2000" dirty="0"/>
              <a:t> </a:t>
            </a:r>
            <a:r>
              <a:rPr lang="tr-TR" sz="2000" dirty="0" err="1"/>
              <a:t>the</a:t>
            </a:r>
            <a:r>
              <a:rPr lang="tr-TR" sz="2000" dirty="0"/>
              <a:t> </a:t>
            </a:r>
            <a:r>
              <a:rPr lang="tr-TR" sz="2000" dirty="0" err="1"/>
              <a:t>indicators</a:t>
            </a:r>
            <a:r>
              <a:rPr lang="tr-TR" sz="2000" dirty="0"/>
              <a:t> </a:t>
            </a:r>
            <a:r>
              <a:rPr lang="tr-TR" sz="2000" dirty="0" err="1"/>
              <a:t>methyl</a:t>
            </a:r>
            <a:r>
              <a:rPr lang="tr-TR" sz="2000" dirty="0"/>
              <a:t> </a:t>
            </a:r>
            <a:r>
              <a:rPr lang="tr-TR" sz="2000" dirty="0" err="1"/>
              <a:t>red</a:t>
            </a:r>
            <a:r>
              <a:rPr lang="tr-TR" sz="2000" dirty="0"/>
              <a:t>, </a:t>
            </a:r>
            <a:r>
              <a:rPr lang="tr-TR" sz="2000" dirty="0" err="1"/>
              <a:t>phenolphthalein</a:t>
            </a:r>
            <a:r>
              <a:rPr lang="tr-TR" sz="2000" dirty="0"/>
              <a:t> </a:t>
            </a:r>
            <a:r>
              <a:rPr lang="tr-TR" sz="2000" dirty="0" err="1"/>
              <a:t>and</a:t>
            </a:r>
            <a:r>
              <a:rPr lang="tr-TR" sz="2000" dirty="0"/>
              <a:t> </a:t>
            </a:r>
            <a:r>
              <a:rPr lang="tr-TR" sz="2000" dirty="0" err="1"/>
              <a:t>bromthymol</a:t>
            </a:r>
            <a:r>
              <a:rPr lang="tr-TR" sz="2000" dirty="0"/>
              <a:t> </a:t>
            </a:r>
            <a:r>
              <a:rPr lang="tr-TR" sz="2000" dirty="0" err="1"/>
              <a:t>blue</a:t>
            </a:r>
            <a:r>
              <a:rPr lang="tr-TR" sz="2000" dirty="0"/>
              <a:t>. </a:t>
            </a:r>
          </a:p>
          <a:p>
            <a:pPr marL="0" indent="0" algn="just">
              <a:lnSpc>
                <a:spcPct val="150000"/>
              </a:lnSpc>
              <a:buNone/>
            </a:pPr>
            <a:endParaRPr lang="en-US" dirty="0"/>
          </a:p>
        </p:txBody>
      </p:sp>
    </p:spTree>
    <p:extLst>
      <p:ext uri="{BB962C8B-B14F-4D97-AF65-F5344CB8AC3E}">
        <p14:creationId xmlns:p14="http://schemas.microsoft.com/office/powerpoint/2010/main" val="3497545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4A3A9-86CF-6D40-84EC-46B61A453D15}"/>
              </a:ext>
            </a:extLst>
          </p:cNvPr>
          <p:cNvSpPr>
            <a:spLocks noGrp="1"/>
          </p:cNvSpPr>
          <p:nvPr>
            <p:ph type="title"/>
          </p:nvPr>
        </p:nvSpPr>
        <p:spPr>
          <a:xfrm>
            <a:off x="899438" y="806508"/>
            <a:ext cx="4430188" cy="650026"/>
          </a:xfrm>
        </p:spPr>
        <p:style>
          <a:lnRef idx="2">
            <a:schemeClr val="accent1"/>
          </a:lnRef>
          <a:fillRef idx="1">
            <a:schemeClr val="lt1"/>
          </a:fillRef>
          <a:effectRef idx="0">
            <a:schemeClr val="accent1"/>
          </a:effectRef>
          <a:fontRef idx="minor">
            <a:schemeClr val="dk1"/>
          </a:fontRef>
        </p:style>
        <p:txBody>
          <a:bodyPr>
            <a:normAutofit/>
          </a:bodyPr>
          <a:lstStyle/>
          <a:p>
            <a:r>
              <a:rPr lang="tr-TR" sz="2000" b="1" cap="none" dirty="0" err="1">
                <a:solidFill>
                  <a:srgbClr val="00B0F0"/>
                </a:solidFill>
              </a:rPr>
              <a:t>Values</a:t>
            </a:r>
            <a:r>
              <a:rPr lang="tr-TR" sz="2000" b="1" cap="none" dirty="0">
                <a:solidFill>
                  <a:srgbClr val="00B0F0"/>
                </a:solidFill>
              </a:rPr>
              <a:t> </a:t>
            </a:r>
            <a:r>
              <a:rPr lang="tr-TR" sz="2000" b="1" cap="none" dirty="0" err="1">
                <a:solidFill>
                  <a:srgbClr val="00B0F0"/>
                </a:solidFill>
              </a:rPr>
              <a:t>Below</a:t>
            </a:r>
            <a:r>
              <a:rPr lang="tr-TR" sz="2000" b="1" cap="none" dirty="0">
                <a:solidFill>
                  <a:srgbClr val="00B0F0"/>
                </a:solidFill>
              </a:rPr>
              <a:t> Reference </a:t>
            </a:r>
            <a:r>
              <a:rPr lang="tr-TR" sz="2000" b="1" cap="none" dirty="0" err="1">
                <a:solidFill>
                  <a:srgbClr val="00B0F0"/>
                </a:solidFill>
              </a:rPr>
              <a:t>Range</a:t>
            </a:r>
            <a:r>
              <a:rPr lang="tr-TR" sz="2000" b="1" cap="none" dirty="0">
                <a:solidFill>
                  <a:srgbClr val="00B0F0"/>
                </a:solidFill>
              </a:rPr>
              <a:t> </a:t>
            </a:r>
            <a:endParaRPr lang="en-US" sz="2000" cap="none" dirty="0">
              <a:solidFill>
                <a:srgbClr val="00B0F0"/>
              </a:solidFill>
            </a:endParaRPr>
          </a:p>
        </p:txBody>
      </p:sp>
      <p:sp>
        <p:nvSpPr>
          <p:cNvPr id="3" name="Content Placeholder 2">
            <a:extLst>
              <a:ext uri="{FF2B5EF4-FFF2-40B4-BE49-F238E27FC236}">
                <a16:creationId xmlns:a16="http://schemas.microsoft.com/office/drawing/2014/main" id="{F9E26DF9-54FB-6544-B134-19F82225869B}"/>
              </a:ext>
            </a:extLst>
          </p:cNvPr>
          <p:cNvSpPr>
            <a:spLocks noGrp="1"/>
          </p:cNvSpPr>
          <p:nvPr>
            <p:ph idx="1"/>
          </p:nvPr>
        </p:nvSpPr>
        <p:spPr>
          <a:xfrm>
            <a:off x="899438" y="1456533"/>
            <a:ext cx="4430188" cy="4453815"/>
          </a:xfrm>
        </p:spPr>
        <p:style>
          <a:lnRef idx="2">
            <a:schemeClr val="accent1"/>
          </a:lnRef>
          <a:fillRef idx="1">
            <a:schemeClr val="lt1"/>
          </a:fillRef>
          <a:effectRef idx="0">
            <a:schemeClr val="accent1"/>
          </a:effectRef>
          <a:fontRef idx="minor">
            <a:schemeClr val="dk1"/>
          </a:fontRef>
        </p:style>
        <p:txBody>
          <a:bodyPr>
            <a:normAutofit lnSpcReduction="10000"/>
          </a:bodyPr>
          <a:lstStyle/>
          <a:p>
            <a:pPr lvl="1">
              <a:lnSpc>
                <a:spcPct val="150000"/>
              </a:lnSpc>
            </a:pPr>
            <a:r>
              <a:rPr lang="tr-TR" dirty="0" err="1"/>
              <a:t>Respiratory</a:t>
            </a:r>
            <a:r>
              <a:rPr lang="tr-TR" dirty="0"/>
              <a:t> </a:t>
            </a:r>
            <a:r>
              <a:rPr lang="tr-TR" dirty="0" err="1"/>
              <a:t>acidosis</a:t>
            </a:r>
            <a:r>
              <a:rPr lang="tr-TR" dirty="0"/>
              <a:t> </a:t>
            </a:r>
          </a:p>
          <a:p>
            <a:pPr lvl="1">
              <a:lnSpc>
                <a:spcPct val="150000"/>
              </a:lnSpc>
            </a:pPr>
            <a:r>
              <a:rPr lang="tr-TR" dirty="0" err="1"/>
              <a:t>Metabolic</a:t>
            </a:r>
            <a:r>
              <a:rPr lang="tr-TR" dirty="0"/>
              <a:t> </a:t>
            </a:r>
            <a:r>
              <a:rPr lang="tr-TR" dirty="0" err="1"/>
              <a:t>acidosis</a:t>
            </a:r>
            <a:r>
              <a:rPr lang="tr-TR" dirty="0"/>
              <a:t> </a:t>
            </a:r>
          </a:p>
          <a:p>
            <a:pPr lvl="1">
              <a:lnSpc>
                <a:spcPct val="150000"/>
              </a:lnSpc>
            </a:pPr>
            <a:r>
              <a:rPr lang="tr-TR" dirty="0"/>
              <a:t>High protein </a:t>
            </a:r>
            <a:r>
              <a:rPr lang="tr-TR" dirty="0" err="1"/>
              <a:t>diet</a:t>
            </a:r>
            <a:r>
              <a:rPr lang="tr-TR" dirty="0"/>
              <a:t> </a:t>
            </a:r>
          </a:p>
          <a:p>
            <a:pPr lvl="1">
              <a:lnSpc>
                <a:spcPct val="150000"/>
              </a:lnSpc>
            </a:pPr>
            <a:r>
              <a:rPr lang="tr-TR" dirty="0" err="1"/>
              <a:t>Vomiting</a:t>
            </a:r>
            <a:r>
              <a:rPr lang="tr-TR" dirty="0"/>
              <a:t> </a:t>
            </a:r>
            <a:r>
              <a:rPr lang="tr-TR" dirty="0" err="1"/>
              <a:t>with</a:t>
            </a:r>
            <a:r>
              <a:rPr lang="tr-TR" dirty="0"/>
              <a:t> </a:t>
            </a:r>
            <a:r>
              <a:rPr lang="tr-TR" dirty="0" err="1"/>
              <a:t>chloride</a:t>
            </a:r>
            <a:r>
              <a:rPr lang="tr-TR" dirty="0"/>
              <a:t> </a:t>
            </a:r>
            <a:r>
              <a:rPr lang="tr-TR" dirty="0" err="1"/>
              <a:t>depletion</a:t>
            </a:r>
            <a:r>
              <a:rPr lang="tr-TR" dirty="0"/>
              <a:t> </a:t>
            </a:r>
          </a:p>
          <a:p>
            <a:pPr lvl="1">
              <a:lnSpc>
                <a:spcPct val="150000"/>
              </a:lnSpc>
            </a:pPr>
            <a:r>
              <a:rPr lang="tr-TR" dirty="0"/>
              <a:t>Severe </a:t>
            </a:r>
            <a:r>
              <a:rPr lang="tr-TR" dirty="0" err="1"/>
              <a:t>diarrhea</a:t>
            </a:r>
            <a:r>
              <a:rPr lang="tr-TR" dirty="0"/>
              <a:t> </a:t>
            </a:r>
          </a:p>
          <a:p>
            <a:pPr lvl="1">
              <a:lnSpc>
                <a:spcPct val="150000"/>
              </a:lnSpc>
            </a:pPr>
            <a:r>
              <a:rPr lang="tr-TR" dirty="0"/>
              <a:t>Fever </a:t>
            </a:r>
          </a:p>
          <a:p>
            <a:pPr lvl="1">
              <a:lnSpc>
                <a:spcPct val="150000"/>
              </a:lnSpc>
            </a:pPr>
            <a:r>
              <a:rPr lang="tr-TR" dirty="0" err="1"/>
              <a:t>Starvation</a:t>
            </a:r>
            <a:r>
              <a:rPr lang="tr-TR" dirty="0"/>
              <a:t> </a:t>
            </a:r>
          </a:p>
          <a:p>
            <a:pPr lvl="1">
              <a:lnSpc>
                <a:spcPct val="150000"/>
              </a:lnSpc>
            </a:pPr>
            <a:r>
              <a:rPr lang="tr-TR" dirty="0" err="1"/>
              <a:t>Prolonged</a:t>
            </a:r>
            <a:r>
              <a:rPr lang="tr-TR" dirty="0"/>
              <a:t> </a:t>
            </a:r>
            <a:r>
              <a:rPr lang="tr-TR" dirty="0" err="1"/>
              <a:t>exercise</a:t>
            </a:r>
            <a:r>
              <a:rPr lang="tr-TR" dirty="0"/>
              <a:t> </a:t>
            </a:r>
          </a:p>
          <a:p>
            <a:pPr lvl="1">
              <a:lnSpc>
                <a:spcPct val="150000"/>
              </a:lnSpc>
            </a:pPr>
            <a:r>
              <a:rPr lang="tr-TR" dirty="0" err="1"/>
              <a:t>Urinary</a:t>
            </a:r>
            <a:r>
              <a:rPr lang="tr-TR" dirty="0"/>
              <a:t> </a:t>
            </a:r>
            <a:r>
              <a:rPr lang="tr-TR" dirty="0" err="1"/>
              <a:t>acidifiers</a:t>
            </a:r>
            <a:r>
              <a:rPr lang="tr-TR" dirty="0"/>
              <a:t> </a:t>
            </a:r>
          </a:p>
          <a:p>
            <a:endParaRPr lang="en-US" dirty="0"/>
          </a:p>
        </p:txBody>
      </p:sp>
      <p:sp>
        <p:nvSpPr>
          <p:cNvPr id="4" name="Content Placeholder 2">
            <a:extLst>
              <a:ext uri="{FF2B5EF4-FFF2-40B4-BE49-F238E27FC236}">
                <a16:creationId xmlns:a16="http://schemas.microsoft.com/office/drawing/2014/main" id="{0BC62E00-6289-6C46-B110-25CAACD3B0E3}"/>
              </a:ext>
            </a:extLst>
          </p:cNvPr>
          <p:cNvSpPr txBox="1">
            <a:spLocks/>
          </p:cNvSpPr>
          <p:nvPr/>
        </p:nvSpPr>
        <p:spPr>
          <a:xfrm>
            <a:off x="6477279" y="1473072"/>
            <a:ext cx="4430188" cy="4437275"/>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lvl="1">
              <a:lnSpc>
                <a:spcPct val="150000"/>
              </a:lnSpc>
            </a:pPr>
            <a:r>
              <a:rPr lang="tr-TR" dirty="0" err="1"/>
              <a:t>Recent</a:t>
            </a:r>
            <a:r>
              <a:rPr lang="tr-TR" dirty="0"/>
              <a:t> meal </a:t>
            </a:r>
          </a:p>
          <a:p>
            <a:pPr lvl="1">
              <a:lnSpc>
                <a:spcPct val="150000"/>
              </a:lnSpc>
            </a:pPr>
            <a:r>
              <a:rPr lang="tr-TR" dirty="0" err="1"/>
              <a:t>Metabolic</a:t>
            </a:r>
            <a:r>
              <a:rPr lang="tr-TR" dirty="0"/>
              <a:t> </a:t>
            </a:r>
            <a:r>
              <a:rPr lang="tr-TR" dirty="0" err="1"/>
              <a:t>alkalosis</a:t>
            </a:r>
            <a:r>
              <a:rPr lang="tr-TR" dirty="0"/>
              <a:t> </a:t>
            </a:r>
          </a:p>
          <a:p>
            <a:pPr lvl="1">
              <a:lnSpc>
                <a:spcPct val="150000"/>
              </a:lnSpc>
            </a:pPr>
            <a:r>
              <a:rPr lang="tr-TR" dirty="0" err="1"/>
              <a:t>Respiratory</a:t>
            </a:r>
            <a:r>
              <a:rPr lang="tr-TR" dirty="0"/>
              <a:t> </a:t>
            </a:r>
            <a:r>
              <a:rPr lang="tr-TR" dirty="0" err="1"/>
              <a:t>alkalosis</a:t>
            </a:r>
            <a:r>
              <a:rPr lang="tr-TR" dirty="0"/>
              <a:t> </a:t>
            </a:r>
          </a:p>
          <a:p>
            <a:pPr lvl="1">
              <a:lnSpc>
                <a:spcPct val="150000"/>
              </a:lnSpc>
            </a:pPr>
            <a:r>
              <a:rPr lang="tr-TR" dirty="0" err="1"/>
              <a:t>Bacterial</a:t>
            </a:r>
            <a:r>
              <a:rPr lang="tr-TR" dirty="0"/>
              <a:t> </a:t>
            </a:r>
            <a:r>
              <a:rPr lang="tr-TR" dirty="0" err="1"/>
              <a:t>infection</a:t>
            </a:r>
            <a:r>
              <a:rPr lang="tr-TR" dirty="0"/>
              <a:t> </a:t>
            </a:r>
          </a:p>
          <a:p>
            <a:pPr lvl="1">
              <a:lnSpc>
                <a:spcPct val="150000"/>
              </a:lnSpc>
            </a:pPr>
            <a:r>
              <a:rPr lang="tr-TR" dirty="0" err="1"/>
              <a:t>Renal</a:t>
            </a:r>
            <a:r>
              <a:rPr lang="tr-TR" dirty="0"/>
              <a:t> </a:t>
            </a:r>
            <a:r>
              <a:rPr lang="tr-TR" dirty="0" err="1"/>
              <a:t>tubular</a:t>
            </a:r>
            <a:r>
              <a:rPr lang="tr-TR" dirty="0"/>
              <a:t> </a:t>
            </a:r>
            <a:r>
              <a:rPr lang="tr-TR" dirty="0" err="1"/>
              <a:t>acidosis</a:t>
            </a:r>
            <a:r>
              <a:rPr lang="tr-TR" dirty="0"/>
              <a:t> </a:t>
            </a:r>
          </a:p>
          <a:p>
            <a:pPr lvl="1">
              <a:lnSpc>
                <a:spcPct val="150000"/>
              </a:lnSpc>
            </a:pPr>
            <a:r>
              <a:rPr lang="tr-TR" dirty="0" err="1"/>
              <a:t>Purely</a:t>
            </a:r>
            <a:r>
              <a:rPr lang="tr-TR" dirty="0"/>
              <a:t> </a:t>
            </a:r>
            <a:r>
              <a:rPr lang="tr-TR" dirty="0" err="1"/>
              <a:t>vegetable</a:t>
            </a:r>
            <a:r>
              <a:rPr lang="tr-TR" dirty="0"/>
              <a:t> </a:t>
            </a:r>
            <a:r>
              <a:rPr lang="tr-TR" dirty="0" err="1"/>
              <a:t>diet</a:t>
            </a:r>
            <a:r>
              <a:rPr lang="tr-TR" dirty="0"/>
              <a:t> </a:t>
            </a:r>
          </a:p>
          <a:p>
            <a:endParaRPr lang="en-US" dirty="0"/>
          </a:p>
        </p:txBody>
      </p:sp>
      <p:sp>
        <p:nvSpPr>
          <p:cNvPr id="5" name="Title 1">
            <a:extLst>
              <a:ext uri="{FF2B5EF4-FFF2-40B4-BE49-F238E27FC236}">
                <a16:creationId xmlns:a16="http://schemas.microsoft.com/office/drawing/2014/main" id="{11731755-C093-BE4F-A267-7200D1C7267E}"/>
              </a:ext>
            </a:extLst>
          </p:cNvPr>
          <p:cNvSpPr txBox="1">
            <a:spLocks/>
          </p:cNvSpPr>
          <p:nvPr/>
        </p:nvSpPr>
        <p:spPr>
          <a:xfrm>
            <a:off x="6477279" y="823047"/>
            <a:ext cx="4430188" cy="650026"/>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r>
              <a:rPr lang="tr-TR" sz="2000" b="1" cap="none" dirty="0" err="1">
                <a:solidFill>
                  <a:srgbClr val="00B0F0"/>
                </a:solidFill>
              </a:rPr>
              <a:t>Values</a:t>
            </a:r>
            <a:r>
              <a:rPr lang="tr-TR" sz="2000" b="1" cap="none" dirty="0">
                <a:solidFill>
                  <a:srgbClr val="00B0F0"/>
                </a:solidFill>
              </a:rPr>
              <a:t> </a:t>
            </a:r>
            <a:r>
              <a:rPr lang="tr-TR" sz="2000" b="1" cap="none" dirty="0" err="1">
                <a:solidFill>
                  <a:srgbClr val="00B0F0"/>
                </a:solidFill>
              </a:rPr>
              <a:t>Above</a:t>
            </a:r>
            <a:r>
              <a:rPr lang="tr-TR" sz="2000" b="1" cap="none" dirty="0">
                <a:solidFill>
                  <a:srgbClr val="00B0F0"/>
                </a:solidFill>
              </a:rPr>
              <a:t> Reference </a:t>
            </a:r>
            <a:r>
              <a:rPr lang="tr-TR" sz="2000" b="1" cap="none" dirty="0" err="1">
                <a:solidFill>
                  <a:srgbClr val="00B0F0"/>
                </a:solidFill>
              </a:rPr>
              <a:t>Range</a:t>
            </a:r>
            <a:r>
              <a:rPr lang="tr-TR" sz="2400" b="1" cap="none" dirty="0">
                <a:solidFill>
                  <a:srgbClr val="00B0F0"/>
                </a:solidFill>
              </a:rPr>
              <a:t> </a:t>
            </a:r>
            <a:endParaRPr lang="en-US" sz="2400" cap="none" dirty="0">
              <a:solidFill>
                <a:srgbClr val="00B0F0"/>
              </a:solidFill>
            </a:endParaRPr>
          </a:p>
        </p:txBody>
      </p:sp>
    </p:spTree>
    <p:extLst>
      <p:ext uri="{BB962C8B-B14F-4D97-AF65-F5344CB8AC3E}">
        <p14:creationId xmlns:p14="http://schemas.microsoft.com/office/powerpoint/2010/main" val="560984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78062-FE56-BB4B-AD8E-0EE6D326E5A4}"/>
              </a:ext>
            </a:extLst>
          </p:cNvPr>
          <p:cNvSpPr>
            <a:spLocks noGrp="1"/>
          </p:cNvSpPr>
          <p:nvPr>
            <p:ph type="title"/>
          </p:nvPr>
        </p:nvSpPr>
        <p:spPr>
          <a:xfrm>
            <a:off x="766433" y="540298"/>
            <a:ext cx="10943284" cy="633983"/>
          </a:xfrm>
        </p:spPr>
        <p:style>
          <a:lnRef idx="2">
            <a:schemeClr val="accent1"/>
          </a:lnRef>
          <a:fillRef idx="1">
            <a:schemeClr val="lt1"/>
          </a:fillRef>
          <a:effectRef idx="0">
            <a:schemeClr val="accent1"/>
          </a:effectRef>
          <a:fontRef idx="minor">
            <a:schemeClr val="dk1"/>
          </a:fontRef>
        </p:style>
        <p:txBody>
          <a:bodyPr>
            <a:normAutofit/>
          </a:bodyPr>
          <a:lstStyle/>
          <a:p>
            <a:r>
              <a:rPr lang="tr-TR" sz="2800" b="1" dirty="0" err="1">
                <a:solidFill>
                  <a:srgbClr val="00B0F0"/>
                </a:solidFill>
              </a:rPr>
              <a:t>Urine</a:t>
            </a:r>
            <a:r>
              <a:rPr lang="tr-TR" sz="2800" b="1" dirty="0">
                <a:solidFill>
                  <a:srgbClr val="00B0F0"/>
                </a:solidFill>
              </a:rPr>
              <a:t> </a:t>
            </a:r>
            <a:r>
              <a:rPr lang="tr-TR" sz="2800" b="1" dirty="0" err="1">
                <a:solidFill>
                  <a:srgbClr val="00B0F0"/>
                </a:solidFill>
              </a:rPr>
              <a:t>Leukocytes</a:t>
            </a:r>
            <a:r>
              <a:rPr lang="tr-TR" sz="2800" b="1" dirty="0">
                <a:solidFill>
                  <a:srgbClr val="00B0F0"/>
                </a:solidFill>
              </a:rPr>
              <a:t> </a:t>
            </a:r>
            <a:endParaRPr lang="en-US" sz="2800" b="1" dirty="0">
              <a:solidFill>
                <a:srgbClr val="00B0F0"/>
              </a:solidFill>
            </a:endParaRPr>
          </a:p>
        </p:txBody>
      </p:sp>
      <p:sp>
        <p:nvSpPr>
          <p:cNvPr id="3" name="Content Placeholder 2">
            <a:extLst>
              <a:ext uri="{FF2B5EF4-FFF2-40B4-BE49-F238E27FC236}">
                <a16:creationId xmlns:a16="http://schemas.microsoft.com/office/drawing/2014/main" id="{460B6896-B0D5-E140-9275-6C4AABAAFF3B}"/>
              </a:ext>
            </a:extLst>
          </p:cNvPr>
          <p:cNvSpPr>
            <a:spLocks noGrp="1"/>
          </p:cNvSpPr>
          <p:nvPr>
            <p:ph idx="1"/>
          </p:nvPr>
        </p:nvSpPr>
        <p:spPr>
          <a:xfrm>
            <a:off x="766433" y="1523416"/>
            <a:ext cx="10943284" cy="4145864"/>
          </a:xfrm>
        </p:spPr>
        <p:txBody>
          <a:bodyPr>
            <a:normAutofit/>
          </a:bodyPr>
          <a:lstStyle/>
          <a:p>
            <a:pPr algn="just">
              <a:lnSpc>
                <a:spcPct val="150000"/>
              </a:lnSpc>
              <a:buFont typeface="Arial" panose="020B0604020202020204" pitchFamily="34" charset="0"/>
              <a:buChar char="•"/>
            </a:pPr>
            <a:r>
              <a:rPr lang="tr-TR" sz="1800" dirty="0" err="1"/>
              <a:t>The</a:t>
            </a:r>
            <a:r>
              <a:rPr lang="tr-TR" sz="1800" dirty="0"/>
              <a:t> </a:t>
            </a:r>
            <a:r>
              <a:rPr lang="tr-TR" sz="1800" dirty="0" err="1"/>
              <a:t>reaction</a:t>
            </a:r>
            <a:r>
              <a:rPr lang="tr-TR" sz="1800" dirty="0"/>
              <a:t> </a:t>
            </a:r>
            <a:r>
              <a:rPr lang="tr-TR" sz="1800" dirty="0" err="1"/>
              <a:t>detects</a:t>
            </a:r>
            <a:r>
              <a:rPr lang="tr-TR" sz="1800" dirty="0"/>
              <a:t> </a:t>
            </a:r>
            <a:r>
              <a:rPr lang="tr-TR" sz="1800" dirty="0" err="1"/>
              <a:t>the</a:t>
            </a:r>
            <a:r>
              <a:rPr lang="tr-TR" sz="1800" dirty="0"/>
              <a:t> presence of </a:t>
            </a:r>
            <a:r>
              <a:rPr lang="tr-TR" sz="1800" dirty="0" err="1"/>
              <a:t>esterases</a:t>
            </a:r>
            <a:r>
              <a:rPr lang="tr-TR" sz="1800" dirty="0"/>
              <a:t> </a:t>
            </a:r>
            <a:r>
              <a:rPr lang="tr-TR" sz="1800" dirty="0" err="1"/>
              <a:t>that</a:t>
            </a:r>
            <a:r>
              <a:rPr lang="tr-TR" sz="1800" dirty="0"/>
              <a:t> </a:t>
            </a:r>
            <a:r>
              <a:rPr lang="tr-TR" sz="1800" dirty="0" err="1"/>
              <a:t>occur</a:t>
            </a:r>
            <a:r>
              <a:rPr lang="tr-TR" sz="1800" dirty="0"/>
              <a:t> in </a:t>
            </a:r>
            <a:r>
              <a:rPr lang="tr-TR" sz="1800" dirty="0" err="1"/>
              <a:t>granulocytes</a:t>
            </a:r>
            <a:r>
              <a:rPr lang="tr-TR" sz="1800" dirty="0"/>
              <a:t>. </a:t>
            </a:r>
          </a:p>
          <a:p>
            <a:pPr algn="just">
              <a:lnSpc>
                <a:spcPct val="150000"/>
              </a:lnSpc>
              <a:buFont typeface="Arial" panose="020B0604020202020204" pitchFamily="34" charset="0"/>
              <a:buChar char="•"/>
            </a:pPr>
            <a:r>
              <a:rPr lang="tr-TR" sz="1800" dirty="0" err="1"/>
              <a:t>The</a:t>
            </a:r>
            <a:r>
              <a:rPr lang="tr-TR" sz="1800" dirty="0"/>
              <a:t> </a:t>
            </a:r>
            <a:r>
              <a:rPr lang="tr-TR" sz="1800" dirty="0" err="1"/>
              <a:t>reaction</a:t>
            </a:r>
            <a:r>
              <a:rPr lang="tr-TR" sz="1800" dirty="0"/>
              <a:t> is not </a:t>
            </a:r>
            <a:r>
              <a:rPr lang="tr-TR" sz="1800" dirty="0" err="1"/>
              <a:t>affected</a:t>
            </a:r>
            <a:r>
              <a:rPr lang="tr-TR" sz="1800" dirty="0"/>
              <a:t> </a:t>
            </a:r>
            <a:r>
              <a:rPr lang="tr-TR" sz="1800" dirty="0" err="1"/>
              <a:t>by</a:t>
            </a:r>
            <a:r>
              <a:rPr lang="tr-TR" sz="1800" dirty="0"/>
              <a:t> </a:t>
            </a:r>
            <a:r>
              <a:rPr lang="tr-TR" sz="1800" dirty="0" err="1"/>
              <a:t>bacteria</a:t>
            </a:r>
            <a:r>
              <a:rPr lang="tr-TR" sz="1800" dirty="0"/>
              <a:t>, </a:t>
            </a:r>
            <a:r>
              <a:rPr lang="tr-TR" sz="1800" dirty="0" err="1"/>
              <a:t>trichomonads</a:t>
            </a:r>
            <a:r>
              <a:rPr lang="tr-TR" sz="1800" dirty="0"/>
              <a:t> </a:t>
            </a:r>
            <a:r>
              <a:rPr lang="tr-TR" sz="1800" dirty="0" err="1"/>
              <a:t>or</a:t>
            </a:r>
            <a:r>
              <a:rPr lang="tr-TR" sz="1800" dirty="0"/>
              <a:t> </a:t>
            </a:r>
            <a:r>
              <a:rPr lang="tr-TR" sz="1800" dirty="0" err="1"/>
              <a:t>erythrocytes</a:t>
            </a:r>
            <a:r>
              <a:rPr lang="tr-TR" sz="1800" dirty="0"/>
              <a:t> </a:t>
            </a:r>
            <a:r>
              <a:rPr lang="tr-TR" sz="1800" dirty="0" err="1"/>
              <a:t>present</a:t>
            </a:r>
            <a:r>
              <a:rPr lang="tr-TR" sz="1800" dirty="0"/>
              <a:t> in </a:t>
            </a:r>
            <a:r>
              <a:rPr lang="tr-TR" sz="1800" dirty="0" err="1"/>
              <a:t>the</a:t>
            </a:r>
            <a:r>
              <a:rPr lang="tr-TR" sz="1800" dirty="0"/>
              <a:t> </a:t>
            </a:r>
            <a:r>
              <a:rPr lang="tr-TR" sz="1800" dirty="0" err="1"/>
              <a:t>urine</a:t>
            </a:r>
            <a:r>
              <a:rPr lang="tr-TR" sz="1800" dirty="0"/>
              <a:t>. </a:t>
            </a:r>
            <a:r>
              <a:rPr lang="tr-TR" sz="1800" dirty="0" err="1"/>
              <a:t>Formaldehyde</a:t>
            </a:r>
            <a:r>
              <a:rPr lang="tr-TR" sz="1800" dirty="0"/>
              <a:t> (</a:t>
            </a:r>
            <a:r>
              <a:rPr lang="tr-TR" sz="1800" dirty="0" err="1"/>
              <a:t>stabilizer</a:t>
            </a:r>
            <a:r>
              <a:rPr lang="tr-TR" sz="1800" dirty="0"/>
              <a:t>) </a:t>
            </a:r>
            <a:r>
              <a:rPr lang="tr-TR" sz="1800" dirty="0" err="1"/>
              <a:t>and</a:t>
            </a:r>
            <a:r>
              <a:rPr lang="tr-TR" sz="1800" dirty="0"/>
              <a:t> </a:t>
            </a:r>
            <a:r>
              <a:rPr lang="tr-TR" sz="1800" dirty="0" err="1"/>
              <a:t>medication</a:t>
            </a:r>
            <a:r>
              <a:rPr lang="tr-TR" sz="1800" dirty="0"/>
              <a:t> </a:t>
            </a:r>
            <a:r>
              <a:rPr lang="tr-TR" sz="1800" dirty="0" err="1"/>
              <a:t>with</a:t>
            </a:r>
            <a:r>
              <a:rPr lang="tr-TR" sz="1800" dirty="0"/>
              <a:t> </a:t>
            </a:r>
            <a:r>
              <a:rPr lang="tr-TR" sz="1800" dirty="0" err="1"/>
              <a:t>antibiotics</a:t>
            </a:r>
            <a:r>
              <a:rPr lang="tr-TR" sz="1800" dirty="0"/>
              <a:t> </a:t>
            </a:r>
            <a:r>
              <a:rPr lang="tr-TR" sz="1800" dirty="0" err="1"/>
              <a:t>containing</a:t>
            </a:r>
            <a:r>
              <a:rPr lang="tr-TR" sz="1800" dirty="0"/>
              <a:t> </a:t>
            </a:r>
            <a:r>
              <a:rPr lang="tr-TR" sz="1800" dirty="0" err="1"/>
              <a:t>imipenem</a:t>
            </a:r>
            <a:r>
              <a:rPr lang="tr-TR" sz="1800" dirty="0"/>
              <a:t>, </a:t>
            </a:r>
            <a:r>
              <a:rPr lang="tr-TR" sz="1800" dirty="0" err="1"/>
              <a:t>meropenem</a:t>
            </a:r>
            <a:r>
              <a:rPr lang="tr-TR" sz="1800" dirty="0"/>
              <a:t> </a:t>
            </a:r>
            <a:r>
              <a:rPr lang="tr-TR" sz="1800" dirty="0" err="1"/>
              <a:t>or</a:t>
            </a:r>
            <a:r>
              <a:rPr lang="tr-TR" sz="1800" dirty="0"/>
              <a:t> </a:t>
            </a:r>
            <a:r>
              <a:rPr lang="tr-TR" sz="1800" dirty="0" err="1"/>
              <a:t>clavulanic</a:t>
            </a:r>
            <a:r>
              <a:rPr lang="tr-TR" sz="1800" dirty="0"/>
              <a:t> </a:t>
            </a:r>
            <a:r>
              <a:rPr lang="tr-TR" sz="1800" dirty="0" err="1"/>
              <a:t>acid</a:t>
            </a:r>
            <a:r>
              <a:rPr lang="tr-TR" sz="1800" dirty="0"/>
              <a:t> </a:t>
            </a:r>
            <a:r>
              <a:rPr lang="tr-TR" sz="1800" dirty="0" err="1"/>
              <a:t>may</a:t>
            </a:r>
            <a:r>
              <a:rPr lang="tr-TR" sz="1800" dirty="0"/>
              <a:t> </a:t>
            </a:r>
            <a:r>
              <a:rPr lang="tr-TR" sz="1800" dirty="0" err="1"/>
              <a:t>cause</a:t>
            </a:r>
            <a:r>
              <a:rPr lang="tr-TR" sz="1800" dirty="0"/>
              <a:t> </a:t>
            </a:r>
            <a:r>
              <a:rPr lang="tr-TR" sz="1800" dirty="0" err="1"/>
              <a:t>false-positive</a:t>
            </a:r>
            <a:r>
              <a:rPr lang="tr-TR" sz="1800" dirty="0"/>
              <a:t> </a:t>
            </a:r>
            <a:r>
              <a:rPr lang="tr-TR" sz="1800" dirty="0" err="1"/>
              <a:t>reactions</a:t>
            </a:r>
            <a:r>
              <a:rPr lang="tr-TR" sz="1800" dirty="0"/>
              <a:t>.</a:t>
            </a:r>
          </a:p>
          <a:p>
            <a:pPr algn="just">
              <a:lnSpc>
                <a:spcPct val="150000"/>
              </a:lnSpc>
              <a:buFont typeface="Arial" panose="020B0604020202020204" pitchFamily="34" charset="0"/>
              <a:buChar char="•"/>
            </a:pPr>
            <a:r>
              <a:rPr lang="tr-TR" sz="1800" dirty="0" err="1"/>
              <a:t>If</a:t>
            </a:r>
            <a:r>
              <a:rPr lang="tr-TR" sz="1800" dirty="0"/>
              <a:t> </a:t>
            </a:r>
            <a:r>
              <a:rPr lang="tr-TR" sz="1800" dirty="0" err="1"/>
              <a:t>the</a:t>
            </a:r>
            <a:r>
              <a:rPr lang="tr-TR" sz="1800" dirty="0"/>
              <a:t> </a:t>
            </a:r>
            <a:r>
              <a:rPr lang="tr-TR" sz="1800" dirty="0" err="1"/>
              <a:t>urine</a:t>
            </a:r>
            <a:r>
              <a:rPr lang="tr-TR" sz="1800" dirty="0"/>
              <a:t> </a:t>
            </a:r>
            <a:r>
              <a:rPr lang="tr-TR" sz="1800" dirty="0" err="1"/>
              <a:t>specimen</a:t>
            </a:r>
            <a:r>
              <a:rPr lang="tr-TR" sz="1800" dirty="0"/>
              <a:t> is </a:t>
            </a:r>
            <a:r>
              <a:rPr lang="tr-TR" sz="1800" dirty="0" err="1"/>
              <a:t>strongly</a:t>
            </a:r>
            <a:r>
              <a:rPr lang="tr-TR" sz="1800" dirty="0"/>
              <a:t>, </a:t>
            </a:r>
            <a:r>
              <a:rPr lang="tr-TR" sz="1800" dirty="0" err="1"/>
              <a:t>the</a:t>
            </a:r>
            <a:r>
              <a:rPr lang="tr-TR" sz="1800" dirty="0"/>
              <a:t> </a:t>
            </a:r>
            <a:r>
              <a:rPr lang="tr-TR" sz="1800" dirty="0" err="1"/>
              <a:t>reaction</a:t>
            </a:r>
            <a:r>
              <a:rPr lang="tr-TR" sz="1800" dirty="0"/>
              <a:t> </a:t>
            </a:r>
            <a:r>
              <a:rPr lang="tr-TR" sz="1800" dirty="0" err="1"/>
              <a:t>color</a:t>
            </a:r>
            <a:r>
              <a:rPr lang="tr-TR" sz="1800" dirty="0"/>
              <a:t> </a:t>
            </a:r>
            <a:r>
              <a:rPr lang="tr-TR" sz="1800" dirty="0" err="1"/>
              <a:t>may</a:t>
            </a:r>
            <a:r>
              <a:rPr lang="tr-TR" sz="1800" dirty="0"/>
              <a:t> be </a:t>
            </a:r>
            <a:r>
              <a:rPr lang="tr-TR" sz="1800" dirty="0" err="1"/>
              <a:t>masked</a:t>
            </a:r>
            <a:r>
              <a:rPr lang="tr-TR" sz="1800" dirty="0"/>
              <a:t>. </a:t>
            </a:r>
          </a:p>
          <a:p>
            <a:pPr algn="just">
              <a:lnSpc>
                <a:spcPct val="150000"/>
              </a:lnSpc>
              <a:buFont typeface="Arial" panose="020B0604020202020204" pitchFamily="34" charset="0"/>
              <a:buChar char="•"/>
            </a:pPr>
            <a:r>
              <a:rPr lang="tr-TR" sz="1800" dirty="0">
                <a:solidFill>
                  <a:srgbClr val="FF0000"/>
                </a:solidFill>
              </a:rPr>
              <a:t>Normal </a:t>
            </a:r>
            <a:r>
              <a:rPr lang="tr-TR" sz="1800" dirty="0" err="1">
                <a:solidFill>
                  <a:srgbClr val="FF0000"/>
                </a:solidFill>
              </a:rPr>
              <a:t>values</a:t>
            </a:r>
            <a:r>
              <a:rPr lang="tr-TR" sz="1800" dirty="0">
                <a:solidFill>
                  <a:srgbClr val="FF0000"/>
                </a:solidFill>
              </a:rPr>
              <a:t> </a:t>
            </a:r>
            <a:r>
              <a:rPr lang="tr-TR" sz="1800" dirty="0" err="1">
                <a:solidFill>
                  <a:srgbClr val="FF0000"/>
                </a:solidFill>
              </a:rPr>
              <a:t>are</a:t>
            </a:r>
            <a:r>
              <a:rPr lang="tr-TR" sz="1800" dirty="0">
                <a:solidFill>
                  <a:srgbClr val="FF0000"/>
                </a:solidFill>
              </a:rPr>
              <a:t> </a:t>
            </a:r>
            <a:r>
              <a:rPr lang="tr-TR" sz="1800" dirty="0" err="1">
                <a:solidFill>
                  <a:srgbClr val="FF0000"/>
                </a:solidFill>
              </a:rPr>
              <a:t>dependent</a:t>
            </a:r>
            <a:r>
              <a:rPr lang="tr-TR" sz="1800" dirty="0">
                <a:solidFill>
                  <a:srgbClr val="FF0000"/>
                </a:solidFill>
              </a:rPr>
              <a:t> on </a:t>
            </a:r>
            <a:r>
              <a:rPr lang="tr-TR" sz="1800" dirty="0" err="1">
                <a:solidFill>
                  <a:srgbClr val="FF0000"/>
                </a:solidFill>
              </a:rPr>
              <a:t>method</a:t>
            </a:r>
            <a:r>
              <a:rPr lang="tr-TR" sz="1800" dirty="0">
                <a:solidFill>
                  <a:srgbClr val="FF0000"/>
                </a:solidFill>
              </a:rPr>
              <a:t> of </a:t>
            </a:r>
            <a:r>
              <a:rPr lang="tr-TR" sz="1800" dirty="0" err="1">
                <a:solidFill>
                  <a:srgbClr val="FF0000"/>
                </a:solidFill>
              </a:rPr>
              <a:t>urine</a:t>
            </a:r>
            <a:r>
              <a:rPr lang="tr-TR" sz="1800" dirty="0">
                <a:solidFill>
                  <a:srgbClr val="FF0000"/>
                </a:solidFill>
              </a:rPr>
              <a:t> </a:t>
            </a:r>
            <a:r>
              <a:rPr lang="tr-TR" sz="1800" dirty="0" err="1">
                <a:solidFill>
                  <a:srgbClr val="FF0000"/>
                </a:solidFill>
              </a:rPr>
              <a:t>collection</a:t>
            </a:r>
            <a:r>
              <a:rPr lang="tr-TR" sz="1800" dirty="0">
                <a:solidFill>
                  <a:srgbClr val="FF0000"/>
                </a:solidFill>
              </a:rPr>
              <a:t>. </a:t>
            </a:r>
          </a:p>
          <a:p>
            <a:pPr algn="just">
              <a:lnSpc>
                <a:spcPct val="150000"/>
              </a:lnSpc>
              <a:buFont typeface="Arial" panose="020B0604020202020204" pitchFamily="34" charset="0"/>
              <a:buChar char="•"/>
            </a:pPr>
            <a:r>
              <a:rPr lang="tr-TR" sz="1800" dirty="0">
                <a:solidFill>
                  <a:srgbClr val="FF0000"/>
                </a:solidFill>
              </a:rPr>
              <a:t>Normal </a:t>
            </a:r>
            <a:r>
              <a:rPr lang="tr-TR" sz="1800" dirty="0" err="1">
                <a:solidFill>
                  <a:srgbClr val="FF0000"/>
                </a:solidFill>
              </a:rPr>
              <a:t>values</a:t>
            </a:r>
            <a:r>
              <a:rPr lang="tr-TR" sz="1800" dirty="0">
                <a:solidFill>
                  <a:srgbClr val="FF0000"/>
                </a:solidFill>
              </a:rPr>
              <a:t> </a:t>
            </a:r>
            <a:r>
              <a:rPr lang="tr-TR" sz="1800" dirty="0" err="1">
                <a:solidFill>
                  <a:srgbClr val="FF0000"/>
                </a:solidFill>
              </a:rPr>
              <a:t>are</a:t>
            </a:r>
            <a:r>
              <a:rPr lang="tr-TR" sz="1800" dirty="0">
                <a:solidFill>
                  <a:srgbClr val="FF0000"/>
                </a:solidFill>
              </a:rPr>
              <a:t> </a:t>
            </a:r>
            <a:r>
              <a:rPr lang="tr-TR" sz="1800" dirty="0">
                <a:solidFill>
                  <a:srgbClr val="00B0F0"/>
                </a:solidFill>
              </a:rPr>
              <a:t>0–8/</a:t>
            </a:r>
            <a:r>
              <a:rPr lang="tr-TR" sz="1800" dirty="0" err="1">
                <a:solidFill>
                  <a:srgbClr val="00B0F0"/>
                </a:solidFill>
              </a:rPr>
              <a:t>hpf</a:t>
            </a:r>
            <a:r>
              <a:rPr lang="tr-TR" sz="1800" dirty="0">
                <a:solidFill>
                  <a:srgbClr val="00B0F0"/>
                </a:solidFill>
              </a:rPr>
              <a:t> </a:t>
            </a:r>
            <a:r>
              <a:rPr lang="tr-TR" sz="1800" dirty="0" err="1">
                <a:solidFill>
                  <a:srgbClr val="FF0000"/>
                </a:solidFill>
              </a:rPr>
              <a:t>for</a:t>
            </a:r>
            <a:r>
              <a:rPr lang="tr-TR" sz="1800" dirty="0">
                <a:solidFill>
                  <a:srgbClr val="FF0000"/>
                </a:solidFill>
              </a:rPr>
              <a:t> </a:t>
            </a:r>
            <a:r>
              <a:rPr lang="tr-TR" sz="1800" dirty="0" err="1">
                <a:solidFill>
                  <a:srgbClr val="FF0000"/>
                </a:solidFill>
              </a:rPr>
              <a:t>voided</a:t>
            </a:r>
            <a:r>
              <a:rPr lang="tr-TR" sz="1800" dirty="0">
                <a:solidFill>
                  <a:srgbClr val="FF0000"/>
                </a:solidFill>
              </a:rPr>
              <a:t> </a:t>
            </a:r>
            <a:r>
              <a:rPr lang="tr-TR" sz="1800" dirty="0" err="1">
                <a:solidFill>
                  <a:srgbClr val="FF0000"/>
                </a:solidFill>
              </a:rPr>
              <a:t>sample</a:t>
            </a:r>
            <a:r>
              <a:rPr lang="tr-TR" sz="1800" dirty="0">
                <a:solidFill>
                  <a:srgbClr val="FF0000"/>
                </a:solidFill>
              </a:rPr>
              <a:t>, </a:t>
            </a:r>
            <a:r>
              <a:rPr lang="tr-TR" sz="1800" dirty="0">
                <a:solidFill>
                  <a:srgbClr val="00B0F0"/>
                </a:solidFill>
              </a:rPr>
              <a:t>0–5/</a:t>
            </a:r>
            <a:r>
              <a:rPr lang="tr-TR" sz="1800" dirty="0" err="1">
                <a:solidFill>
                  <a:srgbClr val="00B0F0"/>
                </a:solidFill>
              </a:rPr>
              <a:t>hpf</a:t>
            </a:r>
            <a:r>
              <a:rPr lang="tr-TR" sz="1800" dirty="0">
                <a:solidFill>
                  <a:srgbClr val="00B0F0"/>
                </a:solidFill>
              </a:rPr>
              <a:t> </a:t>
            </a:r>
            <a:r>
              <a:rPr lang="tr-TR" sz="1800" dirty="0" err="1">
                <a:solidFill>
                  <a:srgbClr val="FF0000"/>
                </a:solidFill>
              </a:rPr>
              <a:t>for</a:t>
            </a:r>
            <a:r>
              <a:rPr lang="tr-TR" sz="1800" dirty="0">
                <a:solidFill>
                  <a:srgbClr val="FF0000"/>
                </a:solidFill>
              </a:rPr>
              <a:t> </a:t>
            </a:r>
            <a:r>
              <a:rPr lang="tr-TR" sz="1800" dirty="0" err="1">
                <a:solidFill>
                  <a:srgbClr val="FF0000"/>
                </a:solidFill>
              </a:rPr>
              <a:t>catheterized</a:t>
            </a:r>
            <a:r>
              <a:rPr lang="tr-TR" sz="1800" dirty="0">
                <a:solidFill>
                  <a:srgbClr val="FF0000"/>
                </a:solidFill>
              </a:rPr>
              <a:t> </a:t>
            </a:r>
            <a:r>
              <a:rPr lang="tr-TR" sz="1800" dirty="0" err="1">
                <a:solidFill>
                  <a:srgbClr val="FF0000"/>
                </a:solidFill>
              </a:rPr>
              <a:t>sample</a:t>
            </a:r>
            <a:r>
              <a:rPr lang="tr-TR" sz="1800" dirty="0">
                <a:solidFill>
                  <a:srgbClr val="FF0000"/>
                </a:solidFill>
              </a:rPr>
              <a:t> </a:t>
            </a:r>
            <a:r>
              <a:rPr lang="tr-TR" sz="1800" dirty="0" err="1">
                <a:solidFill>
                  <a:srgbClr val="FF0000"/>
                </a:solidFill>
              </a:rPr>
              <a:t>and</a:t>
            </a:r>
            <a:r>
              <a:rPr lang="tr-TR" sz="1800" dirty="0">
                <a:solidFill>
                  <a:srgbClr val="FF0000"/>
                </a:solidFill>
              </a:rPr>
              <a:t> </a:t>
            </a:r>
            <a:r>
              <a:rPr lang="tr-TR" sz="1800" dirty="0">
                <a:solidFill>
                  <a:srgbClr val="00B0F0"/>
                </a:solidFill>
              </a:rPr>
              <a:t>0–3/</a:t>
            </a:r>
            <a:r>
              <a:rPr lang="tr-TR" sz="1800" dirty="0" err="1">
                <a:solidFill>
                  <a:srgbClr val="00B0F0"/>
                </a:solidFill>
              </a:rPr>
              <a:t>hpf</a:t>
            </a:r>
            <a:r>
              <a:rPr lang="tr-TR" sz="1800" dirty="0">
                <a:solidFill>
                  <a:srgbClr val="00B0F0"/>
                </a:solidFill>
              </a:rPr>
              <a:t> </a:t>
            </a:r>
            <a:r>
              <a:rPr lang="tr-TR" sz="1800" dirty="0" err="1">
                <a:solidFill>
                  <a:srgbClr val="FF0000"/>
                </a:solidFill>
              </a:rPr>
              <a:t>for</a:t>
            </a:r>
            <a:r>
              <a:rPr lang="tr-TR" sz="1800" dirty="0">
                <a:solidFill>
                  <a:srgbClr val="FF0000"/>
                </a:solidFill>
              </a:rPr>
              <a:t> </a:t>
            </a:r>
            <a:r>
              <a:rPr lang="tr-TR" sz="1800" dirty="0" err="1">
                <a:solidFill>
                  <a:srgbClr val="FF0000"/>
                </a:solidFill>
              </a:rPr>
              <a:t>cystocentesis</a:t>
            </a:r>
            <a:r>
              <a:rPr lang="tr-TR" sz="1800" dirty="0">
                <a:solidFill>
                  <a:srgbClr val="FF0000"/>
                </a:solidFill>
              </a:rPr>
              <a:t> </a:t>
            </a:r>
            <a:r>
              <a:rPr lang="tr-TR" sz="1800" dirty="0" err="1">
                <a:solidFill>
                  <a:srgbClr val="FF0000"/>
                </a:solidFill>
              </a:rPr>
              <a:t>sample</a:t>
            </a:r>
            <a:r>
              <a:rPr lang="tr-TR" sz="1800" dirty="0">
                <a:solidFill>
                  <a:srgbClr val="FF0000"/>
                </a:solidFill>
              </a:rPr>
              <a:t>. </a:t>
            </a:r>
          </a:p>
          <a:p>
            <a:pPr algn="just"/>
            <a:endParaRPr lang="tr-TR" sz="1800" dirty="0"/>
          </a:p>
          <a:p>
            <a:pPr algn="just"/>
            <a:endParaRPr lang="tr-TR" sz="1800" dirty="0"/>
          </a:p>
          <a:p>
            <a:pPr algn="just"/>
            <a:endParaRPr lang="en-US" sz="1800" dirty="0"/>
          </a:p>
        </p:txBody>
      </p:sp>
    </p:spTree>
    <p:extLst>
      <p:ext uri="{BB962C8B-B14F-4D97-AF65-F5344CB8AC3E}">
        <p14:creationId xmlns:p14="http://schemas.microsoft.com/office/powerpoint/2010/main" val="1743974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25C36-0E46-4740-8255-B6AA20703713}"/>
              </a:ext>
            </a:extLst>
          </p:cNvPr>
          <p:cNvSpPr>
            <a:spLocks noGrp="1"/>
          </p:cNvSpPr>
          <p:nvPr>
            <p:ph type="title"/>
          </p:nvPr>
        </p:nvSpPr>
        <p:spPr>
          <a:xfrm>
            <a:off x="1024127" y="336562"/>
            <a:ext cx="9720072" cy="457521"/>
          </a:xfrm>
        </p:spPr>
        <p:style>
          <a:lnRef idx="2">
            <a:schemeClr val="accent1"/>
          </a:lnRef>
          <a:fillRef idx="1">
            <a:schemeClr val="lt1"/>
          </a:fillRef>
          <a:effectRef idx="0">
            <a:schemeClr val="accent1"/>
          </a:effectRef>
          <a:fontRef idx="minor">
            <a:schemeClr val="dk1"/>
          </a:fontRef>
        </p:style>
        <p:txBody>
          <a:bodyPr>
            <a:normAutofit/>
          </a:bodyPr>
          <a:lstStyle/>
          <a:p>
            <a:r>
              <a:rPr lang="tr-TR" sz="2400" b="1" cap="none" dirty="0" err="1">
                <a:solidFill>
                  <a:schemeClr val="accent1"/>
                </a:solidFill>
              </a:rPr>
              <a:t>Values</a:t>
            </a:r>
            <a:r>
              <a:rPr lang="tr-TR" sz="2400" b="1" cap="none" dirty="0">
                <a:solidFill>
                  <a:schemeClr val="accent1"/>
                </a:solidFill>
              </a:rPr>
              <a:t> </a:t>
            </a:r>
            <a:r>
              <a:rPr lang="tr-TR" sz="2400" b="1" cap="none" dirty="0" err="1">
                <a:solidFill>
                  <a:schemeClr val="accent1"/>
                </a:solidFill>
              </a:rPr>
              <a:t>Below</a:t>
            </a:r>
            <a:r>
              <a:rPr lang="tr-TR" sz="2400" b="1" cap="none" dirty="0">
                <a:solidFill>
                  <a:schemeClr val="accent1"/>
                </a:solidFill>
              </a:rPr>
              <a:t> Reference </a:t>
            </a:r>
            <a:r>
              <a:rPr lang="tr-TR" sz="2400" b="1" cap="none" dirty="0" err="1">
                <a:solidFill>
                  <a:schemeClr val="accent1"/>
                </a:solidFill>
              </a:rPr>
              <a:t>Range</a:t>
            </a:r>
            <a:r>
              <a:rPr lang="tr-TR" sz="2400" b="1" cap="none" dirty="0">
                <a:solidFill>
                  <a:schemeClr val="accent1"/>
                </a:solidFill>
              </a:rPr>
              <a:t> </a:t>
            </a:r>
            <a:endParaRPr lang="en-US" sz="2400" dirty="0"/>
          </a:p>
        </p:txBody>
      </p:sp>
      <p:sp>
        <p:nvSpPr>
          <p:cNvPr id="3" name="Content Placeholder 2">
            <a:extLst>
              <a:ext uri="{FF2B5EF4-FFF2-40B4-BE49-F238E27FC236}">
                <a16:creationId xmlns:a16="http://schemas.microsoft.com/office/drawing/2014/main" id="{AEECD4EC-9B8E-954C-BEA8-5F4660907A36}"/>
              </a:ext>
            </a:extLst>
          </p:cNvPr>
          <p:cNvSpPr>
            <a:spLocks noGrp="1"/>
          </p:cNvSpPr>
          <p:nvPr>
            <p:ph idx="1"/>
          </p:nvPr>
        </p:nvSpPr>
        <p:spPr>
          <a:xfrm>
            <a:off x="1024127" y="801942"/>
            <a:ext cx="9720072" cy="1816567"/>
          </a:xfrm>
        </p:spPr>
        <p:style>
          <a:lnRef idx="2">
            <a:schemeClr val="accent1"/>
          </a:lnRef>
          <a:fillRef idx="1">
            <a:schemeClr val="lt1"/>
          </a:fillRef>
          <a:effectRef idx="0">
            <a:schemeClr val="accent1"/>
          </a:effectRef>
          <a:fontRef idx="minor">
            <a:schemeClr val="dk1"/>
          </a:fontRef>
        </p:style>
        <p:txBody>
          <a:bodyPr>
            <a:normAutofit/>
          </a:bodyPr>
          <a:lstStyle/>
          <a:p>
            <a:pPr marL="0" indent="0">
              <a:lnSpc>
                <a:spcPct val="150000"/>
              </a:lnSpc>
              <a:buNone/>
            </a:pPr>
            <a:r>
              <a:rPr lang="tr-TR" sz="1800" dirty="0">
                <a:solidFill>
                  <a:srgbClr val="FF0000"/>
                </a:solidFill>
              </a:rPr>
              <a:t>Normal: </a:t>
            </a:r>
            <a:r>
              <a:rPr lang="tr-TR" sz="1800" dirty="0" err="1"/>
              <a:t>The</a:t>
            </a:r>
            <a:r>
              <a:rPr lang="tr-TR" sz="1800" dirty="0"/>
              <a:t> normal </a:t>
            </a:r>
            <a:r>
              <a:rPr lang="tr-TR" sz="1800" dirty="0" err="1"/>
              <a:t>range</a:t>
            </a:r>
            <a:r>
              <a:rPr lang="tr-TR" sz="1800" dirty="0"/>
              <a:t> </a:t>
            </a:r>
            <a:r>
              <a:rPr lang="tr-TR" sz="1800" dirty="0" err="1"/>
              <a:t>includes</a:t>
            </a:r>
            <a:r>
              <a:rPr lang="tr-TR" sz="1800" dirty="0"/>
              <a:t> </a:t>
            </a:r>
            <a:r>
              <a:rPr lang="tr-TR" sz="1800" dirty="0" err="1"/>
              <a:t>zero</a:t>
            </a:r>
            <a:r>
              <a:rPr lang="tr-TR" sz="1800" dirty="0"/>
              <a:t>. </a:t>
            </a:r>
          </a:p>
          <a:p>
            <a:pPr marL="0" indent="0">
              <a:lnSpc>
                <a:spcPct val="150000"/>
              </a:lnSpc>
              <a:buNone/>
            </a:pPr>
            <a:r>
              <a:rPr lang="tr-TR" sz="1800" dirty="0" err="1">
                <a:solidFill>
                  <a:srgbClr val="FF0000"/>
                </a:solidFill>
              </a:rPr>
              <a:t>Artifact</a:t>
            </a:r>
            <a:r>
              <a:rPr lang="tr-TR" sz="1800" dirty="0">
                <a:solidFill>
                  <a:srgbClr val="FF0000"/>
                </a:solidFill>
              </a:rPr>
              <a:t> </a:t>
            </a:r>
            <a:r>
              <a:rPr lang="tr-TR" sz="1800" dirty="0" err="1">
                <a:solidFill>
                  <a:srgbClr val="FF0000"/>
                </a:solidFill>
              </a:rPr>
              <a:t>due</a:t>
            </a:r>
            <a:r>
              <a:rPr lang="tr-TR" sz="1800" dirty="0">
                <a:solidFill>
                  <a:srgbClr val="FF0000"/>
                </a:solidFill>
              </a:rPr>
              <a:t> </a:t>
            </a:r>
            <a:r>
              <a:rPr lang="tr-TR" sz="1800" dirty="0" err="1">
                <a:solidFill>
                  <a:srgbClr val="FF0000"/>
                </a:solidFill>
              </a:rPr>
              <a:t>to</a:t>
            </a:r>
            <a:r>
              <a:rPr lang="tr-TR" sz="1800" dirty="0">
                <a:solidFill>
                  <a:srgbClr val="FF0000"/>
                </a:solidFill>
              </a:rPr>
              <a:t> </a:t>
            </a:r>
            <a:r>
              <a:rPr lang="tr-TR" sz="1800" dirty="0" err="1">
                <a:solidFill>
                  <a:srgbClr val="FF0000"/>
                </a:solidFill>
              </a:rPr>
              <a:t>lysis</a:t>
            </a:r>
            <a:r>
              <a:rPr lang="tr-TR" sz="1800" dirty="0">
                <a:solidFill>
                  <a:srgbClr val="FF0000"/>
                </a:solidFill>
              </a:rPr>
              <a:t>: </a:t>
            </a:r>
            <a:r>
              <a:rPr lang="tr-TR" sz="1800" dirty="0"/>
              <a:t>Alkaline </a:t>
            </a:r>
            <a:r>
              <a:rPr lang="tr-TR" sz="1800" dirty="0" err="1"/>
              <a:t>urine</a:t>
            </a:r>
            <a:r>
              <a:rPr lang="tr-TR" sz="1800" dirty="0"/>
              <a:t>, </a:t>
            </a:r>
            <a:r>
              <a:rPr lang="tr-TR" sz="1800" dirty="0" err="1"/>
              <a:t>dilute</a:t>
            </a:r>
            <a:r>
              <a:rPr lang="tr-TR" sz="1800" dirty="0"/>
              <a:t> </a:t>
            </a:r>
            <a:r>
              <a:rPr lang="tr-TR" sz="1800" dirty="0" err="1"/>
              <a:t>urine</a:t>
            </a:r>
            <a:r>
              <a:rPr lang="tr-TR" sz="1800" dirty="0"/>
              <a:t> </a:t>
            </a:r>
            <a:r>
              <a:rPr lang="tr-TR" sz="1800" dirty="0" err="1"/>
              <a:t>or</a:t>
            </a:r>
            <a:r>
              <a:rPr lang="tr-TR" sz="1800" dirty="0"/>
              <a:t> </a:t>
            </a:r>
            <a:r>
              <a:rPr lang="tr-TR" sz="1800" dirty="0" err="1"/>
              <a:t>prolonged</a:t>
            </a:r>
            <a:r>
              <a:rPr lang="tr-TR" sz="1800" dirty="0"/>
              <a:t> </a:t>
            </a:r>
            <a:r>
              <a:rPr lang="tr-TR" sz="1800" dirty="0" err="1"/>
              <a:t>exposure</a:t>
            </a:r>
            <a:r>
              <a:rPr lang="tr-TR" sz="1800" dirty="0"/>
              <a:t> </a:t>
            </a:r>
            <a:r>
              <a:rPr lang="tr-TR" sz="1800" dirty="0" err="1"/>
              <a:t>to</a:t>
            </a:r>
            <a:r>
              <a:rPr lang="tr-TR" sz="1800" dirty="0"/>
              <a:t> </a:t>
            </a:r>
            <a:r>
              <a:rPr lang="tr-TR" sz="1800" dirty="0" err="1"/>
              <a:t>room</a:t>
            </a:r>
            <a:r>
              <a:rPr lang="tr-TR" sz="1800" dirty="0"/>
              <a:t> </a:t>
            </a:r>
            <a:r>
              <a:rPr lang="tr-TR" sz="1800" dirty="0" err="1"/>
              <a:t>temperature</a:t>
            </a:r>
            <a:r>
              <a:rPr lang="tr-TR" sz="1800" dirty="0"/>
              <a:t> </a:t>
            </a:r>
            <a:r>
              <a:rPr lang="tr-TR" sz="1800" dirty="0" err="1"/>
              <a:t>will</a:t>
            </a:r>
            <a:r>
              <a:rPr lang="tr-TR" sz="1800" dirty="0"/>
              <a:t> </a:t>
            </a:r>
            <a:r>
              <a:rPr lang="tr-TR" sz="1800" dirty="0" err="1"/>
              <a:t>cause</a:t>
            </a:r>
            <a:r>
              <a:rPr lang="tr-TR" sz="1800" dirty="0"/>
              <a:t> WBC </a:t>
            </a:r>
            <a:r>
              <a:rPr lang="tr-TR" sz="1800" dirty="0" err="1"/>
              <a:t>lysis</a:t>
            </a:r>
            <a:r>
              <a:rPr lang="tr-TR" sz="1800" dirty="0"/>
              <a:t>. </a:t>
            </a:r>
          </a:p>
          <a:p>
            <a:endParaRPr lang="en-US" dirty="0"/>
          </a:p>
        </p:txBody>
      </p:sp>
      <p:sp>
        <p:nvSpPr>
          <p:cNvPr id="4" name="Title 1">
            <a:extLst>
              <a:ext uri="{FF2B5EF4-FFF2-40B4-BE49-F238E27FC236}">
                <a16:creationId xmlns:a16="http://schemas.microsoft.com/office/drawing/2014/main" id="{D51BB309-045D-BB4B-A58F-BF43B6ABB2DC}"/>
              </a:ext>
            </a:extLst>
          </p:cNvPr>
          <p:cNvSpPr txBox="1">
            <a:spLocks/>
          </p:cNvSpPr>
          <p:nvPr/>
        </p:nvSpPr>
        <p:spPr>
          <a:xfrm>
            <a:off x="1024127" y="3143930"/>
            <a:ext cx="9720072" cy="457521"/>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r>
              <a:rPr lang="tr-TR" sz="2400" b="1" cap="none" dirty="0" err="1">
                <a:solidFill>
                  <a:schemeClr val="accent1"/>
                </a:solidFill>
              </a:rPr>
              <a:t>Values</a:t>
            </a:r>
            <a:r>
              <a:rPr lang="tr-TR" sz="2400" b="1" cap="none" dirty="0">
                <a:solidFill>
                  <a:schemeClr val="accent1"/>
                </a:solidFill>
              </a:rPr>
              <a:t> </a:t>
            </a:r>
            <a:r>
              <a:rPr lang="tr-TR" sz="2400" b="1" cap="none" dirty="0" err="1">
                <a:solidFill>
                  <a:schemeClr val="accent1"/>
                </a:solidFill>
              </a:rPr>
              <a:t>Above</a:t>
            </a:r>
            <a:r>
              <a:rPr lang="tr-TR" sz="2400" b="1" cap="none" dirty="0">
                <a:solidFill>
                  <a:schemeClr val="accent1"/>
                </a:solidFill>
              </a:rPr>
              <a:t> Reference </a:t>
            </a:r>
            <a:r>
              <a:rPr lang="tr-TR" sz="2400" b="1" cap="none" dirty="0" err="1">
                <a:solidFill>
                  <a:schemeClr val="accent1"/>
                </a:solidFill>
              </a:rPr>
              <a:t>Range</a:t>
            </a:r>
            <a:r>
              <a:rPr lang="tr-TR" sz="2400" b="1" cap="none" dirty="0">
                <a:solidFill>
                  <a:schemeClr val="accent1"/>
                </a:solidFill>
              </a:rPr>
              <a:t> </a:t>
            </a:r>
            <a:endParaRPr lang="en-US" sz="2400" dirty="0"/>
          </a:p>
        </p:txBody>
      </p:sp>
      <p:sp>
        <p:nvSpPr>
          <p:cNvPr id="5" name="Content Placeholder 2">
            <a:extLst>
              <a:ext uri="{FF2B5EF4-FFF2-40B4-BE49-F238E27FC236}">
                <a16:creationId xmlns:a16="http://schemas.microsoft.com/office/drawing/2014/main" id="{317B020A-64B1-1148-8922-04C11B5D3064}"/>
              </a:ext>
            </a:extLst>
          </p:cNvPr>
          <p:cNvSpPr txBox="1">
            <a:spLocks/>
          </p:cNvSpPr>
          <p:nvPr/>
        </p:nvSpPr>
        <p:spPr>
          <a:xfrm>
            <a:off x="1024126" y="3601451"/>
            <a:ext cx="9720073" cy="3106920"/>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a:lnSpc>
                <a:spcPct val="150000"/>
              </a:lnSpc>
              <a:buFont typeface="Arial" panose="020B0604020202020204" pitchFamily="34" charset="0"/>
              <a:buChar char="•"/>
            </a:pPr>
            <a:r>
              <a:rPr lang="tr-TR" sz="1900" dirty="0" err="1"/>
              <a:t>Urinary</a:t>
            </a:r>
            <a:r>
              <a:rPr lang="tr-TR" sz="1900" dirty="0"/>
              <a:t> </a:t>
            </a:r>
            <a:r>
              <a:rPr lang="tr-TR" sz="1900" dirty="0" err="1"/>
              <a:t>tract</a:t>
            </a:r>
            <a:r>
              <a:rPr lang="tr-TR" sz="1900" dirty="0"/>
              <a:t> </a:t>
            </a:r>
            <a:r>
              <a:rPr lang="tr-TR" sz="1900" dirty="0" err="1"/>
              <a:t>infection</a:t>
            </a:r>
            <a:r>
              <a:rPr lang="tr-TR" sz="1900" dirty="0"/>
              <a:t> (</a:t>
            </a:r>
            <a:r>
              <a:rPr lang="tr-TR" sz="1900" dirty="0" err="1"/>
              <a:t>kidney</a:t>
            </a:r>
            <a:r>
              <a:rPr lang="tr-TR" sz="1900" dirty="0"/>
              <a:t> </a:t>
            </a:r>
            <a:r>
              <a:rPr lang="tr-TR" sz="1900" dirty="0" err="1"/>
              <a:t>or</a:t>
            </a:r>
            <a:r>
              <a:rPr lang="tr-TR" sz="1900" dirty="0"/>
              <a:t> </a:t>
            </a:r>
            <a:r>
              <a:rPr lang="tr-TR" sz="1900" dirty="0" err="1"/>
              <a:t>urinary</a:t>
            </a:r>
            <a:r>
              <a:rPr lang="tr-TR" sz="1900" dirty="0"/>
              <a:t> </a:t>
            </a:r>
            <a:r>
              <a:rPr lang="tr-TR" sz="1900" dirty="0" err="1"/>
              <a:t>bladder</a:t>
            </a:r>
            <a:r>
              <a:rPr lang="tr-TR" sz="1900" dirty="0"/>
              <a:t>)</a:t>
            </a:r>
          </a:p>
          <a:p>
            <a:pPr lvl="1">
              <a:lnSpc>
                <a:spcPct val="150000"/>
              </a:lnSpc>
              <a:buFont typeface="Arial" panose="020B0604020202020204" pitchFamily="34" charset="0"/>
              <a:buChar char="•"/>
            </a:pPr>
            <a:r>
              <a:rPr lang="tr-TR" sz="1900" dirty="0" err="1"/>
              <a:t>Patients</a:t>
            </a:r>
            <a:r>
              <a:rPr lang="tr-TR" sz="1900" dirty="0"/>
              <a:t> </a:t>
            </a:r>
            <a:r>
              <a:rPr lang="tr-TR" sz="1900" dirty="0" err="1"/>
              <a:t>with</a:t>
            </a:r>
            <a:r>
              <a:rPr lang="tr-TR" sz="1900" dirty="0"/>
              <a:t> </a:t>
            </a:r>
            <a:r>
              <a:rPr lang="tr-TR" sz="1900" dirty="0" err="1"/>
              <a:t>diabetes</a:t>
            </a:r>
            <a:r>
              <a:rPr lang="tr-TR" sz="1900" dirty="0"/>
              <a:t> </a:t>
            </a:r>
            <a:r>
              <a:rPr lang="tr-TR" sz="1900" dirty="0" err="1"/>
              <a:t>mellitus</a:t>
            </a:r>
            <a:r>
              <a:rPr lang="tr-TR" sz="1900" dirty="0"/>
              <a:t> </a:t>
            </a:r>
            <a:r>
              <a:rPr lang="tr-TR" sz="1900" dirty="0" err="1"/>
              <a:t>or</a:t>
            </a:r>
            <a:r>
              <a:rPr lang="tr-TR" sz="1900" dirty="0"/>
              <a:t> </a:t>
            </a:r>
            <a:r>
              <a:rPr lang="tr-TR" sz="1900" dirty="0" err="1"/>
              <a:t>hyperadrenocorticism</a:t>
            </a:r>
            <a:r>
              <a:rPr lang="tr-TR" sz="1900" dirty="0"/>
              <a:t> </a:t>
            </a:r>
            <a:r>
              <a:rPr lang="tr-TR" sz="1900" dirty="0" err="1"/>
              <a:t>may</a:t>
            </a:r>
            <a:r>
              <a:rPr lang="tr-TR" sz="1900" dirty="0"/>
              <a:t> </a:t>
            </a:r>
            <a:r>
              <a:rPr lang="tr-TR" sz="1900" dirty="0" err="1"/>
              <a:t>have</a:t>
            </a:r>
            <a:r>
              <a:rPr lang="tr-TR" sz="1900" dirty="0"/>
              <a:t> </a:t>
            </a:r>
            <a:r>
              <a:rPr lang="tr-TR" sz="1900" dirty="0" err="1"/>
              <a:t>urinary</a:t>
            </a:r>
            <a:r>
              <a:rPr lang="tr-TR" sz="1900" dirty="0"/>
              <a:t> </a:t>
            </a:r>
            <a:r>
              <a:rPr lang="tr-TR" sz="1900" dirty="0" err="1"/>
              <a:t>tract</a:t>
            </a:r>
            <a:r>
              <a:rPr lang="tr-TR" sz="1900" dirty="0"/>
              <a:t> </a:t>
            </a:r>
            <a:r>
              <a:rPr lang="tr-TR" sz="1900" dirty="0" err="1"/>
              <a:t>infections</a:t>
            </a:r>
            <a:r>
              <a:rPr lang="tr-TR" sz="1900" dirty="0"/>
              <a:t> but not </a:t>
            </a:r>
            <a:r>
              <a:rPr lang="tr-TR" sz="1900" dirty="0" err="1"/>
              <a:t>show</a:t>
            </a:r>
            <a:r>
              <a:rPr lang="tr-TR" sz="1900" dirty="0"/>
              <a:t> </a:t>
            </a:r>
            <a:r>
              <a:rPr lang="tr-TR" sz="1900" dirty="0" err="1"/>
              <a:t>pyuria</a:t>
            </a:r>
            <a:r>
              <a:rPr lang="tr-TR" sz="1900" dirty="0"/>
              <a:t>. </a:t>
            </a:r>
          </a:p>
          <a:p>
            <a:pPr>
              <a:lnSpc>
                <a:spcPct val="150000"/>
              </a:lnSpc>
              <a:buFont typeface="Arial" panose="020B0604020202020204" pitchFamily="34" charset="0"/>
              <a:buChar char="•"/>
            </a:pPr>
            <a:r>
              <a:rPr lang="tr-TR" sz="1900" dirty="0" err="1"/>
              <a:t>Genital</a:t>
            </a:r>
            <a:r>
              <a:rPr lang="tr-TR" sz="1900" dirty="0"/>
              <a:t> </a:t>
            </a:r>
            <a:r>
              <a:rPr lang="tr-TR" sz="1900" dirty="0" err="1"/>
              <a:t>tract</a:t>
            </a:r>
            <a:r>
              <a:rPr lang="tr-TR" sz="1900" dirty="0"/>
              <a:t> </a:t>
            </a:r>
            <a:r>
              <a:rPr lang="tr-TR" sz="1900" dirty="0" err="1"/>
              <a:t>contamination</a:t>
            </a:r>
            <a:r>
              <a:rPr lang="tr-TR" sz="1900" dirty="0"/>
              <a:t> (</a:t>
            </a:r>
            <a:r>
              <a:rPr lang="tr-TR" sz="1900" dirty="0" err="1"/>
              <a:t>voided</a:t>
            </a:r>
            <a:r>
              <a:rPr lang="tr-TR" sz="1900" dirty="0"/>
              <a:t> </a:t>
            </a:r>
            <a:r>
              <a:rPr lang="tr-TR" sz="1900" dirty="0" err="1"/>
              <a:t>or</a:t>
            </a:r>
            <a:r>
              <a:rPr lang="tr-TR" sz="1900" dirty="0"/>
              <a:t> </a:t>
            </a:r>
            <a:r>
              <a:rPr lang="tr-TR" sz="1900" dirty="0" err="1"/>
              <a:t>catheterized</a:t>
            </a:r>
            <a:r>
              <a:rPr lang="tr-TR" sz="1900" dirty="0"/>
              <a:t> </a:t>
            </a:r>
            <a:r>
              <a:rPr lang="tr-TR" sz="1900" dirty="0" err="1"/>
              <a:t>samples</a:t>
            </a:r>
            <a:r>
              <a:rPr lang="tr-TR" sz="1900" dirty="0"/>
              <a:t>) </a:t>
            </a:r>
          </a:p>
          <a:p>
            <a:pPr>
              <a:lnSpc>
                <a:spcPct val="150000"/>
              </a:lnSpc>
              <a:buFont typeface="Arial" panose="020B0604020202020204" pitchFamily="34" charset="0"/>
              <a:buChar char="•"/>
            </a:pPr>
            <a:r>
              <a:rPr lang="tr-TR" sz="1900" dirty="0" err="1"/>
              <a:t>Calculi</a:t>
            </a:r>
            <a:r>
              <a:rPr lang="tr-TR" sz="1900" dirty="0"/>
              <a:t> </a:t>
            </a:r>
          </a:p>
          <a:p>
            <a:pPr>
              <a:lnSpc>
                <a:spcPct val="150000"/>
              </a:lnSpc>
              <a:buFont typeface="Arial" panose="020B0604020202020204" pitchFamily="34" charset="0"/>
              <a:buChar char="•"/>
            </a:pPr>
            <a:r>
              <a:rPr lang="tr-TR" sz="1900" dirty="0" err="1"/>
              <a:t>Neoplasia</a:t>
            </a:r>
            <a:r>
              <a:rPr lang="tr-TR" sz="1900" dirty="0"/>
              <a:t> </a:t>
            </a:r>
          </a:p>
          <a:p>
            <a:endParaRPr lang="en-US" dirty="0"/>
          </a:p>
        </p:txBody>
      </p:sp>
    </p:spTree>
    <p:extLst>
      <p:ext uri="{BB962C8B-B14F-4D97-AF65-F5344CB8AC3E}">
        <p14:creationId xmlns:p14="http://schemas.microsoft.com/office/powerpoint/2010/main" val="615915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48442F-3C16-1442-832B-A63F46257364}"/>
              </a:ext>
            </a:extLst>
          </p:cNvPr>
          <p:cNvSpPr>
            <a:spLocks noGrp="1"/>
          </p:cNvSpPr>
          <p:nvPr>
            <p:ph idx="1"/>
          </p:nvPr>
        </p:nvSpPr>
        <p:spPr>
          <a:xfrm>
            <a:off x="766434" y="808230"/>
            <a:ext cx="10750777" cy="5659072"/>
          </a:xfrm>
        </p:spPr>
        <p:txBody>
          <a:bodyPr>
            <a:normAutofit/>
          </a:bodyPr>
          <a:lstStyle/>
          <a:p>
            <a:pPr>
              <a:lnSpc>
                <a:spcPct val="150000"/>
              </a:lnSpc>
            </a:pPr>
            <a:r>
              <a:rPr lang="tr-TR" sz="1800" b="1" dirty="0" err="1">
                <a:solidFill>
                  <a:srgbClr val="00B0F0"/>
                </a:solidFill>
              </a:rPr>
              <a:t>Related</a:t>
            </a:r>
            <a:r>
              <a:rPr lang="tr-TR" sz="1800" b="1" dirty="0">
                <a:solidFill>
                  <a:srgbClr val="00B0F0"/>
                </a:solidFill>
              </a:rPr>
              <a:t> </a:t>
            </a:r>
            <a:r>
              <a:rPr lang="tr-TR" sz="1800" b="1" dirty="0" err="1">
                <a:solidFill>
                  <a:srgbClr val="00B0F0"/>
                </a:solidFill>
              </a:rPr>
              <a:t>Findings</a:t>
            </a:r>
            <a:r>
              <a:rPr lang="tr-TR" sz="1800" b="1" dirty="0">
                <a:solidFill>
                  <a:srgbClr val="00B0F0"/>
                </a:solidFill>
              </a:rPr>
              <a:t> </a:t>
            </a:r>
            <a:endParaRPr lang="tr-TR" sz="1800" dirty="0">
              <a:solidFill>
                <a:srgbClr val="00B0F0"/>
              </a:solidFill>
            </a:endParaRPr>
          </a:p>
          <a:p>
            <a:pPr>
              <a:lnSpc>
                <a:spcPct val="150000"/>
              </a:lnSpc>
              <a:buFont typeface="Arial" panose="020B0604020202020204" pitchFamily="34" charset="0"/>
              <a:buChar char="•"/>
            </a:pPr>
            <a:r>
              <a:rPr lang="tr-TR" sz="1800" dirty="0" err="1">
                <a:solidFill>
                  <a:srgbClr val="FF0000"/>
                </a:solidFill>
              </a:rPr>
              <a:t>Signs</a:t>
            </a:r>
            <a:r>
              <a:rPr lang="tr-TR" sz="1800" dirty="0">
                <a:solidFill>
                  <a:srgbClr val="FF0000"/>
                </a:solidFill>
              </a:rPr>
              <a:t> of </a:t>
            </a:r>
            <a:r>
              <a:rPr lang="tr-TR" sz="1800" dirty="0" err="1">
                <a:solidFill>
                  <a:srgbClr val="FF0000"/>
                </a:solidFill>
              </a:rPr>
              <a:t>urinary</a:t>
            </a:r>
            <a:r>
              <a:rPr lang="tr-TR" sz="1800" dirty="0">
                <a:solidFill>
                  <a:srgbClr val="FF0000"/>
                </a:solidFill>
              </a:rPr>
              <a:t> </a:t>
            </a:r>
            <a:r>
              <a:rPr lang="tr-TR" sz="1800" dirty="0" err="1">
                <a:solidFill>
                  <a:srgbClr val="FF0000"/>
                </a:solidFill>
              </a:rPr>
              <a:t>tract</a:t>
            </a:r>
            <a:r>
              <a:rPr lang="tr-TR" sz="1800" dirty="0">
                <a:solidFill>
                  <a:srgbClr val="FF0000"/>
                </a:solidFill>
              </a:rPr>
              <a:t> </a:t>
            </a:r>
            <a:r>
              <a:rPr lang="tr-TR" sz="1800" dirty="0" err="1">
                <a:solidFill>
                  <a:srgbClr val="FF0000"/>
                </a:solidFill>
              </a:rPr>
              <a:t>infection</a:t>
            </a:r>
            <a:r>
              <a:rPr lang="tr-TR" sz="1800" dirty="0"/>
              <a:t>: </a:t>
            </a:r>
            <a:r>
              <a:rPr lang="tr-TR" sz="1800" dirty="0" err="1"/>
              <a:t>Dysuria</a:t>
            </a:r>
            <a:r>
              <a:rPr lang="tr-TR" sz="1800" dirty="0"/>
              <a:t>, </a:t>
            </a:r>
            <a:r>
              <a:rPr lang="tr-TR" sz="1800" dirty="0" err="1"/>
              <a:t>pollakiuria</a:t>
            </a:r>
            <a:r>
              <a:rPr lang="tr-TR" sz="1800" dirty="0"/>
              <a:t>, </a:t>
            </a:r>
            <a:r>
              <a:rPr lang="tr-TR" sz="1800" dirty="0" err="1"/>
              <a:t>foul-smelling</a:t>
            </a:r>
            <a:r>
              <a:rPr lang="tr-TR" sz="1800" dirty="0"/>
              <a:t> </a:t>
            </a:r>
            <a:r>
              <a:rPr lang="tr-TR" sz="1800" dirty="0" err="1"/>
              <a:t>urine</a:t>
            </a:r>
            <a:r>
              <a:rPr lang="tr-TR" sz="1800" dirty="0"/>
              <a:t>, </a:t>
            </a:r>
            <a:r>
              <a:rPr lang="tr-TR" sz="1800" dirty="0" err="1"/>
              <a:t>hematuria</a:t>
            </a:r>
            <a:r>
              <a:rPr lang="tr-TR" sz="1800" dirty="0"/>
              <a:t> </a:t>
            </a:r>
          </a:p>
          <a:p>
            <a:pPr>
              <a:lnSpc>
                <a:spcPct val="150000"/>
              </a:lnSpc>
              <a:buFont typeface="Arial" panose="020B0604020202020204" pitchFamily="34" charset="0"/>
              <a:buChar char="•"/>
            </a:pPr>
            <a:r>
              <a:rPr lang="tr-TR" sz="1800" dirty="0" err="1">
                <a:solidFill>
                  <a:srgbClr val="FF0000"/>
                </a:solidFill>
              </a:rPr>
              <a:t>Signs</a:t>
            </a:r>
            <a:r>
              <a:rPr lang="tr-TR" sz="1800" dirty="0">
                <a:solidFill>
                  <a:srgbClr val="FF0000"/>
                </a:solidFill>
              </a:rPr>
              <a:t> of </a:t>
            </a:r>
            <a:r>
              <a:rPr lang="tr-TR" sz="1800" dirty="0" err="1">
                <a:solidFill>
                  <a:srgbClr val="FF0000"/>
                </a:solidFill>
              </a:rPr>
              <a:t>pyelonephritis</a:t>
            </a:r>
            <a:r>
              <a:rPr lang="tr-TR" sz="1800" dirty="0"/>
              <a:t>: Fever, </a:t>
            </a:r>
            <a:r>
              <a:rPr lang="tr-TR" sz="1800" dirty="0" err="1"/>
              <a:t>depression</a:t>
            </a:r>
            <a:r>
              <a:rPr lang="tr-TR" sz="1800" dirty="0"/>
              <a:t>, </a:t>
            </a:r>
            <a:r>
              <a:rPr lang="tr-TR" sz="1800" dirty="0" err="1"/>
              <a:t>anorexia</a:t>
            </a:r>
            <a:r>
              <a:rPr lang="tr-TR" sz="1800" dirty="0"/>
              <a:t>, </a:t>
            </a:r>
            <a:r>
              <a:rPr lang="tr-TR" sz="1800" dirty="0" err="1"/>
              <a:t>polydipsia</a:t>
            </a:r>
            <a:r>
              <a:rPr lang="tr-TR" sz="1800" dirty="0"/>
              <a:t>, </a:t>
            </a:r>
            <a:r>
              <a:rPr lang="tr-TR" sz="1800" dirty="0" err="1"/>
              <a:t>polyuria</a:t>
            </a:r>
            <a:r>
              <a:rPr lang="tr-TR" sz="1800" dirty="0"/>
              <a:t> </a:t>
            </a:r>
          </a:p>
          <a:p>
            <a:pPr>
              <a:lnSpc>
                <a:spcPct val="150000"/>
              </a:lnSpc>
              <a:buFont typeface="Arial" panose="020B0604020202020204" pitchFamily="34" charset="0"/>
              <a:buChar char="•"/>
            </a:pPr>
            <a:r>
              <a:rPr lang="tr-TR" sz="1800" dirty="0" err="1">
                <a:solidFill>
                  <a:srgbClr val="FF0000"/>
                </a:solidFill>
              </a:rPr>
              <a:t>Casts</a:t>
            </a:r>
            <a:r>
              <a:rPr lang="tr-TR" sz="1800" dirty="0">
                <a:solidFill>
                  <a:srgbClr val="FF0000"/>
                </a:solidFill>
              </a:rPr>
              <a:t>: </a:t>
            </a:r>
            <a:r>
              <a:rPr lang="tr-TR" sz="1800" dirty="0"/>
              <a:t>WBC </a:t>
            </a:r>
            <a:r>
              <a:rPr lang="tr-TR" sz="1800" dirty="0" err="1"/>
              <a:t>casts</a:t>
            </a:r>
            <a:r>
              <a:rPr lang="tr-TR" sz="1800" dirty="0"/>
              <a:t> </a:t>
            </a:r>
            <a:r>
              <a:rPr lang="tr-TR" sz="1800" dirty="0" err="1"/>
              <a:t>are</a:t>
            </a:r>
            <a:r>
              <a:rPr lang="tr-TR" sz="1800" dirty="0"/>
              <a:t> </a:t>
            </a:r>
            <a:r>
              <a:rPr lang="tr-TR" sz="1800" dirty="0" err="1"/>
              <a:t>almost</a:t>
            </a:r>
            <a:r>
              <a:rPr lang="tr-TR" sz="1800" dirty="0"/>
              <a:t> </a:t>
            </a:r>
            <a:r>
              <a:rPr lang="tr-TR" sz="1800" dirty="0" err="1"/>
              <a:t>pathognomonic</a:t>
            </a:r>
            <a:r>
              <a:rPr lang="tr-TR" sz="1800" dirty="0"/>
              <a:t> </a:t>
            </a:r>
            <a:r>
              <a:rPr lang="tr-TR" sz="1800" dirty="0" err="1"/>
              <a:t>for</a:t>
            </a:r>
            <a:r>
              <a:rPr lang="tr-TR" sz="1800" dirty="0"/>
              <a:t> </a:t>
            </a:r>
            <a:r>
              <a:rPr lang="tr-TR" sz="1800" dirty="0" err="1"/>
              <a:t>pyelonephritis</a:t>
            </a:r>
            <a:r>
              <a:rPr lang="tr-TR" sz="1800" dirty="0"/>
              <a:t>.</a:t>
            </a:r>
          </a:p>
          <a:p>
            <a:pPr>
              <a:lnSpc>
                <a:spcPct val="150000"/>
              </a:lnSpc>
            </a:pPr>
            <a:r>
              <a:rPr lang="tr-TR" sz="1800" b="1" dirty="0" err="1">
                <a:solidFill>
                  <a:srgbClr val="00B0F0"/>
                </a:solidFill>
              </a:rPr>
              <a:t>Other</a:t>
            </a:r>
            <a:r>
              <a:rPr lang="tr-TR" sz="1800" b="1" dirty="0">
                <a:solidFill>
                  <a:srgbClr val="00B0F0"/>
                </a:solidFill>
              </a:rPr>
              <a:t> </a:t>
            </a:r>
            <a:r>
              <a:rPr lang="tr-TR" sz="1800" b="1" dirty="0" err="1">
                <a:solidFill>
                  <a:srgbClr val="00B0F0"/>
                </a:solidFill>
              </a:rPr>
              <a:t>Laboratory</a:t>
            </a:r>
            <a:r>
              <a:rPr lang="tr-TR" sz="1800" b="1" dirty="0">
                <a:solidFill>
                  <a:srgbClr val="00B0F0"/>
                </a:solidFill>
              </a:rPr>
              <a:t> </a:t>
            </a:r>
            <a:r>
              <a:rPr lang="tr-TR" sz="1800" b="1" dirty="0" err="1">
                <a:solidFill>
                  <a:srgbClr val="00B0F0"/>
                </a:solidFill>
              </a:rPr>
              <a:t>Tests</a:t>
            </a:r>
            <a:r>
              <a:rPr lang="tr-TR" sz="1800" b="1" dirty="0">
                <a:solidFill>
                  <a:srgbClr val="00B0F0"/>
                </a:solidFill>
              </a:rPr>
              <a:t> </a:t>
            </a:r>
            <a:endParaRPr lang="tr-TR" sz="1800" dirty="0">
              <a:solidFill>
                <a:srgbClr val="00B0F0"/>
              </a:solidFill>
            </a:endParaRPr>
          </a:p>
          <a:p>
            <a:pPr>
              <a:lnSpc>
                <a:spcPct val="150000"/>
              </a:lnSpc>
              <a:buFont typeface="Arial" panose="020B0604020202020204" pitchFamily="34" charset="0"/>
              <a:buChar char="•"/>
            </a:pPr>
            <a:r>
              <a:rPr lang="tr-TR" sz="1800" dirty="0" err="1"/>
              <a:t>Urine</a:t>
            </a:r>
            <a:r>
              <a:rPr lang="tr-TR" sz="1800" dirty="0"/>
              <a:t> </a:t>
            </a:r>
            <a:r>
              <a:rPr lang="tr-TR" sz="1800" dirty="0" err="1"/>
              <a:t>culture</a:t>
            </a:r>
            <a:r>
              <a:rPr lang="tr-TR" sz="1800" dirty="0"/>
              <a:t> </a:t>
            </a:r>
            <a:r>
              <a:rPr lang="tr-TR" sz="1800" dirty="0" err="1"/>
              <a:t>and</a:t>
            </a:r>
            <a:r>
              <a:rPr lang="tr-TR" sz="1800" dirty="0"/>
              <a:t> </a:t>
            </a:r>
            <a:r>
              <a:rPr lang="tr-TR" sz="1800" dirty="0" err="1"/>
              <a:t>sensitivity</a:t>
            </a:r>
            <a:r>
              <a:rPr lang="tr-TR" sz="1800" dirty="0"/>
              <a:t> </a:t>
            </a:r>
          </a:p>
          <a:p>
            <a:pPr>
              <a:lnSpc>
                <a:spcPct val="150000"/>
              </a:lnSpc>
              <a:buFont typeface="Arial" panose="020B0604020202020204" pitchFamily="34" charset="0"/>
              <a:buChar char="•"/>
            </a:pPr>
            <a:r>
              <a:rPr lang="tr-TR" sz="1800" dirty="0" err="1"/>
              <a:t>Radiographs</a:t>
            </a:r>
            <a:r>
              <a:rPr lang="tr-TR" sz="1800" dirty="0"/>
              <a:t>, </a:t>
            </a:r>
            <a:r>
              <a:rPr lang="tr-TR" sz="1800" dirty="0" err="1"/>
              <a:t>contrast</a:t>
            </a:r>
            <a:r>
              <a:rPr lang="tr-TR" sz="1800" dirty="0"/>
              <a:t> </a:t>
            </a:r>
            <a:r>
              <a:rPr lang="tr-TR" sz="1800" dirty="0" err="1"/>
              <a:t>studies</a:t>
            </a:r>
            <a:r>
              <a:rPr lang="tr-TR" sz="1800" dirty="0"/>
              <a:t> </a:t>
            </a:r>
            <a:r>
              <a:rPr lang="tr-TR" sz="1800" dirty="0" err="1"/>
              <a:t>and</a:t>
            </a:r>
            <a:r>
              <a:rPr lang="tr-TR" sz="1800" dirty="0"/>
              <a:t> </a:t>
            </a:r>
            <a:r>
              <a:rPr lang="tr-TR" sz="1800" dirty="0" err="1"/>
              <a:t>ultrasound</a:t>
            </a:r>
            <a:r>
              <a:rPr lang="tr-TR" sz="1800" dirty="0"/>
              <a:t> </a:t>
            </a:r>
          </a:p>
          <a:p>
            <a:pPr>
              <a:lnSpc>
                <a:spcPct val="150000"/>
              </a:lnSpc>
            </a:pPr>
            <a:endParaRPr lang="tr-TR" sz="1800" dirty="0"/>
          </a:p>
          <a:p>
            <a:pPr>
              <a:lnSpc>
                <a:spcPct val="150000"/>
              </a:lnSpc>
            </a:pPr>
            <a:endParaRPr lang="en-US" sz="1800" dirty="0"/>
          </a:p>
        </p:txBody>
      </p:sp>
    </p:spTree>
    <p:extLst>
      <p:ext uri="{BB962C8B-B14F-4D97-AF65-F5344CB8AC3E}">
        <p14:creationId xmlns:p14="http://schemas.microsoft.com/office/powerpoint/2010/main" val="3952990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67B0A-C855-9947-AB51-BFB8EB297A36}"/>
              </a:ext>
            </a:extLst>
          </p:cNvPr>
          <p:cNvSpPr>
            <a:spLocks noGrp="1"/>
          </p:cNvSpPr>
          <p:nvPr>
            <p:ph type="title"/>
          </p:nvPr>
        </p:nvSpPr>
        <p:spPr>
          <a:xfrm>
            <a:off x="749808" y="452212"/>
            <a:ext cx="9720072" cy="666068"/>
          </a:xfrm>
        </p:spPr>
        <p:style>
          <a:lnRef idx="2">
            <a:schemeClr val="accent1"/>
          </a:lnRef>
          <a:fillRef idx="1">
            <a:schemeClr val="lt1"/>
          </a:fillRef>
          <a:effectRef idx="0">
            <a:schemeClr val="accent1"/>
          </a:effectRef>
          <a:fontRef idx="minor">
            <a:schemeClr val="dk1"/>
          </a:fontRef>
        </p:style>
        <p:txBody>
          <a:bodyPr>
            <a:normAutofit/>
          </a:bodyPr>
          <a:lstStyle/>
          <a:p>
            <a:r>
              <a:rPr lang="tr-TR" sz="2800" b="1" dirty="0" err="1">
                <a:solidFill>
                  <a:schemeClr val="accent1"/>
                </a:solidFill>
              </a:rPr>
              <a:t>Urine</a:t>
            </a:r>
            <a:r>
              <a:rPr lang="tr-TR" sz="2800" b="1" dirty="0">
                <a:solidFill>
                  <a:schemeClr val="accent1"/>
                </a:solidFill>
              </a:rPr>
              <a:t> Protein </a:t>
            </a:r>
            <a:endParaRPr lang="en-US" sz="2800" b="1" dirty="0">
              <a:solidFill>
                <a:schemeClr val="accent1"/>
              </a:solidFill>
            </a:endParaRPr>
          </a:p>
        </p:txBody>
      </p:sp>
      <p:sp>
        <p:nvSpPr>
          <p:cNvPr id="3" name="Content Placeholder 2">
            <a:extLst>
              <a:ext uri="{FF2B5EF4-FFF2-40B4-BE49-F238E27FC236}">
                <a16:creationId xmlns:a16="http://schemas.microsoft.com/office/drawing/2014/main" id="{B470E0AB-2274-3C48-B165-1DB17403D4F2}"/>
              </a:ext>
            </a:extLst>
          </p:cNvPr>
          <p:cNvSpPr>
            <a:spLocks noGrp="1"/>
          </p:cNvSpPr>
          <p:nvPr>
            <p:ph idx="1"/>
          </p:nvPr>
        </p:nvSpPr>
        <p:spPr>
          <a:xfrm>
            <a:off x="749808" y="1561771"/>
            <a:ext cx="10196866" cy="4863967"/>
          </a:xfrm>
        </p:spPr>
        <p:txBody>
          <a:bodyPr>
            <a:normAutofit/>
          </a:bodyPr>
          <a:lstStyle/>
          <a:p>
            <a:pPr>
              <a:lnSpc>
                <a:spcPct val="170000"/>
              </a:lnSpc>
              <a:buFont typeface="Arial" panose="020B0604020202020204" pitchFamily="34" charset="0"/>
              <a:buChar char="•"/>
            </a:pPr>
            <a:r>
              <a:rPr lang="tr-TR" dirty="0" err="1"/>
              <a:t>Trace</a:t>
            </a:r>
            <a:r>
              <a:rPr lang="tr-TR" dirty="0"/>
              <a:t> </a:t>
            </a:r>
            <a:r>
              <a:rPr lang="tr-TR" dirty="0" err="1"/>
              <a:t>amounts</a:t>
            </a:r>
            <a:r>
              <a:rPr lang="tr-TR" dirty="0"/>
              <a:t> of protein (50 mg/</a:t>
            </a:r>
            <a:r>
              <a:rPr lang="tr-TR" dirty="0" err="1"/>
              <a:t>dL</a:t>
            </a:r>
            <a:r>
              <a:rPr lang="tr-TR" dirty="0"/>
              <a:t> </a:t>
            </a:r>
            <a:r>
              <a:rPr lang="tr-TR" dirty="0" err="1"/>
              <a:t>or</a:t>
            </a:r>
            <a:r>
              <a:rPr lang="tr-TR" dirty="0"/>
              <a:t> </a:t>
            </a:r>
            <a:r>
              <a:rPr lang="tr-TR" dirty="0" err="1"/>
              <a:t>less</a:t>
            </a:r>
            <a:r>
              <a:rPr lang="tr-TR" dirty="0"/>
              <a:t>) can </a:t>
            </a:r>
            <a:r>
              <a:rPr lang="tr-TR" dirty="0" err="1"/>
              <a:t>normally</a:t>
            </a:r>
            <a:r>
              <a:rPr lang="tr-TR" dirty="0"/>
              <a:t> be </a:t>
            </a:r>
            <a:r>
              <a:rPr lang="tr-TR" dirty="0" err="1"/>
              <a:t>found</a:t>
            </a:r>
            <a:r>
              <a:rPr lang="tr-TR" dirty="0"/>
              <a:t> in </a:t>
            </a:r>
            <a:r>
              <a:rPr lang="tr-TR" dirty="0" err="1"/>
              <a:t>urine</a:t>
            </a:r>
            <a:r>
              <a:rPr lang="tr-TR" dirty="0"/>
              <a:t>. </a:t>
            </a:r>
          </a:p>
          <a:p>
            <a:pPr>
              <a:lnSpc>
                <a:spcPct val="170000"/>
              </a:lnSpc>
              <a:buFont typeface="Arial" panose="020B0604020202020204" pitchFamily="34" charset="0"/>
              <a:buChar char="•"/>
            </a:pPr>
            <a:r>
              <a:rPr lang="tr-TR" dirty="0" err="1"/>
              <a:t>This</a:t>
            </a:r>
            <a:r>
              <a:rPr lang="tr-TR" dirty="0"/>
              <a:t> test is </a:t>
            </a:r>
            <a:r>
              <a:rPr lang="tr-TR" dirty="0" err="1"/>
              <a:t>based</a:t>
            </a:r>
            <a:r>
              <a:rPr lang="tr-TR" dirty="0"/>
              <a:t> on </a:t>
            </a:r>
            <a:r>
              <a:rPr lang="tr-TR" dirty="0" err="1"/>
              <a:t>the</a:t>
            </a:r>
            <a:r>
              <a:rPr lang="tr-TR" dirty="0"/>
              <a:t> </a:t>
            </a:r>
            <a:r>
              <a:rPr lang="tr-TR" dirty="0" err="1"/>
              <a:t>principle</a:t>
            </a:r>
            <a:r>
              <a:rPr lang="tr-TR" dirty="0"/>
              <a:t> </a:t>
            </a:r>
            <a:r>
              <a:rPr lang="tr-TR" dirty="0" err="1"/>
              <a:t>that</a:t>
            </a:r>
            <a:r>
              <a:rPr lang="tr-TR" dirty="0"/>
              <a:t> </a:t>
            </a:r>
            <a:r>
              <a:rPr lang="tr-TR" dirty="0" err="1"/>
              <a:t>proteins</a:t>
            </a:r>
            <a:r>
              <a:rPr lang="tr-TR" dirty="0"/>
              <a:t> </a:t>
            </a:r>
            <a:r>
              <a:rPr lang="tr-TR" dirty="0" err="1"/>
              <a:t>bind</a:t>
            </a:r>
            <a:r>
              <a:rPr lang="tr-TR" dirty="0"/>
              <a:t> </a:t>
            </a:r>
            <a:r>
              <a:rPr lang="tr-TR" dirty="0" err="1"/>
              <a:t>to</a:t>
            </a:r>
            <a:r>
              <a:rPr lang="tr-TR" dirty="0"/>
              <a:t> an </a:t>
            </a:r>
            <a:r>
              <a:rPr lang="tr-TR" dirty="0" err="1"/>
              <a:t>acid-base</a:t>
            </a:r>
            <a:r>
              <a:rPr lang="tr-TR" dirty="0"/>
              <a:t> </a:t>
            </a:r>
            <a:r>
              <a:rPr lang="tr-TR" dirty="0" err="1"/>
              <a:t>indicator</a:t>
            </a:r>
            <a:r>
              <a:rPr lang="tr-TR" dirty="0"/>
              <a:t> </a:t>
            </a:r>
            <a:r>
              <a:rPr lang="tr-TR" dirty="0" err="1"/>
              <a:t>dye</a:t>
            </a:r>
            <a:r>
              <a:rPr lang="tr-TR" dirty="0"/>
              <a:t>. </a:t>
            </a:r>
            <a:r>
              <a:rPr lang="tr-TR" dirty="0" err="1"/>
              <a:t>The</a:t>
            </a:r>
            <a:r>
              <a:rPr lang="tr-TR" dirty="0"/>
              <a:t> test is </a:t>
            </a:r>
            <a:r>
              <a:rPr lang="tr-TR" dirty="0" err="1"/>
              <a:t>particularly</a:t>
            </a:r>
            <a:r>
              <a:rPr lang="tr-TR" dirty="0"/>
              <a:t> </a:t>
            </a:r>
            <a:r>
              <a:rPr lang="tr-TR" dirty="0" err="1"/>
              <a:t>sensitive</a:t>
            </a:r>
            <a:r>
              <a:rPr lang="tr-TR" dirty="0"/>
              <a:t> </a:t>
            </a:r>
            <a:r>
              <a:rPr lang="tr-TR" dirty="0" err="1"/>
              <a:t>to</a:t>
            </a:r>
            <a:r>
              <a:rPr lang="tr-TR" dirty="0"/>
              <a:t> </a:t>
            </a:r>
            <a:r>
              <a:rPr lang="tr-TR" dirty="0" err="1"/>
              <a:t>albumin</a:t>
            </a:r>
            <a:r>
              <a:rPr lang="tr-TR" dirty="0"/>
              <a:t>, but </a:t>
            </a:r>
            <a:r>
              <a:rPr lang="tr-TR" dirty="0" err="1"/>
              <a:t>may</a:t>
            </a:r>
            <a:r>
              <a:rPr lang="tr-TR" dirty="0"/>
              <a:t> </a:t>
            </a:r>
            <a:r>
              <a:rPr lang="tr-TR" dirty="0" err="1"/>
              <a:t>react</a:t>
            </a:r>
            <a:r>
              <a:rPr lang="tr-TR" dirty="0"/>
              <a:t> </a:t>
            </a:r>
            <a:r>
              <a:rPr lang="tr-TR" dirty="0" err="1"/>
              <a:t>with</a:t>
            </a:r>
            <a:r>
              <a:rPr lang="tr-TR" dirty="0"/>
              <a:t> hemoglobin </a:t>
            </a:r>
            <a:r>
              <a:rPr lang="tr-TR" dirty="0" err="1"/>
              <a:t>and</a:t>
            </a:r>
            <a:r>
              <a:rPr lang="tr-TR" dirty="0"/>
              <a:t> </a:t>
            </a:r>
            <a:r>
              <a:rPr lang="tr-TR" dirty="0" err="1"/>
              <a:t>globulins</a:t>
            </a:r>
            <a:r>
              <a:rPr lang="tr-TR" dirty="0"/>
              <a:t>. </a:t>
            </a:r>
          </a:p>
          <a:p>
            <a:pPr>
              <a:lnSpc>
                <a:spcPct val="150000"/>
              </a:lnSpc>
            </a:pPr>
            <a:r>
              <a:rPr lang="tr-TR" b="1" dirty="0" err="1">
                <a:solidFill>
                  <a:srgbClr val="FF0000"/>
                </a:solidFill>
              </a:rPr>
              <a:t>Values</a:t>
            </a:r>
            <a:r>
              <a:rPr lang="tr-TR" b="1" dirty="0">
                <a:solidFill>
                  <a:srgbClr val="FF0000"/>
                </a:solidFill>
              </a:rPr>
              <a:t> </a:t>
            </a:r>
            <a:r>
              <a:rPr lang="tr-TR" b="1" dirty="0" err="1">
                <a:solidFill>
                  <a:srgbClr val="FF0000"/>
                </a:solidFill>
              </a:rPr>
              <a:t>Below</a:t>
            </a:r>
            <a:r>
              <a:rPr lang="tr-TR" b="1" dirty="0">
                <a:solidFill>
                  <a:srgbClr val="FF0000"/>
                </a:solidFill>
              </a:rPr>
              <a:t> Reference </a:t>
            </a:r>
            <a:r>
              <a:rPr lang="tr-TR" b="1" dirty="0" err="1">
                <a:solidFill>
                  <a:srgbClr val="FF0000"/>
                </a:solidFill>
              </a:rPr>
              <a:t>Range</a:t>
            </a:r>
            <a:r>
              <a:rPr lang="tr-TR" b="1" dirty="0">
                <a:solidFill>
                  <a:srgbClr val="FF0000"/>
                </a:solidFill>
              </a:rPr>
              <a:t> </a:t>
            </a:r>
            <a:endParaRPr lang="tr-TR" dirty="0">
              <a:solidFill>
                <a:srgbClr val="FF0000"/>
              </a:solidFill>
            </a:endParaRPr>
          </a:p>
          <a:p>
            <a:pPr>
              <a:lnSpc>
                <a:spcPct val="150000"/>
              </a:lnSpc>
            </a:pPr>
            <a:r>
              <a:rPr lang="tr-TR" dirty="0" err="1"/>
              <a:t>Values</a:t>
            </a:r>
            <a:r>
              <a:rPr lang="tr-TR" dirty="0"/>
              <a:t> </a:t>
            </a:r>
            <a:r>
              <a:rPr lang="tr-TR" dirty="0" err="1"/>
              <a:t>below</a:t>
            </a:r>
            <a:r>
              <a:rPr lang="tr-TR" dirty="0"/>
              <a:t> </a:t>
            </a:r>
            <a:r>
              <a:rPr lang="tr-TR" dirty="0" err="1"/>
              <a:t>reference</a:t>
            </a:r>
            <a:r>
              <a:rPr lang="tr-TR" dirty="0"/>
              <a:t> </a:t>
            </a:r>
            <a:r>
              <a:rPr lang="tr-TR" dirty="0" err="1"/>
              <a:t>range</a:t>
            </a:r>
            <a:r>
              <a:rPr lang="tr-TR" dirty="0"/>
              <a:t> </a:t>
            </a:r>
            <a:r>
              <a:rPr lang="tr-TR" dirty="0" err="1"/>
              <a:t>are</a:t>
            </a:r>
            <a:r>
              <a:rPr lang="tr-TR" dirty="0"/>
              <a:t> not </a:t>
            </a:r>
            <a:r>
              <a:rPr lang="tr-TR" dirty="0" err="1"/>
              <a:t>clinically</a:t>
            </a:r>
            <a:r>
              <a:rPr lang="tr-TR" dirty="0"/>
              <a:t> </a:t>
            </a:r>
            <a:r>
              <a:rPr lang="tr-TR" dirty="0" err="1"/>
              <a:t>significant</a:t>
            </a:r>
            <a:r>
              <a:rPr lang="tr-TR" dirty="0"/>
              <a:t>. </a:t>
            </a:r>
          </a:p>
          <a:p>
            <a:pPr marL="0" indent="0">
              <a:lnSpc>
                <a:spcPct val="170000"/>
              </a:lnSpc>
              <a:buNone/>
            </a:pPr>
            <a:endParaRPr lang="en-US" dirty="0"/>
          </a:p>
        </p:txBody>
      </p:sp>
    </p:spTree>
    <p:extLst>
      <p:ext uri="{BB962C8B-B14F-4D97-AF65-F5344CB8AC3E}">
        <p14:creationId xmlns:p14="http://schemas.microsoft.com/office/powerpoint/2010/main" val="1779685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5D45C9-6713-E34E-B5C8-B077DC955BC0}"/>
              </a:ext>
            </a:extLst>
          </p:cNvPr>
          <p:cNvSpPr>
            <a:spLocks noGrp="1"/>
          </p:cNvSpPr>
          <p:nvPr>
            <p:ph idx="1"/>
          </p:nvPr>
        </p:nvSpPr>
        <p:spPr>
          <a:xfrm>
            <a:off x="764089" y="810320"/>
            <a:ext cx="4456305" cy="5715171"/>
          </a:xfrm>
        </p:spPr>
        <p:style>
          <a:lnRef idx="2">
            <a:schemeClr val="accent1"/>
          </a:lnRef>
          <a:fillRef idx="1">
            <a:schemeClr val="lt1"/>
          </a:fillRef>
          <a:effectRef idx="0">
            <a:schemeClr val="accent1"/>
          </a:effectRef>
          <a:fontRef idx="minor">
            <a:schemeClr val="dk1"/>
          </a:fontRef>
        </p:style>
        <p:txBody>
          <a:bodyPr>
            <a:noAutofit/>
          </a:bodyPr>
          <a:lstStyle/>
          <a:p>
            <a:pPr>
              <a:lnSpc>
                <a:spcPct val="150000"/>
              </a:lnSpc>
              <a:buFont typeface="Wingdings" pitchFamily="2" charset="2"/>
              <a:buChar char="q"/>
            </a:pPr>
            <a:r>
              <a:rPr lang="tr-TR" sz="1800" b="1" dirty="0" err="1">
                <a:solidFill>
                  <a:srgbClr val="00B0F0"/>
                </a:solidFill>
              </a:rPr>
              <a:t>Inflammation</a:t>
            </a:r>
            <a:endParaRPr lang="tr-TR" sz="1800" b="1" dirty="0">
              <a:solidFill>
                <a:srgbClr val="00B0F0"/>
              </a:solidFill>
            </a:endParaRPr>
          </a:p>
          <a:p>
            <a:pPr lvl="1">
              <a:lnSpc>
                <a:spcPct val="150000"/>
              </a:lnSpc>
              <a:buFont typeface="Arial" panose="020B0604020202020204" pitchFamily="34" charset="0"/>
              <a:buChar char="•"/>
            </a:pPr>
            <a:r>
              <a:rPr lang="tr-TR" dirty="0" err="1"/>
              <a:t>Involvement</a:t>
            </a:r>
            <a:r>
              <a:rPr lang="tr-TR" dirty="0"/>
              <a:t> of </a:t>
            </a:r>
            <a:r>
              <a:rPr lang="tr-TR" dirty="0" err="1"/>
              <a:t>upper</a:t>
            </a:r>
            <a:r>
              <a:rPr lang="tr-TR" dirty="0"/>
              <a:t> </a:t>
            </a:r>
            <a:r>
              <a:rPr lang="tr-TR" dirty="0" err="1"/>
              <a:t>or</a:t>
            </a:r>
            <a:r>
              <a:rPr lang="tr-TR" dirty="0"/>
              <a:t> </a:t>
            </a:r>
            <a:r>
              <a:rPr lang="tr-TR" dirty="0" err="1"/>
              <a:t>lower</a:t>
            </a:r>
            <a:r>
              <a:rPr lang="tr-TR" dirty="0"/>
              <a:t> </a:t>
            </a:r>
            <a:r>
              <a:rPr lang="tr-TR" dirty="0" err="1"/>
              <a:t>urinary</a:t>
            </a:r>
            <a:r>
              <a:rPr lang="tr-TR" dirty="0"/>
              <a:t> </a:t>
            </a:r>
            <a:r>
              <a:rPr lang="tr-TR" dirty="0" err="1"/>
              <a:t>tract</a:t>
            </a:r>
            <a:endParaRPr lang="tr-TR" dirty="0"/>
          </a:p>
          <a:p>
            <a:pPr lvl="1">
              <a:lnSpc>
                <a:spcPct val="150000"/>
              </a:lnSpc>
              <a:buFont typeface="Arial" panose="020B0604020202020204" pitchFamily="34" charset="0"/>
              <a:buChar char="•"/>
            </a:pPr>
            <a:r>
              <a:rPr lang="tr-TR" dirty="0" err="1"/>
              <a:t>Reflected</a:t>
            </a:r>
            <a:r>
              <a:rPr lang="tr-TR" dirty="0"/>
              <a:t> in an </a:t>
            </a:r>
            <a:r>
              <a:rPr lang="tr-TR" dirty="0" err="1"/>
              <a:t>active</a:t>
            </a:r>
            <a:r>
              <a:rPr lang="tr-TR" dirty="0"/>
              <a:t> </a:t>
            </a:r>
            <a:r>
              <a:rPr lang="tr-TR" dirty="0" err="1"/>
              <a:t>urinary</a:t>
            </a:r>
            <a:r>
              <a:rPr lang="tr-TR" dirty="0"/>
              <a:t> </a:t>
            </a:r>
            <a:r>
              <a:rPr lang="tr-TR" dirty="0" err="1"/>
              <a:t>sediment</a:t>
            </a:r>
            <a:r>
              <a:rPr lang="tr-TR" dirty="0"/>
              <a:t> (</a:t>
            </a:r>
            <a:r>
              <a:rPr lang="tr-TR" dirty="0" err="1"/>
              <a:t>leukocytes</a:t>
            </a:r>
            <a:r>
              <a:rPr lang="tr-TR" dirty="0"/>
              <a:t>, </a:t>
            </a:r>
            <a:r>
              <a:rPr lang="tr-TR" dirty="0" err="1"/>
              <a:t>possibly</a:t>
            </a:r>
            <a:r>
              <a:rPr lang="tr-TR" dirty="0"/>
              <a:t> </a:t>
            </a:r>
            <a:r>
              <a:rPr lang="tr-TR" dirty="0" err="1"/>
              <a:t>bacteria</a:t>
            </a:r>
            <a:r>
              <a:rPr lang="tr-TR" dirty="0"/>
              <a:t>) </a:t>
            </a:r>
          </a:p>
          <a:p>
            <a:pPr>
              <a:lnSpc>
                <a:spcPct val="150000"/>
              </a:lnSpc>
              <a:buFont typeface="Wingdings" pitchFamily="2" charset="2"/>
              <a:buChar char="q"/>
            </a:pPr>
            <a:r>
              <a:rPr lang="tr-TR" sz="1800" b="1" dirty="0" err="1">
                <a:solidFill>
                  <a:srgbClr val="00B0F0"/>
                </a:solidFill>
              </a:rPr>
              <a:t>Hemorrhage</a:t>
            </a:r>
            <a:endParaRPr lang="tr-TR" sz="1800" b="1" dirty="0">
              <a:solidFill>
                <a:srgbClr val="00B0F0"/>
              </a:solidFill>
            </a:endParaRPr>
          </a:p>
          <a:p>
            <a:pPr lvl="1">
              <a:lnSpc>
                <a:spcPct val="150000"/>
              </a:lnSpc>
              <a:buFont typeface="Arial" panose="020B0604020202020204" pitchFamily="34" charset="0"/>
              <a:buChar char="•"/>
            </a:pPr>
            <a:r>
              <a:rPr lang="tr-TR" dirty="0" err="1"/>
              <a:t>Positive</a:t>
            </a:r>
            <a:r>
              <a:rPr lang="tr-TR" dirty="0"/>
              <a:t> </a:t>
            </a:r>
            <a:r>
              <a:rPr lang="tr-TR" dirty="0" err="1"/>
              <a:t>for</a:t>
            </a:r>
            <a:r>
              <a:rPr lang="tr-TR" dirty="0"/>
              <a:t> </a:t>
            </a:r>
            <a:r>
              <a:rPr lang="tr-TR" dirty="0" err="1"/>
              <a:t>urine</a:t>
            </a:r>
            <a:r>
              <a:rPr lang="tr-TR" dirty="0"/>
              <a:t> </a:t>
            </a:r>
            <a:r>
              <a:rPr lang="tr-TR" dirty="0" err="1"/>
              <a:t>occult</a:t>
            </a:r>
            <a:r>
              <a:rPr lang="tr-TR" dirty="0"/>
              <a:t> </a:t>
            </a:r>
            <a:r>
              <a:rPr lang="tr-TR" dirty="0" err="1"/>
              <a:t>blood</a:t>
            </a:r>
            <a:r>
              <a:rPr lang="tr-TR" dirty="0"/>
              <a:t> </a:t>
            </a:r>
            <a:r>
              <a:rPr lang="tr-TR" dirty="0" err="1"/>
              <a:t>and</a:t>
            </a:r>
            <a:r>
              <a:rPr lang="tr-TR" dirty="0"/>
              <a:t> </a:t>
            </a:r>
            <a:r>
              <a:rPr lang="tr-TR" dirty="0" err="1"/>
              <a:t>possibility</a:t>
            </a:r>
            <a:r>
              <a:rPr lang="tr-TR" dirty="0"/>
              <a:t> of </a:t>
            </a:r>
            <a:r>
              <a:rPr lang="tr-TR" dirty="0" err="1"/>
              <a:t>sediment</a:t>
            </a:r>
            <a:r>
              <a:rPr lang="tr-TR" dirty="0"/>
              <a:t> </a:t>
            </a:r>
            <a:r>
              <a:rPr lang="tr-TR" dirty="0" err="1"/>
              <a:t>with</a:t>
            </a:r>
            <a:r>
              <a:rPr lang="tr-TR" dirty="0"/>
              <a:t> </a:t>
            </a:r>
            <a:r>
              <a:rPr lang="tr-TR" dirty="0" err="1"/>
              <a:t>erythrocytes</a:t>
            </a:r>
            <a:r>
              <a:rPr lang="tr-TR" dirty="0"/>
              <a:t> </a:t>
            </a:r>
          </a:p>
          <a:p>
            <a:pPr>
              <a:lnSpc>
                <a:spcPct val="150000"/>
              </a:lnSpc>
              <a:buFont typeface="Wingdings" pitchFamily="2" charset="2"/>
              <a:buChar char="q"/>
            </a:pPr>
            <a:r>
              <a:rPr lang="tr-TR" sz="1800" b="1" dirty="0" err="1">
                <a:solidFill>
                  <a:srgbClr val="00B0F0"/>
                </a:solidFill>
              </a:rPr>
              <a:t>Renal</a:t>
            </a:r>
            <a:r>
              <a:rPr lang="tr-TR" sz="1800" b="1" dirty="0">
                <a:solidFill>
                  <a:srgbClr val="00B0F0"/>
                </a:solidFill>
              </a:rPr>
              <a:t> </a:t>
            </a:r>
            <a:r>
              <a:rPr lang="tr-TR" sz="1800" b="1" dirty="0" err="1">
                <a:solidFill>
                  <a:srgbClr val="00B0F0"/>
                </a:solidFill>
              </a:rPr>
              <a:t>glomerular</a:t>
            </a:r>
            <a:r>
              <a:rPr lang="tr-TR" sz="1800" b="1" dirty="0">
                <a:solidFill>
                  <a:srgbClr val="00B0F0"/>
                </a:solidFill>
              </a:rPr>
              <a:t> </a:t>
            </a:r>
            <a:r>
              <a:rPr lang="tr-TR" sz="1800" b="1" dirty="0" err="1">
                <a:solidFill>
                  <a:srgbClr val="00B0F0"/>
                </a:solidFill>
              </a:rPr>
              <a:t>disease</a:t>
            </a:r>
            <a:r>
              <a:rPr lang="tr-TR" sz="1800" b="1" dirty="0">
                <a:solidFill>
                  <a:srgbClr val="00B0F0"/>
                </a:solidFill>
              </a:rPr>
              <a:t> </a:t>
            </a:r>
          </a:p>
          <a:p>
            <a:pPr lvl="1">
              <a:lnSpc>
                <a:spcPct val="150000"/>
              </a:lnSpc>
              <a:buFont typeface="Arial" panose="020B0604020202020204" pitchFamily="34" charset="0"/>
              <a:buChar char="•"/>
            </a:pPr>
            <a:r>
              <a:rPr lang="tr-TR" dirty="0" err="1"/>
              <a:t>Glomerulonephritis</a:t>
            </a:r>
            <a:r>
              <a:rPr lang="tr-TR" dirty="0"/>
              <a:t> </a:t>
            </a:r>
          </a:p>
          <a:p>
            <a:pPr lvl="1">
              <a:lnSpc>
                <a:spcPct val="150000"/>
              </a:lnSpc>
              <a:buFont typeface="Arial" panose="020B0604020202020204" pitchFamily="34" charset="0"/>
              <a:buChar char="•"/>
            </a:pPr>
            <a:r>
              <a:rPr lang="tr-TR" dirty="0" err="1"/>
              <a:t>Amyloidosis</a:t>
            </a:r>
            <a:endParaRPr lang="tr-TR" dirty="0"/>
          </a:p>
        </p:txBody>
      </p:sp>
      <p:sp>
        <p:nvSpPr>
          <p:cNvPr id="4" name="Content Placeholder 2">
            <a:extLst>
              <a:ext uri="{FF2B5EF4-FFF2-40B4-BE49-F238E27FC236}">
                <a16:creationId xmlns:a16="http://schemas.microsoft.com/office/drawing/2014/main" id="{DC1CD524-74FB-4B43-90E4-71656C581DCC}"/>
              </a:ext>
            </a:extLst>
          </p:cNvPr>
          <p:cNvSpPr txBox="1">
            <a:spLocks/>
          </p:cNvSpPr>
          <p:nvPr/>
        </p:nvSpPr>
        <p:spPr>
          <a:xfrm>
            <a:off x="5370022" y="810320"/>
            <a:ext cx="5918662" cy="4813069"/>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algn="just">
              <a:lnSpc>
                <a:spcPct val="150000"/>
              </a:lnSpc>
              <a:buFont typeface="Wingdings" pitchFamily="2" charset="2"/>
              <a:buChar char="q"/>
            </a:pPr>
            <a:r>
              <a:rPr lang="tr-TR" sz="1800" b="1" dirty="0" err="1">
                <a:solidFill>
                  <a:srgbClr val="00B0F0"/>
                </a:solidFill>
              </a:rPr>
              <a:t>Prerenal</a:t>
            </a:r>
            <a:r>
              <a:rPr lang="tr-TR" sz="1800" b="1" dirty="0">
                <a:solidFill>
                  <a:srgbClr val="00B0F0"/>
                </a:solidFill>
              </a:rPr>
              <a:t> </a:t>
            </a:r>
          </a:p>
          <a:p>
            <a:pPr lvl="1" algn="just">
              <a:lnSpc>
                <a:spcPct val="150000"/>
              </a:lnSpc>
              <a:buFont typeface="Arial" panose="020B0604020202020204" pitchFamily="34" charset="0"/>
              <a:buChar char="•"/>
            </a:pPr>
            <a:r>
              <a:rPr lang="tr-TR" dirty="0" err="1"/>
              <a:t>Occasional</a:t>
            </a:r>
            <a:r>
              <a:rPr lang="tr-TR" dirty="0"/>
              <a:t> </a:t>
            </a:r>
            <a:r>
              <a:rPr lang="tr-TR" dirty="0" err="1"/>
              <a:t>mild</a:t>
            </a:r>
            <a:r>
              <a:rPr lang="tr-TR" dirty="0"/>
              <a:t> </a:t>
            </a:r>
            <a:r>
              <a:rPr lang="tr-TR" dirty="0" err="1"/>
              <a:t>proteinuria</a:t>
            </a:r>
            <a:r>
              <a:rPr lang="tr-TR" dirty="0"/>
              <a:t> </a:t>
            </a:r>
            <a:r>
              <a:rPr lang="tr-TR" dirty="0" err="1"/>
              <a:t>may</a:t>
            </a:r>
            <a:r>
              <a:rPr lang="tr-TR" dirty="0"/>
              <a:t> be </a:t>
            </a:r>
            <a:r>
              <a:rPr lang="tr-TR" dirty="0" err="1"/>
              <a:t>secondary</a:t>
            </a:r>
            <a:r>
              <a:rPr lang="tr-TR" dirty="0"/>
              <a:t> </a:t>
            </a:r>
            <a:r>
              <a:rPr lang="tr-TR" dirty="0" err="1"/>
              <a:t>to</a:t>
            </a:r>
            <a:r>
              <a:rPr lang="tr-TR" dirty="0"/>
              <a:t> </a:t>
            </a:r>
            <a:r>
              <a:rPr lang="tr-TR" dirty="0" err="1"/>
              <a:t>increased</a:t>
            </a:r>
            <a:r>
              <a:rPr lang="tr-TR" dirty="0"/>
              <a:t> </a:t>
            </a:r>
            <a:r>
              <a:rPr lang="tr-TR" dirty="0" err="1"/>
              <a:t>glomerular</a:t>
            </a:r>
            <a:r>
              <a:rPr lang="tr-TR" dirty="0"/>
              <a:t> </a:t>
            </a:r>
            <a:r>
              <a:rPr lang="tr-TR" dirty="0" err="1"/>
              <a:t>permeability</a:t>
            </a:r>
            <a:r>
              <a:rPr lang="tr-TR" dirty="0"/>
              <a:t> (</a:t>
            </a:r>
            <a:r>
              <a:rPr lang="tr-TR" dirty="0" err="1"/>
              <a:t>shock</a:t>
            </a:r>
            <a:r>
              <a:rPr lang="tr-TR" dirty="0"/>
              <a:t>, </a:t>
            </a:r>
            <a:r>
              <a:rPr lang="tr-TR" dirty="0" err="1"/>
              <a:t>heart</a:t>
            </a:r>
            <a:r>
              <a:rPr lang="tr-TR" dirty="0"/>
              <a:t> </a:t>
            </a:r>
            <a:r>
              <a:rPr lang="tr-TR" dirty="0" err="1"/>
              <a:t>disease</a:t>
            </a:r>
            <a:r>
              <a:rPr lang="tr-TR" dirty="0"/>
              <a:t>, </a:t>
            </a:r>
            <a:r>
              <a:rPr lang="tr-TR" dirty="0" err="1"/>
              <a:t>fever</a:t>
            </a:r>
            <a:r>
              <a:rPr lang="tr-TR" dirty="0"/>
              <a:t>, CNS </a:t>
            </a:r>
            <a:r>
              <a:rPr lang="tr-TR" dirty="0" err="1"/>
              <a:t>disease</a:t>
            </a:r>
            <a:r>
              <a:rPr lang="tr-TR" dirty="0"/>
              <a:t>, </a:t>
            </a:r>
            <a:r>
              <a:rPr lang="tr-TR" dirty="0" err="1"/>
              <a:t>increased</a:t>
            </a:r>
            <a:r>
              <a:rPr lang="tr-TR" dirty="0"/>
              <a:t> </a:t>
            </a:r>
            <a:r>
              <a:rPr lang="tr-TR" dirty="0" err="1"/>
              <a:t>physical</a:t>
            </a:r>
            <a:r>
              <a:rPr lang="tr-TR" dirty="0"/>
              <a:t> </a:t>
            </a:r>
            <a:r>
              <a:rPr lang="tr-TR" dirty="0" err="1"/>
              <a:t>exercise</a:t>
            </a:r>
            <a:r>
              <a:rPr lang="tr-TR" dirty="0"/>
              <a:t>).</a:t>
            </a:r>
          </a:p>
          <a:p>
            <a:pPr lvl="1" algn="just">
              <a:lnSpc>
                <a:spcPct val="150000"/>
              </a:lnSpc>
              <a:buFont typeface="Arial" panose="020B0604020202020204" pitchFamily="34" charset="0"/>
              <a:buChar char="•"/>
            </a:pPr>
            <a:endParaRPr lang="tr-TR" dirty="0"/>
          </a:p>
          <a:p>
            <a:pPr lvl="1" algn="just">
              <a:lnSpc>
                <a:spcPct val="150000"/>
              </a:lnSpc>
              <a:buFont typeface="Arial" panose="020B0604020202020204" pitchFamily="34" charset="0"/>
              <a:buChar char="•"/>
            </a:pPr>
            <a:r>
              <a:rPr lang="tr-TR" dirty="0" err="1"/>
              <a:t>Overflow</a:t>
            </a:r>
            <a:r>
              <a:rPr lang="tr-TR" dirty="0"/>
              <a:t> </a:t>
            </a:r>
            <a:r>
              <a:rPr lang="tr-TR" dirty="0" err="1"/>
              <a:t>proteinuria</a:t>
            </a:r>
            <a:r>
              <a:rPr lang="tr-TR" dirty="0"/>
              <a:t> [</a:t>
            </a:r>
            <a:r>
              <a:rPr lang="tr-TR" dirty="0" err="1"/>
              <a:t>high</a:t>
            </a:r>
            <a:r>
              <a:rPr lang="tr-TR" dirty="0"/>
              <a:t> </a:t>
            </a:r>
            <a:r>
              <a:rPr lang="tr-TR" dirty="0" err="1"/>
              <a:t>concentrations</a:t>
            </a:r>
            <a:r>
              <a:rPr lang="tr-TR" dirty="0"/>
              <a:t> of </a:t>
            </a:r>
            <a:r>
              <a:rPr lang="tr-TR" dirty="0" err="1"/>
              <a:t>low</a:t>
            </a:r>
            <a:r>
              <a:rPr lang="tr-TR" dirty="0"/>
              <a:t> </a:t>
            </a:r>
            <a:r>
              <a:rPr lang="tr-TR" dirty="0" err="1"/>
              <a:t>molecular</a:t>
            </a:r>
            <a:r>
              <a:rPr lang="tr-TR" dirty="0"/>
              <a:t> </a:t>
            </a:r>
            <a:r>
              <a:rPr lang="tr-TR" dirty="0" err="1"/>
              <a:t>weight</a:t>
            </a:r>
            <a:r>
              <a:rPr lang="tr-TR" dirty="0"/>
              <a:t> </a:t>
            </a:r>
            <a:r>
              <a:rPr lang="tr-TR" dirty="0" err="1"/>
              <a:t>proteins</a:t>
            </a:r>
            <a:r>
              <a:rPr lang="tr-TR" dirty="0"/>
              <a:t> (</a:t>
            </a:r>
            <a:r>
              <a:rPr lang="tr-TR" dirty="0" err="1"/>
              <a:t>myoglobin</a:t>
            </a:r>
            <a:r>
              <a:rPr lang="tr-TR" dirty="0"/>
              <a:t>, Bence </a:t>
            </a:r>
            <a:r>
              <a:rPr lang="tr-TR" dirty="0" err="1"/>
              <a:t>Jones</a:t>
            </a:r>
            <a:r>
              <a:rPr lang="tr-TR" dirty="0"/>
              <a:t> protein)] in </a:t>
            </a:r>
            <a:r>
              <a:rPr lang="tr-TR" dirty="0" err="1"/>
              <a:t>the</a:t>
            </a:r>
            <a:r>
              <a:rPr lang="tr-TR" dirty="0"/>
              <a:t> </a:t>
            </a:r>
            <a:r>
              <a:rPr lang="tr-TR" dirty="0" err="1"/>
              <a:t>peripheral</a:t>
            </a:r>
            <a:r>
              <a:rPr lang="tr-TR" dirty="0"/>
              <a:t> </a:t>
            </a:r>
            <a:r>
              <a:rPr lang="tr-TR" dirty="0" err="1"/>
              <a:t>blood</a:t>
            </a:r>
            <a:r>
              <a:rPr lang="tr-TR" dirty="0"/>
              <a:t> </a:t>
            </a:r>
            <a:r>
              <a:rPr lang="tr-TR" dirty="0" err="1"/>
              <a:t>that</a:t>
            </a:r>
            <a:r>
              <a:rPr lang="tr-TR" dirty="0"/>
              <a:t> can be </a:t>
            </a:r>
            <a:r>
              <a:rPr lang="tr-TR" dirty="0" err="1"/>
              <a:t>filtered</a:t>
            </a:r>
            <a:r>
              <a:rPr lang="tr-TR" dirty="0"/>
              <a:t> </a:t>
            </a:r>
            <a:r>
              <a:rPr lang="tr-TR" dirty="0" err="1"/>
              <a:t>and</a:t>
            </a:r>
            <a:r>
              <a:rPr lang="tr-TR" dirty="0"/>
              <a:t> fail </a:t>
            </a:r>
            <a:r>
              <a:rPr lang="tr-TR" dirty="0" err="1"/>
              <a:t>to</a:t>
            </a:r>
            <a:r>
              <a:rPr lang="tr-TR" dirty="0"/>
              <a:t> be </a:t>
            </a:r>
            <a:r>
              <a:rPr lang="tr-TR" dirty="0" err="1"/>
              <a:t>resorbed</a:t>
            </a:r>
            <a:r>
              <a:rPr lang="tr-TR" dirty="0"/>
              <a:t> </a:t>
            </a:r>
            <a:r>
              <a:rPr lang="tr-TR" dirty="0" err="1"/>
              <a:t>totally</a:t>
            </a:r>
            <a:r>
              <a:rPr lang="tr-TR" dirty="0"/>
              <a:t> </a:t>
            </a:r>
            <a:r>
              <a:rPr lang="tr-TR" dirty="0" err="1"/>
              <a:t>by</a:t>
            </a:r>
            <a:r>
              <a:rPr lang="tr-TR" dirty="0"/>
              <a:t> </a:t>
            </a:r>
            <a:r>
              <a:rPr lang="tr-TR" dirty="0" err="1"/>
              <a:t>the</a:t>
            </a:r>
            <a:r>
              <a:rPr lang="tr-TR" dirty="0"/>
              <a:t> </a:t>
            </a:r>
            <a:r>
              <a:rPr lang="tr-TR" dirty="0" err="1"/>
              <a:t>tubules</a:t>
            </a:r>
            <a:r>
              <a:rPr lang="tr-TR" dirty="0"/>
              <a:t>. </a:t>
            </a:r>
          </a:p>
          <a:p>
            <a:pPr algn="just"/>
            <a:endParaRPr lang="en-US" sz="1800" dirty="0"/>
          </a:p>
        </p:txBody>
      </p:sp>
      <p:sp>
        <p:nvSpPr>
          <p:cNvPr id="5" name="Rectangle 4">
            <a:extLst>
              <a:ext uri="{FF2B5EF4-FFF2-40B4-BE49-F238E27FC236}">
                <a16:creationId xmlns:a16="http://schemas.microsoft.com/office/drawing/2014/main" id="{D9808E8F-3DD5-1045-9659-080071B80557}"/>
              </a:ext>
            </a:extLst>
          </p:cNvPr>
          <p:cNvSpPr/>
          <p:nvPr/>
        </p:nvSpPr>
        <p:spPr>
          <a:xfrm>
            <a:off x="3693581" y="149629"/>
            <a:ext cx="4273927" cy="586827"/>
          </a:xfrm>
          <a:prstGeom prst="rect">
            <a:avLst/>
          </a:prstGeom>
        </p:spPr>
        <p:txBody>
          <a:bodyPr wrap="none">
            <a:spAutoFit/>
          </a:bodyPr>
          <a:lstStyle/>
          <a:p>
            <a:pPr>
              <a:lnSpc>
                <a:spcPct val="150000"/>
              </a:lnSpc>
            </a:pPr>
            <a:r>
              <a:rPr lang="tr-TR" sz="2400" b="1" dirty="0" err="1">
                <a:solidFill>
                  <a:srgbClr val="FF0000"/>
                </a:solidFill>
              </a:rPr>
              <a:t>Values</a:t>
            </a:r>
            <a:r>
              <a:rPr lang="tr-TR" sz="2400" b="1" dirty="0">
                <a:solidFill>
                  <a:srgbClr val="FF0000"/>
                </a:solidFill>
              </a:rPr>
              <a:t> </a:t>
            </a:r>
            <a:r>
              <a:rPr lang="tr-TR" sz="2400" b="1" dirty="0" err="1">
                <a:solidFill>
                  <a:srgbClr val="FF0000"/>
                </a:solidFill>
              </a:rPr>
              <a:t>Above</a:t>
            </a:r>
            <a:r>
              <a:rPr lang="tr-TR" sz="2400" b="1" dirty="0">
                <a:solidFill>
                  <a:srgbClr val="FF0000"/>
                </a:solidFill>
              </a:rPr>
              <a:t> Reference </a:t>
            </a:r>
            <a:r>
              <a:rPr lang="tr-TR" sz="2400" b="1" dirty="0" err="1">
                <a:solidFill>
                  <a:srgbClr val="FF0000"/>
                </a:solidFill>
              </a:rPr>
              <a:t>Range</a:t>
            </a:r>
            <a:r>
              <a:rPr lang="tr-TR" sz="2400" b="1" dirty="0">
                <a:solidFill>
                  <a:srgbClr val="FF0000"/>
                </a:solidFill>
              </a:rPr>
              <a:t> </a:t>
            </a:r>
            <a:endParaRPr lang="tr-TR" sz="2400" dirty="0">
              <a:solidFill>
                <a:srgbClr val="FF0000"/>
              </a:solidFill>
            </a:endParaRPr>
          </a:p>
        </p:txBody>
      </p:sp>
    </p:spTree>
    <p:extLst>
      <p:ext uri="{BB962C8B-B14F-4D97-AF65-F5344CB8AC3E}">
        <p14:creationId xmlns:p14="http://schemas.microsoft.com/office/powerpoint/2010/main" val="2607170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C9C3C1-31B0-F148-8CE9-F2EB99AAB251}"/>
              </a:ext>
            </a:extLst>
          </p:cNvPr>
          <p:cNvSpPr>
            <a:spLocks noGrp="1"/>
          </p:cNvSpPr>
          <p:nvPr>
            <p:ph idx="1"/>
          </p:nvPr>
        </p:nvSpPr>
        <p:spPr>
          <a:xfrm>
            <a:off x="857874" y="1100469"/>
            <a:ext cx="9720073" cy="2630465"/>
          </a:xfrm>
        </p:spPr>
        <p:txBody>
          <a:bodyPr/>
          <a:lstStyle/>
          <a:p>
            <a:pPr algn="just"/>
            <a:r>
              <a:rPr lang="tr-TR" b="1" dirty="0" err="1">
                <a:solidFill>
                  <a:srgbClr val="00B0F0"/>
                </a:solidFill>
              </a:rPr>
              <a:t>Related</a:t>
            </a:r>
            <a:r>
              <a:rPr lang="tr-TR" b="1" dirty="0">
                <a:solidFill>
                  <a:srgbClr val="00B0F0"/>
                </a:solidFill>
              </a:rPr>
              <a:t> </a:t>
            </a:r>
            <a:r>
              <a:rPr lang="tr-TR" b="1" dirty="0" err="1">
                <a:solidFill>
                  <a:srgbClr val="00B0F0"/>
                </a:solidFill>
              </a:rPr>
              <a:t>Findings</a:t>
            </a:r>
            <a:r>
              <a:rPr lang="tr-TR" b="1" dirty="0">
                <a:solidFill>
                  <a:srgbClr val="00B0F0"/>
                </a:solidFill>
              </a:rPr>
              <a:t> </a:t>
            </a:r>
            <a:endParaRPr lang="tr-TR" dirty="0">
              <a:solidFill>
                <a:srgbClr val="00B0F0"/>
              </a:solidFill>
            </a:endParaRPr>
          </a:p>
          <a:p>
            <a:pPr algn="just"/>
            <a:r>
              <a:rPr lang="tr-TR" dirty="0" err="1"/>
              <a:t>Urine</a:t>
            </a:r>
            <a:r>
              <a:rPr lang="tr-TR" dirty="0"/>
              <a:t> </a:t>
            </a:r>
            <a:r>
              <a:rPr lang="tr-TR" dirty="0" err="1"/>
              <a:t>specific</a:t>
            </a:r>
            <a:r>
              <a:rPr lang="tr-TR" dirty="0"/>
              <a:t> </a:t>
            </a:r>
            <a:r>
              <a:rPr lang="tr-TR" dirty="0" err="1"/>
              <a:t>gravity</a:t>
            </a:r>
            <a:r>
              <a:rPr lang="tr-TR" dirty="0"/>
              <a:t> </a:t>
            </a:r>
            <a:r>
              <a:rPr lang="tr-TR" dirty="0" err="1"/>
              <a:t>must</a:t>
            </a:r>
            <a:r>
              <a:rPr lang="tr-TR" dirty="0"/>
              <a:t> be </a:t>
            </a:r>
            <a:r>
              <a:rPr lang="tr-TR" dirty="0" err="1"/>
              <a:t>taken</a:t>
            </a:r>
            <a:r>
              <a:rPr lang="tr-TR" dirty="0"/>
              <a:t> </a:t>
            </a:r>
            <a:r>
              <a:rPr lang="tr-TR" dirty="0" err="1"/>
              <a:t>into</a:t>
            </a:r>
            <a:r>
              <a:rPr lang="tr-TR" dirty="0"/>
              <a:t> </a:t>
            </a:r>
            <a:r>
              <a:rPr lang="tr-TR" dirty="0" err="1"/>
              <a:t>account</a:t>
            </a:r>
            <a:r>
              <a:rPr lang="tr-TR" dirty="0"/>
              <a:t> </a:t>
            </a:r>
            <a:r>
              <a:rPr lang="tr-TR" dirty="0" err="1"/>
              <a:t>when</a:t>
            </a:r>
            <a:r>
              <a:rPr lang="tr-TR" dirty="0"/>
              <a:t> </a:t>
            </a:r>
            <a:r>
              <a:rPr lang="tr-TR" dirty="0" err="1"/>
              <a:t>interpreting</a:t>
            </a:r>
            <a:r>
              <a:rPr lang="tr-TR" dirty="0"/>
              <a:t> </a:t>
            </a:r>
            <a:r>
              <a:rPr lang="tr-TR" dirty="0" err="1"/>
              <a:t>proteinuria</a:t>
            </a:r>
            <a:r>
              <a:rPr lang="tr-TR" dirty="0"/>
              <a:t>. </a:t>
            </a:r>
          </a:p>
          <a:p>
            <a:pPr algn="just"/>
            <a:r>
              <a:rPr lang="tr-TR" b="1" dirty="0" err="1">
                <a:solidFill>
                  <a:srgbClr val="00B0F0"/>
                </a:solidFill>
              </a:rPr>
              <a:t>Other</a:t>
            </a:r>
            <a:r>
              <a:rPr lang="tr-TR" b="1" dirty="0">
                <a:solidFill>
                  <a:srgbClr val="00B0F0"/>
                </a:solidFill>
              </a:rPr>
              <a:t> </a:t>
            </a:r>
            <a:r>
              <a:rPr lang="tr-TR" b="1" dirty="0" err="1">
                <a:solidFill>
                  <a:srgbClr val="00B0F0"/>
                </a:solidFill>
              </a:rPr>
              <a:t>Laboratory</a:t>
            </a:r>
            <a:r>
              <a:rPr lang="tr-TR" b="1" dirty="0">
                <a:solidFill>
                  <a:srgbClr val="00B0F0"/>
                </a:solidFill>
              </a:rPr>
              <a:t> </a:t>
            </a:r>
            <a:r>
              <a:rPr lang="tr-TR" b="1" dirty="0" err="1">
                <a:solidFill>
                  <a:srgbClr val="00B0F0"/>
                </a:solidFill>
              </a:rPr>
              <a:t>Tests</a:t>
            </a:r>
            <a:r>
              <a:rPr lang="tr-TR" b="1" dirty="0">
                <a:solidFill>
                  <a:srgbClr val="00B0F0"/>
                </a:solidFill>
              </a:rPr>
              <a:t> </a:t>
            </a:r>
          </a:p>
          <a:p>
            <a:pPr algn="just">
              <a:buFont typeface="Arial" panose="020B0604020202020204" pitchFamily="34" charset="0"/>
              <a:buChar char="•"/>
            </a:pPr>
            <a:r>
              <a:rPr lang="tr-TR" dirty="0" err="1"/>
              <a:t>Urine</a:t>
            </a:r>
            <a:r>
              <a:rPr lang="tr-TR" dirty="0"/>
              <a:t> </a:t>
            </a:r>
            <a:r>
              <a:rPr lang="tr-TR" dirty="0" err="1"/>
              <a:t>protein:urine</a:t>
            </a:r>
            <a:r>
              <a:rPr lang="tr-TR" dirty="0"/>
              <a:t> </a:t>
            </a:r>
            <a:r>
              <a:rPr lang="tr-TR" dirty="0" err="1"/>
              <a:t>creatinine</a:t>
            </a:r>
            <a:r>
              <a:rPr lang="tr-TR" dirty="0"/>
              <a:t> </a:t>
            </a:r>
            <a:r>
              <a:rPr lang="tr-TR" dirty="0" err="1"/>
              <a:t>ratio</a:t>
            </a:r>
            <a:r>
              <a:rPr lang="tr-TR" dirty="0"/>
              <a:t> is </a:t>
            </a:r>
            <a:r>
              <a:rPr lang="tr-TR" dirty="0" err="1"/>
              <a:t>used</a:t>
            </a:r>
            <a:r>
              <a:rPr lang="tr-TR" dirty="0"/>
              <a:t> </a:t>
            </a:r>
            <a:r>
              <a:rPr lang="tr-TR" dirty="0" err="1"/>
              <a:t>to</a:t>
            </a:r>
            <a:r>
              <a:rPr lang="tr-TR" dirty="0"/>
              <a:t> </a:t>
            </a:r>
            <a:r>
              <a:rPr lang="tr-TR" dirty="0" err="1"/>
              <a:t>determine</a:t>
            </a:r>
            <a:r>
              <a:rPr lang="tr-TR" dirty="0"/>
              <a:t> </a:t>
            </a:r>
            <a:r>
              <a:rPr lang="tr-TR" dirty="0" err="1"/>
              <a:t>if</a:t>
            </a:r>
            <a:r>
              <a:rPr lang="tr-TR" dirty="0"/>
              <a:t> </a:t>
            </a:r>
            <a:r>
              <a:rPr lang="tr-TR" dirty="0" err="1"/>
              <a:t>proteinuria</a:t>
            </a:r>
            <a:r>
              <a:rPr lang="tr-TR" dirty="0"/>
              <a:t> is </a:t>
            </a:r>
            <a:r>
              <a:rPr lang="tr-TR" dirty="0" err="1"/>
              <a:t>significant</a:t>
            </a:r>
            <a:r>
              <a:rPr lang="tr-TR" dirty="0"/>
              <a:t>. </a:t>
            </a:r>
          </a:p>
          <a:p>
            <a:pPr algn="just">
              <a:buFont typeface="Arial" panose="020B0604020202020204" pitchFamily="34" charset="0"/>
              <a:buChar char="•"/>
            </a:pPr>
            <a:r>
              <a:rPr lang="tr-TR" dirty="0" err="1"/>
              <a:t>Urine</a:t>
            </a:r>
            <a:r>
              <a:rPr lang="tr-TR" dirty="0"/>
              <a:t> </a:t>
            </a:r>
            <a:r>
              <a:rPr lang="tr-TR" dirty="0" err="1"/>
              <a:t>protein:urine</a:t>
            </a:r>
            <a:r>
              <a:rPr lang="tr-TR" dirty="0"/>
              <a:t> </a:t>
            </a:r>
            <a:r>
              <a:rPr lang="tr-TR" dirty="0" err="1"/>
              <a:t>creatinine</a:t>
            </a:r>
            <a:r>
              <a:rPr lang="tr-TR" dirty="0"/>
              <a:t> </a:t>
            </a:r>
            <a:r>
              <a:rPr lang="tr-TR" dirty="0" err="1"/>
              <a:t>ratio</a:t>
            </a:r>
            <a:r>
              <a:rPr lang="tr-TR" dirty="0"/>
              <a:t> can </a:t>
            </a:r>
            <a:r>
              <a:rPr lang="tr-TR" dirty="0" err="1"/>
              <a:t>replace</a:t>
            </a:r>
            <a:r>
              <a:rPr lang="tr-TR" dirty="0"/>
              <a:t> </a:t>
            </a:r>
            <a:r>
              <a:rPr lang="tr-TR" dirty="0" err="1"/>
              <a:t>the</a:t>
            </a:r>
            <a:r>
              <a:rPr lang="tr-TR" dirty="0"/>
              <a:t> 24 </a:t>
            </a:r>
            <a:r>
              <a:rPr lang="tr-TR" dirty="0" err="1"/>
              <a:t>hour</a:t>
            </a:r>
            <a:r>
              <a:rPr lang="tr-TR" dirty="0"/>
              <a:t> </a:t>
            </a:r>
            <a:r>
              <a:rPr lang="tr-TR" dirty="0" err="1"/>
              <a:t>urine</a:t>
            </a:r>
            <a:r>
              <a:rPr lang="tr-TR" dirty="0"/>
              <a:t> </a:t>
            </a:r>
            <a:r>
              <a:rPr lang="tr-TR" dirty="0" err="1"/>
              <a:t>collection</a:t>
            </a:r>
            <a:r>
              <a:rPr lang="tr-TR" dirty="0"/>
              <a:t>. </a:t>
            </a:r>
          </a:p>
          <a:p>
            <a:pPr algn="just"/>
            <a:endParaRPr lang="en-US" dirty="0"/>
          </a:p>
        </p:txBody>
      </p:sp>
    </p:spTree>
    <p:extLst>
      <p:ext uri="{BB962C8B-B14F-4D97-AF65-F5344CB8AC3E}">
        <p14:creationId xmlns:p14="http://schemas.microsoft.com/office/powerpoint/2010/main" val="1480681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4CBC3-3576-D84C-B106-F2E6B132F573}"/>
              </a:ext>
            </a:extLst>
          </p:cNvPr>
          <p:cNvSpPr>
            <a:spLocks noGrp="1"/>
          </p:cNvSpPr>
          <p:nvPr>
            <p:ph type="title"/>
          </p:nvPr>
        </p:nvSpPr>
        <p:spPr>
          <a:xfrm>
            <a:off x="1024128" y="585216"/>
            <a:ext cx="9720072" cy="730017"/>
          </a:xfrm>
        </p:spPr>
        <p:txBody>
          <a:bodyPr>
            <a:normAutofit/>
          </a:bodyPr>
          <a:lstStyle/>
          <a:p>
            <a:r>
              <a:rPr lang="tr-TR" sz="2400" b="1" dirty="0" err="1">
                <a:solidFill>
                  <a:srgbClr val="00B0F0"/>
                </a:solidFill>
              </a:rPr>
              <a:t>Urine</a:t>
            </a:r>
            <a:r>
              <a:rPr lang="tr-TR" sz="2400" b="1" dirty="0">
                <a:solidFill>
                  <a:srgbClr val="00B0F0"/>
                </a:solidFill>
              </a:rPr>
              <a:t> </a:t>
            </a:r>
            <a:r>
              <a:rPr lang="tr-TR" sz="2400" b="1" dirty="0" err="1">
                <a:solidFill>
                  <a:srgbClr val="00B0F0"/>
                </a:solidFill>
              </a:rPr>
              <a:t>Glucose</a:t>
            </a:r>
            <a:r>
              <a:rPr lang="tr-TR" sz="2400" b="1" dirty="0">
                <a:solidFill>
                  <a:srgbClr val="00B0F0"/>
                </a:solidFill>
              </a:rPr>
              <a:t> </a:t>
            </a:r>
            <a:endParaRPr lang="en-US" sz="2400" b="1" dirty="0">
              <a:solidFill>
                <a:srgbClr val="00B0F0"/>
              </a:solidFill>
            </a:endParaRPr>
          </a:p>
        </p:txBody>
      </p:sp>
      <p:sp>
        <p:nvSpPr>
          <p:cNvPr id="3" name="Content Placeholder 2">
            <a:extLst>
              <a:ext uri="{FF2B5EF4-FFF2-40B4-BE49-F238E27FC236}">
                <a16:creationId xmlns:a16="http://schemas.microsoft.com/office/drawing/2014/main" id="{D0884F11-6A84-A941-8E45-2DDA4ABE325C}"/>
              </a:ext>
            </a:extLst>
          </p:cNvPr>
          <p:cNvSpPr>
            <a:spLocks noGrp="1"/>
          </p:cNvSpPr>
          <p:nvPr>
            <p:ph idx="1"/>
          </p:nvPr>
        </p:nvSpPr>
        <p:spPr>
          <a:xfrm>
            <a:off x="1024127" y="1315233"/>
            <a:ext cx="10863073" cy="5098630"/>
          </a:xfrm>
        </p:spPr>
        <p:txBody>
          <a:bodyPr>
            <a:normAutofit fontScale="92500"/>
          </a:bodyPr>
          <a:lstStyle/>
          <a:p>
            <a:pPr algn="just">
              <a:lnSpc>
                <a:spcPct val="150000"/>
              </a:lnSpc>
              <a:buFont typeface="Arial" panose="020B0604020202020204" pitchFamily="34" charset="0"/>
              <a:buChar char="•"/>
            </a:pPr>
            <a:r>
              <a:rPr lang="tr-TR" dirty="0" err="1"/>
              <a:t>Glucose</a:t>
            </a:r>
            <a:r>
              <a:rPr lang="tr-TR" dirty="0"/>
              <a:t> is not </a:t>
            </a:r>
            <a:r>
              <a:rPr lang="tr-TR" dirty="0" err="1"/>
              <a:t>normally</a:t>
            </a:r>
            <a:r>
              <a:rPr lang="tr-TR" dirty="0"/>
              <a:t> </a:t>
            </a:r>
            <a:r>
              <a:rPr lang="tr-TR" dirty="0" err="1"/>
              <a:t>found</a:t>
            </a:r>
            <a:r>
              <a:rPr lang="tr-TR" dirty="0"/>
              <a:t> in </a:t>
            </a:r>
            <a:r>
              <a:rPr lang="tr-TR" dirty="0" err="1"/>
              <a:t>the</a:t>
            </a:r>
            <a:r>
              <a:rPr lang="tr-TR" dirty="0"/>
              <a:t> </a:t>
            </a:r>
            <a:r>
              <a:rPr lang="tr-TR" dirty="0" err="1"/>
              <a:t>urine</a:t>
            </a:r>
            <a:r>
              <a:rPr lang="tr-TR" dirty="0"/>
              <a:t> of </a:t>
            </a:r>
            <a:r>
              <a:rPr lang="tr-TR" dirty="0" err="1"/>
              <a:t>dogs</a:t>
            </a:r>
            <a:r>
              <a:rPr lang="tr-TR" dirty="0"/>
              <a:t> </a:t>
            </a:r>
            <a:r>
              <a:rPr lang="tr-TR" dirty="0" err="1"/>
              <a:t>and</a:t>
            </a:r>
            <a:r>
              <a:rPr lang="tr-TR" dirty="0"/>
              <a:t> </a:t>
            </a:r>
            <a:r>
              <a:rPr lang="tr-TR" dirty="0" err="1"/>
              <a:t>cats</a:t>
            </a:r>
            <a:r>
              <a:rPr lang="tr-TR" dirty="0"/>
              <a:t>. </a:t>
            </a:r>
          </a:p>
          <a:p>
            <a:pPr algn="just">
              <a:lnSpc>
                <a:spcPct val="150000"/>
              </a:lnSpc>
              <a:buFont typeface="Arial" panose="020B0604020202020204" pitchFamily="34" charset="0"/>
              <a:buChar char="•"/>
            </a:pPr>
            <a:r>
              <a:rPr lang="tr-TR" dirty="0" err="1"/>
              <a:t>The</a:t>
            </a:r>
            <a:r>
              <a:rPr lang="tr-TR" dirty="0"/>
              <a:t> </a:t>
            </a:r>
            <a:r>
              <a:rPr lang="tr-TR" dirty="0" err="1"/>
              <a:t>glucose</a:t>
            </a:r>
            <a:r>
              <a:rPr lang="tr-TR" dirty="0"/>
              <a:t> </a:t>
            </a:r>
            <a:r>
              <a:rPr lang="tr-TR" dirty="0" err="1"/>
              <a:t>present</a:t>
            </a:r>
            <a:r>
              <a:rPr lang="tr-TR" dirty="0"/>
              <a:t> in </a:t>
            </a:r>
            <a:r>
              <a:rPr lang="tr-TR" dirty="0" err="1"/>
              <a:t>the</a:t>
            </a:r>
            <a:r>
              <a:rPr lang="tr-TR" dirty="0"/>
              <a:t> </a:t>
            </a:r>
            <a:r>
              <a:rPr lang="tr-TR" dirty="0" err="1"/>
              <a:t>glomerular</a:t>
            </a:r>
            <a:r>
              <a:rPr lang="tr-TR" dirty="0"/>
              <a:t> </a:t>
            </a:r>
            <a:r>
              <a:rPr lang="tr-TR" dirty="0" err="1"/>
              <a:t>filtrate</a:t>
            </a:r>
            <a:r>
              <a:rPr lang="tr-TR" dirty="0"/>
              <a:t> is </a:t>
            </a:r>
            <a:r>
              <a:rPr lang="tr-TR" dirty="0" err="1"/>
              <a:t>almost</a:t>
            </a:r>
            <a:r>
              <a:rPr lang="tr-TR" dirty="0"/>
              <a:t> </a:t>
            </a:r>
            <a:r>
              <a:rPr lang="tr-TR" dirty="0" err="1"/>
              <a:t>completely</a:t>
            </a:r>
            <a:r>
              <a:rPr lang="tr-TR" dirty="0"/>
              <a:t> </a:t>
            </a:r>
            <a:r>
              <a:rPr lang="tr-TR" dirty="0" err="1"/>
              <a:t>reabsorbed</a:t>
            </a:r>
            <a:r>
              <a:rPr lang="tr-TR" dirty="0"/>
              <a:t> in </a:t>
            </a:r>
            <a:r>
              <a:rPr lang="tr-TR" dirty="0" err="1"/>
              <a:t>the</a:t>
            </a:r>
            <a:r>
              <a:rPr lang="tr-TR" dirty="0"/>
              <a:t> </a:t>
            </a:r>
            <a:r>
              <a:rPr lang="tr-TR" dirty="0" err="1"/>
              <a:t>proximal</a:t>
            </a:r>
            <a:r>
              <a:rPr lang="tr-TR" dirty="0"/>
              <a:t> </a:t>
            </a:r>
            <a:r>
              <a:rPr lang="tr-TR" dirty="0" err="1"/>
              <a:t>tubules</a:t>
            </a:r>
            <a:r>
              <a:rPr lang="tr-TR" dirty="0"/>
              <a:t>. </a:t>
            </a:r>
          </a:p>
          <a:p>
            <a:pPr algn="just">
              <a:lnSpc>
                <a:spcPct val="150000"/>
              </a:lnSpc>
              <a:buFont typeface="Arial" panose="020B0604020202020204" pitchFamily="34" charset="0"/>
              <a:buChar char="•"/>
            </a:pPr>
            <a:r>
              <a:rPr lang="tr-TR" dirty="0" err="1"/>
              <a:t>The</a:t>
            </a:r>
            <a:r>
              <a:rPr lang="tr-TR" dirty="0"/>
              <a:t> </a:t>
            </a:r>
            <a:r>
              <a:rPr lang="tr-TR" dirty="0" err="1"/>
              <a:t>determination</a:t>
            </a:r>
            <a:r>
              <a:rPr lang="tr-TR" dirty="0"/>
              <a:t> of </a:t>
            </a:r>
            <a:r>
              <a:rPr lang="tr-TR" dirty="0" err="1"/>
              <a:t>glucose</a:t>
            </a:r>
            <a:r>
              <a:rPr lang="tr-TR" dirty="0"/>
              <a:t> is </a:t>
            </a:r>
            <a:r>
              <a:rPr lang="tr-TR" dirty="0" err="1"/>
              <a:t>based</a:t>
            </a:r>
            <a:r>
              <a:rPr lang="tr-TR" dirty="0"/>
              <a:t> on </a:t>
            </a:r>
            <a:r>
              <a:rPr lang="tr-TR" dirty="0" err="1"/>
              <a:t>the</a:t>
            </a:r>
            <a:r>
              <a:rPr lang="tr-TR" dirty="0"/>
              <a:t> </a:t>
            </a:r>
            <a:r>
              <a:rPr lang="tr-TR" dirty="0" err="1"/>
              <a:t>specific</a:t>
            </a:r>
            <a:r>
              <a:rPr lang="tr-TR" dirty="0"/>
              <a:t> </a:t>
            </a:r>
            <a:r>
              <a:rPr lang="tr-TR" dirty="0" err="1"/>
              <a:t>glucose-oxidase</a:t>
            </a:r>
            <a:r>
              <a:rPr lang="tr-TR" dirty="0"/>
              <a:t>/</a:t>
            </a:r>
            <a:r>
              <a:rPr lang="tr-TR" dirty="0" err="1"/>
              <a:t>peroxidase</a:t>
            </a:r>
            <a:r>
              <a:rPr lang="tr-TR" dirty="0"/>
              <a:t> </a:t>
            </a:r>
            <a:r>
              <a:rPr lang="tr-TR" dirty="0" err="1"/>
              <a:t>reaction</a:t>
            </a:r>
            <a:r>
              <a:rPr lang="tr-TR" dirty="0"/>
              <a:t>. </a:t>
            </a:r>
            <a:r>
              <a:rPr lang="tr-TR" dirty="0" err="1"/>
              <a:t>This</a:t>
            </a:r>
            <a:r>
              <a:rPr lang="tr-TR" dirty="0"/>
              <a:t> test is </a:t>
            </a:r>
            <a:r>
              <a:rPr lang="tr-TR" dirty="0" err="1"/>
              <a:t>independent</a:t>
            </a:r>
            <a:r>
              <a:rPr lang="tr-TR" dirty="0"/>
              <a:t> of </a:t>
            </a:r>
            <a:r>
              <a:rPr lang="tr-TR" dirty="0" err="1"/>
              <a:t>pH</a:t>
            </a:r>
            <a:r>
              <a:rPr lang="tr-TR" dirty="0"/>
              <a:t> </a:t>
            </a:r>
            <a:r>
              <a:rPr lang="tr-TR" dirty="0" err="1"/>
              <a:t>and</a:t>
            </a:r>
            <a:r>
              <a:rPr lang="tr-TR" dirty="0"/>
              <a:t> </a:t>
            </a:r>
            <a:r>
              <a:rPr lang="tr-TR" dirty="0" err="1"/>
              <a:t>specific</a:t>
            </a:r>
            <a:r>
              <a:rPr lang="tr-TR" dirty="0"/>
              <a:t> </a:t>
            </a:r>
            <a:r>
              <a:rPr lang="tr-TR" dirty="0" err="1"/>
              <a:t>gravity</a:t>
            </a:r>
            <a:r>
              <a:rPr lang="tr-TR" dirty="0"/>
              <a:t> of </a:t>
            </a:r>
            <a:r>
              <a:rPr lang="tr-TR" dirty="0" err="1"/>
              <a:t>the</a:t>
            </a:r>
            <a:r>
              <a:rPr lang="tr-TR" dirty="0"/>
              <a:t> </a:t>
            </a:r>
            <a:r>
              <a:rPr lang="tr-TR" dirty="0" err="1"/>
              <a:t>urine</a:t>
            </a:r>
            <a:r>
              <a:rPr lang="tr-TR" dirty="0"/>
              <a:t> </a:t>
            </a:r>
            <a:r>
              <a:rPr lang="tr-TR" dirty="0" err="1"/>
              <a:t>and</a:t>
            </a:r>
            <a:r>
              <a:rPr lang="tr-TR" dirty="0"/>
              <a:t> is not </a:t>
            </a:r>
            <a:r>
              <a:rPr lang="tr-TR" dirty="0" err="1"/>
              <a:t>affected</a:t>
            </a:r>
            <a:r>
              <a:rPr lang="tr-TR" dirty="0"/>
              <a:t> </a:t>
            </a:r>
            <a:r>
              <a:rPr lang="tr-TR" dirty="0" err="1"/>
              <a:t>by</a:t>
            </a:r>
            <a:r>
              <a:rPr lang="tr-TR" dirty="0"/>
              <a:t> </a:t>
            </a:r>
            <a:r>
              <a:rPr lang="tr-TR" dirty="0" err="1"/>
              <a:t>the</a:t>
            </a:r>
            <a:r>
              <a:rPr lang="tr-TR" dirty="0"/>
              <a:t> presence of </a:t>
            </a:r>
            <a:r>
              <a:rPr lang="tr-TR" dirty="0" err="1"/>
              <a:t>ketone</a:t>
            </a:r>
            <a:r>
              <a:rPr lang="tr-TR" dirty="0"/>
              <a:t> </a:t>
            </a:r>
            <a:r>
              <a:rPr lang="tr-TR" dirty="0" err="1"/>
              <a:t>bodies</a:t>
            </a:r>
            <a:r>
              <a:rPr lang="tr-TR" dirty="0"/>
              <a:t>. </a:t>
            </a:r>
            <a:r>
              <a:rPr lang="tr-TR" dirty="0" err="1"/>
              <a:t>The</a:t>
            </a:r>
            <a:r>
              <a:rPr lang="tr-TR" dirty="0"/>
              <a:t> </a:t>
            </a:r>
            <a:r>
              <a:rPr lang="tr-TR" dirty="0" err="1"/>
              <a:t>effect</a:t>
            </a:r>
            <a:r>
              <a:rPr lang="tr-TR" dirty="0"/>
              <a:t> of </a:t>
            </a:r>
            <a:r>
              <a:rPr lang="tr-TR" dirty="0" err="1"/>
              <a:t>ascorbic</a:t>
            </a:r>
            <a:r>
              <a:rPr lang="tr-TR" dirty="0"/>
              <a:t> </a:t>
            </a:r>
            <a:r>
              <a:rPr lang="tr-TR" dirty="0" err="1"/>
              <a:t>acid</a:t>
            </a:r>
            <a:r>
              <a:rPr lang="tr-TR" dirty="0"/>
              <a:t> has </a:t>
            </a:r>
            <a:r>
              <a:rPr lang="tr-TR" dirty="0" err="1"/>
              <a:t>been</a:t>
            </a:r>
            <a:r>
              <a:rPr lang="tr-TR" dirty="0"/>
              <a:t> </a:t>
            </a:r>
            <a:r>
              <a:rPr lang="tr-TR" dirty="0" err="1"/>
              <a:t>largely</a:t>
            </a:r>
            <a:r>
              <a:rPr lang="tr-TR" dirty="0"/>
              <a:t> </a:t>
            </a:r>
            <a:r>
              <a:rPr lang="tr-TR" dirty="0" err="1"/>
              <a:t>eliminated</a:t>
            </a:r>
            <a:r>
              <a:rPr lang="tr-TR" dirty="0"/>
              <a:t>, </a:t>
            </a:r>
            <a:r>
              <a:rPr lang="tr-TR" dirty="0" err="1"/>
              <a:t>such</a:t>
            </a:r>
            <a:r>
              <a:rPr lang="tr-TR" dirty="0"/>
              <a:t> </a:t>
            </a:r>
            <a:r>
              <a:rPr lang="tr-TR" dirty="0" err="1"/>
              <a:t>that</a:t>
            </a:r>
            <a:r>
              <a:rPr lang="tr-TR" dirty="0"/>
              <a:t> </a:t>
            </a:r>
            <a:r>
              <a:rPr lang="tr-TR" dirty="0" err="1"/>
              <a:t>false</a:t>
            </a:r>
            <a:r>
              <a:rPr lang="tr-TR" dirty="0"/>
              <a:t> </a:t>
            </a:r>
            <a:r>
              <a:rPr lang="tr-TR" dirty="0" err="1"/>
              <a:t>negatives</a:t>
            </a:r>
            <a:r>
              <a:rPr lang="tr-TR" dirty="0"/>
              <a:t> </a:t>
            </a:r>
            <a:r>
              <a:rPr lang="tr-TR" dirty="0" err="1"/>
              <a:t>are</a:t>
            </a:r>
            <a:r>
              <a:rPr lang="tr-TR" dirty="0"/>
              <a:t> </a:t>
            </a:r>
            <a:r>
              <a:rPr lang="tr-TR" dirty="0" err="1"/>
              <a:t>unlikely</a:t>
            </a:r>
            <a:r>
              <a:rPr lang="tr-TR" dirty="0"/>
              <a:t> </a:t>
            </a:r>
            <a:r>
              <a:rPr lang="tr-TR" dirty="0" err="1"/>
              <a:t>to</a:t>
            </a:r>
            <a:r>
              <a:rPr lang="tr-TR" dirty="0"/>
              <a:t> </a:t>
            </a:r>
            <a:r>
              <a:rPr lang="tr-TR" dirty="0" err="1"/>
              <a:t>occur</a:t>
            </a:r>
            <a:r>
              <a:rPr lang="tr-TR" dirty="0"/>
              <a:t> at </a:t>
            </a:r>
            <a:r>
              <a:rPr lang="tr-TR" dirty="0" err="1"/>
              <a:t>glucose</a:t>
            </a:r>
            <a:r>
              <a:rPr lang="tr-TR" dirty="0"/>
              <a:t> </a:t>
            </a:r>
            <a:r>
              <a:rPr lang="tr-TR" dirty="0" err="1"/>
              <a:t>concentrations</a:t>
            </a:r>
            <a:r>
              <a:rPr lang="tr-TR" dirty="0"/>
              <a:t> of 100 mg/</a:t>
            </a:r>
            <a:r>
              <a:rPr lang="tr-TR" dirty="0" err="1"/>
              <a:t>dL</a:t>
            </a:r>
            <a:r>
              <a:rPr lang="tr-TR" dirty="0"/>
              <a:t> (5.5 </a:t>
            </a:r>
            <a:r>
              <a:rPr lang="tr-TR" dirty="0" err="1"/>
              <a:t>mmol</a:t>
            </a:r>
            <a:r>
              <a:rPr lang="tr-TR" dirty="0"/>
              <a:t>/L) </a:t>
            </a:r>
            <a:r>
              <a:rPr lang="tr-TR" dirty="0" err="1"/>
              <a:t>and</a:t>
            </a:r>
            <a:r>
              <a:rPr lang="tr-TR" dirty="0"/>
              <a:t> </a:t>
            </a:r>
            <a:r>
              <a:rPr lang="tr-TR" dirty="0" err="1"/>
              <a:t>above</a:t>
            </a:r>
            <a:r>
              <a:rPr lang="tr-TR" dirty="0"/>
              <a:t>. </a:t>
            </a:r>
          </a:p>
          <a:p>
            <a:pPr marL="0" indent="0" algn="just">
              <a:lnSpc>
                <a:spcPct val="150000"/>
              </a:lnSpc>
              <a:buNone/>
            </a:pPr>
            <a:r>
              <a:rPr lang="tr-TR" b="1" dirty="0" err="1">
                <a:solidFill>
                  <a:srgbClr val="FF0000"/>
                </a:solidFill>
              </a:rPr>
              <a:t>Values</a:t>
            </a:r>
            <a:r>
              <a:rPr lang="tr-TR" b="1" dirty="0">
                <a:solidFill>
                  <a:srgbClr val="FF0000"/>
                </a:solidFill>
              </a:rPr>
              <a:t> </a:t>
            </a:r>
            <a:r>
              <a:rPr lang="tr-TR" b="1" dirty="0" err="1">
                <a:solidFill>
                  <a:srgbClr val="FF0000"/>
                </a:solidFill>
              </a:rPr>
              <a:t>Below</a:t>
            </a:r>
            <a:r>
              <a:rPr lang="tr-TR" b="1" dirty="0">
                <a:solidFill>
                  <a:srgbClr val="FF0000"/>
                </a:solidFill>
              </a:rPr>
              <a:t> Reference </a:t>
            </a:r>
            <a:r>
              <a:rPr lang="tr-TR" b="1" dirty="0" err="1">
                <a:solidFill>
                  <a:srgbClr val="FF0000"/>
                </a:solidFill>
              </a:rPr>
              <a:t>Range</a:t>
            </a:r>
            <a:r>
              <a:rPr lang="tr-TR" b="1" dirty="0">
                <a:solidFill>
                  <a:srgbClr val="FF0000"/>
                </a:solidFill>
              </a:rPr>
              <a:t> </a:t>
            </a:r>
            <a:endParaRPr lang="tr-TR" dirty="0">
              <a:solidFill>
                <a:srgbClr val="FF0000"/>
              </a:solidFill>
            </a:endParaRPr>
          </a:p>
          <a:p>
            <a:pPr algn="just">
              <a:lnSpc>
                <a:spcPct val="150000"/>
              </a:lnSpc>
            </a:pPr>
            <a:r>
              <a:rPr lang="tr-TR" dirty="0"/>
              <a:t>Not </a:t>
            </a:r>
            <a:r>
              <a:rPr lang="tr-TR" dirty="0" err="1"/>
              <a:t>applicable</a:t>
            </a:r>
            <a:r>
              <a:rPr lang="tr-TR" dirty="0"/>
              <a:t>. </a:t>
            </a:r>
            <a:r>
              <a:rPr lang="tr-TR" dirty="0" err="1"/>
              <a:t>Glucose</a:t>
            </a:r>
            <a:r>
              <a:rPr lang="tr-TR" dirty="0"/>
              <a:t> is not </a:t>
            </a:r>
            <a:r>
              <a:rPr lang="tr-TR" dirty="0" err="1"/>
              <a:t>present</a:t>
            </a:r>
            <a:r>
              <a:rPr lang="tr-TR" dirty="0"/>
              <a:t> </a:t>
            </a:r>
            <a:r>
              <a:rPr lang="tr-TR" dirty="0" err="1"/>
              <a:t>normally</a:t>
            </a:r>
            <a:r>
              <a:rPr lang="tr-TR" dirty="0"/>
              <a:t> in </a:t>
            </a:r>
            <a:r>
              <a:rPr lang="tr-TR" dirty="0" err="1"/>
              <a:t>urine</a:t>
            </a:r>
            <a:r>
              <a:rPr lang="tr-TR" dirty="0"/>
              <a:t>. </a:t>
            </a:r>
          </a:p>
          <a:p>
            <a:pPr algn="just">
              <a:lnSpc>
                <a:spcPct val="150000"/>
              </a:lnSpc>
            </a:pPr>
            <a:endParaRPr lang="tr-TR" dirty="0"/>
          </a:p>
          <a:p>
            <a:pPr algn="just">
              <a:lnSpc>
                <a:spcPct val="150000"/>
              </a:lnSpc>
            </a:pPr>
            <a:endParaRPr lang="en-US" dirty="0"/>
          </a:p>
        </p:txBody>
      </p:sp>
    </p:spTree>
    <p:extLst>
      <p:ext uri="{BB962C8B-B14F-4D97-AF65-F5344CB8AC3E}">
        <p14:creationId xmlns:p14="http://schemas.microsoft.com/office/powerpoint/2010/main" val="24352772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A29564-EF22-6D4E-ABBE-5F2C49A30E9E}"/>
              </a:ext>
            </a:extLst>
          </p:cNvPr>
          <p:cNvSpPr>
            <a:spLocks noGrp="1"/>
          </p:cNvSpPr>
          <p:nvPr>
            <p:ph idx="1"/>
          </p:nvPr>
        </p:nvSpPr>
        <p:spPr>
          <a:xfrm>
            <a:off x="1024128" y="174567"/>
            <a:ext cx="9720073" cy="6475615"/>
          </a:xfrm>
        </p:spPr>
        <p:txBody>
          <a:bodyPr>
            <a:normAutofit fontScale="77500" lnSpcReduction="20000"/>
          </a:bodyPr>
          <a:lstStyle/>
          <a:p>
            <a:r>
              <a:rPr lang="tr-TR" sz="2600" b="1" dirty="0" err="1">
                <a:solidFill>
                  <a:srgbClr val="FF0000"/>
                </a:solidFill>
              </a:rPr>
              <a:t>Values</a:t>
            </a:r>
            <a:r>
              <a:rPr lang="tr-TR" sz="2600" b="1" dirty="0">
                <a:solidFill>
                  <a:srgbClr val="FF0000"/>
                </a:solidFill>
              </a:rPr>
              <a:t> </a:t>
            </a:r>
            <a:r>
              <a:rPr lang="tr-TR" sz="2600" b="1" dirty="0" err="1">
                <a:solidFill>
                  <a:srgbClr val="FF0000"/>
                </a:solidFill>
              </a:rPr>
              <a:t>Above</a:t>
            </a:r>
            <a:r>
              <a:rPr lang="tr-TR" sz="2600" b="1" dirty="0">
                <a:solidFill>
                  <a:srgbClr val="FF0000"/>
                </a:solidFill>
              </a:rPr>
              <a:t> Reference </a:t>
            </a:r>
            <a:r>
              <a:rPr lang="tr-TR" sz="2600" b="1" dirty="0" err="1">
                <a:solidFill>
                  <a:srgbClr val="FF0000"/>
                </a:solidFill>
              </a:rPr>
              <a:t>Range</a:t>
            </a:r>
            <a:r>
              <a:rPr lang="tr-TR" sz="2600" b="1" dirty="0">
                <a:solidFill>
                  <a:srgbClr val="FF0000"/>
                </a:solidFill>
              </a:rPr>
              <a:t> </a:t>
            </a:r>
            <a:endParaRPr lang="tr-TR" sz="2600" dirty="0">
              <a:solidFill>
                <a:srgbClr val="FF0000"/>
              </a:solidFill>
            </a:endParaRPr>
          </a:p>
          <a:p>
            <a:pPr>
              <a:lnSpc>
                <a:spcPct val="150000"/>
              </a:lnSpc>
              <a:buFont typeface="Arial" panose="020B0604020202020204" pitchFamily="34" charset="0"/>
              <a:buChar char="•"/>
            </a:pPr>
            <a:r>
              <a:rPr lang="tr-TR" sz="2300" dirty="0" err="1"/>
              <a:t>Glucosuria</a:t>
            </a:r>
            <a:r>
              <a:rPr lang="tr-TR" sz="2300" dirty="0"/>
              <a:t> </a:t>
            </a:r>
            <a:r>
              <a:rPr lang="tr-TR" sz="2300" dirty="0" err="1"/>
              <a:t>occurs</a:t>
            </a:r>
            <a:r>
              <a:rPr lang="tr-TR" sz="2300" dirty="0"/>
              <a:t> </a:t>
            </a:r>
            <a:r>
              <a:rPr lang="tr-TR" sz="2300" dirty="0" err="1"/>
              <a:t>when</a:t>
            </a:r>
            <a:r>
              <a:rPr lang="tr-TR" sz="2300" dirty="0"/>
              <a:t> </a:t>
            </a:r>
            <a:r>
              <a:rPr lang="tr-TR" sz="2300" dirty="0" err="1"/>
              <a:t>blood</a:t>
            </a:r>
            <a:r>
              <a:rPr lang="tr-TR" sz="2300" dirty="0"/>
              <a:t> </a:t>
            </a:r>
            <a:r>
              <a:rPr lang="tr-TR" sz="2300" dirty="0" err="1"/>
              <a:t>glucose</a:t>
            </a:r>
            <a:r>
              <a:rPr lang="tr-TR" sz="2300" dirty="0"/>
              <a:t> </a:t>
            </a:r>
            <a:r>
              <a:rPr lang="tr-TR" sz="2300" dirty="0" err="1"/>
              <a:t>exceeds</a:t>
            </a:r>
            <a:r>
              <a:rPr lang="tr-TR" sz="2300" dirty="0"/>
              <a:t> </a:t>
            </a:r>
            <a:r>
              <a:rPr lang="tr-TR" sz="2300" dirty="0" err="1"/>
              <a:t>the</a:t>
            </a:r>
            <a:r>
              <a:rPr lang="tr-TR" sz="2300" dirty="0"/>
              <a:t> </a:t>
            </a:r>
            <a:r>
              <a:rPr lang="tr-TR" sz="2300" dirty="0" err="1"/>
              <a:t>renal</a:t>
            </a:r>
            <a:r>
              <a:rPr lang="tr-TR" sz="2300" dirty="0"/>
              <a:t> </a:t>
            </a:r>
            <a:r>
              <a:rPr lang="tr-TR" sz="2300" dirty="0" err="1"/>
              <a:t>threshold</a:t>
            </a:r>
            <a:r>
              <a:rPr lang="tr-TR" sz="2300" dirty="0"/>
              <a:t>. </a:t>
            </a:r>
          </a:p>
          <a:p>
            <a:pPr lvl="2">
              <a:lnSpc>
                <a:spcPct val="150000"/>
              </a:lnSpc>
              <a:buFont typeface="Arial" panose="020B0604020202020204" pitchFamily="34" charset="0"/>
              <a:buChar char="•"/>
            </a:pPr>
            <a:r>
              <a:rPr lang="tr-TR" sz="2300" dirty="0" err="1"/>
              <a:t>Stress</a:t>
            </a:r>
            <a:r>
              <a:rPr lang="tr-TR" sz="2300" dirty="0"/>
              <a:t> </a:t>
            </a:r>
            <a:r>
              <a:rPr lang="tr-TR" sz="2300" dirty="0" err="1"/>
              <a:t>or</a:t>
            </a:r>
            <a:r>
              <a:rPr lang="tr-TR" sz="2300" dirty="0"/>
              <a:t> </a:t>
            </a:r>
            <a:r>
              <a:rPr lang="tr-TR" sz="2300" dirty="0" err="1"/>
              <a:t>excitement</a:t>
            </a:r>
            <a:r>
              <a:rPr lang="tr-TR" sz="2300" dirty="0"/>
              <a:t> (</a:t>
            </a:r>
            <a:r>
              <a:rPr lang="tr-TR" sz="2300" dirty="0" err="1"/>
              <a:t>cats</a:t>
            </a:r>
            <a:r>
              <a:rPr lang="tr-TR" sz="2300" dirty="0"/>
              <a:t>)</a:t>
            </a:r>
          </a:p>
          <a:p>
            <a:pPr lvl="2">
              <a:lnSpc>
                <a:spcPct val="150000"/>
              </a:lnSpc>
              <a:buFont typeface="Arial" panose="020B0604020202020204" pitchFamily="34" charset="0"/>
              <a:buChar char="•"/>
            </a:pPr>
            <a:r>
              <a:rPr lang="tr-TR" sz="2300" dirty="0" err="1"/>
              <a:t>Diabetes</a:t>
            </a:r>
            <a:r>
              <a:rPr lang="tr-TR" sz="2300" dirty="0"/>
              <a:t> </a:t>
            </a:r>
            <a:r>
              <a:rPr lang="tr-TR" sz="2300" dirty="0" err="1"/>
              <a:t>mellitus</a:t>
            </a:r>
            <a:endParaRPr lang="tr-TR" sz="2300" dirty="0"/>
          </a:p>
          <a:p>
            <a:pPr lvl="2">
              <a:lnSpc>
                <a:spcPct val="150000"/>
              </a:lnSpc>
              <a:buFont typeface="Arial" panose="020B0604020202020204" pitchFamily="34" charset="0"/>
              <a:buChar char="•"/>
            </a:pPr>
            <a:r>
              <a:rPr lang="tr-TR" sz="2300" dirty="0" err="1"/>
              <a:t>Infusion</a:t>
            </a:r>
            <a:r>
              <a:rPr lang="tr-TR" sz="2300" dirty="0"/>
              <a:t> of </a:t>
            </a:r>
            <a:r>
              <a:rPr lang="tr-TR" sz="2300" dirty="0" err="1"/>
              <a:t>fluid</a:t>
            </a:r>
            <a:r>
              <a:rPr lang="tr-TR" sz="2300" dirty="0"/>
              <a:t> </a:t>
            </a:r>
            <a:r>
              <a:rPr lang="tr-TR" sz="2300" dirty="0" err="1"/>
              <a:t>rich</a:t>
            </a:r>
            <a:r>
              <a:rPr lang="tr-TR" sz="2300" dirty="0"/>
              <a:t> in </a:t>
            </a:r>
            <a:r>
              <a:rPr lang="tr-TR" sz="2300" dirty="0" err="1"/>
              <a:t>dextrose</a:t>
            </a:r>
            <a:endParaRPr lang="tr-TR" sz="2300" dirty="0"/>
          </a:p>
          <a:p>
            <a:pPr lvl="2">
              <a:lnSpc>
                <a:spcPct val="150000"/>
              </a:lnSpc>
              <a:buFont typeface="Arial" panose="020B0604020202020204" pitchFamily="34" charset="0"/>
              <a:buChar char="•"/>
            </a:pPr>
            <a:r>
              <a:rPr lang="tr-TR" sz="2300" dirty="0" err="1"/>
              <a:t>Occasionally</a:t>
            </a:r>
            <a:r>
              <a:rPr lang="tr-TR" sz="2300" dirty="0"/>
              <a:t> in </a:t>
            </a:r>
            <a:r>
              <a:rPr lang="tr-TR" sz="2300" dirty="0" err="1"/>
              <a:t>hyperadrenocorticism</a:t>
            </a:r>
            <a:r>
              <a:rPr lang="tr-TR" sz="2300" dirty="0"/>
              <a:t>, </a:t>
            </a:r>
            <a:r>
              <a:rPr lang="tr-TR" sz="2300" dirty="0" err="1"/>
              <a:t>pheochromocytoma</a:t>
            </a:r>
            <a:r>
              <a:rPr lang="tr-TR" sz="2300" dirty="0"/>
              <a:t> </a:t>
            </a:r>
          </a:p>
          <a:p>
            <a:pPr lvl="2">
              <a:lnSpc>
                <a:spcPct val="150000"/>
              </a:lnSpc>
              <a:buFont typeface="Arial" panose="020B0604020202020204" pitchFamily="34" charset="0"/>
              <a:buChar char="•"/>
            </a:pPr>
            <a:r>
              <a:rPr lang="tr-TR" sz="2300" dirty="0" err="1"/>
              <a:t>Renal</a:t>
            </a:r>
            <a:r>
              <a:rPr lang="tr-TR" sz="2300" dirty="0"/>
              <a:t> </a:t>
            </a:r>
            <a:r>
              <a:rPr lang="tr-TR" sz="2300" dirty="0" err="1"/>
              <a:t>threshold</a:t>
            </a:r>
            <a:r>
              <a:rPr lang="tr-TR" sz="2300" dirty="0"/>
              <a:t> is </a:t>
            </a:r>
            <a:r>
              <a:rPr lang="tr-TR" sz="2300" dirty="0" err="1"/>
              <a:t>reached</a:t>
            </a:r>
            <a:r>
              <a:rPr lang="tr-TR" sz="2300" dirty="0"/>
              <a:t> in </a:t>
            </a:r>
            <a:r>
              <a:rPr lang="tr-TR" sz="2300" dirty="0" err="1"/>
              <a:t>dogs</a:t>
            </a:r>
            <a:r>
              <a:rPr lang="tr-TR" sz="2300" dirty="0"/>
              <a:t> </a:t>
            </a:r>
            <a:r>
              <a:rPr lang="tr-TR" sz="2300" dirty="0" err="1"/>
              <a:t>when</a:t>
            </a:r>
            <a:r>
              <a:rPr lang="tr-TR" sz="2300" dirty="0"/>
              <a:t> </a:t>
            </a:r>
            <a:r>
              <a:rPr lang="tr-TR" sz="2300" dirty="0" err="1"/>
              <a:t>blood</a:t>
            </a:r>
            <a:r>
              <a:rPr lang="tr-TR" sz="2300" dirty="0"/>
              <a:t> </a:t>
            </a:r>
            <a:r>
              <a:rPr lang="tr-TR" sz="2300" dirty="0" err="1"/>
              <a:t>glucose</a:t>
            </a:r>
            <a:r>
              <a:rPr lang="tr-TR" sz="2300" dirty="0"/>
              <a:t> is &gt;180 mg/</a:t>
            </a:r>
            <a:r>
              <a:rPr lang="tr-TR" sz="2300" dirty="0" err="1"/>
              <a:t>dL</a:t>
            </a:r>
            <a:r>
              <a:rPr lang="tr-TR" sz="2300" dirty="0"/>
              <a:t> </a:t>
            </a:r>
            <a:r>
              <a:rPr lang="tr-TR" sz="2300" dirty="0" err="1"/>
              <a:t>and</a:t>
            </a:r>
            <a:r>
              <a:rPr lang="tr-TR" sz="2300" dirty="0"/>
              <a:t> in </a:t>
            </a:r>
            <a:r>
              <a:rPr lang="tr-TR" sz="2300" dirty="0" err="1"/>
              <a:t>cats</a:t>
            </a:r>
            <a:r>
              <a:rPr lang="tr-TR" sz="2300" dirty="0"/>
              <a:t> </a:t>
            </a:r>
            <a:r>
              <a:rPr lang="tr-TR" sz="2300" dirty="0" err="1"/>
              <a:t>when</a:t>
            </a:r>
            <a:r>
              <a:rPr lang="tr-TR" sz="2300" dirty="0"/>
              <a:t> </a:t>
            </a:r>
            <a:r>
              <a:rPr lang="tr-TR" sz="2300" dirty="0" err="1"/>
              <a:t>blood</a:t>
            </a:r>
            <a:r>
              <a:rPr lang="tr-TR" sz="2300" dirty="0"/>
              <a:t> </a:t>
            </a:r>
            <a:r>
              <a:rPr lang="tr-TR" sz="2300" dirty="0" err="1"/>
              <a:t>glucose</a:t>
            </a:r>
            <a:r>
              <a:rPr lang="tr-TR" sz="2300" dirty="0"/>
              <a:t> is &gt;300 mg/</a:t>
            </a:r>
            <a:r>
              <a:rPr lang="tr-TR" sz="2300" dirty="0" err="1"/>
              <a:t>dL</a:t>
            </a:r>
            <a:r>
              <a:rPr lang="tr-TR" sz="2300" dirty="0"/>
              <a:t>. </a:t>
            </a:r>
          </a:p>
          <a:p>
            <a:pPr>
              <a:lnSpc>
                <a:spcPct val="150000"/>
              </a:lnSpc>
              <a:buFont typeface="Arial" panose="020B0604020202020204" pitchFamily="34" charset="0"/>
              <a:buChar char="•"/>
            </a:pPr>
            <a:r>
              <a:rPr lang="tr-TR" sz="2300" dirty="0" err="1"/>
              <a:t>Glucosuria</a:t>
            </a:r>
            <a:r>
              <a:rPr lang="tr-TR" sz="2300" dirty="0"/>
              <a:t> </a:t>
            </a:r>
            <a:r>
              <a:rPr lang="tr-TR" sz="2300" dirty="0" err="1"/>
              <a:t>also</a:t>
            </a:r>
            <a:r>
              <a:rPr lang="tr-TR" sz="2300" dirty="0"/>
              <a:t> </a:t>
            </a:r>
            <a:r>
              <a:rPr lang="tr-TR" sz="2300" dirty="0" err="1"/>
              <a:t>occurs</a:t>
            </a:r>
            <a:r>
              <a:rPr lang="tr-TR" sz="2300" dirty="0"/>
              <a:t> </a:t>
            </a:r>
            <a:r>
              <a:rPr lang="tr-TR" sz="2300" dirty="0" err="1"/>
              <a:t>when</a:t>
            </a:r>
            <a:r>
              <a:rPr lang="tr-TR" sz="2300" dirty="0"/>
              <a:t> </a:t>
            </a:r>
            <a:r>
              <a:rPr lang="tr-TR" sz="2300" dirty="0" err="1"/>
              <a:t>there</a:t>
            </a:r>
            <a:r>
              <a:rPr lang="tr-TR" sz="2300" dirty="0"/>
              <a:t> is </a:t>
            </a:r>
            <a:r>
              <a:rPr lang="tr-TR" sz="2300" dirty="0" err="1"/>
              <a:t>abnormal</a:t>
            </a:r>
            <a:r>
              <a:rPr lang="tr-TR" sz="2300" dirty="0"/>
              <a:t> </a:t>
            </a:r>
            <a:r>
              <a:rPr lang="tr-TR" sz="2300" dirty="0" err="1">
                <a:solidFill>
                  <a:srgbClr val="FF0000"/>
                </a:solidFill>
              </a:rPr>
              <a:t>proximal</a:t>
            </a:r>
            <a:r>
              <a:rPr lang="tr-TR" sz="2300" dirty="0">
                <a:solidFill>
                  <a:srgbClr val="FF0000"/>
                </a:solidFill>
              </a:rPr>
              <a:t> </a:t>
            </a:r>
            <a:r>
              <a:rPr lang="tr-TR" sz="2300" dirty="0" err="1">
                <a:solidFill>
                  <a:srgbClr val="FF0000"/>
                </a:solidFill>
              </a:rPr>
              <a:t>tubular</a:t>
            </a:r>
            <a:r>
              <a:rPr lang="tr-TR" sz="2300" dirty="0">
                <a:solidFill>
                  <a:srgbClr val="FF0000"/>
                </a:solidFill>
              </a:rPr>
              <a:t> </a:t>
            </a:r>
            <a:r>
              <a:rPr lang="tr-TR" sz="2300" dirty="0" err="1"/>
              <a:t>function</a:t>
            </a:r>
            <a:r>
              <a:rPr lang="tr-TR" sz="2300" dirty="0"/>
              <a:t>. </a:t>
            </a:r>
          </a:p>
          <a:p>
            <a:pPr lvl="1">
              <a:lnSpc>
                <a:spcPct val="150000"/>
              </a:lnSpc>
              <a:buFont typeface="Arial" panose="020B0604020202020204" pitchFamily="34" charset="0"/>
              <a:buChar char="•"/>
            </a:pPr>
            <a:r>
              <a:rPr lang="tr-TR" sz="2300" dirty="0" err="1"/>
              <a:t>Fanconi’s</a:t>
            </a:r>
            <a:r>
              <a:rPr lang="tr-TR" sz="2300" dirty="0"/>
              <a:t> </a:t>
            </a:r>
            <a:r>
              <a:rPr lang="tr-TR" sz="2300" dirty="0" err="1"/>
              <a:t>syndrome</a:t>
            </a:r>
            <a:r>
              <a:rPr lang="tr-TR" sz="2300" dirty="0"/>
              <a:t> </a:t>
            </a:r>
          </a:p>
          <a:p>
            <a:pPr lvl="1">
              <a:lnSpc>
                <a:spcPct val="150000"/>
              </a:lnSpc>
              <a:buFont typeface="Arial" panose="020B0604020202020204" pitchFamily="34" charset="0"/>
              <a:buChar char="•"/>
            </a:pPr>
            <a:r>
              <a:rPr lang="tr-TR" sz="2300" dirty="0" err="1"/>
              <a:t>Acute</a:t>
            </a:r>
            <a:r>
              <a:rPr lang="tr-TR" sz="2300" dirty="0"/>
              <a:t> </a:t>
            </a:r>
            <a:r>
              <a:rPr lang="tr-TR" sz="2300" dirty="0" err="1"/>
              <a:t>renal</a:t>
            </a:r>
            <a:r>
              <a:rPr lang="tr-TR" sz="2300" dirty="0"/>
              <a:t> </a:t>
            </a:r>
            <a:r>
              <a:rPr lang="tr-TR" sz="2300" dirty="0" err="1"/>
              <a:t>failure</a:t>
            </a:r>
            <a:endParaRPr lang="tr-TR" sz="2300" dirty="0"/>
          </a:p>
          <a:p>
            <a:pPr lvl="1">
              <a:lnSpc>
                <a:spcPct val="150000"/>
              </a:lnSpc>
              <a:buFont typeface="Arial" panose="020B0604020202020204" pitchFamily="34" charset="0"/>
              <a:buChar char="•"/>
            </a:pPr>
            <a:r>
              <a:rPr lang="tr-TR" sz="2300" dirty="0" err="1"/>
              <a:t>Primary</a:t>
            </a:r>
            <a:r>
              <a:rPr lang="tr-TR" sz="2300" dirty="0"/>
              <a:t> </a:t>
            </a:r>
            <a:r>
              <a:rPr lang="tr-TR" sz="2300" dirty="0" err="1"/>
              <a:t>glucosuria</a:t>
            </a:r>
            <a:endParaRPr lang="tr-TR" sz="2300" dirty="0"/>
          </a:p>
          <a:p>
            <a:pPr lvl="1">
              <a:lnSpc>
                <a:spcPct val="150000"/>
              </a:lnSpc>
              <a:buFont typeface="Arial" panose="020B0604020202020204" pitchFamily="34" charset="0"/>
              <a:buChar char="•"/>
            </a:pPr>
            <a:r>
              <a:rPr lang="tr-TR" sz="2300" dirty="0" err="1"/>
              <a:t>Secondary</a:t>
            </a:r>
            <a:r>
              <a:rPr lang="tr-TR" sz="2300" dirty="0"/>
              <a:t> </a:t>
            </a:r>
            <a:r>
              <a:rPr lang="tr-TR" sz="2300" dirty="0" err="1"/>
              <a:t>to</a:t>
            </a:r>
            <a:r>
              <a:rPr lang="tr-TR" sz="2300" dirty="0"/>
              <a:t> </a:t>
            </a:r>
            <a:r>
              <a:rPr lang="tr-TR" sz="2300" dirty="0" err="1"/>
              <a:t>aminoglycoside</a:t>
            </a:r>
            <a:r>
              <a:rPr lang="tr-TR" sz="2300" dirty="0"/>
              <a:t> </a:t>
            </a:r>
            <a:r>
              <a:rPr lang="tr-TR" sz="2300" dirty="0" err="1"/>
              <a:t>toxicity</a:t>
            </a:r>
            <a:r>
              <a:rPr lang="tr-TR" sz="2300" dirty="0"/>
              <a:t> </a:t>
            </a:r>
          </a:p>
          <a:p>
            <a:pPr lvl="1">
              <a:lnSpc>
                <a:spcPct val="150000"/>
              </a:lnSpc>
              <a:buFont typeface="Arial" panose="020B0604020202020204" pitchFamily="34" charset="0"/>
              <a:buChar char="•"/>
            </a:pPr>
            <a:r>
              <a:rPr lang="tr-TR" sz="2300" dirty="0" err="1"/>
              <a:t>Rarely</a:t>
            </a:r>
            <a:r>
              <a:rPr lang="tr-TR" sz="2300" dirty="0"/>
              <a:t> in </a:t>
            </a:r>
            <a:r>
              <a:rPr lang="tr-TR" sz="2300" dirty="0" err="1"/>
              <a:t>familial</a:t>
            </a:r>
            <a:r>
              <a:rPr lang="tr-TR" sz="2300" dirty="0"/>
              <a:t> </a:t>
            </a:r>
            <a:r>
              <a:rPr lang="tr-TR" sz="2300" dirty="0" err="1"/>
              <a:t>renal</a:t>
            </a:r>
            <a:r>
              <a:rPr lang="tr-TR" sz="2300" dirty="0"/>
              <a:t> </a:t>
            </a:r>
            <a:r>
              <a:rPr lang="tr-TR" sz="2300" dirty="0" err="1"/>
              <a:t>disease</a:t>
            </a:r>
            <a:r>
              <a:rPr lang="tr-TR" sz="2300" dirty="0"/>
              <a:t> </a:t>
            </a:r>
          </a:p>
          <a:p>
            <a:endParaRPr lang="en-US" dirty="0"/>
          </a:p>
        </p:txBody>
      </p:sp>
    </p:spTree>
    <p:extLst>
      <p:ext uri="{BB962C8B-B14F-4D97-AF65-F5344CB8AC3E}">
        <p14:creationId xmlns:p14="http://schemas.microsoft.com/office/powerpoint/2010/main" val="3195655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FF564-BC7A-F643-AC9A-4639880070D1}"/>
              </a:ext>
            </a:extLst>
          </p:cNvPr>
          <p:cNvSpPr>
            <a:spLocks noGrp="1"/>
          </p:cNvSpPr>
          <p:nvPr>
            <p:ph type="title"/>
          </p:nvPr>
        </p:nvSpPr>
        <p:spPr>
          <a:xfrm>
            <a:off x="1024128" y="585216"/>
            <a:ext cx="9720072" cy="721070"/>
          </a:xfrm>
        </p:spPr>
        <p:txBody>
          <a:bodyPr>
            <a:normAutofit/>
          </a:bodyPr>
          <a:lstStyle/>
          <a:p>
            <a:r>
              <a:rPr lang="en-US" sz="2800" b="1" cap="none" dirty="0">
                <a:solidFill>
                  <a:srgbClr val="0070C0"/>
                </a:solidFill>
              </a:rPr>
              <a:t>Primary functions of the urinary system</a:t>
            </a:r>
            <a:endParaRPr lang="en-US" b="1" dirty="0">
              <a:solidFill>
                <a:srgbClr val="0070C0"/>
              </a:solidFill>
            </a:endParaRPr>
          </a:p>
        </p:txBody>
      </p:sp>
      <p:sp>
        <p:nvSpPr>
          <p:cNvPr id="3" name="Content Placeholder 2">
            <a:extLst>
              <a:ext uri="{FF2B5EF4-FFF2-40B4-BE49-F238E27FC236}">
                <a16:creationId xmlns:a16="http://schemas.microsoft.com/office/drawing/2014/main" id="{C6B63259-3181-FA47-8DDE-732BC4767F68}"/>
              </a:ext>
            </a:extLst>
          </p:cNvPr>
          <p:cNvSpPr>
            <a:spLocks noGrp="1"/>
          </p:cNvSpPr>
          <p:nvPr>
            <p:ph idx="1"/>
          </p:nvPr>
        </p:nvSpPr>
        <p:spPr>
          <a:xfrm>
            <a:off x="1024127" y="1436914"/>
            <a:ext cx="9720073" cy="4023360"/>
          </a:xfrm>
        </p:spPr>
        <p:txBody>
          <a:bodyPr>
            <a:normAutofit fontScale="92500"/>
          </a:bodyPr>
          <a:lstStyle/>
          <a:p>
            <a:pPr algn="just">
              <a:lnSpc>
                <a:spcPct val="150000"/>
              </a:lnSpc>
            </a:pPr>
            <a:r>
              <a:rPr lang="en-US" dirty="0"/>
              <a:t>1) Excretion of waste products of metabolism</a:t>
            </a:r>
          </a:p>
          <a:p>
            <a:pPr algn="just">
              <a:lnSpc>
                <a:spcPct val="150000"/>
              </a:lnSpc>
            </a:pPr>
            <a:r>
              <a:rPr lang="en-US" dirty="0"/>
              <a:t>2) maintenance of a constant extracellular environment through conservation and excretion of water and electrolytes</a:t>
            </a:r>
          </a:p>
          <a:p>
            <a:pPr algn="just">
              <a:lnSpc>
                <a:spcPct val="150000"/>
              </a:lnSpc>
            </a:pPr>
            <a:r>
              <a:rPr lang="en-US" dirty="0"/>
              <a:t>3) production of the hormone erythropoietin, which regulates hematopoiesis </a:t>
            </a:r>
          </a:p>
          <a:p>
            <a:pPr algn="just">
              <a:lnSpc>
                <a:spcPct val="150000"/>
              </a:lnSpc>
            </a:pPr>
            <a:r>
              <a:rPr lang="en-US" dirty="0"/>
              <a:t>4) production of the enzyme renin, which regulates blood pressure and sodium reabsorption</a:t>
            </a:r>
          </a:p>
          <a:p>
            <a:pPr algn="just">
              <a:lnSpc>
                <a:spcPct val="150000"/>
              </a:lnSpc>
            </a:pPr>
            <a:r>
              <a:rPr lang="en-US" dirty="0"/>
              <a:t>5) metabolism of vitamin D to its active form (1,25-dihydroxycholecalciferol).</a:t>
            </a:r>
          </a:p>
        </p:txBody>
      </p:sp>
    </p:spTree>
    <p:extLst>
      <p:ext uri="{BB962C8B-B14F-4D97-AF65-F5344CB8AC3E}">
        <p14:creationId xmlns:p14="http://schemas.microsoft.com/office/powerpoint/2010/main" val="1103503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CD392-2D54-2E4B-993D-92FC5112EC1A}"/>
              </a:ext>
            </a:extLst>
          </p:cNvPr>
          <p:cNvSpPr>
            <a:spLocks noGrp="1"/>
          </p:cNvSpPr>
          <p:nvPr>
            <p:ph type="title"/>
          </p:nvPr>
        </p:nvSpPr>
        <p:spPr>
          <a:xfrm>
            <a:off x="1024128" y="585216"/>
            <a:ext cx="9720072" cy="553628"/>
          </a:xfrm>
        </p:spPr>
        <p:txBody>
          <a:bodyPr>
            <a:normAutofit/>
          </a:bodyPr>
          <a:lstStyle/>
          <a:p>
            <a:r>
              <a:rPr lang="tr-TR" sz="2400" b="1" dirty="0" err="1">
                <a:solidFill>
                  <a:srgbClr val="00B0F0"/>
                </a:solidFill>
              </a:rPr>
              <a:t>Urine</a:t>
            </a:r>
            <a:r>
              <a:rPr lang="tr-TR" sz="2400" b="1" dirty="0">
                <a:solidFill>
                  <a:srgbClr val="00B0F0"/>
                </a:solidFill>
              </a:rPr>
              <a:t> </a:t>
            </a:r>
            <a:r>
              <a:rPr lang="tr-TR" sz="2400" b="1" dirty="0" err="1">
                <a:solidFill>
                  <a:srgbClr val="00B0F0"/>
                </a:solidFill>
              </a:rPr>
              <a:t>Ketones</a:t>
            </a:r>
            <a:r>
              <a:rPr lang="tr-TR" sz="2400" b="1" dirty="0">
                <a:solidFill>
                  <a:srgbClr val="00B0F0"/>
                </a:solidFill>
              </a:rPr>
              <a:t> </a:t>
            </a:r>
            <a:endParaRPr lang="en-US" sz="2400" b="1" dirty="0">
              <a:solidFill>
                <a:srgbClr val="00B0F0"/>
              </a:solidFill>
            </a:endParaRPr>
          </a:p>
        </p:txBody>
      </p:sp>
      <p:sp>
        <p:nvSpPr>
          <p:cNvPr id="3" name="Content Placeholder 2">
            <a:extLst>
              <a:ext uri="{FF2B5EF4-FFF2-40B4-BE49-F238E27FC236}">
                <a16:creationId xmlns:a16="http://schemas.microsoft.com/office/drawing/2014/main" id="{6551AD08-48E3-4A48-9C1F-5CDC10F08D40}"/>
              </a:ext>
            </a:extLst>
          </p:cNvPr>
          <p:cNvSpPr>
            <a:spLocks noGrp="1"/>
          </p:cNvSpPr>
          <p:nvPr>
            <p:ph idx="1"/>
          </p:nvPr>
        </p:nvSpPr>
        <p:spPr>
          <a:xfrm>
            <a:off x="1024127" y="1246910"/>
            <a:ext cx="9720073" cy="4946072"/>
          </a:xfrm>
        </p:spPr>
        <p:txBody>
          <a:bodyPr>
            <a:normAutofit lnSpcReduction="10000"/>
          </a:bodyPr>
          <a:lstStyle/>
          <a:p>
            <a:pPr algn="just">
              <a:lnSpc>
                <a:spcPct val="150000"/>
              </a:lnSpc>
              <a:buFont typeface="Arial" panose="020B0604020202020204" pitchFamily="34" charset="0"/>
              <a:buChar char="•"/>
            </a:pPr>
            <a:r>
              <a:rPr lang="tr-TR" sz="2100" dirty="0" err="1"/>
              <a:t>Ketones</a:t>
            </a:r>
            <a:r>
              <a:rPr lang="tr-TR" sz="2100" dirty="0"/>
              <a:t>, </a:t>
            </a:r>
            <a:r>
              <a:rPr lang="tr-TR" sz="2100" dirty="0" err="1"/>
              <a:t>such</a:t>
            </a:r>
            <a:r>
              <a:rPr lang="tr-TR" sz="2100" dirty="0"/>
              <a:t> as beta-</a:t>
            </a:r>
            <a:r>
              <a:rPr lang="tr-TR" sz="2100" dirty="0" err="1"/>
              <a:t>hydroxybutyrate</a:t>
            </a:r>
            <a:r>
              <a:rPr lang="tr-TR" sz="2100" dirty="0"/>
              <a:t>, </a:t>
            </a:r>
            <a:r>
              <a:rPr lang="tr-TR" sz="2100" dirty="0" err="1"/>
              <a:t>acetoacetate</a:t>
            </a:r>
            <a:r>
              <a:rPr lang="tr-TR" sz="2100" dirty="0"/>
              <a:t> </a:t>
            </a:r>
            <a:r>
              <a:rPr lang="tr-TR" sz="2100" dirty="0" err="1"/>
              <a:t>and</a:t>
            </a:r>
            <a:r>
              <a:rPr lang="tr-TR" sz="2100" dirty="0"/>
              <a:t> </a:t>
            </a:r>
            <a:r>
              <a:rPr lang="tr-TR" sz="2100" dirty="0" err="1"/>
              <a:t>acetone</a:t>
            </a:r>
            <a:r>
              <a:rPr lang="tr-TR" sz="2100" dirty="0"/>
              <a:t>, </a:t>
            </a:r>
            <a:r>
              <a:rPr lang="tr-TR" sz="2100" dirty="0" err="1"/>
              <a:t>are</a:t>
            </a:r>
            <a:r>
              <a:rPr lang="tr-TR" sz="2100" dirty="0"/>
              <a:t> </a:t>
            </a:r>
            <a:r>
              <a:rPr lang="tr-TR" sz="2100" dirty="0" err="1"/>
              <a:t>produced</a:t>
            </a:r>
            <a:r>
              <a:rPr lang="tr-TR" sz="2100" dirty="0"/>
              <a:t> </a:t>
            </a:r>
            <a:r>
              <a:rPr lang="tr-TR" sz="2100" dirty="0" err="1"/>
              <a:t>by</a:t>
            </a:r>
            <a:r>
              <a:rPr lang="tr-TR" sz="2100" dirty="0"/>
              <a:t> </a:t>
            </a:r>
            <a:r>
              <a:rPr lang="tr-TR" sz="2100" dirty="0" err="1"/>
              <a:t>lipolysis</a:t>
            </a:r>
            <a:r>
              <a:rPr lang="tr-TR" sz="2100" dirty="0"/>
              <a:t> </a:t>
            </a:r>
            <a:r>
              <a:rPr lang="tr-TR" sz="2100" dirty="0" err="1"/>
              <a:t>and</a:t>
            </a:r>
            <a:r>
              <a:rPr lang="tr-TR" sz="2100" dirty="0"/>
              <a:t> </a:t>
            </a:r>
            <a:r>
              <a:rPr lang="tr-TR" sz="2100" dirty="0" err="1"/>
              <a:t>are</a:t>
            </a:r>
            <a:r>
              <a:rPr lang="tr-TR" sz="2100" dirty="0"/>
              <a:t> </a:t>
            </a:r>
            <a:r>
              <a:rPr lang="tr-TR" sz="2100" dirty="0" err="1"/>
              <a:t>filtered</a:t>
            </a:r>
            <a:r>
              <a:rPr lang="tr-TR" sz="2100" dirty="0"/>
              <a:t> </a:t>
            </a:r>
            <a:r>
              <a:rPr lang="tr-TR" sz="2100" dirty="0" err="1"/>
              <a:t>by</a:t>
            </a:r>
            <a:r>
              <a:rPr lang="tr-TR" sz="2100" dirty="0"/>
              <a:t> </a:t>
            </a:r>
            <a:r>
              <a:rPr lang="tr-TR" sz="2100" dirty="0" err="1"/>
              <a:t>the</a:t>
            </a:r>
            <a:r>
              <a:rPr lang="tr-TR" sz="2100" dirty="0"/>
              <a:t> </a:t>
            </a:r>
            <a:r>
              <a:rPr lang="tr-TR" sz="2100" dirty="0" err="1"/>
              <a:t>glomerulus</a:t>
            </a:r>
            <a:r>
              <a:rPr lang="tr-TR" sz="2100" dirty="0"/>
              <a:t>. </a:t>
            </a:r>
          </a:p>
          <a:p>
            <a:pPr algn="just">
              <a:lnSpc>
                <a:spcPct val="150000"/>
              </a:lnSpc>
              <a:buFont typeface="Arial" panose="020B0604020202020204" pitchFamily="34" charset="0"/>
              <a:buChar char="•"/>
            </a:pPr>
            <a:r>
              <a:rPr lang="tr-TR" sz="2100" dirty="0" err="1"/>
              <a:t>Normally</a:t>
            </a:r>
            <a:r>
              <a:rPr lang="tr-TR" sz="2100" dirty="0"/>
              <a:t>, </a:t>
            </a:r>
            <a:r>
              <a:rPr lang="tr-TR" sz="2100" dirty="0" err="1"/>
              <a:t>ketones</a:t>
            </a:r>
            <a:r>
              <a:rPr lang="tr-TR" sz="2100" dirty="0"/>
              <a:t> </a:t>
            </a:r>
            <a:r>
              <a:rPr lang="tr-TR" sz="2100" dirty="0" err="1"/>
              <a:t>are</a:t>
            </a:r>
            <a:r>
              <a:rPr lang="tr-TR" sz="2100" dirty="0"/>
              <a:t> </a:t>
            </a:r>
            <a:r>
              <a:rPr lang="tr-TR" sz="2100" dirty="0" err="1"/>
              <a:t>completely</a:t>
            </a:r>
            <a:r>
              <a:rPr lang="tr-TR" sz="2100" dirty="0"/>
              <a:t> </a:t>
            </a:r>
            <a:r>
              <a:rPr lang="tr-TR" sz="2100" dirty="0" err="1"/>
              <a:t>resorbed</a:t>
            </a:r>
            <a:r>
              <a:rPr lang="tr-TR" sz="2100" dirty="0"/>
              <a:t> </a:t>
            </a:r>
            <a:r>
              <a:rPr lang="tr-TR" sz="2100" dirty="0" err="1"/>
              <a:t>by</a:t>
            </a:r>
            <a:r>
              <a:rPr lang="tr-TR" sz="2100" dirty="0"/>
              <a:t> </a:t>
            </a:r>
            <a:r>
              <a:rPr lang="tr-TR" sz="2100" dirty="0" err="1"/>
              <a:t>the</a:t>
            </a:r>
            <a:r>
              <a:rPr lang="tr-TR" sz="2100" dirty="0"/>
              <a:t> </a:t>
            </a:r>
            <a:r>
              <a:rPr lang="tr-TR" sz="2100" dirty="0" err="1">
                <a:solidFill>
                  <a:srgbClr val="FF0000"/>
                </a:solidFill>
              </a:rPr>
              <a:t>proximal</a:t>
            </a:r>
            <a:r>
              <a:rPr lang="tr-TR" sz="2100" dirty="0">
                <a:solidFill>
                  <a:srgbClr val="FF0000"/>
                </a:solidFill>
              </a:rPr>
              <a:t> </a:t>
            </a:r>
            <a:r>
              <a:rPr lang="tr-TR" sz="2100" dirty="0" err="1">
                <a:solidFill>
                  <a:srgbClr val="FF0000"/>
                </a:solidFill>
              </a:rPr>
              <a:t>tubules</a:t>
            </a:r>
            <a:r>
              <a:rPr lang="tr-TR" sz="2100" dirty="0">
                <a:solidFill>
                  <a:srgbClr val="FF0000"/>
                </a:solidFill>
              </a:rPr>
              <a:t>. </a:t>
            </a:r>
          </a:p>
          <a:p>
            <a:pPr algn="just">
              <a:lnSpc>
                <a:spcPct val="150000"/>
              </a:lnSpc>
              <a:buFont typeface="Arial" panose="020B0604020202020204" pitchFamily="34" charset="0"/>
              <a:buChar char="•"/>
            </a:pPr>
            <a:r>
              <a:rPr lang="tr-TR" sz="2100" dirty="0" err="1"/>
              <a:t>This</a:t>
            </a:r>
            <a:r>
              <a:rPr lang="tr-TR" sz="2100" dirty="0"/>
              <a:t> test is </a:t>
            </a:r>
            <a:r>
              <a:rPr lang="tr-TR" sz="2100" dirty="0" err="1"/>
              <a:t>based</a:t>
            </a:r>
            <a:r>
              <a:rPr lang="tr-TR" sz="2100" dirty="0"/>
              <a:t> on </a:t>
            </a:r>
            <a:r>
              <a:rPr lang="tr-TR" sz="2100" dirty="0" err="1"/>
              <a:t>the</a:t>
            </a:r>
            <a:r>
              <a:rPr lang="tr-TR" sz="2100" dirty="0"/>
              <a:t> </a:t>
            </a:r>
            <a:r>
              <a:rPr lang="tr-TR" sz="2100" dirty="0" err="1"/>
              <a:t>reaction</a:t>
            </a:r>
            <a:r>
              <a:rPr lang="tr-TR" sz="2100" dirty="0"/>
              <a:t> of </a:t>
            </a:r>
            <a:r>
              <a:rPr lang="tr-TR" sz="2100" dirty="0" err="1"/>
              <a:t>nitroprusside</a:t>
            </a:r>
            <a:r>
              <a:rPr lang="tr-TR" sz="2100" dirty="0"/>
              <a:t> </a:t>
            </a:r>
            <a:r>
              <a:rPr lang="tr-TR" sz="2100" dirty="0" err="1"/>
              <a:t>with</a:t>
            </a:r>
            <a:r>
              <a:rPr lang="tr-TR" sz="2100" dirty="0"/>
              <a:t> </a:t>
            </a:r>
            <a:r>
              <a:rPr lang="tr-TR" sz="2100" dirty="0" err="1"/>
              <a:t>acetoacetic</a:t>
            </a:r>
            <a:r>
              <a:rPr lang="tr-TR" sz="2100" dirty="0"/>
              <a:t> </a:t>
            </a:r>
            <a:r>
              <a:rPr lang="tr-TR" sz="2100" dirty="0" err="1"/>
              <a:t>acid</a:t>
            </a:r>
            <a:r>
              <a:rPr lang="tr-TR" sz="2100" dirty="0"/>
              <a:t> </a:t>
            </a:r>
            <a:r>
              <a:rPr lang="tr-TR" sz="2100" dirty="0" err="1"/>
              <a:t>and</a:t>
            </a:r>
            <a:r>
              <a:rPr lang="tr-TR" sz="2100" dirty="0"/>
              <a:t> </a:t>
            </a:r>
            <a:r>
              <a:rPr lang="tr-TR" sz="2100" dirty="0" err="1"/>
              <a:t>acetone</a:t>
            </a:r>
            <a:r>
              <a:rPr lang="tr-TR" sz="2100" dirty="0"/>
              <a:t>. </a:t>
            </a:r>
            <a:r>
              <a:rPr lang="tr-TR" sz="2100" dirty="0" err="1"/>
              <a:t>This</a:t>
            </a:r>
            <a:r>
              <a:rPr lang="tr-TR" sz="2100" dirty="0"/>
              <a:t> test </a:t>
            </a:r>
            <a:r>
              <a:rPr lang="tr-TR" sz="2100" dirty="0" err="1"/>
              <a:t>does</a:t>
            </a:r>
            <a:r>
              <a:rPr lang="tr-TR" sz="2100" dirty="0"/>
              <a:t> not </a:t>
            </a:r>
            <a:r>
              <a:rPr lang="tr-TR" sz="2100" dirty="0" err="1"/>
              <a:t>detect</a:t>
            </a:r>
            <a:r>
              <a:rPr lang="tr-TR" sz="2100" dirty="0"/>
              <a:t> beta- </a:t>
            </a:r>
            <a:r>
              <a:rPr lang="tr-TR" sz="2100" dirty="0" err="1"/>
              <a:t>hydroxybutyric</a:t>
            </a:r>
            <a:r>
              <a:rPr lang="tr-TR" sz="2100" dirty="0"/>
              <a:t> </a:t>
            </a:r>
            <a:r>
              <a:rPr lang="tr-TR" sz="2100" dirty="0" err="1"/>
              <a:t>acid</a:t>
            </a:r>
            <a:r>
              <a:rPr lang="tr-TR" sz="2100" dirty="0"/>
              <a:t>. </a:t>
            </a:r>
            <a:r>
              <a:rPr lang="tr-TR" sz="2100" dirty="0" err="1"/>
              <a:t>Captopril</a:t>
            </a:r>
            <a:r>
              <a:rPr lang="tr-TR" sz="2100" dirty="0"/>
              <a:t>, </a:t>
            </a:r>
            <a:r>
              <a:rPr lang="tr-TR" sz="2100" dirty="0" err="1"/>
              <a:t>mesna</a:t>
            </a:r>
            <a:r>
              <a:rPr lang="tr-TR" sz="2100" dirty="0"/>
              <a:t> (2-mercaptoethanesulfonic </a:t>
            </a:r>
            <a:r>
              <a:rPr lang="tr-TR" sz="2100" dirty="0" err="1"/>
              <a:t>acid</a:t>
            </a:r>
            <a:r>
              <a:rPr lang="tr-TR" sz="2100" dirty="0"/>
              <a:t> </a:t>
            </a:r>
            <a:r>
              <a:rPr lang="tr-TR" sz="2100" dirty="0" err="1"/>
              <a:t>sodium</a:t>
            </a:r>
            <a:r>
              <a:rPr lang="tr-TR" sz="2100" dirty="0"/>
              <a:t> salt) </a:t>
            </a:r>
            <a:r>
              <a:rPr lang="tr-TR" sz="2100" dirty="0" err="1"/>
              <a:t>and</a:t>
            </a:r>
            <a:r>
              <a:rPr lang="tr-TR" sz="2100" dirty="0"/>
              <a:t> </a:t>
            </a:r>
            <a:r>
              <a:rPr lang="tr-TR" sz="2100" dirty="0" err="1"/>
              <a:t>other</a:t>
            </a:r>
            <a:r>
              <a:rPr lang="tr-TR" sz="2100" dirty="0"/>
              <a:t> </a:t>
            </a:r>
            <a:r>
              <a:rPr lang="tr-TR" sz="2100" dirty="0" err="1"/>
              <a:t>substances</a:t>
            </a:r>
            <a:r>
              <a:rPr lang="tr-TR" sz="2100" dirty="0"/>
              <a:t> </a:t>
            </a:r>
            <a:r>
              <a:rPr lang="tr-TR" sz="2100" dirty="0" err="1"/>
              <a:t>containing</a:t>
            </a:r>
            <a:r>
              <a:rPr lang="tr-TR" sz="2100" dirty="0"/>
              <a:t> </a:t>
            </a:r>
            <a:r>
              <a:rPr lang="tr-TR" sz="2100" dirty="0" err="1"/>
              <a:t>sulfhydryl</a:t>
            </a:r>
            <a:r>
              <a:rPr lang="tr-TR" sz="2100" dirty="0"/>
              <a:t> </a:t>
            </a:r>
            <a:r>
              <a:rPr lang="tr-TR" sz="2100" dirty="0" err="1"/>
              <a:t>groups</a:t>
            </a:r>
            <a:r>
              <a:rPr lang="tr-TR" sz="2100" dirty="0"/>
              <a:t> </a:t>
            </a:r>
            <a:r>
              <a:rPr lang="tr-TR" sz="2100" dirty="0" err="1"/>
              <a:t>may</a:t>
            </a:r>
            <a:r>
              <a:rPr lang="tr-TR" sz="2100" dirty="0"/>
              <a:t> </a:t>
            </a:r>
            <a:r>
              <a:rPr lang="tr-TR" sz="2100" dirty="0" err="1"/>
              <a:t>produce</a:t>
            </a:r>
            <a:r>
              <a:rPr lang="tr-TR" sz="2100" dirty="0"/>
              <a:t> </a:t>
            </a:r>
            <a:r>
              <a:rPr lang="tr-TR" sz="2100" dirty="0" err="1"/>
              <a:t>false-positive</a:t>
            </a:r>
            <a:r>
              <a:rPr lang="tr-TR" sz="2100" dirty="0"/>
              <a:t> </a:t>
            </a:r>
            <a:r>
              <a:rPr lang="tr-TR" sz="2100" dirty="0" err="1"/>
              <a:t>results</a:t>
            </a:r>
            <a:r>
              <a:rPr lang="tr-TR" sz="2100" dirty="0"/>
              <a:t>. </a:t>
            </a:r>
          </a:p>
          <a:p>
            <a:pPr marL="0" indent="0" algn="just">
              <a:lnSpc>
                <a:spcPct val="150000"/>
              </a:lnSpc>
              <a:buNone/>
            </a:pPr>
            <a:r>
              <a:rPr lang="tr-TR" sz="2100" b="1" dirty="0" err="1">
                <a:solidFill>
                  <a:srgbClr val="FF0000"/>
                </a:solidFill>
              </a:rPr>
              <a:t>Values</a:t>
            </a:r>
            <a:r>
              <a:rPr lang="tr-TR" sz="2100" b="1" dirty="0">
                <a:solidFill>
                  <a:srgbClr val="FF0000"/>
                </a:solidFill>
              </a:rPr>
              <a:t> </a:t>
            </a:r>
            <a:r>
              <a:rPr lang="tr-TR" sz="2100" b="1" dirty="0" err="1">
                <a:solidFill>
                  <a:srgbClr val="FF0000"/>
                </a:solidFill>
              </a:rPr>
              <a:t>Below</a:t>
            </a:r>
            <a:r>
              <a:rPr lang="tr-TR" sz="2100" b="1" dirty="0">
                <a:solidFill>
                  <a:srgbClr val="FF0000"/>
                </a:solidFill>
              </a:rPr>
              <a:t> Reference </a:t>
            </a:r>
            <a:r>
              <a:rPr lang="tr-TR" sz="2100" b="1" dirty="0" err="1">
                <a:solidFill>
                  <a:srgbClr val="FF0000"/>
                </a:solidFill>
              </a:rPr>
              <a:t>Range</a:t>
            </a:r>
            <a:r>
              <a:rPr lang="tr-TR" sz="2100" b="1" dirty="0">
                <a:solidFill>
                  <a:srgbClr val="FF0000"/>
                </a:solidFill>
              </a:rPr>
              <a:t> </a:t>
            </a:r>
            <a:endParaRPr lang="tr-TR" sz="2100" dirty="0">
              <a:solidFill>
                <a:srgbClr val="FF0000"/>
              </a:solidFill>
            </a:endParaRPr>
          </a:p>
          <a:p>
            <a:pPr marL="0" indent="0" algn="just">
              <a:lnSpc>
                <a:spcPct val="150000"/>
              </a:lnSpc>
              <a:buNone/>
            </a:pPr>
            <a:r>
              <a:rPr lang="tr-TR" sz="2100" dirty="0" err="1"/>
              <a:t>Urine</a:t>
            </a:r>
            <a:r>
              <a:rPr lang="tr-TR" sz="2100" dirty="0"/>
              <a:t> </a:t>
            </a:r>
            <a:r>
              <a:rPr lang="tr-TR" sz="2100" dirty="0" err="1"/>
              <a:t>should</a:t>
            </a:r>
            <a:r>
              <a:rPr lang="tr-TR" sz="2100" dirty="0"/>
              <a:t> be </a:t>
            </a:r>
            <a:r>
              <a:rPr lang="tr-TR" sz="2100" dirty="0" err="1"/>
              <a:t>negative</a:t>
            </a:r>
            <a:r>
              <a:rPr lang="tr-TR" sz="2100" dirty="0"/>
              <a:t> </a:t>
            </a:r>
            <a:r>
              <a:rPr lang="tr-TR" sz="2100" dirty="0" err="1"/>
              <a:t>for</a:t>
            </a:r>
            <a:r>
              <a:rPr lang="tr-TR" sz="2100" dirty="0"/>
              <a:t> </a:t>
            </a:r>
            <a:r>
              <a:rPr lang="tr-TR" sz="2100" dirty="0" err="1"/>
              <a:t>ketones</a:t>
            </a:r>
            <a:r>
              <a:rPr lang="tr-TR" sz="2100" dirty="0"/>
              <a:t> </a:t>
            </a:r>
          </a:p>
          <a:p>
            <a:pPr algn="just">
              <a:lnSpc>
                <a:spcPct val="150000"/>
              </a:lnSpc>
              <a:buFont typeface="Arial" panose="020B0604020202020204" pitchFamily="34" charset="0"/>
              <a:buChar char="•"/>
            </a:pPr>
            <a:endParaRPr lang="en-US" dirty="0"/>
          </a:p>
        </p:txBody>
      </p:sp>
    </p:spTree>
    <p:extLst>
      <p:ext uri="{BB962C8B-B14F-4D97-AF65-F5344CB8AC3E}">
        <p14:creationId xmlns:p14="http://schemas.microsoft.com/office/powerpoint/2010/main" val="26543124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8D1D1F-C3C0-A64C-9955-CAEF53181F90}"/>
              </a:ext>
            </a:extLst>
          </p:cNvPr>
          <p:cNvSpPr>
            <a:spLocks noGrp="1"/>
          </p:cNvSpPr>
          <p:nvPr>
            <p:ph idx="1"/>
          </p:nvPr>
        </p:nvSpPr>
        <p:spPr>
          <a:xfrm>
            <a:off x="1140506" y="1030778"/>
            <a:ext cx="9720073" cy="4023360"/>
          </a:xfrm>
        </p:spPr>
        <p:txBody>
          <a:bodyPr>
            <a:normAutofit lnSpcReduction="10000"/>
          </a:bodyPr>
          <a:lstStyle/>
          <a:p>
            <a:pPr>
              <a:lnSpc>
                <a:spcPct val="150000"/>
              </a:lnSpc>
            </a:pPr>
            <a:r>
              <a:rPr lang="tr-TR" sz="2400" b="1" dirty="0" err="1">
                <a:solidFill>
                  <a:srgbClr val="FF0000"/>
                </a:solidFill>
              </a:rPr>
              <a:t>Values</a:t>
            </a:r>
            <a:r>
              <a:rPr lang="tr-TR" sz="2400" b="1" dirty="0">
                <a:solidFill>
                  <a:srgbClr val="FF0000"/>
                </a:solidFill>
              </a:rPr>
              <a:t> </a:t>
            </a:r>
            <a:r>
              <a:rPr lang="tr-TR" sz="2400" b="1" dirty="0" err="1">
                <a:solidFill>
                  <a:srgbClr val="FF0000"/>
                </a:solidFill>
              </a:rPr>
              <a:t>Above</a:t>
            </a:r>
            <a:r>
              <a:rPr lang="tr-TR" sz="2400" b="1" dirty="0">
                <a:solidFill>
                  <a:srgbClr val="FF0000"/>
                </a:solidFill>
              </a:rPr>
              <a:t> Reference </a:t>
            </a:r>
            <a:r>
              <a:rPr lang="tr-TR" sz="2400" b="1" dirty="0" err="1">
                <a:solidFill>
                  <a:srgbClr val="FF0000"/>
                </a:solidFill>
              </a:rPr>
              <a:t>Range</a:t>
            </a:r>
            <a:r>
              <a:rPr lang="tr-TR" sz="2400" b="1" dirty="0">
                <a:solidFill>
                  <a:srgbClr val="FF0000"/>
                </a:solidFill>
              </a:rPr>
              <a:t> </a:t>
            </a:r>
            <a:endParaRPr lang="tr-TR" dirty="0">
              <a:solidFill>
                <a:srgbClr val="FF0000"/>
              </a:solidFill>
            </a:endParaRPr>
          </a:p>
          <a:p>
            <a:pPr lvl="1">
              <a:lnSpc>
                <a:spcPct val="150000"/>
              </a:lnSpc>
            </a:pPr>
            <a:r>
              <a:rPr lang="tr-TR" dirty="0" err="1"/>
              <a:t>Diabetic</a:t>
            </a:r>
            <a:r>
              <a:rPr lang="tr-TR" dirty="0"/>
              <a:t> </a:t>
            </a:r>
            <a:r>
              <a:rPr lang="tr-TR" dirty="0" err="1"/>
              <a:t>ketoacidosis</a:t>
            </a:r>
            <a:r>
              <a:rPr lang="tr-TR" dirty="0"/>
              <a:t> </a:t>
            </a:r>
          </a:p>
          <a:p>
            <a:pPr lvl="1">
              <a:lnSpc>
                <a:spcPct val="150000"/>
              </a:lnSpc>
            </a:pPr>
            <a:r>
              <a:rPr lang="tr-TR" dirty="0" err="1"/>
              <a:t>Prolonged</a:t>
            </a:r>
            <a:r>
              <a:rPr lang="tr-TR" dirty="0"/>
              <a:t> </a:t>
            </a:r>
            <a:r>
              <a:rPr lang="tr-TR" dirty="0" err="1"/>
              <a:t>fasting</a:t>
            </a:r>
            <a:r>
              <a:rPr lang="tr-TR" dirty="0"/>
              <a:t> </a:t>
            </a:r>
          </a:p>
          <a:p>
            <a:pPr lvl="1">
              <a:lnSpc>
                <a:spcPct val="150000"/>
              </a:lnSpc>
            </a:pPr>
            <a:r>
              <a:rPr lang="tr-TR" dirty="0" err="1"/>
              <a:t>Starvation</a:t>
            </a:r>
            <a:r>
              <a:rPr lang="tr-TR" dirty="0"/>
              <a:t> </a:t>
            </a:r>
          </a:p>
          <a:p>
            <a:pPr lvl="1">
              <a:lnSpc>
                <a:spcPct val="150000"/>
              </a:lnSpc>
            </a:pPr>
            <a:r>
              <a:rPr lang="tr-TR" dirty="0" err="1"/>
              <a:t>Low</a:t>
            </a:r>
            <a:r>
              <a:rPr lang="tr-TR" dirty="0"/>
              <a:t> </a:t>
            </a:r>
            <a:r>
              <a:rPr lang="tr-TR" dirty="0" err="1"/>
              <a:t>carbohydrate</a:t>
            </a:r>
            <a:r>
              <a:rPr lang="tr-TR" dirty="0"/>
              <a:t> </a:t>
            </a:r>
            <a:r>
              <a:rPr lang="tr-TR" dirty="0" err="1"/>
              <a:t>diet</a:t>
            </a:r>
            <a:r>
              <a:rPr lang="tr-TR" dirty="0"/>
              <a:t> </a:t>
            </a:r>
          </a:p>
          <a:p>
            <a:pPr lvl="1">
              <a:lnSpc>
                <a:spcPct val="150000"/>
              </a:lnSpc>
            </a:pPr>
            <a:r>
              <a:rPr lang="tr-TR" dirty="0" err="1"/>
              <a:t>Glycogen</a:t>
            </a:r>
            <a:r>
              <a:rPr lang="tr-TR" dirty="0"/>
              <a:t> </a:t>
            </a:r>
            <a:r>
              <a:rPr lang="tr-TR" dirty="0" err="1"/>
              <a:t>storage</a:t>
            </a:r>
            <a:r>
              <a:rPr lang="tr-TR" dirty="0"/>
              <a:t> </a:t>
            </a:r>
            <a:r>
              <a:rPr lang="tr-TR" dirty="0" err="1"/>
              <a:t>disease</a:t>
            </a:r>
            <a:r>
              <a:rPr lang="tr-TR" dirty="0"/>
              <a:t> </a:t>
            </a:r>
          </a:p>
          <a:p>
            <a:pPr lvl="1">
              <a:lnSpc>
                <a:spcPct val="150000"/>
              </a:lnSpc>
            </a:pPr>
            <a:r>
              <a:rPr lang="tr-TR" dirty="0" err="1"/>
              <a:t>Persistent</a:t>
            </a:r>
            <a:r>
              <a:rPr lang="tr-TR" dirty="0"/>
              <a:t> </a:t>
            </a:r>
            <a:r>
              <a:rPr lang="tr-TR" dirty="0" err="1"/>
              <a:t>fever</a:t>
            </a:r>
            <a:r>
              <a:rPr lang="tr-TR" dirty="0"/>
              <a:t> </a:t>
            </a:r>
          </a:p>
          <a:p>
            <a:pPr lvl="1">
              <a:lnSpc>
                <a:spcPct val="150000"/>
              </a:lnSpc>
            </a:pPr>
            <a:r>
              <a:rPr lang="tr-TR" dirty="0" err="1"/>
              <a:t>Persistent</a:t>
            </a:r>
            <a:r>
              <a:rPr lang="tr-TR" dirty="0"/>
              <a:t> </a:t>
            </a:r>
            <a:r>
              <a:rPr lang="tr-TR" dirty="0" err="1"/>
              <a:t>hypoglycemia</a:t>
            </a:r>
            <a:r>
              <a:rPr lang="tr-TR" dirty="0"/>
              <a:t> </a:t>
            </a:r>
          </a:p>
          <a:p>
            <a:pPr>
              <a:lnSpc>
                <a:spcPct val="150000"/>
              </a:lnSpc>
            </a:pPr>
            <a:endParaRPr lang="en-US" dirty="0"/>
          </a:p>
        </p:txBody>
      </p:sp>
    </p:spTree>
    <p:extLst>
      <p:ext uri="{BB962C8B-B14F-4D97-AF65-F5344CB8AC3E}">
        <p14:creationId xmlns:p14="http://schemas.microsoft.com/office/powerpoint/2010/main" val="24992839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9B06D-0E22-604E-8CB4-8FA9FF3029D3}"/>
              </a:ext>
            </a:extLst>
          </p:cNvPr>
          <p:cNvSpPr>
            <a:spLocks noGrp="1"/>
          </p:cNvSpPr>
          <p:nvPr>
            <p:ph type="title"/>
          </p:nvPr>
        </p:nvSpPr>
        <p:spPr>
          <a:xfrm>
            <a:off x="1024128" y="585216"/>
            <a:ext cx="9720072" cy="890887"/>
          </a:xfrm>
        </p:spPr>
        <p:txBody>
          <a:bodyPr>
            <a:normAutofit/>
          </a:bodyPr>
          <a:lstStyle/>
          <a:p>
            <a:r>
              <a:rPr lang="tr-TR" sz="2000" b="1" dirty="0" err="1">
                <a:solidFill>
                  <a:srgbClr val="00B0F0"/>
                </a:solidFill>
              </a:rPr>
              <a:t>Urine</a:t>
            </a:r>
            <a:r>
              <a:rPr lang="tr-TR" sz="2000" b="1" dirty="0">
                <a:solidFill>
                  <a:srgbClr val="00B0F0"/>
                </a:solidFill>
              </a:rPr>
              <a:t> </a:t>
            </a:r>
            <a:r>
              <a:rPr lang="tr-TR" sz="2000" b="1" dirty="0" err="1">
                <a:solidFill>
                  <a:srgbClr val="00B0F0"/>
                </a:solidFill>
              </a:rPr>
              <a:t>Urobilinogen</a:t>
            </a:r>
            <a:r>
              <a:rPr lang="tr-TR" sz="2000" b="1" dirty="0">
                <a:solidFill>
                  <a:srgbClr val="00B0F0"/>
                </a:solidFill>
              </a:rPr>
              <a:t> </a:t>
            </a:r>
            <a:endParaRPr lang="en-US" sz="2000" b="1" dirty="0">
              <a:solidFill>
                <a:srgbClr val="00B0F0"/>
              </a:solidFill>
            </a:endParaRPr>
          </a:p>
        </p:txBody>
      </p:sp>
      <p:sp>
        <p:nvSpPr>
          <p:cNvPr id="3" name="Content Placeholder 2">
            <a:extLst>
              <a:ext uri="{FF2B5EF4-FFF2-40B4-BE49-F238E27FC236}">
                <a16:creationId xmlns:a16="http://schemas.microsoft.com/office/drawing/2014/main" id="{DC375826-96B9-8242-BEF0-8FCC237B7236}"/>
              </a:ext>
            </a:extLst>
          </p:cNvPr>
          <p:cNvSpPr>
            <a:spLocks noGrp="1"/>
          </p:cNvSpPr>
          <p:nvPr>
            <p:ph idx="1"/>
          </p:nvPr>
        </p:nvSpPr>
        <p:spPr>
          <a:xfrm>
            <a:off x="1024127" y="1301535"/>
            <a:ext cx="9720073" cy="4833257"/>
          </a:xfrm>
        </p:spPr>
        <p:txBody>
          <a:bodyPr>
            <a:normAutofit fontScale="92500"/>
          </a:bodyPr>
          <a:lstStyle/>
          <a:p>
            <a:pPr algn="just">
              <a:lnSpc>
                <a:spcPct val="150000"/>
              </a:lnSpc>
              <a:buFont typeface="Arial" panose="020B0604020202020204" pitchFamily="34" charset="0"/>
              <a:buChar char="•"/>
            </a:pPr>
            <a:r>
              <a:rPr lang="tr-TR" dirty="0" err="1"/>
              <a:t>Intestinal</a:t>
            </a:r>
            <a:r>
              <a:rPr lang="tr-TR" dirty="0"/>
              <a:t> </a:t>
            </a:r>
            <a:r>
              <a:rPr lang="tr-TR" dirty="0" err="1"/>
              <a:t>bacteria</a:t>
            </a:r>
            <a:r>
              <a:rPr lang="tr-TR" dirty="0"/>
              <a:t> </a:t>
            </a:r>
            <a:r>
              <a:rPr lang="tr-TR" dirty="0" err="1"/>
              <a:t>convert</a:t>
            </a:r>
            <a:r>
              <a:rPr lang="tr-TR" dirty="0"/>
              <a:t> </a:t>
            </a:r>
            <a:r>
              <a:rPr lang="tr-TR" dirty="0" err="1"/>
              <a:t>conjugated</a:t>
            </a:r>
            <a:r>
              <a:rPr lang="tr-TR" dirty="0"/>
              <a:t> </a:t>
            </a:r>
            <a:r>
              <a:rPr lang="tr-TR" dirty="0" err="1"/>
              <a:t>bilirubin</a:t>
            </a:r>
            <a:r>
              <a:rPr lang="tr-TR" dirty="0"/>
              <a:t> </a:t>
            </a:r>
            <a:r>
              <a:rPr lang="tr-TR" dirty="0" err="1"/>
              <a:t>to</a:t>
            </a:r>
            <a:r>
              <a:rPr lang="tr-TR" dirty="0"/>
              <a:t> </a:t>
            </a:r>
            <a:r>
              <a:rPr lang="tr-TR" dirty="0" err="1"/>
              <a:t>urobilinogen</a:t>
            </a:r>
            <a:r>
              <a:rPr lang="tr-TR" dirty="0"/>
              <a:t>. </a:t>
            </a:r>
          </a:p>
          <a:p>
            <a:pPr algn="just">
              <a:lnSpc>
                <a:spcPct val="150000"/>
              </a:lnSpc>
              <a:buFont typeface="Arial" panose="020B0604020202020204" pitchFamily="34" charset="0"/>
              <a:buChar char="•"/>
            </a:pPr>
            <a:r>
              <a:rPr lang="tr-TR" dirty="0" err="1"/>
              <a:t>Most</a:t>
            </a:r>
            <a:r>
              <a:rPr lang="tr-TR" dirty="0"/>
              <a:t> is </a:t>
            </a:r>
            <a:r>
              <a:rPr lang="tr-TR" dirty="0" err="1"/>
              <a:t>excreted</a:t>
            </a:r>
            <a:r>
              <a:rPr lang="tr-TR" dirty="0"/>
              <a:t> in </a:t>
            </a:r>
            <a:r>
              <a:rPr lang="tr-TR" dirty="0" err="1"/>
              <a:t>the</a:t>
            </a:r>
            <a:r>
              <a:rPr lang="tr-TR" dirty="0"/>
              <a:t> </a:t>
            </a:r>
            <a:r>
              <a:rPr lang="tr-TR" dirty="0" err="1"/>
              <a:t>feces</a:t>
            </a:r>
            <a:r>
              <a:rPr lang="tr-TR" dirty="0"/>
              <a:t>. A </a:t>
            </a:r>
            <a:r>
              <a:rPr lang="tr-TR" dirty="0" err="1"/>
              <a:t>small</a:t>
            </a:r>
            <a:r>
              <a:rPr lang="tr-TR" dirty="0"/>
              <a:t> </a:t>
            </a:r>
            <a:r>
              <a:rPr lang="tr-TR" dirty="0" err="1"/>
              <a:t>amount</a:t>
            </a:r>
            <a:r>
              <a:rPr lang="tr-TR" dirty="0"/>
              <a:t> is </a:t>
            </a:r>
            <a:r>
              <a:rPr lang="tr-TR" dirty="0" err="1"/>
              <a:t>delivered</a:t>
            </a:r>
            <a:r>
              <a:rPr lang="tr-TR" dirty="0"/>
              <a:t> </a:t>
            </a:r>
            <a:r>
              <a:rPr lang="tr-TR" dirty="0" err="1"/>
              <a:t>back</a:t>
            </a:r>
            <a:r>
              <a:rPr lang="tr-TR" dirty="0"/>
              <a:t> </a:t>
            </a:r>
            <a:r>
              <a:rPr lang="tr-TR" dirty="0" err="1"/>
              <a:t>to</a:t>
            </a:r>
            <a:r>
              <a:rPr lang="tr-TR" dirty="0"/>
              <a:t> </a:t>
            </a:r>
            <a:r>
              <a:rPr lang="tr-TR" dirty="0" err="1"/>
              <a:t>the</a:t>
            </a:r>
            <a:r>
              <a:rPr lang="tr-TR" dirty="0"/>
              <a:t> </a:t>
            </a:r>
            <a:r>
              <a:rPr lang="tr-TR" dirty="0" err="1"/>
              <a:t>liver</a:t>
            </a:r>
            <a:r>
              <a:rPr lang="tr-TR" dirty="0"/>
              <a:t> </a:t>
            </a:r>
            <a:r>
              <a:rPr lang="tr-TR" dirty="0" err="1"/>
              <a:t>via</a:t>
            </a:r>
            <a:r>
              <a:rPr lang="tr-TR" dirty="0"/>
              <a:t> </a:t>
            </a:r>
            <a:r>
              <a:rPr lang="tr-TR" dirty="0" err="1"/>
              <a:t>the</a:t>
            </a:r>
            <a:r>
              <a:rPr lang="tr-TR" dirty="0"/>
              <a:t> portal </a:t>
            </a:r>
            <a:r>
              <a:rPr lang="tr-TR" dirty="0" err="1"/>
              <a:t>system</a:t>
            </a:r>
            <a:r>
              <a:rPr lang="tr-TR" dirty="0"/>
              <a:t> </a:t>
            </a:r>
            <a:r>
              <a:rPr lang="tr-TR" dirty="0" err="1"/>
              <a:t>where</a:t>
            </a:r>
            <a:r>
              <a:rPr lang="tr-TR" dirty="0"/>
              <a:t> </a:t>
            </a:r>
            <a:r>
              <a:rPr lang="tr-TR" dirty="0" err="1"/>
              <a:t>the</a:t>
            </a:r>
            <a:r>
              <a:rPr lang="tr-TR" dirty="0"/>
              <a:t> </a:t>
            </a:r>
            <a:r>
              <a:rPr lang="tr-TR" dirty="0" err="1"/>
              <a:t>urobilinogen</a:t>
            </a:r>
            <a:r>
              <a:rPr lang="tr-TR" dirty="0"/>
              <a:t> is </a:t>
            </a:r>
            <a:r>
              <a:rPr lang="tr-TR" dirty="0" err="1"/>
              <a:t>then</a:t>
            </a:r>
            <a:r>
              <a:rPr lang="tr-TR" dirty="0"/>
              <a:t> </a:t>
            </a:r>
            <a:r>
              <a:rPr lang="tr-TR" dirty="0" err="1"/>
              <a:t>removed</a:t>
            </a:r>
            <a:r>
              <a:rPr lang="tr-TR" dirty="0"/>
              <a:t> </a:t>
            </a:r>
            <a:r>
              <a:rPr lang="tr-TR" dirty="0" err="1"/>
              <a:t>by</a:t>
            </a:r>
            <a:r>
              <a:rPr lang="tr-TR" dirty="0"/>
              <a:t> </a:t>
            </a:r>
            <a:r>
              <a:rPr lang="tr-TR" dirty="0" err="1"/>
              <a:t>the</a:t>
            </a:r>
            <a:r>
              <a:rPr lang="tr-TR" dirty="0"/>
              <a:t> </a:t>
            </a:r>
            <a:r>
              <a:rPr lang="tr-TR" dirty="0" err="1"/>
              <a:t>liver</a:t>
            </a:r>
            <a:r>
              <a:rPr lang="tr-TR" dirty="0"/>
              <a:t> </a:t>
            </a:r>
            <a:r>
              <a:rPr lang="tr-TR" dirty="0" err="1"/>
              <a:t>or</a:t>
            </a:r>
            <a:r>
              <a:rPr lang="tr-TR" dirty="0"/>
              <a:t> </a:t>
            </a:r>
            <a:r>
              <a:rPr lang="tr-TR" dirty="0" err="1"/>
              <a:t>excreted</a:t>
            </a:r>
            <a:r>
              <a:rPr lang="tr-TR" dirty="0"/>
              <a:t> </a:t>
            </a:r>
            <a:r>
              <a:rPr lang="tr-TR" dirty="0" err="1"/>
              <a:t>into</a:t>
            </a:r>
            <a:r>
              <a:rPr lang="tr-TR" dirty="0"/>
              <a:t> </a:t>
            </a:r>
            <a:r>
              <a:rPr lang="tr-TR" dirty="0" err="1"/>
              <a:t>the</a:t>
            </a:r>
            <a:r>
              <a:rPr lang="tr-TR" dirty="0"/>
              <a:t> </a:t>
            </a:r>
            <a:r>
              <a:rPr lang="tr-TR" dirty="0" err="1"/>
              <a:t>urine</a:t>
            </a:r>
            <a:r>
              <a:rPr lang="tr-TR" dirty="0"/>
              <a:t>. </a:t>
            </a:r>
          </a:p>
          <a:p>
            <a:pPr algn="just">
              <a:lnSpc>
                <a:spcPct val="150000"/>
              </a:lnSpc>
              <a:buFont typeface="Arial" panose="020B0604020202020204" pitchFamily="34" charset="0"/>
              <a:buChar char="•"/>
            </a:pPr>
            <a:r>
              <a:rPr lang="tr-TR" dirty="0"/>
              <a:t>A </a:t>
            </a:r>
            <a:r>
              <a:rPr lang="tr-TR" dirty="0" err="1"/>
              <a:t>fresh</a:t>
            </a:r>
            <a:r>
              <a:rPr lang="tr-TR" dirty="0"/>
              <a:t> </a:t>
            </a:r>
            <a:r>
              <a:rPr lang="tr-TR" dirty="0" err="1"/>
              <a:t>sample</a:t>
            </a:r>
            <a:r>
              <a:rPr lang="tr-TR" dirty="0"/>
              <a:t> is </a:t>
            </a:r>
            <a:r>
              <a:rPr lang="tr-TR" dirty="0" err="1"/>
              <a:t>necessary</a:t>
            </a:r>
            <a:r>
              <a:rPr lang="tr-TR" dirty="0"/>
              <a:t> as </a:t>
            </a:r>
            <a:r>
              <a:rPr lang="tr-TR" dirty="0" err="1"/>
              <a:t>urobilinogen</a:t>
            </a:r>
            <a:r>
              <a:rPr lang="tr-TR" dirty="0"/>
              <a:t> can be </a:t>
            </a:r>
            <a:r>
              <a:rPr lang="tr-TR" dirty="0" err="1"/>
              <a:t>catabolized</a:t>
            </a:r>
            <a:r>
              <a:rPr lang="tr-TR" dirty="0"/>
              <a:t> </a:t>
            </a:r>
            <a:r>
              <a:rPr lang="tr-TR" dirty="0" err="1"/>
              <a:t>into</a:t>
            </a:r>
            <a:r>
              <a:rPr lang="tr-TR" dirty="0"/>
              <a:t> </a:t>
            </a:r>
            <a:r>
              <a:rPr lang="tr-TR" dirty="0" err="1"/>
              <a:t>urobilin</a:t>
            </a:r>
            <a:r>
              <a:rPr lang="tr-TR" dirty="0"/>
              <a:t> </a:t>
            </a:r>
            <a:r>
              <a:rPr lang="tr-TR" dirty="0" err="1"/>
              <a:t>while</a:t>
            </a:r>
            <a:r>
              <a:rPr lang="tr-TR" dirty="0"/>
              <a:t> </a:t>
            </a:r>
            <a:r>
              <a:rPr lang="tr-TR" dirty="0" err="1"/>
              <a:t>standing</a:t>
            </a:r>
            <a:r>
              <a:rPr lang="tr-TR" dirty="0"/>
              <a:t> </a:t>
            </a:r>
            <a:r>
              <a:rPr lang="tr-TR" dirty="0" err="1"/>
              <a:t>within</a:t>
            </a:r>
            <a:r>
              <a:rPr lang="tr-TR" dirty="0"/>
              <a:t> </a:t>
            </a:r>
            <a:r>
              <a:rPr lang="tr-TR" dirty="0" err="1"/>
              <a:t>the</a:t>
            </a:r>
            <a:r>
              <a:rPr lang="tr-TR" dirty="0"/>
              <a:t> </a:t>
            </a:r>
            <a:r>
              <a:rPr lang="tr-TR" dirty="0" err="1"/>
              <a:t>bladder</a:t>
            </a:r>
            <a:r>
              <a:rPr lang="tr-TR" dirty="0"/>
              <a:t>. </a:t>
            </a:r>
            <a:r>
              <a:rPr lang="tr-TR" dirty="0" err="1"/>
              <a:t>Nomal</a:t>
            </a:r>
            <a:r>
              <a:rPr lang="tr-TR" dirty="0"/>
              <a:t> </a:t>
            </a:r>
            <a:r>
              <a:rPr lang="tr-TR" dirty="0" err="1"/>
              <a:t>values</a:t>
            </a:r>
            <a:r>
              <a:rPr lang="tr-TR" dirty="0"/>
              <a:t> </a:t>
            </a:r>
            <a:r>
              <a:rPr lang="tr-TR" dirty="0" err="1"/>
              <a:t>are</a:t>
            </a:r>
            <a:r>
              <a:rPr lang="tr-TR" dirty="0"/>
              <a:t> 0.1–1.0 </a:t>
            </a:r>
            <a:r>
              <a:rPr lang="tr-TR" dirty="0" err="1"/>
              <a:t>Ehrlich</a:t>
            </a:r>
            <a:r>
              <a:rPr lang="tr-TR" dirty="0"/>
              <a:t> </a:t>
            </a:r>
            <a:r>
              <a:rPr lang="tr-TR" dirty="0" err="1"/>
              <a:t>units</a:t>
            </a:r>
            <a:r>
              <a:rPr lang="tr-TR" dirty="0"/>
              <a:t>. </a:t>
            </a:r>
            <a:r>
              <a:rPr lang="tr-TR" dirty="0" err="1"/>
              <a:t>The</a:t>
            </a:r>
            <a:r>
              <a:rPr lang="tr-TR" dirty="0"/>
              <a:t> </a:t>
            </a:r>
            <a:r>
              <a:rPr lang="tr-TR" dirty="0" err="1"/>
              <a:t>correlation</a:t>
            </a:r>
            <a:r>
              <a:rPr lang="tr-TR" dirty="0"/>
              <a:t> </a:t>
            </a:r>
            <a:r>
              <a:rPr lang="tr-TR" dirty="0" err="1"/>
              <a:t>between</a:t>
            </a:r>
            <a:r>
              <a:rPr lang="tr-TR" dirty="0"/>
              <a:t> </a:t>
            </a:r>
            <a:r>
              <a:rPr lang="tr-TR" dirty="0" err="1"/>
              <a:t>elevated</a:t>
            </a:r>
            <a:r>
              <a:rPr lang="tr-TR" dirty="0"/>
              <a:t> </a:t>
            </a:r>
            <a:r>
              <a:rPr lang="tr-TR" dirty="0" err="1"/>
              <a:t>urine</a:t>
            </a:r>
            <a:r>
              <a:rPr lang="tr-TR" dirty="0"/>
              <a:t> </a:t>
            </a:r>
            <a:r>
              <a:rPr lang="tr-TR" dirty="0" err="1"/>
              <a:t>urobilinogen</a:t>
            </a:r>
            <a:r>
              <a:rPr lang="tr-TR" dirty="0"/>
              <a:t> </a:t>
            </a:r>
            <a:r>
              <a:rPr lang="tr-TR" dirty="0" err="1"/>
              <a:t>and</a:t>
            </a:r>
            <a:r>
              <a:rPr lang="tr-TR" dirty="0"/>
              <a:t> </a:t>
            </a:r>
            <a:r>
              <a:rPr lang="tr-TR" dirty="0" err="1"/>
              <a:t>liver</a:t>
            </a:r>
            <a:r>
              <a:rPr lang="tr-TR" dirty="0"/>
              <a:t> </a:t>
            </a:r>
            <a:r>
              <a:rPr lang="tr-TR" dirty="0" err="1"/>
              <a:t>disease</a:t>
            </a:r>
            <a:r>
              <a:rPr lang="tr-TR" dirty="0"/>
              <a:t> in </a:t>
            </a:r>
            <a:r>
              <a:rPr lang="tr-TR" dirty="0" err="1"/>
              <a:t>animals</a:t>
            </a:r>
            <a:r>
              <a:rPr lang="tr-TR" dirty="0"/>
              <a:t> is </a:t>
            </a:r>
            <a:r>
              <a:rPr lang="tr-TR" dirty="0" err="1"/>
              <a:t>poor</a:t>
            </a:r>
            <a:r>
              <a:rPr lang="tr-TR" dirty="0"/>
              <a:t>. </a:t>
            </a:r>
          </a:p>
          <a:p>
            <a:pPr algn="just">
              <a:lnSpc>
                <a:spcPct val="150000"/>
              </a:lnSpc>
              <a:buFont typeface="Arial" panose="020B0604020202020204" pitchFamily="34" charset="0"/>
              <a:buChar char="•"/>
            </a:pPr>
            <a:r>
              <a:rPr lang="tr-TR" dirty="0" err="1"/>
              <a:t>Expected</a:t>
            </a:r>
            <a:r>
              <a:rPr lang="tr-TR" dirty="0"/>
              <a:t> </a:t>
            </a:r>
            <a:r>
              <a:rPr lang="tr-TR" dirty="0" err="1"/>
              <a:t>results</a:t>
            </a:r>
            <a:r>
              <a:rPr lang="tr-TR" dirty="0"/>
              <a:t> </a:t>
            </a:r>
            <a:r>
              <a:rPr lang="tr-TR" dirty="0" err="1"/>
              <a:t>range</a:t>
            </a:r>
            <a:r>
              <a:rPr lang="tr-TR" dirty="0"/>
              <a:t> </a:t>
            </a:r>
            <a:r>
              <a:rPr lang="tr-TR" dirty="0" err="1"/>
              <a:t>between</a:t>
            </a:r>
            <a:r>
              <a:rPr lang="tr-TR" dirty="0"/>
              <a:t> 0.2–1.0 mg/</a:t>
            </a:r>
            <a:r>
              <a:rPr lang="tr-TR" dirty="0" err="1"/>
              <a:t>dL</a:t>
            </a:r>
            <a:r>
              <a:rPr lang="tr-TR" dirty="0"/>
              <a:t> </a:t>
            </a:r>
            <a:r>
              <a:rPr lang="tr-TR" dirty="0" err="1"/>
              <a:t>or</a:t>
            </a:r>
            <a:r>
              <a:rPr lang="tr-TR" dirty="0"/>
              <a:t> normal </a:t>
            </a:r>
            <a:r>
              <a:rPr lang="tr-TR" dirty="0" err="1"/>
              <a:t>to</a:t>
            </a:r>
            <a:r>
              <a:rPr lang="tr-TR" dirty="0"/>
              <a:t> 1.0 mg/</a:t>
            </a:r>
            <a:r>
              <a:rPr lang="tr-TR" dirty="0" err="1"/>
              <a:t>dL</a:t>
            </a:r>
            <a:r>
              <a:rPr lang="tr-TR" dirty="0"/>
              <a:t> on </a:t>
            </a:r>
            <a:r>
              <a:rPr lang="tr-TR" dirty="0" err="1"/>
              <a:t>urine</a:t>
            </a:r>
            <a:r>
              <a:rPr lang="tr-TR" dirty="0"/>
              <a:t> </a:t>
            </a:r>
            <a:r>
              <a:rPr lang="tr-TR" dirty="0" err="1"/>
              <a:t>strips</a:t>
            </a:r>
            <a:r>
              <a:rPr lang="tr-TR" dirty="0"/>
              <a:t>. </a:t>
            </a:r>
          </a:p>
          <a:p>
            <a:pPr marL="0" indent="0" algn="just">
              <a:lnSpc>
                <a:spcPct val="150000"/>
              </a:lnSpc>
              <a:buNone/>
            </a:pPr>
            <a:endParaRPr lang="en-US" dirty="0"/>
          </a:p>
        </p:txBody>
      </p:sp>
    </p:spTree>
    <p:extLst>
      <p:ext uri="{BB962C8B-B14F-4D97-AF65-F5344CB8AC3E}">
        <p14:creationId xmlns:p14="http://schemas.microsoft.com/office/powerpoint/2010/main" val="155077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A95463-AFF7-304E-841D-A0D44113E67B}"/>
              </a:ext>
            </a:extLst>
          </p:cNvPr>
          <p:cNvSpPr>
            <a:spLocks noGrp="1"/>
          </p:cNvSpPr>
          <p:nvPr>
            <p:ph idx="1"/>
          </p:nvPr>
        </p:nvSpPr>
        <p:spPr>
          <a:xfrm>
            <a:off x="1024128" y="901337"/>
            <a:ext cx="9720073" cy="5408023"/>
          </a:xfrm>
        </p:spPr>
        <p:txBody>
          <a:bodyPr>
            <a:normAutofit/>
          </a:bodyPr>
          <a:lstStyle/>
          <a:p>
            <a:pPr>
              <a:lnSpc>
                <a:spcPct val="150000"/>
              </a:lnSpc>
            </a:pPr>
            <a:r>
              <a:rPr lang="tr-TR" sz="1800" b="1" dirty="0" err="1">
                <a:solidFill>
                  <a:srgbClr val="FF0000"/>
                </a:solidFill>
              </a:rPr>
              <a:t>Values</a:t>
            </a:r>
            <a:r>
              <a:rPr lang="tr-TR" sz="1800" b="1" dirty="0">
                <a:solidFill>
                  <a:srgbClr val="FF0000"/>
                </a:solidFill>
              </a:rPr>
              <a:t> </a:t>
            </a:r>
            <a:r>
              <a:rPr lang="tr-TR" sz="1800" b="1" dirty="0" err="1">
                <a:solidFill>
                  <a:srgbClr val="FF0000"/>
                </a:solidFill>
              </a:rPr>
              <a:t>Below</a:t>
            </a:r>
            <a:r>
              <a:rPr lang="tr-TR" sz="1800" b="1" dirty="0">
                <a:solidFill>
                  <a:srgbClr val="FF0000"/>
                </a:solidFill>
              </a:rPr>
              <a:t> Reference </a:t>
            </a:r>
            <a:r>
              <a:rPr lang="tr-TR" sz="1800" b="1" dirty="0" err="1">
                <a:solidFill>
                  <a:srgbClr val="FF0000"/>
                </a:solidFill>
              </a:rPr>
              <a:t>Range</a:t>
            </a:r>
            <a:r>
              <a:rPr lang="tr-TR" sz="1800" b="1" dirty="0">
                <a:solidFill>
                  <a:srgbClr val="FF0000"/>
                </a:solidFill>
              </a:rPr>
              <a:t> </a:t>
            </a:r>
            <a:endParaRPr lang="tr-TR" sz="1800" dirty="0">
              <a:solidFill>
                <a:srgbClr val="FF0000"/>
              </a:solidFill>
            </a:endParaRPr>
          </a:p>
          <a:p>
            <a:pPr lvl="1">
              <a:lnSpc>
                <a:spcPct val="150000"/>
              </a:lnSpc>
            </a:pPr>
            <a:r>
              <a:rPr lang="tr-TR" dirty="0" err="1"/>
              <a:t>Reagent</a:t>
            </a:r>
            <a:r>
              <a:rPr lang="tr-TR" dirty="0"/>
              <a:t> </a:t>
            </a:r>
            <a:r>
              <a:rPr lang="tr-TR" dirty="0" err="1"/>
              <a:t>strips</a:t>
            </a:r>
            <a:r>
              <a:rPr lang="tr-TR" dirty="0"/>
              <a:t> </a:t>
            </a:r>
            <a:r>
              <a:rPr lang="tr-TR" dirty="0" err="1"/>
              <a:t>are</a:t>
            </a:r>
            <a:r>
              <a:rPr lang="tr-TR" dirty="0"/>
              <a:t> </a:t>
            </a:r>
            <a:r>
              <a:rPr lang="tr-TR" dirty="0" err="1"/>
              <a:t>semiquantitative</a:t>
            </a:r>
            <a:r>
              <a:rPr lang="tr-TR" dirty="0"/>
              <a:t> but </a:t>
            </a:r>
            <a:r>
              <a:rPr lang="tr-TR" dirty="0" err="1"/>
              <a:t>cannot</a:t>
            </a:r>
            <a:r>
              <a:rPr lang="tr-TR" dirty="0"/>
              <a:t> </a:t>
            </a:r>
            <a:r>
              <a:rPr lang="tr-TR" dirty="0" err="1"/>
              <a:t>detect</a:t>
            </a:r>
            <a:r>
              <a:rPr lang="tr-TR" dirty="0"/>
              <a:t> </a:t>
            </a:r>
            <a:r>
              <a:rPr lang="tr-TR" dirty="0" err="1"/>
              <a:t>the</a:t>
            </a:r>
            <a:r>
              <a:rPr lang="tr-TR" dirty="0"/>
              <a:t> </a:t>
            </a:r>
            <a:r>
              <a:rPr lang="tr-TR" dirty="0" err="1"/>
              <a:t>absence</a:t>
            </a:r>
            <a:r>
              <a:rPr lang="tr-TR" dirty="0"/>
              <a:t> of </a:t>
            </a:r>
            <a:r>
              <a:rPr lang="tr-TR" dirty="0" err="1"/>
              <a:t>urobilinogen</a:t>
            </a:r>
            <a:r>
              <a:rPr lang="tr-TR" dirty="0"/>
              <a:t>. </a:t>
            </a:r>
          </a:p>
          <a:p>
            <a:pPr lvl="1">
              <a:lnSpc>
                <a:spcPct val="150000"/>
              </a:lnSpc>
            </a:pPr>
            <a:r>
              <a:rPr lang="tr-TR" dirty="0" err="1"/>
              <a:t>Urobilinogen</a:t>
            </a:r>
            <a:r>
              <a:rPr lang="tr-TR" dirty="0"/>
              <a:t> is </a:t>
            </a:r>
            <a:r>
              <a:rPr lang="tr-TR" dirty="0" err="1"/>
              <a:t>unstable</a:t>
            </a:r>
            <a:r>
              <a:rPr lang="tr-TR" dirty="0"/>
              <a:t> </a:t>
            </a:r>
            <a:r>
              <a:rPr lang="tr-TR" dirty="0" err="1"/>
              <a:t>while</a:t>
            </a:r>
            <a:r>
              <a:rPr lang="tr-TR" dirty="0"/>
              <a:t> in </a:t>
            </a:r>
            <a:r>
              <a:rPr lang="tr-TR" dirty="0" err="1"/>
              <a:t>the</a:t>
            </a:r>
            <a:r>
              <a:rPr lang="tr-TR" dirty="0"/>
              <a:t> </a:t>
            </a:r>
            <a:r>
              <a:rPr lang="tr-TR" dirty="0" err="1"/>
              <a:t>bladder</a:t>
            </a:r>
            <a:r>
              <a:rPr lang="tr-TR" dirty="0"/>
              <a:t>; </a:t>
            </a:r>
            <a:r>
              <a:rPr lang="tr-TR" dirty="0" err="1"/>
              <a:t>many</a:t>
            </a:r>
            <a:r>
              <a:rPr lang="tr-TR" dirty="0"/>
              <a:t> normal </a:t>
            </a:r>
            <a:r>
              <a:rPr lang="tr-TR" dirty="0" err="1"/>
              <a:t>animals</a:t>
            </a:r>
            <a:r>
              <a:rPr lang="tr-TR" dirty="0"/>
              <a:t> </a:t>
            </a:r>
            <a:r>
              <a:rPr lang="tr-TR" dirty="0" err="1"/>
              <a:t>have</a:t>
            </a:r>
            <a:r>
              <a:rPr lang="tr-TR" dirty="0"/>
              <a:t> </a:t>
            </a:r>
            <a:r>
              <a:rPr lang="tr-TR" dirty="0" err="1"/>
              <a:t>no</a:t>
            </a:r>
            <a:r>
              <a:rPr lang="tr-TR" dirty="0"/>
              <a:t> </a:t>
            </a:r>
            <a:r>
              <a:rPr lang="tr-TR" dirty="0" err="1"/>
              <a:t>detectable</a:t>
            </a:r>
            <a:r>
              <a:rPr lang="tr-TR" dirty="0"/>
              <a:t> </a:t>
            </a:r>
            <a:r>
              <a:rPr lang="tr-TR" dirty="0" err="1"/>
              <a:t>urobilinogen</a:t>
            </a:r>
            <a:r>
              <a:rPr lang="tr-TR" dirty="0"/>
              <a:t>. </a:t>
            </a:r>
          </a:p>
          <a:p>
            <a:pPr lvl="1">
              <a:lnSpc>
                <a:spcPct val="150000"/>
              </a:lnSpc>
            </a:pPr>
            <a:r>
              <a:rPr lang="tr-TR" dirty="0"/>
              <a:t>True </a:t>
            </a:r>
            <a:r>
              <a:rPr lang="tr-TR" dirty="0" err="1"/>
              <a:t>absence</a:t>
            </a:r>
            <a:r>
              <a:rPr lang="tr-TR" dirty="0"/>
              <a:t> of </a:t>
            </a:r>
            <a:r>
              <a:rPr lang="tr-TR" dirty="0" err="1"/>
              <a:t>urobilinogen</a:t>
            </a:r>
            <a:r>
              <a:rPr lang="tr-TR" dirty="0"/>
              <a:t> </a:t>
            </a:r>
            <a:r>
              <a:rPr lang="tr-TR" dirty="0" err="1"/>
              <a:t>would</a:t>
            </a:r>
            <a:r>
              <a:rPr lang="tr-TR" dirty="0"/>
              <a:t> </a:t>
            </a:r>
            <a:r>
              <a:rPr lang="tr-TR" dirty="0" err="1"/>
              <a:t>indicate</a:t>
            </a:r>
            <a:r>
              <a:rPr lang="tr-TR" dirty="0"/>
              <a:t> an </a:t>
            </a:r>
            <a:r>
              <a:rPr lang="tr-TR" dirty="0" err="1"/>
              <a:t>obstructed</a:t>
            </a:r>
            <a:r>
              <a:rPr lang="tr-TR" dirty="0"/>
              <a:t> bile </a:t>
            </a:r>
            <a:r>
              <a:rPr lang="tr-TR" dirty="0" err="1"/>
              <a:t>duct</a:t>
            </a:r>
            <a:r>
              <a:rPr lang="tr-TR" dirty="0"/>
              <a:t>. </a:t>
            </a:r>
          </a:p>
          <a:p>
            <a:pPr>
              <a:lnSpc>
                <a:spcPct val="150000"/>
              </a:lnSpc>
            </a:pPr>
            <a:r>
              <a:rPr lang="tr-TR" sz="1800" b="1" dirty="0" err="1">
                <a:solidFill>
                  <a:srgbClr val="FF0000"/>
                </a:solidFill>
              </a:rPr>
              <a:t>Values</a:t>
            </a:r>
            <a:r>
              <a:rPr lang="tr-TR" sz="1800" b="1" dirty="0">
                <a:solidFill>
                  <a:srgbClr val="FF0000"/>
                </a:solidFill>
              </a:rPr>
              <a:t> </a:t>
            </a:r>
            <a:r>
              <a:rPr lang="tr-TR" sz="1800" b="1" dirty="0" err="1">
                <a:solidFill>
                  <a:srgbClr val="FF0000"/>
                </a:solidFill>
              </a:rPr>
              <a:t>Above</a:t>
            </a:r>
            <a:r>
              <a:rPr lang="tr-TR" sz="1800" b="1" dirty="0">
                <a:solidFill>
                  <a:srgbClr val="FF0000"/>
                </a:solidFill>
              </a:rPr>
              <a:t> Reference </a:t>
            </a:r>
            <a:r>
              <a:rPr lang="tr-TR" sz="1800" b="1" dirty="0" err="1">
                <a:solidFill>
                  <a:srgbClr val="FF0000"/>
                </a:solidFill>
              </a:rPr>
              <a:t>Range</a:t>
            </a:r>
            <a:r>
              <a:rPr lang="tr-TR" sz="1800" b="1" dirty="0">
                <a:solidFill>
                  <a:srgbClr val="FF0000"/>
                </a:solidFill>
              </a:rPr>
              <a:t> </a:t>
            </a:r>
            <a:endParaRPr lang="tr-TR" sz="1800" dirty="0">
              <a:solidFill>
                <a:srgbClr val="FF0000"/>
              </a:solidFill>
            </a:endParaRPr>
          </a:p>
          <a:p>
            <a:pPr lvl="1">
              <a:lnSpc>
                <a:spcPct val="150000"/>
              </a:lnSpc>
            </a:pPr>
            <a:r>
              <a:rPr lang="tr-TR" dirty="0" err="1"/>
              <a:t>Hemolytic</a:t>
            </a:r>
            <a:r>
              <a:rPr lang="tr-TR" dirty="0"/>
              <a:t> </a:t>
            </a:r>
            <a:r>
              <a:rPr lang="tr-TR" dirty="0" err="1"/>
              <a:t>disease</a:t>
            </a:r>
            <a:r>
              <a:rPr lang="tr-TR" dirty="0"/>
              <a:t> </a:t>
            </a:r>
          </a:p>
          <a:p>
            <a:pPr lvl="1">
              <a:lnSpc>
                <a:spcPct val="150000"/>
              </a:lnSpc>
            </a:pPr>
            <a:r>
              <a:rPr lang="tr-TR" dirty="0" err="1"/>
              <a:t>Liver</a:t>
            </a:r>
            <a:r>
              <a:rPr lang="tr-TR" dirty="0"/>
              <a:t> </a:t>
            </a:r>
            <a:r>
              <a:rPr lang="tr-TR" dirty="0" err="1"/>
              <a:t>disease</a:t>
            </a:r>
            <a:r>
              <a:rPr lang="tr-TR" dirty="0"/>
              <a:t> </a:t>
            </a:r>
          </a:p>
          <a:p>
            <a:pPr lvl="3">
              <a:lnSpc>
                <a:spcPct val="150000"/>
              </a:lnSpc>
            </a:pPr>
            <a:r>
              <a:rPr lang="tr-TR" sz="1800" dirty="0" err="1"/>
              <a:t>There</a:t>
            </a:r>
            <a:r>
              <a:rPr lang="tr-TR" sz="1800" dirty="0"/>
              <a:t> is a </a:t>
            </a:r>
            <a:r>
              <a:rPr lang="tr-TR" sz="1800" dirty="0" err="1"/>
              <a:t>poor</a:t>
            </a:r>
            <a:r>
              <a:rPr lang="tr-TR" sz="1800" dirty="0"/>
              <a:t> </a:t>
            </a:r>
            <a:r>
              <a:rPr lang="tr-TR" sz="1800" dirty="0" err="1"/>
              <a:t>correlation</a:t>
            </a:r>
            <a:r>
              <a:rPr lang="tr-TR" sz="1800" dirty="0"/>
              <a:t> </a:t>
            </a:r>
            <a:r>
              <a:rPr lang="tr-TR" sz="1800" dirty="0" err="1"/>
              <a:t>between</a:t>
            </a:r>
            <a:r>
              <a:rPr lang="tr-TR" sz="1800" dirty="0"/>
              <a:t> </a:t>
            </a:r>
            <a:r>
              <a:rPr lang="tr-TR" sz="1800" dirty="0" err="1"/>
              <a:t>high</a:t>
            </a:r>
            <a:r>
              <a:rPr lang="tr-TR" sz="1800" dirty="0"/>
              <a:t> </a:t>
            </a:r>
            <a:r>
              <a:rPr lang="tr-TR" sz="1800" dirty="0" err="1"/>
              <a:t>urine</a:t>
            </a:r>
            <a:r>
              <a:rPr lang="tr-TR" sz="1800" dirty="0"/>
              <a:t> </a:t>
            </a:r>
            <a:r>
              <a:rPr lang="tr-TR" sz="1800" dirty="0" err="1"/>
              <a:t>urobilinogen</a:t>
            </a:r>
            <a:r>
              <a:rPr lang="tr-TR" sz="1800" dirty="0"/>
              <a:t> </a:t>
            </a:r>
            <a:r>
              <a:rPr lang="tr-TR" sz="1800" dirty="0" err="1"/>
              <a:t>and</a:t>
            </a:r>
            <a:r>
              <a:rPr lang="tr-TR" sz="1800" dirty="0"/>
              <a:t> </a:t>
            </a:r>
            <a:r>
              <a:rPr lang="tr-TR" sz="1800" dirty="0" err="1"/>
              <a:t>liver</a:t>
            </a:r>
            <a:r>
              <a:rPr lang="tr-TR" sz="1800" dirty="0"/>
              <a:t> </a:t>
            </a:r>
            <a:r>
              <a:rPr lang="tr-TR" sz="1800" dirty="0" err="1"/>
              <a:t>disease</a:t>
            </a:r>
            <a:r>
              <a:rPr lang="tr-TR" sz="1800" dirty="0"/>
              <a:t> in </a:t>
            </a:r>
            <a:r>
              <a:rPr lang="tr-TR" sz="1800" dirty="0" err="1"/>
              <a:t>animals</a:t>
            </a:r>
            <a:r>
              <a:rPr lang="tr-TR" sz="1800" dirty="0"/>
              <a:t>. </a:t>
            </a:r>
          </a:p>
          <a:p>
            <a:pPr>
              <a:lnSpc>
                <a:spcPct val="150000"/>
              </a:lnSpc>
            </a:pPr>
            <a:endParaRPr lang="en-US" sz="1800" dirty="0"/>
          </a:p>
        </p:txBody>
      </p:sp>
    </p:spTree>
    <p:extLst>
      <p:ext uri="{BB962C8B-B14F-4D97-AF65-F5344CB8AC3E}">
        <p14:creationId xmlns:p14="http://schemas.microsoft.com/office/powerpoint/2010/main" val="42628199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CC1D5-6BAC-B644-983D-2A72189668C9}"/>
              </a:ext>
            </a:extLst>
          </p:cNvPr>
          <p:cNvSpPr>
            <a:spLocks noGrp="1"/>
          </p:cNvSpPr>
          <p:nvPr>
            <p:ph type="title"/>
          </p:nvPr>
        </p:nvSpPr>
        <p:spPr>
          <a:xfrm>
            <a:off x="1024128" y="585216"/>
            <a:ext cx="9720072" cy="420624"/>
          </a:xfrm>
        </p:spPr>
        <p:txBody>
          <a:bodyPr>
            <a:normAutofit/>
          </a:bodyPr>
          <a:lstStyle/>
          <a:p>
            <a:r>
              <a:rPr lang="tr-TR" sz="2000" b="1" dirty="0" err="1">
                <a:solidFill>
                  <a:srgbClr val="00B0F0"/>
                </a:solidFill>
              </a:rPr>
              <a:t>Urine</a:t>
            </a:r>
            <a:r>
              <a:rPr lang="tr-TR" sz="2000" b="1" dirty="0">
                <a:solidFill>
                  <a:srgbClr val="00B0F0"/>
                </a:solidFill>
              </a:rPr>
              <a:t> </a:t>
            </a:r>
            <a:r>
              <a:rPr lang="tr-TR" sz="2000" b="1" dirty="0" err="1">
                <a:solidFill>
                  <a:srgbClr val="00B0F0"/>
                </a:solidFill>
              </a:rPr>
              <a:t>Bilirubin</a:t>
            </a:r>
            <a:r>
              <a:rPr lang="tr-TR" sz="2000" b="1" dirty="0">
                <a:solidFill>
                  <a:srgbClr val="00B0F0"/>
                </a:solidFill>
              </a:rPr>
              <a:t> </a:t>
            </a:r>
            <a:endParaRPr lang="en-US" sz="2000" b="1" dirty="0">
              <a:solidFill>
                <a:srgbClr val="00B0F0"/>
              </a:solidFill>
            </a:endParaRPr>
          </a:p>
        </p:txBody>
      </p:sp>
      <p:sp>
        <p:nvSpPr>
          <p:cNvPr id="3" name="Content Placeholder 2">
            <a:extLst>
              <a:ext uri="{FF2B5EF4-FFF2-40B4-BE49-F238E27FC236}">
                <a16:creationId xmlns:a16="http://schemas.microsoft.com/office/drawing/2014/main" id="{46E7AB55-B87B-E34C-9649-AA1C218AFBD8}"/>
              </a:ext>
            </a:extLst>
          </p:cNvPr>
          <p:cNvSpPr>
            <a:spLocks noGrp="1"/>
          </p:cNvSpPr>
          <p:nvPr>
            <p:ph idx="1"/>
          </p:nvPr>
        </p:nvSpPr>
        <p:spPr>
          <a:xfrm>
            <a:off x="773083" y="1122219"/>
            <a:ext cx="11130741" cy="5586152"/>
          </a:xfrm>
        </p:spPr>
        <p:txBody>
          <a:bodyPr>
            <a:normAutofit fontScale="77500" lnSpcReduction="20000"/>
          </a:bodyPr>
          <a:lstStyle/>
          <a:p>
            <a:pPr>
              <a:lnSpc>
                <a:spcPct val="170000"/>
              </a:lnSpc>
              <a:buFont typeface="Arial" panose="020B0604020202020204" pitchFamily="34" charset="0"/>
              <a:buChar char="•"/>
            </a:pPr>
            <a:r>
              <a:rPr lang="tr-TR" dirty="0" err="1"/>
              <a:t>Conjugated</a:t>
            </a:r>
            <a:r>
              <a:rPr lang="tr-TR" dirty="0"/>
              <a:t> </a:t>
            </a:r>
            <a:r>
              <a:rPr lang="tr-TR" dirty="0" err="1"/>
              <a:t>bilirubin</a:t>
            </a:r>
            <a:r>
              <a:rPr lang="tr-TR" dirty="0"/>
              <a:t> </a:t>
            </a:r>
            <a:r>
              <a:rPr lang="tr-TR" dirty="0" err="1"/>
              <a:t>will</a:t>
            </a:r>
            <a:r>
              <a:rPr lang="tr-TR" dirty="0"/>
              <a:t> </a:t>
            </a:r>
            <a:r>
              <a:rPr lang="tr-TR" dirty="0" err="1"/>
              <a:t>readily</a:t>
            </a:r>
            <a:r>
              <a:rPr lang="tr-TR" dirty="0"/>
              <a:t> </a:t>
            </a:r>
            <a:r>
              <a:rPr lang="tr-TR" dirty="0" err="1"/>
              <a:t>travel</a:t>
            </a:r>
            <a:r>
              <a:rPr lang="tr-TR" dirty="0"/>
              <a:t> </a:t>
            </a:r>
            <a:r>
              <a:rPr lang="tr-TR" dirty="0" err="1"/>
              <a:t>through</a:t>
            </a:r>
            <a:r>
              <a:rPr lang="tr-TR" dirty="0"/>
              <a:t> </a:t>
            </a:r>
            <a:r>
              <a:rPr lang="tr-TR" dirty="0" err="1"/>
              <a:t>the</a:t>
            </a:r>
            <a:r>
              <a:rPr lang="tr-TR" dirty="0"/>
              <a:t> </a:t>
            </a:r>
            <a:r>
              <a:rPr lang="tr-TR" dirty="0" err="1"/>
              <a:t>glomerulus</a:t>
            </a:r>
            <a:r>
              <a:rPr lang="tr-TR" dirty="0"/>
              <a:t> </a:t>
            </a:r>
            <a:r>
              <a:rPr lang="tr-TR" dirty="0" err="1"/>
              <a:t>into</a:t>
            </a:r>
            <a:r>
              <a:rPr lang="tr-TR" dirty="0"/>
              <a:t> </a:t>
            </a:r>
            <a:r>
              <a:rPr lang="tr-TR" dirty="0" err="1"/>
              <a:t>the</a:t>
            </a:r>
            <a:r>
              <a:rPr lang="tr-TR" dirty="0"/>
              <a:t> </a:t>
            </a:r>
            <a:r>
              <a:rPr lang="tr-TR" dirty="0" err="1"/>
              <a:t>filtrate</a:t>
            </a:r>
            <a:r>
              <a:rPr lang="tr-TR" dirty="0"/>
              <a:t>. </a:t>
            </a:r>
            <a:r>
              <a:rPr lang="tr-TR" dirty="0" err="1"/>
              <a:t>It</a:t>
            </a:r>
            <a:r>
              <a:rPr lang="tr-TR" dirty="0"/>
              <a:t> is not </a:t>
            </a:r>
            <a:r>
              <a:rPr lang="tr-TR" dirty="0" err="1"/>
              <a:t>absorbed</a:t>
            </a:r>
            <a:r>
              <a:rPr lang="tr-TR" dirty="0"/>
              <a:t> </a:t>
            </a:r>
            <a:r>
              <a:rPr lang="tr-TR" dirty="0" err="1"/>
              <a:t>by</a:t>
            </a:r>
            <a:r>
              <a:rPr lang="tr-TR" dirty="0"/>
              <a:t> </a:t>
            </a:r>
            <a:r>
              <a:rPr lang="tr-TR" dirty="0" err="1"/>
              <a:t>the</a:t>
            </a:r>
            <a:r>
              <a:rPr lang="tr-TR" dirty="0"/>
              <a:t> </a:t>
            </a:r>
            <a:r>
              <a:rPr lang="tr-TR" dirty="0" err="1"/>
              <a:t>tubules</a:t>
            </a:r>
            <a:r>
              <a:rPr lang="tr-TR" dirty="0"/>
              <a:t>, </a:t>
            </a:r>
            <a:r>
              <a:rPr lang="tr-TR" dirty="0" err="1"/>
              <a:t>and</a:t>
            </a:r>
            <a:r>
              <a:rPr lang="tr-TR" dirty="0"/>
              <a:t> </a:t>
            </a:r>
            <a:r>
              <a:rPr lang="tr-TR" dirty="0" err="1"/>
              <a:t>therefore</a:t>
            </a:r>
            <a:r>
              <a:rPr lang="tr-TR" dirty="0"/>
              <a:t> it </a:t>
            </a:r>
            <a:r>
              <a:rPr lang="tr-TR" dirty="0" err="1"/>
              <a:t>passes</a:t>
            </a:r>
            <a:r>
              <a:rPr lang="tr-TR" dirty="0"/>
              <a:t> </a:t>
            </a:r>
            <a:r>
              <a:rPr lang="tr-TR" dirty="0" err="1"/>
              <a:t>into</a:t>
            </a:r>
            <a:r>
              <a:rPr lang="tr-TR" dirty="0"/>
              <a:t> </a:t>
            </a:r>
            <a:r>
              <a:rPr lang="tr-TR" dirty="0" err="1"/>
              <a:t>the</a:t>
            </a:r>
            <a:r>
              <a:rPr lang="tr-TR" dirty="0"/>
              <a:t> </a:t>
            </a:r>
            <a:r>
              <a:rPr lang="tr-TR" dirty="0" err="1"/>
              <a:t>urine</a:t>
            </a:r>
            <a:r>
              <a:rPr lang="tr-TR" dirty="0"/>
              <a:t>. </a:t>
            </a:r>
          </a:p>
          <a:p>
            <a:pPr>
              <a:lnSpc>
                <a:spcPct val="170000"/>
              </a:lnSpc>
              <a:buFont typeface="Arial" panose="020B0604020202020204" pitchFamily="34" charset="0"/>
              <a:buChar char="•"/>
            </a:pPr>
            <a:r>
              <a:rPr lang="tr-TR" dirty="0" err="1"/>
              <a:t>Unconjugated</a:t>
            </a:r>
            <a:r>
              <a:rPr lang="tr-TR" dirty="0"/>
              <a:t> </a:t>
            </a:r>
            <a:r>
              <a:rPr lang="tr-TR" dirty="0" err="1"/>
              <a:t>bilirubin</a:t>
            </a:r>
            <a:r>
              <a:rPr lang="tr-TR" dirty="0"/>
              <a:t> is </a:t>
            </a:r>
            <a:r>
              <a:rPr lang="tr-TR" dirty="0" err="1"/>
              <a:t>bound</a:t>
            </a:r>
            <a:r>
              <a:rPr lang="tr-TR" dirty="0"/>
              <a:t> </a:t>
            </a:r>
            <a:r>
              <a:rPr lang="tr-TR" dirty="0" err="1"/>
              <a:t>to</a:t>
            </a:r>
            <a:r>
              <a:rPr lang="tr-TR" dirty="0"/>
              <a:t> </a:t>
            </a:r>
            <a:r>
              <a:rPr lang="tr-TR" dirty="0" err="1"/>
              <a:t>albumin</a:t>
            </a:r>
            <a:r>
              <a:rPr lang="tr-TR" dirty="0"/>
              <a:t> </a:t>
            </a:r>
            <a:r>
              <a:rPr lang="tr-TR" dirty="0" err="1"/>
              <a:t>and</a:t>
            </a:r>
            <a:r>
              <a:rPr lang="tr-TR" dirty="0"/>
              <a:t> </a:t>
            </a:r>
            <a:r>
              <a:rPr lang="tr-TR" dirty="0" err="1"/>
              <a:t>will</a:t>
            </a:r>
            <a:r>
              <a:rPr lang="tr-TR" dirty="0"/>
              <a:t> not </a:t>
            </a:r>
            <a:r>
              <a:rPr lang="tr-TR" dirty="0" err="1"/>
              <a:t>pass</a:t>
            </a:r>
            <a:r>
              <a:rPr lang="tr-TR" dirty="0"/>
              <a:t> </a:t>
            </a:r>
            <a:r>
              <a:rPr lang="tr-TR" dirty="0" err="1"/>
              <a:t>through</a:t>
            </a:r>
            <a:r>
              <a:rPr lang="tr-TR" dirty="0"/>
              <a:t> </a:t>
            </a:r>
            <a:r>
              <a:rPr lang="tr-TR" dirty="0" err="1"/>
              <a:t>the</a:t>
            </a:r>
            <a:r>
              <a:rPr lang="tr-TR" dirty="0"/>
              <a:t> </a:t>
            </a:r>
            <a:r>
              <a:rPr lang="tr-TR" dirty="0" err="1"/>
              <a:t>glomerulus</a:t>
            </a:r>
            <a:r>
              <a:rPr lang="tr-TR" dirty="0"/>
              <a:t>. </a:t>
            </a:r>
          </a:p>
          <a:p>
            <a:pPr>
              <a:lnSpc>
                <a:spcPct val="170000"/>
              </a:lnSpc>
              <a:buFont typeface="Arial" panose="020B0604020202020204" pitchFamily="34" charset="0"/>
              <a:buChar char="•"/>
            </a:pPr>
            <a:r>
              <a:rPr lang="tr-TR" dirty="0"/>
              <a:t>Dogs </a:t>
            </a:r>
            <a:r>
              <a:rPr lang="tr-TR" dirty="0" err="1"/>
              <a:t>have</a:t>
            </a:r>
            <a:r>
              <a:rPr lang="tr-TR" dirty="0"/>
              <a:t> a </a:t>
            </a:r>
            <a:r>
              <a:rPr lang="tr-TR" dirty="0" err="1"/>
              <a:t>low</a:t>
            </a:r>
            <a:r>
              <a:rPr lang="tr-TR" dirty="0"/>
              <a:t> </a:t>
            </a:r>
            <a:r>
              <a:rPr lang="tr-TR" dirty="0" err="1"/>
              <a:t>renal</a:t>
            </a:r>
            <a:r>
              <a:rPr lang="tr-TR" dirty="0"/>
              <a:t> </a:t>
            </a:r>
            <a:r>
              <a:rPr lang="tr-TR" dirty="0" err="1"/>
              <a:t>threshold</a:t>
            </a:r>
            <a:r>
              <a:rPr lang="tr-TR" dirty="0"/>
              <a:t> </a:t>
            </a:r>
            <a:r>
              <a:rPr lang="tr-TR" dirty="0" err="1"/>
              <a:t>for</a:t>
            </a:r>
            <a:r>
              <a:rPr lang="tr-TR" dirty="0"/>
              <a:t> </a:t>
            </a:r>
            <a:r>
              <a:rPr lang="tr-TR" dirty="0" err="1"/>
              <a:t>bilirubin</a:t>
            </a:r>
            <a:r>
              <a:rPr lang="tr-TR" dirty="0"/>
              <a:t>; </a:t>
            </a:r>
            <a:r>
              <a:rPr lang="tr-TR" dirty="0" err="1"/>
              <a:t>trace</a:t>
            </a:r>
            <a:r>
              <a:rPr lang="tr-TR" dirty="0"/>
              <a:t> </a:t>
            </a:r>
            <a:r>
              <a:rPr lang="tr-TR" dirty="0" err="1"/>
              <a:t>amounts</a:t>
            </a:r>
            <a:r>
              <a:rPr lang="tr-TR" dirty="0"/>
              <a:t> </a:t>
            </a:r>
            <a:r>
              <a:rPr lang="tr-TR" dirty="0" err="1"/>
              <a:t>may</a:t>
            </a:r>
            <a:r>
              <a:rPr lang="tr-TR" dirty="0"/>
              <a:t> be </a:t>
            </a:r>
            <a:r>
              <a:rPr lang="tr-TR" dirty="0" err="1"/>
              <a:t>found</a:t>
            </a:r>
            <a:r>
              <a:rPr lang="tr-TR" dirty="0"/>
              <a:t> in </a:t>
            </a:r>
            <a:r>
              <a:rPr lang="tr-TR" dirty="0" err="1"/>
              <a:t>very</a:t>
            </a:r>
            <a:r>
              <a:rPr lang="tr-TR" dirty="0"/>
              <a:t> </a:t>
            </a:r>
            <a:r>
              <a:rPr lang="tr-TR" dirty="0" err="1"/>
              <a:t>concentrated</a:t>
            </a:r>
            <a:r>
              <a:rPr lang="tr-TR" dirty="0"/>
              <a:t> </a:t>
            </a:r>
            <a:r>
              <a:rPr lang="tr-TR" dirty="0" err="1"/>
              <a:t>urine</a:t>
            </a:r>
            <a:r>
              <a:rPr lang="tr-TR" dirty="0"/>
              <a:t>, </a:t>
            </a:r>
            <a:r>
              <a:rPr lang="tr-TR" dirty="0" err="1"/>
              <a:t>especially</a:t>
            </a:r>
            <a:r>
              <a:rPr lang="tr-TR" dirty="0"/>
              <a:t> in </a:t>
            </a:r>
            <a:r>
              <a:rPr lang="tr-TR" dirty="0" err="1"/>
              <a:t>male</a:t>
            </a:r>
            <a:r>
              <a:rPr lang="tr-TR" dirty="0"/>
              <a:t> </a:t>
            </a:r>
            <a:r>
              <a:rPr lang="tr-TR" dirty="0" err="1"/>
              <a:t>dogs</a:t>
            </a:r>
            <a:r>
              <a:rPr lang="tr-TR" dirty="0"/>
              <a:t>.</a:t>
            </a:r>
          </a:p>
          <a:p>
            <a:pPr>
              <a:lnSpc>
                <a:spcPct val="170000"/>
              </a:lnSpc>
              <a:buFont typeface="Arial" panose="020B0604020202020204" pitchFamily="34" charset="0"/>
              <a:buChar char="•"/>
            </a:pPr>
            <a:r>
              <a:rPr lang="tr-TR" dirty="0" err="1"/>
              <a:t>Bilirubin</a:t>
            </a:r>
            <a:r>
              <a:rPr lang="tr-TR" dirty="0"/>
              <a:t> in </a:t>
            </a:r>
            <a:r>
              <a:rPr lang="tr-TR" dirty="0" err="1"/>
              <a:t>urine</a:t>
            </a:r>
            <a:r>
              <a:rPr lang="tr-TR" dirty="0"/>
              <a:t> is </a:t>
            </a:r>
            <a:r>
              <a:rPr lang="tr-TR" dirty="0" err="1"/>
              <a:t>ultraviolet-light</a:t>
            </a:r>
            <a:r>
              <a:rPr lang="tr-TR" dirty="0"/>
              <a:t> </a:t>
            </a:r>
            <a:r>
              <a:rPr lang="tr-TR" dirty="0" err="1"/>
              <a:t>sensitive</a:t>
            </a:r>
            <a:r>
              <a:rPr lang="tr-TR" dirty="0"/>
              <a:t> </a:t>
            </a:r>
            <a:r>
              <a:rPr lang="tr-TR" dirty="0" err="1"/>
              <a:t>and</a:t>
            </a:r>
            <a:r>
              <a:rPr lang="tr-TR" dirty="0"/>
              <a:t> </a:t>
            </a:r>
            <a:r>
              <a:rPr lang="tr-TR" dirty="0" err="1"/>
              <a:t>delay</a:t>
            </a:r>
            <a:r>
              <a:rPr lang="tr-TR" dirty="0"/>
              <a:t> in </a:t>
            </a:r>
            <a:r>
              <a:rPr lang="tr-TR" dirty="0" err="1"/>
              <a:t>performing</a:t>
            </a:r>
            <a:r>
              <a:rPr lang="tr-TR" dirty="0"/>
              <a:t> </a:t>
            </a:r>
            <a:r>
              <a:rPr lang="tr-TR" dirty="0" err="1"/>
              <a:t>urinalysis</a:t>
            </a:r>
            <a:r>
              <a:rPr lang="tr-TR" dirty="0"/>
              <a:t> </a:t>
            </a:r>
            <a:r>
              <a:rPr lang="tr-TR" dirty="0" err="1"/>
              <a:t>may</a:t>
            </a:r>
            <a:r>
              <a:rPr lang="tr-TR" dirty="0"/>
              <a:t> </a:t>
            </a:r>
            <a:r>
              <a:rPr lang="tr-TR" dirty="0" err="1"/>
              <a:t>cause</a:t>
            </a:r>
            <a:r>
              <a:rPr lang="tr-TR" dirty="0"/>
              <a:t> </a:t>
            </a:r>
            <a:r>
              <a:rPr lang="tr-TR" dirty="0" err="1"/>
              <a:t>false-negative</a:t>
            </a:r>
            <a:r>
              <a:rPr lang="tr-TR" dirty="0"/>
              <a:t> </a:t>
            </a:r>
            <a:r>
              <a:rPr lang="tr-TR" dirty="0" err="1"/>
              <a:t>results</a:t>
            </a:r>
            <a:r>
              <a:rPr lang="tr-TR" dirty="0"/>
              <a:t>. </a:t>
            </a:r>
            <a:r>
              <a:rPr lang="tr-TR" dirty="0" err="1"/>
              <a:t>Standing</a:t>
            </a:r>
            <a:r>
              <a:rPr lang="tr-TR" dirty="0"/>
              <a:t> at </a:t>
            </a:r>
            <a:r>
              <a:rPr lang="tr-TR" dirty="0" err="1"/>
              <a:t>room</a:t>
            </a:r>
            <a:r>
              <a:rPr lang="tr-TR" dirty="0"/>
              <a:t> </a:t>
            </a:r>
            <a:r>
              <a:rPr lang="tr-TR" dirty="0" err="1"/>
              <a:t>temperature</a:t>
            </a:r>
            <a:r>
              <a:rPr lang="tr-TR" dirty="0"/>
              <a:t> </a:t>
            </a:r>
            <a:r>
              <a:rPr lang="tr-TR" dirty="0" err="1"/>
              <a:t>exposed</a:t>
            </a:r>
            <a:r>
              <a:rPr lang="tr-TR" dirty="0"/>
              <a:t> </a:t>
            </a:r>
            <a:r>
              <a:rPr lang="tr-TR" dirty="0" err="1"/>
              <a:t>to</a:t>
            </a:r>
            <a:r>
              <a:rPr lang="tr-TR" dirty="0"/>
              <a:t> </a:t>
            </a:r>
            <a:r>
              <a:rPr lang="tr-TR" dirty="0" err="1"/>
              <a:t>air</a:t>
            </a:r>
            <a:r>
              <a:rPr lang="tr-TR" dirty="0"/>
              <a:t> can </a:t>
            </a:r>
            <a:r>
              <a:rPr lang="tr-TR" dirty="0" err="1"/>
              <a:t>also</a:t>
            </a:r>
            <a:r>
              <a:rPr lang="tr-TR" dirty="0"/>
              <a:t> </a:t>
            </a:r>
            <a:r>
              <a:rPr lang="tr-TR" dirty="0" err="1"/>
              <a:t>cause</a:t>
            </a:r>
            <a:r>
              <a:rPr lang="tr-TR" dirty="0"/>
              <a:t> a </a:t>
            </a:r>
            <a:r>
              <a:rPr lang="tr-TR" dirty="0" err="1"/>
              <a:t>false-negative</a:t>
            </a:r>
            <a:r>
              <a:rPr lang="tr-TR" dirty="0"/>
              <a:t> </a:t>
            </a:r>
            <a:r>
              <a:rPr lang="tr-TR" dirty="0" err="1"/>
              <a:t>result</a:t>
            </a:r>
            <a:r>
              <a:rPr lang="tr-TR" dirty="0"/>
              <a:t>. </a:t>
            </a:r>
          </a:p>
          <a:p>
            <a:pPr>
              <a:lnSpc>
                <a:spcPct val="170000"/>
              </a:lnSpc>
              <a:buFont typeface="Arial" panose="020B0604020202020204" pitchFamily="34" charset="0"/>
              <a:buChar char="•"/>
            </a:pPr>
            <a:r>
              <a:rPr lang="tr-TR" dirty="0" err="1"/>
              <a:t>The</a:t>
            </a:r>
            <a:r>
              <a:rPr lang="tr-TR" dirty="0"/>
              <a:t> test </a:t>
            </a:r>
            <a:r>
              <a:rPr lang="tr-TR" dirty="0" err="1"/>
              <a:t>for</a:t>
            </a:r>
            <a:r>
              <a:rPr lang="tr-TR" dirty="0"/>
              <a:t> </a:t>
            </a:r>
            <a:r>
              <a:rPr lang="tr-TR" dirty="0" err="1"/>
              <a:t>bilirubin</a:t>
            </a:r>
            <a:r>
              <a:rPr lang="tr-TR" dirty="0"/>
              <a:t> is </a:t>
            </a:r>
            <a:r>
              <a:rPr lang="tr-TR" dirty="0" err="1"/>
              <a:t>based</a:t>
            </a:r>
            <a:r>
              <a:rPr lang="tr-TR" dirty="0"/>
              <a:t> on </a:t>
            </a:r>
            <a:r>
              <a:rPr lang="tr-TR" dirty="0" err="1"/>
              <a:t>the</a:t>
            </a:r>
            <a:r>
              <a:rPr lang="tr-TR" dirty="0"/>
              <a:t> </a:t>
            </a:r>
            <a:r>
              <a:rPr lang="tr-TR" dirty="0" err="1"/>
              <a:t>coupling</a:t>
            </a:r>
            <a:r>
              <a:rPr lang="tr-TR" dirty="0"/>
              <a:t> of </a:t>
            </a:r>
            <a:r>
              <a:rPr lang="tr-TR" dirty="0" err="1"/>
              <a:t>bilirubin</a:t>
            </a:r>
            <a:r>
              <a:rPr lang="tr-TR" dirty="0"/>
              <a:t> </a:t>
            </a:r>
            <a:r>
              <a:rPr lang="tr-TR" dirty="0" err="1"/>
              <a:t>with</a:t>
            </a:r>
            <a:r>
              <a:rPr lang="tr-TR" dirty="0"/>
              <a:t> a </a:t>
            </a:r>
            <a:r>
              <a:rPr lang="tr-TR" dirty="0" err="1"/>
              <a:t>diazonium</a:t>
            </a:r>
            <a:r>
              <a:rPr lang="tr-TR" dirty="0"/>
              <a:t> salt </a:t>
            </a:r>
            <a:r>
              <a:rPr lang="tr-TR" dirty="0" err="1"/>
              <a:t>to</a:t>
            </a:r>
            <a:r>
              <a:rPr lang="tr-TR" dirty="0"/>
              <a:t> </a:t>
            </a:r>
            <a:r>
              <a:rPr lang="tr-TR" dirty="0" err="1"/>
              <a:t>produce</a:t>
            </a:r>
            <a:r>
              <a:rPr lang="tr-TR" dirty="0"/>
              <a:t> a </a:t>
            </a:r>
            <a:r>
              <a:rPr lang="tr-TR" dirty="0" err="1"/>
              <a:t>color</a:t>
            </a:r>
            <a:r>
              <a:rPr lang="tr-TR" dirty="0"/>
              <a:t> </a:t>
            </a:r>
            <a:r>
              <a:rPr lang="tr-TR" dirty="0" err="1"/>
              <a:t>change</a:t>
            </a:r>
            <a:r>
              <a:rPr lang="tr-TR" dirty="0"/>
              <a:t>. </a:t>
            </a:r>
            <a:r>
              <a:rPr lang="tr-TR" dirty="0" err="1"/>
              <a:t>Even</a:t>
            </a:r>
            <a:r>
              <a:rPr lang="tr-TR" dirty="0"/>
              <a:t> </a:t>
            </a:r>
            <a:r>
              <a:rPr lang="tr-TR" dirty="0" err="1"/>
              <a:t>the</a:t>
            </a:r>
            <a:r>
              <a:rPr lang="tr-TR" dirty="0"/>
              <a:t> </a:t>
            </a:r>
            <a:r>
              <a:rPr lang="tr-TR" dirty="0" err="1"/>
              <a:t>slightest</a:t>
            </a:r>
            <a:r>
              <a:rPr lang="tr-TR" dirty="0"/>
              <a:t> </a:t>
            </a:r>
            <a:r>
              <a:rPr lang="tr-TR" dirty="0" err="1"/>
              <a:t>pink</a:t>
            </a:r>
            <a:r>
              <a:rPr lang="tr-TR" dirty="0"/>
              <a:t> </a:t>
            </a:r>
            <a:r>
              <a:rPr lang="tr-TR" dirty="0" err="1"/>
              <a:t>coloration</a:t>
            </a:r>
            <a:r>
              <a:rPr lang="tr-TR" dirty="0"/>
              <a:t> </a:t>
            </a:r>
            <a:r>
              <a:rPr lang="tr-TR" dirty="0" err="1"/>
              <a:t>constitutes</a:t>
            </a:r>
            <a:r>
              <a:rPr lang="tr-TR" dirty="0"/>
              <a:t> a </a:t>
            </a:r>
            <a:r>
              <a:rPr lang="tr-TR" dirty="0" err="1"/>
              <a:t>positive</a:t>
            </a:r>
            <a:r>
              <a:rPr lang="tr-TR" dirty="0"/>
              <a:t> </a:t>
            </a:r>
            <a:r>
              <a:rPr lang="tr-TR" dirty="0" err="1"/>
              <a:t>result</a:t>
            </a:r>
            <a:r>
              <a:rPr lang="tr-TR" dirty="0"/>
              <a:t>. </a:t>
            </a:r>
            <a:r>
              <a:rPr lang="tr-TR" dirty="0" err="1"/>
              <a:t>Large</a:t>
            </a:r>
            <a:r>
              <a:rPr lang="tr-TR" dirty="0"/>
              <a:t> </a:t>
            </a:r>
            <a:r>
              <a:rPr lang="tr-TR" dirty="0" err="1"/>
              <a:t>quantities</a:t>
            </a:r>
            <a:r>
              <a:rPr lang="tr-TR" dirty="0"/>
              <a:t> of </a:t>
            </a:r>
            <a:r>
              <a:rPr lang="tr-TR" dirty="0" err="1"/>
              <a:t>ascorbic</a:t>
            </a:r>
            <a:r>
              <a:rPr lang="tr-TR" dirty="0"/>
              <a:t> </a:t>
            </a:r>
            <a:r>
              <a:rPr lang="tr-TR" dirty="0" err="1"/>
              <a:t>acid</a:t>
            </a:r>
            <a:r>
              <a:rPr lang="tr-TR" dirty="0"/>
              <a:t> can </a:t>
            </a:r>
            <a:r>
              <a:rPr lang="tr-TR" dirty="0" err="1"/>
              <a:t>lead</a:t>
            </a:r>
            <a:r>
              <a:rPr lang="tr-TR" dirty="0"/>
              <a:t> </a:t>
            </a:r>
            <a:r>
              <a:rPr lang="tr-TR" dirty="0" err="1"/>
              <a:t>to</a:t>
            </a:r>
            <a:r>
              <a:rPr lang="tr-TR" dirty="0"/>
              <a:t> </a:t>
            </a:r>
            <a:r>
              <a:rPr lang="tr-TR" dirty="0" err="1"/>
              <a:t>low</a:t>
            </a:r>
            <a:r>
              <a:rPr lang="tr-TR" dirty="0"/>
              <a:t> </a:t>
            </a:r>
            <a:r>
              <a:rPr lang="tr-TR" dirty="0" err="1"/>
              <a:t>or</a:t>
            </a:r>
            <a:r>
              <a:rPr lang="tr-TR" dirty="0"/>
              <a:t> </a:t>
            </a:r>
            <a:r>
              <a:rPr lang="tr-TR" dirty="0" err="1"/>
              <a:t>false-negative</a:t>
            </a:r>
            <a:r>
              <a:rPr lang="tr-TR" dirty="0"/>
              <a:t> </a:t>
            </a:r>
            <a:r>
              <a:rPr lang="tr-TR" dirty="0" err="1"/>
              <a:t>results</a:t>
            </a:r>
            <a:r>
              <a:rPr lang="tr-TR" dirty="0"/>
              <a:t> </a:t>
            </a:r>
            <a:r>
              <a:rPr lang="tr-TR" dirty="0" err="1"/>
              <a:t>for</a:t>
            </a:r>
            <a:r>
              <a:rPr lang="tr-TR" dirty="0"/>
              <a:t> </a:t>
            </a:r>
            <a:r>
              <a:rPr lang="tr-TR" dirty="0" err="1"/>
              <a:t>bilirubin</a:t>
            </a:r>
            <a:r>
              <a:rPr lang="tr-TR" dirty="0"/>
              <a:t>. </a:t>
            </a:r>
          </a:p>
          <a:p>
            <a:pPr>
              <a:lnSpc>
                <a:spcPct val="170000"/>
              </a:lnSpc>
              <a:buFont typeface="Arial" panose="020B0604020202020204" pitchFamily="34" charset="0"/>
              <a:buChar char="•"/>
            </a:pPr>
            <a:r>
              <a:rPr lang="tr-TR" dirty="0" err="1"/>
              <a:t>Urine</a:t>
            </a:r>
            <a:r>
              <a:rPr lang="tr-TR" dirty="0"/>
              <a:t> </a:t>
            </a:r>
            <a:r>
              <a:rPr lang="tr-TR" dirty="0" err="1"/>
              <a:t>discoloration</a:t>
            </a:r>
            <a:r>
              <a:rPr lang="tr-TR" dirty="0"/>
              <a:t> </a:t>
            </a:r>
            <a:r>
              <a:rPr lang="tr-TR" dirty="0" err="1"/>
              <a:t>may</a:t>
            </a:r>
            <a:r>
              <a:rPr lang="tr-TR" dirty="0"/>
              <a:t> </a:t>
            </a:r>
            <a:r>
              <a:rPr lang="tr-TR" dirty="0" err="1"/>
              <a:t>interfere</a:t>
            </a:r>
            <a:r>
              <a:rPr lang="tr-TR" dirty="0"/>
              <a:t> </a:t>
            </a:r>
            <a:r>
              <a:rPr lang="tr-TR" dirty="0" err="1"/>
              <a:t>with</a:t>
            </a:r>
            <a:r>
              <a:rPr lang="tr-TR" dirty="0"/>
              <a:t> an </a:t>
            </a:r>
            <a:r>
              <a:rPr lang="tr-TR" dirty="0" err="1"/>
              <a:t>accurate</a:t>
            </a:r>
            <a:r>
              <a:rPr lang="tr-TR" dirty="0"/>
              <a:t> </a:t>
            </a:r>
            <a:r>
              <a:rPr lang="tr-TR" dirty="0" err="1"/>
              <a:t>reading</a:t>
            </a:r>
            <a:r>
              <a:rPr lang="tr-TR" dirty="0"/>
              <a:t> of </a:t>
            </a:r>
            <a:r>
              <a:rPr lang="tr-TR" dirty="0" err="1"/>
              <a:t>the</a:t>
            </a:r>
            <a:r>
              <a:rPr lang="tr-TR" dirty="0"/>
              <a:t> test </a:t>
            </a:r>
            <a:r>
              <a:rPr lang="tr-TR" dirty="0" err="1"/>
              <a:t>strip</a:t>
            </a:r>
            <a:r>
              <a:rPr lang="tr-TR" dirty="0"/>
              <a:t>. </a:t>
            </a:r>
          </a:p>
          <a:p>
            <a:pPr>
              <a:lnSpc>
                <a:spcPct val="170000"/>
              </a:lnSpc>
              <a:buFont typeface="Arial" panose="020B0604020202020204" pitchFamily="34" charset="0"/>
              <a:buChar char="•"/>
            </a:pPr>
            <a:r>
              <a:rPr lang="tr-TR" dirty="0" err="1"/>
              <a:t>Expected</a:t>
            </a:r>
            <a:r>
              <a:rPr lang="tr-TR" dirty="0"/>
              <a:t> </a:t>
            </a:r>
            <a:r>
              <a:rPr lang="tr-TR" dirty="0" err="1"/>
              <a:t>bilirubin</a:t>
            </a:r>
            <a:r>
              <a:rPr lang="tr-TR" dirty="0"/>
              <a:t> </a:t>
            </a:r>
            <a:r>
              <a:rPr lang="tr-TR" dirty="0" err="1"/>
              <a:t>results</a:t>
            </a:r>
            <a:r>
              <a:rPr lang="tr-TR" dirty="0"/>
              <a:t> in </a:t>
            </a:r>
            <a:r>
              <a:rPr lang="tr-TR" dirty="0" err="1"/>
              <a:t>dogs</a:t>
            </a:r>
            <a:r>
              <a:rPr lang="tr-TR" dirty="0"/>
              <a:t> can be </a:t>
            </a:r>
            <a:r>
              <a:rPr lang="tr-TR" dirty="0" err="1"/>
              <a:t>negative</a:t>
            </a:r>
            <a:r>
              <a:rPr lang="tr-TR" dirty="0"/>
              <a:t> </a:t>
            </a:r>
            <a:r>
              <a:rPr lang="tr-TR" dirty="0" err="1"/>
              <a:t>to</a:t>
            </a:r>
            <a:r>
              <a:rPr lang="tr-TR" dirty="0"/>
              <a:t> 1+, </a:t>
            </a:r>
            <a:r>
              <a:rPr lang="tr-TR" dirty="0" err="1"/>
              <a:t>with</a:t>
            </a:r>
            <a:r>
              <a:rPr lang="tr-TR" dirty="0"/>
              <a:t> </a:t>
            </a:r>
            <a:r>
              <a:rPr lang="tr-TR" dirty="0" err="1"/>
              <a:t>trace</a:t>
            </a:r>
            <a:r>
              <a:rPr lang="tr-TR" dirty="0"/>
              <a:t> </a:t>
            </a:r>
            <a:r>
              <a:rPr lang="tr-TR" dirty="0" err="1"/>
              <a:t>and</a:t>
            </a:r>
            <a:r>
              <a:rPr lang="tr-TR" dirty="0"/>
              <a:t> 1+ </a:t>
            </a:r>
            <a:r>
              <a:rPr lang="tr-TR" dirty="0" err="1"/>
              <a:t>reactions</a:t>
            </a:r>
            <a:r>
              <a:rPr lang="tr-TR" dirty="0"/>
              <a:t> </a:t>
            </a:r>
            <a:r>
              <a:rPr lang="tr-TR" dirty="0" err="1"/>
              <a:t>found</a:t>
            </a:r>
            <a:r>
              <a:rPr lang="tr-TR" dirty="0"/>
              <a:t> in </a:t>
            </a:r>
            <a:r>
              <a:rPr lang="tr-TR" dirty="0" err="1"/>
              <a:t>more</a:t>
            </a:r>
            <a:r>
              <a:rPr lang="tr-TR" dirty="0"/>
              <a:t> </a:t>
            </a:r>
            <a:r>
              <a:rPr lang="tr-TR" dirty="0" err="1"/>
              <a:t>concentrated</a:t>
            </a:r>
            <a:r>
              <a:rPr lang="tr-TR" dirty="0"/>
              <a:t> </a:t>
            </a:r>
            <a:r>
              <a:rPr lang="tr-TR" dirty="0" err="1"/>
              <a:t>samples</a:t>
            </a:r>
            <a:r>
              <a:rPr lang="tr-TR" dirty="0"/>
              <a:t>. </a:t>
            </a:r>
          </a:p>
        </p:txBody>
      </p:sp>
    </p:spTree>
    <p:extLst>
      <p:ext uri="{BB962C8B-B14F-4D97-AF65-F5344CB8AC3E}">
        <p14:creationId xmlns:p14="http://schemas.microsoft.com/office/powerpoint/2010/main" val="26477623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219329-6FDC-0649-9DAF-70FA72909B19}"/>
              </a:ext>
            </a:extLst>
          </p:cNvPr>
          <p:cNvSpPr>
            <a:spLocks noGrp="1"/>
          </p:cNvSpPr>
          <p:nvPr>
            <p:ph idx="1"/>
          </p:nvPr>
        </p:nvSpPr>
        <p:spPr>
          <a:xfrm>
            <a:off x="1024128" y="613954"/>
            <a:ext cx="10414185" cy="5695406"/>
          </a:xfrm>
        </p:spPr>
        <p:txBody>
          <a:bodyPr>
            <a:normAutofit fontScale="92500" lnSpcReduction="20000"/>
          </a:bodyPr>
          <a:lstStyle/>
          <a:p>
            <a:pPr algn="just">
              <a:lnSpc>
                <a:spcPct val="150000"/>
              </a:lnSpc>
            </a:pPr>
            <a:r>
              <a:rPr lang="tr-TR" sz="1800" b="1" dirty="0" err="1">
                <a:solidFill>
                  <a:srgbClr val="FF0000"/>
                </a:solidFill>
              </a:rPr>
              <a:t>Values</a:t>
            </a:r>
            <a:r>
              <a:rPr lang="tr-TR" sz="1800" b="1" dirty="0">
                <a:solidFill>
                  <a:srgbClr val="FF0000"/>
                </a:solidFill>
              </a:rPr>
              <a:t> </a:t>
            </a:r>
            <a:r>
              <a:rPr lang="tr-TR" sz="1800" b="1" dirty="0" err="1">
                <a:solidFill>
                  <a:srgbClr val="FF0000"/>
                </a:solidFill>
              </a:rPr>
              <a:t>Below</a:t>
            </a:r>
            <a:r>
              <a:rPr lang="tr-TR" sz="1800" b="1" dirty="0">
                <a:solidFill>
                  <a:srgbClr val="FF0000"/>
                </a:solidFill>
              </a:rPr>
              <a:t> Reference </a:t>
            </a:r>
            <a:r>
              <a:rPr lang="tr-TR" sz="1800" b="1" dirty="0" err="1">
                <a:solidFill>
                  <a:srgbClr val="FF0000"/>
                </a:solidFill>
              </a:rPr>
              <a:t>Range</a:t>
            </a:r>
            <a:r>
              <a:rPr lang="tr-TR" sz="1800" b="1" dirty="0">
                <a:solidFill>
                  <a:srgbClr val="FF0000"/>
                </a:solidFill>
              </a:rPr>
              <a:t> </a:t>
            </a:r>
            <a:endParaRPr lang="tr-TR" sz="1800" dirty="0">
              <a:solidFill>
                <a:srgbClr val="FF0000"/>
              </a:solidFill>
            </a:endParaRPr>
          </a:p>
          <a:p>
            <a:pPr algn="just">
              <a:lnSpc>
                <a:spcPct val="150000"/>
              </a:lnSpc>
            </a:pPr>
            <a:r>
              <a:rPr lang="tr-TR" sz="1800" dirty="0"/>
              <a:t>Not </a:t>
            </a:r>
            <a:r>
              <a:rPr lang="tr-TR" sz="1800" dirty="0" err="1"/>
              <a:t>applicable</a:t>
            </a:r>
            <a:r>
              <a:rPr lang="tr-TR" sz="1800" dirty="0"/>
              <a:t>. Zero </a:t>
            </a:r>
            <a:r>
              <a:rPr lang="tr-TR" sz="1800" dirty="0" err="1"/>
              <a:t>bilirubin</a:t>
            </a:r>
            <a:r>
              <a:rPr lang="tr-TR" sz="1800" dirty="0"/>
              <a:t> in </a:t>
            </a:r>
            <a:r>
              <a:rPr lang="tr-TR" sz="1800" dirty="0" err="1"/>
              <a:t>urine</a:t>
            </a:r>
            <a:r>
              <a:rPr lang="tr-TR" sz="1800" dirty="0"/>
              <a:t> is </a:t>
            </a:r>
            <a:r>
              <a:rPr lang="tr-TR" sz="1800" dirty="0" err="1"/>
              <a:t>clinically</a:t>
            </a:r>
            <a:r>
              <a:rPr lang="tr-TR" sz="1800" dirty="0"/>
              <a:t> not </a:t>
            </a:r>
            <a:r>
              <a:rPr lang="tr-TR" sz="1800" dirty="0" err="1"/>
              <a:t>significant</a:t>
            </a:r>
            <a:r>
              <a:rPr lang="tr-TR" sz="1800" dirty="0"/>
              <a:t>. </a:t>
            </a:r>
          </a:p>
          <a:p>
            <a:pPr algn="just">
              <a:lnSpc>
                <a:spcPct val="150000"/>
              </a:lnSpc>
            </a:pPr>
            <a:r>
              <a:rPr lang="tr-TR" sz="1800" b="1" dirty="0" err="1">
                <a:solidFill>
                  <a:srgbClr val="FF0000"/>
                </a:solidFill>
              </a:rPr>
              <a:t>Values</a:t>
            </a:r>
            <a:r>
              <a:rPr lang="tr-TR" sz="1800" b="1" dirty="0">
                <a:solidFill>
                  <a:srgbClr val="FF0000"/>
                </a:solidFill>
              </a:rPr>
              <a:t> </a:t>
            </a:r>
            <a:r>
              <a:rPr lang="tr-TR" sz="1800" b="1" dirty="0" err="1">
                <a:solidFill>
                  <a:srgbClr val="FF0000"/>
                </a:solidFill>
              </a:rPr>
              <a:t>Above</a:t>
            </a:r>
            <a:r>
              <a:rPr lang="tr-TR" sz="1800" b="1" dirty="0">
                <a:solidFill>
                  <a:srgbClr val="FF0000"/>
                </a:solidFill>
              </a:rPr>
              <a:t> Reference </a:t>
            </a:r>
            <a:r>
              <a:rPr lang="tr-TR" sz="1800" b="1" dirty="0" err="1">
                <a:solidFill>
                  <a:srgbClr val="FF0000"/>
                </a:solidFill>
              </a:rPr>
              <a:t>Range</a:t>
            </a:r>
            <a:r>
              <a:rPr lang="tr-TR" sz="1800" b="1" dirty="0">
                <a:solidFill>
                  <a:srgbClr val="FF0000"/>
                </a:solidFill>
              </a:rPr>
              <a:t> </a:t>
            </a:r>
            <a:endParaRPr lang="tr-TR" sz="1800" dirty="0">
              <a:solidFill>
                <a:srgbClr val="FF0000"/>
              </a:solidFill>
            </a:endParaRPr>
          </a:p>
          <a:p>
            <a:pPr lvl="1" algn="just">
              <a:lnSpc>
                <a:spcPct val="150000"/>
              </a:lnSpc>
            </a:pPr>
            <a:r>
              <a:rPr lang="tr-TR" dirty="0" err="1"/>
              <a:t>In</a:t>
            </a:r>
            <a:r>
              <a:rPr lang="tr-TR" dirty="0"/>
              <a:t> </a:t>
            </a:r>
            <a:r>
              <a:rPr lang="tr-TR" dirty="0" err="1"/>
              <a:t>dogs</a:t>
            </a:r>
            <a:r>
              <a:rPr lang="tr-TR" dirty="0"/>
              <a:t> (</a:t>
            </a:r>
            <a:r>
              <a:rPr lang="tr-TR" dirty="0" err="1"/>
              <a:t>especially</a:t>
            </a:r>
            <a:r>
              <a:rPr lang="tr-TR" dirty="0"/>
              <a:t> </a:t>
            </a:r>
            <a:r>
              <a:rPr lang="tr-TR" dirty="0" err="1"/>
              <a:t>male</a:t>
            </a:r>
            <a:r>
              <a:rPr lang="tr-TR" dirty="0"/>
              <a:t> </a:t>
            </a:r>
            <a:r>
              <a:rPr lang="tr-TR" dirty="0" err="1"/>
              <a:t>dogs</a:t>
            </a:r>
            <a:r>
              <a:rPr lang="tr-TR" dirty="0"/>
              <a:t>), </a:t>
            </a:r>
            <a:r>
              <a:rPr lang="tr-TR" dirty="0" err="1"/>
              <a:t>trace</a:t>
            </a:r>
            <a:r>
              <a:rPr lang="tr-TR" dirty="0"/>
              <a:t> </a:t>
            </a:r>
            <a:r>
              <a:rPr lang="tr-TR" dirty="0" err="1"/>
              <a:t>amounts</a:t>
            </a:r>
            <a:r>
              <a:rPr lang="tr-TR" dirty="0"/>
              <a:t> of </a:t>
            </a:r>
            <a:r>
              <a:rPr lang="tr-TR" dirty="0" err="1"/>
              <a:t>bilirubin</a:t>
            </a:r>
            <a:r>
              <a:rPr lang="tr-TR" dirty="0"/>
              <a:t> </a:t>
            </a:r>
            <a:r>
              <a:rPr lang="tr-TR" dirty="0" err="1"/>
              <a:t>may</a:t>
            </a:r>
            <a:r>
              <a:rPr lang="tr-TR" dirty="0"/>
              <a:t> be </a:t>
            </a:r>
            <a:r>
              <a:rPr lang="tr-TR" dirty="0" err="1"/>
              <a:t>seen</a:t>
            </a:r>
            <a:r>
              <a:rPr lang="tr-TR" dirty="0"/>
              <a:t> in </a:t>
            </a:r>
            <a:r>
              <a:rPr lang="tr-TR" dirty="0" err="1"/>
              <a:t>very</a:t>
            </a:r>
            <a:r>
              <a:rPr lang="tr-TR" dirty="0"/>
              <a:t> </a:t>
            </a:r>
            <a:r>
              <a:rPr lang="tr-TR" dirty="0" err="1"/>
              <a:t>concentrated</a:t>
            </a:r>
            <a:r>
              <a:rPr lang="tr-TR" dirty="0"/>
              <a:t> </a:t>
            </a:r>
            <a:r>
              <a:rPr lang="tr-TR" dirty="0" err="1"/>
              <a:t>urine</a:t>
            </a:r>
            <a:r>
              <a:rPr lang="tr-TR" dirty="0"/>
              <a:t>. </a:t>
            </a:r>
          </a:p>
          <a:p>
            <a:pPr lvl="1" algn="just">
              <a:lnSpc>
                <a:spcPct val="150000"/>
              </a:lnSpc>
            </a:pPr>
            <a:r>
              <a:rPr lang="tr-TR" dirty="0" err="1"/>
              <a:t>Any</a:t>
            </a:r>
            <a:r>
              <a:rPr lang="tr-TR" dirty="0"/>
              <a:t> </a:t>
            </a:r>
            <a:r>
              <a:rPr lang="tr-TR" dirty="0" err="1"/>
              <a:t>bilirubinuria</a:t>
            </a:r>
            <a:r>
              <a:rPr lang="tr-TR" dirty="0"/>
              <a:t> in </a:t>
            </a:r>
            <a:r>
              <a:rPr lang="tr-TR" dirty="0" err="1"/>
              <a:t>cats</a:t>
            </a:r>
            <a:r>
              <a:rPr lang="tr-TR" dirty="0"/>
              <a:t> is </a:t>
            </a:r>
            <a:r>
              <a:rPr lang="tr-TR" dirty="0" err="1"/>
              <a:t>significant</a:t>
            </a:r>
            <a:r>
              <a:rPr lang="tr-TR" dirty="0"/>
              <a:t>. </a:t>
            </a:r>
          </a:p>
          <a:p>
            <a:pPr lvl="1" algn="just">
              <a:lnSpc>
                <a:spcPct val="150000"/>
              </a:lnSpc>
            </a:pPr>
            <a:r>
              <a:rPr lang="tr-TR" dirty="0" err="1"/>
              <a:t>Bilirubinuria</a:t>
            </a:r>
            <a:r>
              <a:rPr lang="tr-TR" dirty="0"/>
              <a:t> </a:t>
            </a:r>
            <a:r>
              <a:rPr lang="tr-TR" dirty="0" err="1"/>
              <a:t>usually</a:t>
            </a:r>
            <a:r>
              <a:rPr lang="tr-TR" dirty="0"/>
              <a:t> </a:t>
            </a:r>
            <a:r>
              <a:rPr lang="tr-TR" dirty="0" err="1"/>
              <a:t>precedes</a:t>
            </a:r>
            <a:r>
              <a:rPr lang="tr-TR" dirty="0"/>
              <a:t> </a:t>
            </a:r>
            <a:r>
              <a:rPr lang="tr-TR" dirty="0" err="1"/>
              <a:t>bilirubinemia</a:t>
            </a:r>
            <a:r>
              <a:rPr lang="tr-TR" dirty="0"/>
              <a:t>. </a:t>
            </a:r>
          </a:p>
          <a:p>
            <a:pPr algn="just">
              <a:lnSpc>
                <a:spcPct val="150000"/>
              </a:lnSpc>
            </a:pPr>
            <a:r>
              <a:rPr lang="tr-TR" sz="1800" dirty="0"/>
              <a:t>o May be </a:t>
            </a:r>
            <a:r>
              <a:rPr lang="tr-TR" sz="1800" dirty="0" err="1"/>
              <a:t>present</a:t>
            </a:r>
            <a:r>
              <a:rPr lang="tr-TR" sz="1800" dirty="0"/>
              <a:t> </a:t>
            </a:r>
            <a:r>
              <a:rPr lang="tr-TR" sz="1800" dirty="0" err="1"/>
              <a:t>when</a:t>
            </a:r>
            <a:r>
              <a:rPr lang="tr-TR" sz="1800" dirty="0"/>
              <a:t> serum </a:t>
            </a:r>
            <a:r>
              <a:rPr lang="tr-TR" sz="1800" dirty="0" err="1"/>
              <a:t>bilirubin</a:t>
            </a:r>
            <a:r>
              <a:rPr lang="tr-TR" sz="1800" dirty="0"/>
              <a:t> </a:t>
            </a:r>
            <a:r>
              <a:rPr lang="tr-TR" sz="1800" dirty="0" err="1"/>
              <a:t>concentration</a:t>
            </a:r>
            <a:r>
              <a:rPr lang="tr-TR" sz="1800" dirty="0"/>
              <a:t> is </a:t>
            </a:r>
            <a:r>
              <a:rPr lang="tr-TR" sz="1800" dirty="0" err="1"/>
              <a:t>within</a:t>
            </a:r>
            <a:r>
              <a:rPr lang="tr-TR" sz="1800" dirty="0"/>
              <a:t> normal </a:t>
            </a:r>
            <a:r>
              <a:rPr lang="tr-TR" sz="1800" dirty="0" err="1"/>
              <a:t>limits</a:t>
            </a:r>
            <a:r>
              <a:rPr lang="tr-TR" sz="1800" dirty="0"/>
              <a:t>. </a:t>
            </a:r>
          </a:p>
          <a:p>
            <a:pPr lvl="1" algn="just">
              <a:lnSpc>
                <a:spcPct val="150000"/>
              </a:lnSpc>
            </a:pPr>
            <a:r>
              <a:rPr lang="tr-TR" dirty="0" err="1"/>
              <a:t>Intrahepatic</a:t>
            </a:r>
            <a:r>
              <a:rPr lang="tr-TR" dirty="0"/>
              <a:t> </a:t>
            </a:r>
            <a:r>
              <a:rPr lang="tr-TR" dirty="0" err="1"/>
              <a:t>or</a:t>
            </a:r>
            <a:r>
              <a:rPr lang="tr-TR" dirty="0"/>
              <a:t> </a:t>
            </a:r>
            <a:r>
              <a:rPr lang="tr-TR" dirty="0" err="1"/>
              <a:t>extrahepatic</a:t>
            </a:r>
            <a:r>
              <a:rPr lang="tr-TR" dirty="0"/>
              <a:t> </a:t>
            </a:r>
            <a:r>
              <a:rPr lang="tr-TR" dirty="0" err="1"/>
              <a:t>biliary</a:t>
            </a:r>
            <a:r>
              <a:rPr lang="tr-TR" dirty="0"/>
              <a:t> </a:t>
            </a:r>
            <a:r>
              <a:rPr lang="tr-TR" dirty="0" err="1"/>
              <a:t>obstruction</a:t>
            </a:r>
            <a:r>
              <a:rPr lang="tr-TR" dirty="0"/>
              <a:t> </a:t>
            </a:r>
            <a:r>
              <a:rPr lang="tr-TR" dirty="0" err="1"/>
              <a:t>with</a:t>
            </a:r>
            <a:r>
              <a:rPr lang="tr-TR" dirty="0"/>
              <a:t> </a:t>
            </a:r>
            <a:r>
              <a:rPr lang="tr-TR" dirty="0" err="1"/>
              <a:t>subsequent</a:t>
            </a:r>
            <a:r>
              <a:rPr lang="tr-TR" dirty="0"/>
              <a:t> </a:t>
            </a:r>
            <a:r>
              <a:rPr lang="tr-TR" dirty="0" err="1"/>
              <a:t>regurgitation</a:t>
            </a:r>
            <a:r>
              <a:rPr lang="tr-TR" dirty="0"/>
              <a:t> of </a:t>
            </a:r>
            <a:r>
              <a:rPr lang="tr-TR" dirty="0" err="1"/>
              <a:t>conjugated</a:t>
            </a:r>
            <a:r>
              <a:rPr lang="tr-TR" dirty="0"/>
              <a:t> </a:t>
            </a:r>
            <a:r>
              <a:rPr lang="tr-TR" dirty="0" err="1"/>
              <a:t>bilirubin</a:t>
            </a:r>
            <a:r>
              <a:rPr lang="tr-TR" dirty="0"/>
              <a:t> </a:t>
            </a:r>
            <a:r>
              <a:rPr lang="tr-TR" dirty="0" err="1"/>
              <a:t>into</a:t>
            </a:r>
            <a:r>
              <a:rPr lang="tr-TR" dirty="0"/>
              <a:t> </a:t>
            </a:r>
            <a:r>
              <a:rPr lang="tr-TR" dirty="0" err="1"/>
              <a:t>the</a:t>
            </a:r>
            <a:r>
              <a:rPr lang="tr-TR" dirty="0"/>
              <a:t> </a:t>
            </a:r>
            <a:r>
              <a:rPr lang="tr-TR" dirty="0" err="1"/>
              <a:t>blood</a:t>
            </a:r>
            <a:r>
              <a:rPr lang="tr-TR" dirty="0"/>
              <a:t>. </a:t>
            </a:r>
          </a:p>
          <a:p>
            <a:pPr lvl="1" algn="just">
              <a:lnSpc>
                <a:spcPct val="150000"/>
              </a:lnSpc>
            </a:pPr>
            <a:r>
              <a:rPr lang="tr-TR" dirty="0"/>
              <a:t> </a:t>
            </a:r>
            <a:r>
              <a:rPr lang="tr-TR" dirty="0" err="1"/>
              <a:t>Intravascular</a:t>
            </a:r>
            <a:r>
              <a:rPr lang="tr-TR" dirty="0"/>
              <a:t> </a:t>
            </a:r>
            <a:r>
              <a:rPr lang="tr-TR" dirty="0" err="1"/>
              <a:t>hemolysis</a:t>
            </a:r>
            <a:r>
              <a:rPr lang="tr-TR" dirty="0"/>
              <a:t> </a:t>
            </a:r>
            <a:r>
              <a:rPr lang="tr-TR" dirty="0" err="1"/>
              <a:t>and</a:t>
            </a:r>
            <a:r>
              <a:rPr lang="tr-TR" dirty="0"/>
              <a:t> </a:t>
            </a:r>
            <a:r>
              <a:rPr lang="tr-TR" dirty="0" err="1"/>
              <a:t>hemoglobinuria</a:t>
            </a:r>
            <a:r>
              <a:rPr lang="tr-TR" dirty="0"/>
              <a:t> </a:t>
            </a:r>
          </a:p>
          <a:p>
            <a:pPr algn="just">
              <a:lnSpc>
                <a:spcPct val="150000"/>
              </a:lnSpc>
            </a:pPr>
            <a:r>
              <a:rPr lang="tr-TR" sz="1800" dirty="0"/>
              <a:t>o </a:t>
            </a:r>
            <a:r>
              <a:rPr lang="tr-TR" sz="1800" dirty="0" err="1"/>
              <a:t>Conjugated</a:t>
            </a:r>
            <a:r>
              <a:rPr lang="tr-TR" sz="1800" dirty="0"/>
              <a:t> </a:t>
            </a:r>
            <a:r>
              <a:rPr lang="tr-TR" sz="1800" dirty="0" err="1"/>
              <a:t>bilirubin</a:t>
            </a:r>
            <a:r>
              <a:rPr lang="tr-TR" sz="1800" dirty="0"/>
              <a:t> is </a:t>
            </a:r>
            <a:r>
              <a:rPr lang="tr-TR" sz="1800" dirty="0" err="1"/>
              <a:t>increased</a:t>
            </a:r>
            <a:r>
              <a:rPr lang="tr-TR" sz="1800" dirty="0"/>
              <a:t> </a:t>
            </a:r>
            <a:r>
              <a:rPr lang="tr-TR" sz="1800" dirty="0" err="1"/>
              <a:t>and</a:t>
            </a:r>
            <a:r>
              <a:rPr lang="tr-TR" sz="1800" dirty="0"/>
              <a:t> </a:t>
            </a:r>
            <a:r>
              <a:rPr lang="tr-TR" sz="1800" dirty="0" err="1"/>
              <a:t>readily</a:t>
            </a:r>
            <a:r>
              <a:rPr lang="tr-TR" sz="1800" dirty="0"/>
              <a:t> </a:t>
            </a:r>
            <a:r>
              <a:rPr lang="tr-TR" sz="1800" dirty="0" err="1"/>
              <a:t>passes</a:t>
            </a:r>
            <a:r>
              <a:rPr lang="tr-TR" sz="1800" dirty="0"/>
              <a:t> </a:t>
            </a:r>
            <a:r>
              <a:rPr lang="tr-TR" sz="1800" dirty="0" err="1"/>
              <a:t>into</a:t>
            </a:r>
            <a:r>
              <a:rPr lang="tr-TR" sz="1800" dirty="0"/>
              <a:t> </a:t>
            </a:r>
            <a:r>
              <a:rPr lang="tr-TR" sz="1800" dirty="0" err="1"/>
              <a:t>glomerular</a:t>
            </a:r>
            <a:r>
              <a:rPr lang="tr-TR" sz="1800" dirty="0"/>
              <a:t> </a:t>
            </a:r>
            <a:r>
              <a:rPr lang="tr-TR" sz="1800" dirty="0" err="1"/>
              <a:t>filtrate</a:t>
            </a:r>
            <a:r>
              <a:rPr lang="tr-TR" sz="1800" dirty="0"/>
              <a:t>. </a:t>
            </a:r>
          </a:p>
          <a:p>
            <a:pPr algn="just">
              <a:lnSpc>
                <a:spcPct val="150000"/>
              </a:lnSpc>
            </a:pPr>
            <a:r>
              <a:rPr lang="tr-TR" sz="1800" dirty="0"/>
              <a:t>o </a:t>
            </a:r>
            <a:r>
              <a:rPr lang="tr-TR" sz="1800" dirty="0" err="1"/>
              <a:t>Renal</a:t>
            </a:r>
            <a:r>
              <a:rPr lang="tr-TR" sz="1800" dirty="0"/>
              <a:t> </a:t>
            </a:r>
            <a:r>
              <a:rPr lang="tr-TR" sz="1800" dirty="0" err="1"/>
              <a:t>tubular</a:t>
            </a:r>
            <a:r>
              <a:rPr lang="tr-TR" sz="1800" dirty="0"/>
              <a:t> </a:t>
            </a:r>
            <a:r>
              <a:rPr lang="tr-TR" sz="1800" dirty="0" err="1"/>
              <a:t>cells</a:t>
            </a:r>
            <a:r>
              <a:rPr lang="tr-TR" sz="1800" dirty="0"/>
              <a:t> can form </a:t>
            </a:r>
            <a:r>
              <a:rPr lang="tr-TR" sz="1800" dirty="0" err="1"/>
              <a:t>conjugated</a:t>
            </a:r>
            <a:r>
              <a:rPr lang="tr-TR" sz="1800" dirty="0"/>
              <a:t> </a:t>
            </a:r>
            <a:r>
              <a:rPr lang="tr-TR" sz="1800" dirty="0" err="1"/>
              <a:t>bilirubin</a:t>
            </a:r>
            <a:r>
              <a:rPr lang="tr-TR" sz="1800" dirty="0"/>
              <a:t> </a:t>
            </a:r>
            <a:r>
              <a:rPr lang="tr-TR" sz="1800" dirty="0" err="1"/>
              <a:t>from</a:t>
            </a:r>
            <a:r>
              <a:rPr lang="tr-TR" sz="1800" dirty="0"/>
              <a:t> </a:t>
            </a:r>
            <a:r>
              <a:rPr lang="tr-TR" sz="1800" dirty="0" err="1"/>
              <a:t>absorbed</a:t>
            </a:r>
            <a:r>
              <a:rPr lang="tr-TR" sz="1800" dirty="0"/>
              <a:t> hemoglobin.</a:t>
            </a:r>
          </a:p>
          <a:p>
            <a:pPr algn="just">
              <a:lnSpc>
                <a:spcPct val="150000"/>
              </a:lnSpc>
            </a:pPr>
            <a:r>
              <a:rPr lang="tr-TR" sz="1800" dirty="0"/>
              <a:t>o Fever </a:t>
            </a:r>
            <a:r>
              <a:rPr lang="tr-TR" sz="1800" dirty="0" err="1"/>
              <a:t>or</a:t>
            </a:r>
            <a:r>
              <a:rPr lang="tr-TR" sz="1800" dirty="0"/>
              <a:t> </a:t>
            </a:r>
            <a:r>
              <a:rPr lang="tr-TR" sz="1800" dirty="0" err="1"/>
              <a:t>starvation</a:t>
            </a:r>
            <a:r>
              <a:rPr lang="tr-TR" sz="1800" dirty="0"/>
              <a:t> </a:t>
            </a:r>
          </a:p>
          <a:p>
            <a:pPr algn="just">
              <a:lnSpc>
                <a:spcPct val="150000"/>
              </a:lnSpc>
            </a:pPr>
            <a:endParaRPr lang="en-US" sz="1800" dirty="0"/>
          </a:p>
        </p:txBody>
      </p:sp>
    </p:spTree>
    <p:extLst>
      <p:ext uri="{BB962C8B-B14F-4D97-AF65-F5344CB8AC3E}">
        <p14:creationId xmlns:p14="http://schemas.microsoft.com/office/powerpoint/2010/main" val="14162655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E1F7C8-00CD-754F-9916-ECE0119E2864}"/>
              </a:ext>
            </a:extLst>
          </p:cNvPr>
          <p:cNvSpPr>
            <a:spLocks noGrp="1"/>
          </p:cNvSpPr>
          <p:nvPr>
            <p:ph idx="1"/>
          </p:nvPr>
        </p:nvSpPr>
        <p:spPr>
          <a:xfrm>
            <a:off x="916063" y="723207"/>
            <a:ext cx="9720073" cy="4023360"/>
          </a:xfrm>
        </p:spPr>
        <p:txBody>
          <a:bodyPr>
            <a:normAutofit lnSpcReduction="10000"/>
          </a:bodyPr>
          <a:lstStyle/>
          <a:p>
            <a:pPr algn="just">
              <a:lnSpc>
                <a:spcPct val="150000"/>
              </a:lnSpc>
            </a:pPr>
            <a:r>
              <a:rPr lang="tr-TR" sz="2000" b="1" dirty="0" err="1">
                <a:solidFill>
                  <a:srgbClr val="FF0000"/>
                </a:solidFill>
              </a:rPr>
              <a:t>Related</a:t>
            </a:r>
            <a:r>
              <a:rPr lang="tr-TR" sz="2000" b="1" dirty="0">
                <a:solidFill>
                  <a:srgbClr val="FF0000"/>
                </a:solidFill>
              </a:rPr>
              <a:t> </a:t>
            </a:r>
            <a:r>
              <a:rPr lang="tr-TR" sz="2000" b="1" dirty="0" err="1">
                <a:solidFill>
                  <a:srgbClr val="FF0000"/>
                </a:solidFill>
              </a:rPr>
              <a:t>Findings</a:t>
            </a:r>
            <a:r>
              <a:rPr lang="tr-TR" sz="2000" b="1" dirty="0">
                <a:solidFill>
                  <a:srgbClr val="FF0000"/>
                </a:solidFill>
              </a:rPr>
              <a:t> </a:t>
            </a:r>
            <a:endParaRPr lang="tr-TR" sz="2000" dirty="0">
              <a:solidFill>
                <a:srgbClr val="FF0000"/>
              </a:solidFill>
            </a:endParaRPr>
          </a:p>
          <a:p>
            <a:pPr algn="just">
              <a:lnSpc>
                <a:spcPct val="150000"/>
              </a:lnSpc>
            </a:pPr>
            <a:r>
              <a:rPr lang="tr-TR" sz="2000" dirty="0" err="1"/>
              <a:t>Elevated</a:t>
            </a:r>
            <a:r>
              <a:rPr lang="tr-TR" sz="2000" dirty="0"/>
              <a:t> </a:t>
            </a:r>
            <a:r>
              <a:rPr lang="tr-TR" sz="2000" dirty="0" err="1"/>
              <a:t>liver</a:t>
            </a:r>
            <a:r>
              <a:rPr lang="tr-TR" sz="2000" dirty="0"/>
              <a:t> </a:t>
            </a:r>
            <a:r>
              <a:rPr lang="tr-TR" sz="2000" dirty="0" err="1"/>
              <a:t>enzymes</a:t>
            </a:r>
            <a:r>
              <a:rPr lang="tr-TR" sz="2000" dirty="0"/>
              <a:t> </a:t>
            </a:r>
            <a:r>
              <a:rPr lang="tr-TR" sz="2000" dirty="0" err="1"/>
              <a:t>and</a:t>
            </a:r>
            <a:r>
              <a:rPr lang="tr-TR" sz="2000" dirty="0"/>
              <a:t> </a:t>
            </a:r>
            <a:r>
              <a:rPr lang="tr-TR" sz="2000" dirty="0" err="1"/>
              <a:t>increased</a:t>
            </a:r>
            <a:r>
              <a:rPr lang="tr-TR" sz="2000" dirty="0"/>
              <a:t> serum </a:t>
            </a:r>
            <a:r>
              <a:rPr lang="tr-TR" sz="2000" dirty="0" err="1"/>
              <a:t>bilirubin</a:t>
            </a:r>
            <a:r>
              <a:rPr lang="tr-TR" sz="2000" dirty="0"/>
              <a:t> </a:t>
            </a:r>
            <a:r>
              <a:rPr lang="tr-TR" sz="2000" dirty="0" err="1"/>
              <a:t>supports</a:t>
            </a:r>
            <a:r>
              <a:rPr lang="tr-TR" sz="2000" dirty="0"/>
              <a:t> </a:t>
            </a:r>
            <a:r>
              <a:rPr lang="tr-TR" sz="2000" dirty="0" err="1"/>
              <a:t>hepatic</a:t>
            </a:r>
            <a:r>
              <a:rPr lang="tr-TR" sz="2000" dirty="0"/>
              <a:t> </a:t>
            </a:r>
            <a:r>
              <a:rPr lang="tr-TR" sz="2000" dirty="0" err="1"/>
              <a:t>disease</a:t>
            </a:r>
            <a:r>
              <a:rPr lang="tr-TR" sz="2000" dirty="0"/>
              <a:t>, </a:t>
            </a:r>
            <a:r>
              <a:rPr lang="tr-TR" sz="2000" dirty="0" err="1"/>
              <a:t>while</a:t>
            </a:r>
            <a:r>
              <a:rPr lang="tr-TR" sz="2000" dirty="0"/>
              <a:t> </a:t>
            </a:r>
            <a:r>
              <a:rPr lang="tr-TR" sz="2000" dirty="0" err="1"/>
              <a:t>regenerative</a:t>
            </a:r>
            <a:r>
              <a:rPr lang="tr-TR" sz="2000" dirty="0"/>
              <a:t> </a:t>
            </a:r>
            <a:r>
              <a:rPr lang="tr-TR" sz="2000" dirty="0" err="1"/>
              <a:t>anemia</a:t>
            </a:r>
            <a:r>
              <a:rPr lang="tr-TR" sz="2000" dirty="0"/>
              <a:t> </a:t>
            </a:r>
            <a:r>
              <a:rPr lang="tr-TR" sz="2000" dirty="0" err="1"/>
              <a:t>with</a:t>
            </a:r>
            <a:r>
              <a:rPr lang="tr-TR" sz="2000" dirty="0"/>
              <a:t> </a:t>
            </a:r>
            <a:r>
              <a:rPr lang="tr-TR" sz="2000" dirty="0" err="1"/>
              <a:t>spherocytes</a:t>
            </a:r>
            <a:r>
              <a:rPr lang="tr-TR" sz="2000" dirty="0"/>
              <a:t> </a:t>
            </a:r>
            <a:r>
              <a:rPr lang="tr-TR" sz="2000" dirty="0" err="1"/>
              <a:t>supports</a:t>
            </a:r>
            <a:r>
              <a:rPr lang="tr-TR" sz="2000" dirty="0"/>
              <a:t> </a:t>
            </a:r>
            <a:r>
              <a:rPr lang="tr-TR" sz="2000" dirty="0" err="1"/>
              <a:t>hemolytic</a:t>
            </a:r>
            <a:r>
              <a:rPr lang="tr-TR" sz="2000" dirty="0"/>
              <a:t> </a:t>
            </a:r>
            <a:r>
              <a:rPr lang="tr-TR" sz="2000" dirty="0" err="1"/>
              <a:t>disease</a:t>
            </a:r>
            <a:r>
              <a:rPr lang="tr-TR" sz="2000" dirty="0"/>
              <a:t>. </a:t>
            </a:r>
          </a:p>
          <a:p>
            <a:pPr algn="just">
              <a:lnSpc>
                <a:spcPct val="150000"/>
              </a:lnSpc>
            </a:pPr>
            <a:r>
              <a:rPr lang="tr-TR" sz="2000" b="1" dirty="0" err="1">
                <a:solidFill>
                  <a:srgbClr val="FF0000"/>
                </a:solidFill>
              </a:rPr>
              <a:t>Other</a:t>
            </a:r>
            <a:r>
              <a:rPr lang="tr-TR" sz="2000" b="1" dirty="0">
                <a:solidFill>
                  <a:srgbClr val="FF0000"/>
                </a:solidFill>
              </a:rPr>
              <a:t> </a:t>
            </a:r>
            <a:r>
              <a:rPr lang="tr-TR" sz="2000" b="1" dirty="0" err="1">
                <a:solidFill>
                  <a:srgbClr val="FF0000"/>
                </a:solidFill>
              </a:rPr>
              <a:t>Laboratory</a:t>
            </a:r>
            <a:r>
              <a:rPr lang="tr-TR" sz="2000" b="1" dirty="0">
                <a:solidFill>
                  <a:srgbClr val="FF0000"/>
                </a:solidFill>
              </a:rPr>
              <a:t> </a:t>
            </a:r>
            <a:r>
              <a:rPr lang="tr-TR" sz="2000" b="1" dirty="0" err="1">
                <a:solidFill>
                  <a:srgbClr val="FF0000"/>
                </a:solidFill>
              </a:rPr>
              <a:t>Tests</a:t>
            </a:r>
            <a:r>
              <a:rPr lang="tr-TR" sz="2000" b="1" dirty="0">
                <a:solidFill>
                  <a:srgbClr val="FF0000"/>
                </a:solidFill>
              </a:rPr>
              <a:t> </a:t>
            </a:r>
            <a:endParaRPr lang="tr-TR" sz="2000" dirty="0">
              <a:solidFill>
                <a:srgbClr val="FF0000"/>
              </a:solidFill>
            </a:endParaRPr>
          </a:p>
          <a:p>
            <a:pPr algn="just">
              <a:lnSpc>
                <a:spcPct val="150000"/>
              </a:lnSpc>
              <a:buFont typeface="Arial" panose="020B0604020202020204" pitchFamily="34" charset="0"/>
              <a:buChar char="•"/>
            </a:pPr>
            <a:r>
              <a:rPr lang="tr-TR" sz="2000" dirty="0" err="1"/>
              <a:t>If</a:t>
            </a:r>
            <a:r>
              <a:rPr lang="tr-TR" sz="2000" dirty="0"/>
              <a:t> </a:t>
            </a:r>
            <a:r>
              <a:rPr lang="tr-TR" sz="2000" dirty="0" err="1"/>
              <a:t>bilirubinuria</a:t>
            </a:r>
            <a:r>
              <a:rPr lang="tr-TR" sz="2000" dirty="0"/>
              <a:t> is </a:t>
            </a:r>
            <a:r>
              <a:rPr lang="tr-TR" sz="2000" dirty="0" err="1"/>
              <a:t>evident</a:t>
            </a:r>
            <a:r>
              <a:rPr lang="tr-TR" sz="2000" dirty="0"/>
              <a:t>, </a:t>
            </a:r>
            <a:r>
              <a:rPr lang="tr-TR" sz="2000" dirty="0" err="1"/>
              <a:t>follow-up</a:t>
            </a:r>
            <a:r>
              <a:rPr lang="tr-TR" sz="2000" dirty="0"/>
              <a:t> </a:t>
            </a:r>
            <a:r>
              <a:rPr lang="tr-TR" sz="2000" dirty="0" err="1"/>
              <a:t>tests</a:t>
            </a:r>
            <a:r>
              <a:rPr lang="tr-TR" sz="2000" dirty="0"/>
              <a:t> </a:t>
            </a:r>
            <a:r>
              <a:rPr lang="tr-TR" sz="2000" dirty="0" err="1"/>
              <a:t>include</a:t>
            </a:r>
            <a:r>
              <a:rPr lang="tr-TR" sz="2000" dirty="0"/>
              <a:t> serum </a:t>
            </a:r>
            <a:r>
              <a:rPr lang="tr-TR" sz="2000" dirty="0" err="1"/>
              <a:t>bilirubin</a:t>
            </a:r>
            <a:r>
              <a:rPr lang="tr-TR" sz="2000" dirty="0"/>
              <a:t>, </a:t>
            </a:r>
            <a:r>
              <a:rPr lang="tr-TR" sz="2000" dirty="0" err="1"/>
              <a:t>alanine</a:t>
            </a:r>
            <a:r>
              <a:rPr lang="tr-TR" sz="2000" dirty="0"/>
              <a:t> </a:t>
            </a:r>
            <a:r>
              <a:rPr lang="tr-TR" sz="2000" dirty="0" err="1"/>
              <a:t>aminotransferase</a:t>
            </a:r>
            <a:r>
              <a:rPr lang="tr-TR" sz="2000" dirty="0"/>
              <a:t> (ALT), alkaline </a:t>
            </a:r>
            <a:r>
              <a:rPr lang="tr-TR" sz="2000" dirty="0" err="1"/>
              <a:t>phosphatase</a:t>
            </a:r>
            <a:r>
              <a:rPr lang="tr-TR" sz="2000" dirty="0"/>
              <a:t>, </a:t>
            </a:r>
            <a:r>
              <a:rPr lang="tr-TR" sz="2000" dirty="0" err="1"/>
              <a:t>and</a:t>
            </a:r>
            <a:r>
              <a:rPr lang="tr-TR" sz="2000" dirty="0"/>
              <a:t> CBC. </a:t>
            </a:r>
          </a:p>
          <a:p>
            <a:pPr algn="just">
              <a:lnSpc>
                <a:spcPct val="150000"/>
              </a:lnSpc>
              <a:buFont typeface="Arial" panose="020B0604020202020204" pitchFamily="34" charset="0"/>
              <a:buChar char="•"/>
            </a:pPr>
            <a:r>
              <a:rPr lang="tr-TR" sz="2000" dirty="0" err="1"/>
              <a:t>If</a:t>
            </a:r>
            <a:r>
              <a:rPr lang="tr-TR" sz="2000" dirty="0"/>
              <a:t> CBC </a:t>
            </a:r>
            <a:r>
              <a:rPr lang="tr-TR" sz="2000" dirty="0" err="1"/>
              <a:t>indicates</a:t>
            </a:r>
            <a:r>
              <a:rPr lang="tr-TR" sz="2000" dirty="0"/>
              <a:t> </a:t>
            </a:r>
            <a:r>
              <a:rPr lang="tr-TR" sz="2000" dirty="0" err="1"/>
              <a:t>anemia</a:t>
            </a:r>
            <a:r>
              <a:rPr lang="tr-TR" sz="2000" dirty="0"/>
              <a:t>, </a:t>
            </a:r>
            <a:r>
              <a:rPr lang="tr-TR" sz="2000" dirty="0" err="1"/>
              <a:t>reticulocyte</a:t>
            </a:r>
            <a:r>
              <a:rPr lang="tr-TR" sz="2000" dirty="0"/>
              <a:t> </a:t>
            </a:r>
            <a:r>
              <a:rPr lang="tr-TR" sz="2000" dirty="0" err="1"/>
              <a:t>count</a:t>
            </a:r>
            <a:r>
              <a:rPr lang="tr-TR" sz="2000" dirty="0"/>
              <a:t> is </a:t>
            </a:r>
            <a:r>
              <a:rPr lang="tr-TR" sz="2000" dirty="0" err="1"/>
              <a:t>indicated</a:t>
            </a:r>
            <a:r>
              <a:rPr lang="tr-TR" sz="2000" dirty="0"/>
              <a:t>. </a:t>
            </a:r>
          </a:p>
          <a:p>
            <a:pPr algn="just">
              <a:lnSpc>
                <a:spcPct val="150000"/>
              </a:lnSpc>
            </a:pPr>
            <a:endParaRPr lang="en-US" sz="2000" dirty="0"/>
          </a:p>
        </p:txBody>
      </p:sp>
    </p:spTree>
    <p:extLst>
      <p:ext uri="{BB962C8B-B14F-4D97-AF65-F5344CB8AC3E}">
        <p14:creationId xmlns:p14="http://schemas.microsoft.com/office/powerpoint/2010/main" val="21683737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CB145-70B6-8846-A9DB-247CB3CC8C49}"/>
              </a:ext>
            </a:extLst>
          </p:cNvPr>
          <p:cNvSpPr>
            <a:spLocks noGrp="1"/>
          </p:cNvSpPr>
          <p:nvPr>
            <p:ph type="title"/>
          </p:nvPr>
        </p:nvSpPr>
        <p:spPr>
          <a:xfrm>
            <a:off x="1024128" y="585216"/>
            <a:ext cx="9720072" cy="650026"/>
          </a:xfrm>
        </p:spPr>
        <p:txBody>
          <a:bodyPr>
            <a:normAutofit/>
          </a:bodyPr>
          <a:lstStyle/>
          <a:p>
            <a:r>
              <a:rPr lang="tr-TR" sz="2400" b="1" dirty="0" err="1">
                <a:solidFill>
                  <a:srgbClr val="00B0F0"/>
                </a:solidFill>
              </a:rPr>
              <a:t>Urolithiasis</a:t>
            </a:r>
            <a:r>
              <a:rPr lang="tr-TR" sz="2400" b="1" dirty="0">
                <a:solidFill>
                  <a:srgbClr val="00B0F0"/>
                </a:solidFill>
              </a:rPr>
              <a:t> in Small Animals</a:t>
            </a:r>
            <a:endParaRPr lang="tr-TR" sz="2400" dirty="0">
              <a:solidFill>
                <a:srgbClr val="00B0F0"/>
              </a:solidFill>
            </a:endParaRPr>
          </a:p>
        </p:txBody>
      </p:sp>
      <p:sp>
        <p:nvSpPr>
          <p:cNvPr id="3" name="Content Placeholder 2">
            <a:extLst>
              <a:ext uri="{FF2B5EF4-FFF2-40B4-BE49-F238E27FC236}">
                <a16:creationId xmlns:a16="http://schemas.microsoft.com/office/drawing/2014/main" id="{0C09E3DA-6E3B-5A43-ACED-60DF9949541A}"/>
              </a:ext>
            </a:extLst>
          </p:cNvPr>
          <p:cNvSpPr>
            <a:spLocks noGrp="1"/>
          </p:cNvSpPr>
          <p:nvPr>
            <p:ph idx="1"/>
          </p:nvPr>
        </p:nvSpPr>
        <p:spPr>
          <a:xfrm>
            <a:off x="1024128" y="1459832"/>
            <a:ext cx="10782861" cy="4849528"/>
          </a:xfrm>
        </p:spPr>
        <p:txBody>
          <a:bodyPr>
            <a:normAutofit/>
          </a:bodyPr>
          <a:lstStyle/>
          <a:p>
            <a:pPr algn="just">
              <a:lnSpc>
                <a:spcPct val="150000"/>
              </a:lnSpc>
            </a:pPr>
            <a:r>
              <a:rPr lang="en-US" sz="2000" dirty="0">
                <a:solidFill>
                  <a:srgbClr val="333333"/>
                </a:solidFill>
                <a:latin typeface="Open Sans"/>
              </a:rPr>
              <a:t>Some mineral solutes precipitate to form crystals in urine; these crystals may aggregate and grow to macroscopic size, at which time they are known as </a:t>
            </a:r>
            <a:r>
              <a:rPr lang="en-US" sz="2000" b="1" dirty="0">
                <a:solidFill>
                  <a:srgbClr val="333333"/>
                </a:solidFill>
                <a:latin typeface="Open Sans"/>
              </a:rPr>
              <a:t>uroliths</a:t>
            </a:r>
            <a:r>
              <a:rPr lang="en-US" sz="2000" dirty="0">
                <a:solidFill>
                  <a:srgbClr val="333333"/>
                </a:solidFill>
                <a:latin typeface="Open Sans"/>
              </a:rPr>
              <a:t> (calculi or stones)</a:t>
            </a:r>
          </a:p>
          <a:p>
            <a:pPr algn="just">
              <a:lnSpc>
                <a:spcPct val="150000"/>
              </a:lnSpc>
            </a:pPr>
            <a:r>
              <a:rPr lang="en-US" sz="2000" b="1" dirty="0"/>
              <a:t>Urolithiasis</a:t>
            </a:r>
            <a:r>
              <a:rPr lang="en-US" sz="2000" dirty="0"/>
              <a:t> is a general term referring to stones located anywhere within the urinary tract</a:t>
            </a:r>
          </a:p>
          <a:p>
            <a:pPr algn="just">
              <a:lnSpc>
                <a:spcPct val="150000"/>
              </a:lnSpc>
            </a:pPr>
            <a:r>
              <a:rPr lang="en-US" sz="2000" dirty="0"/>
              <a:t>Kidney </a:t>
            </a:r>
            <a:r>
              <a:rPr lang="en-US" sz="2000" b="1" dirty="0">
                <a:solidFill>
                  <a:srgbClr val="FF0000"/>
                </a:solidFill>
              </a:rPr>
              <a:t>NEPHROLITHS</a:t>
            </a:r>
          </a:p>
          <a:p>
            <a:pPr algn="just">
              <a:lnSpc>
                <a:spcPct val="150000"/>
              </a:lnSpc>
            </a:pPr>
            <a:r>
              <a:rPr lang="en-US" sz="2000" dirty="0"/>
              <a:t>Ureter </a:t>
            </a:r>
            <a:r>
              <a:rPr lang="en-US" sz="2000" b="1" dirty="0">
                <a:solidFill>
                  <a:srgbClr val="FF0000"/>
                </a:solidFill>
              </a:rPr>
              <a:t>URETEROLITH</a:t>
            </a:r>
            <a:r>
              <a:rPr lang="en-US" sz="2000" dirty="0">
                <a:solidFill>
                  <a:srgbClr val="FF0000"/>
                </a:solidFill>
              </a:rPr>
              <a:t>S</a:t>
            </a:r>
          </a:p>
          <a:p>
            <a:pPr algn="just">
              <a:lnSpc>
                <a:spcPct val="150000"/>
              </a:lnSpc>
            </a:pPr>
            <a:r>
              <a:rPr lang="en-US" sz="2000" dirty="0"/>
              <a:t>Bladder </a:t>
            </a:r>
            <a:r>
              <a:rPr lang="en-US" sz="2000" b="1" dirty="0">
                <a:solidFill>
                  <a:srgbClr val="FF0000"/>
                </a:solidFill>
              </a:rPr>
              <a:t>UROCYSTOLITHS</a:t>
            </a:r>
          </a:p>
          <a:p>
            <a:pPr algn="just">
              <a:lnSpc>
                <a:spcPct val="150000"/>
              </a:lnSpc>
            </a:pPr>
            <a:r>
              <a:rPr lang="en-US" sz="2000" dirty="0"/>
              <a:t>Urethra   </a:t>
            </a:r>
            <a:r>
              <a:rPr lang="en-US" sz="2000" b="1" dirty="0">
                <a:solidFill>
                  <a:srgbClr val="FF0000"/>
                </a:solidFill>
              </a:rPr>
              <a:t>URETHROLITHS</a:t>
            </a:r>
          </a:p>
        </p:txBody>
      </p:sp>
    </p:spTree>
    <p:extLst>
      <p:ext uri="{BB962C8B-B14F-4D97-AF65-F5344CB8AC3E}">
        <p14:creationId xmlns:p14="http://schemas.microsoft.com/office/powerpoint/2010/main" val="26232201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0E63E-DBF5-2C48-B4BB-36DE30A57FE1}"/>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0F75E001-CD4A-A240-ACE6-92CD1ED69AF3}"/>
              </a:ext>
            </a:extLst>
          </p:cNvPr>
          <p:cNvGraphicFramePr>
            <a:graphicFrameLocks noGrp="1"/>
          </p:cNvGraphicFramePr>
          <p:nvPr>
            <p:ph idx="1"/>
            <p:extLst>
              <p:ext uri="{D42A27DB-BD31-4B8C-83A1-F6EECF244321}">
                <p14:modId xmlns:p14="http://schemas.microsoft.com/office/powerpoint/2010/main" val="257137469"/>
              </p:ext>
            </p:extLst>
          </p:nvPr>
        </p:nvGraphicFramePr>
        <p:xfrm>
          <a:off x="1119188" y="2089763"/>
          <a:ext cx="9953624" cy="3855720"/>
        </p:xfrm>
        <a:graphic>
          <a:graphicData uri="http://schemas.openxmlformats.org/drawingml/2006/table">
            <a:tbl>
              <a:tblPr/>
              <a:tblGrid>
                <a:gridCol w="2019199">
                  <a:extLst>
                    <a:ext uri="{9D8B030D-6E8A-4147-A177-3AD203B41FA5}">
                      <a16:colId xmlns:a16="http://schemas.microsoft.com/office/drawing/2014/main" val="299248850"/>
                    </a:ext>
                  </a:extLst>
                </a:gridCol>
                <a:gridCol w="2563061">
                  <a:extLst>
                    <a:ext uri="{9D8B030D-6E8A-4147-A177-3AD203B41FA5}">
                      <a16:colId xmlns:a16="http://schemas.microsoft.com/office/drawing/2014/main" val="894887775"/>
                    </a:ext>
                  </a:extLst>
                </a:gridCol>
                <a:gridCol w="5371364">
                  <a:extLst>
                    <a:ext uri="{9D8B030D-6E8A-4147-A177-3AD203B41FA5}">
                      <a16:colId xmlns:a16="http://schemas.microsoft.com/office/drawing/2014/main" val="337313310"/>
                    </a:ext>
                  </a:extLst>
                </a:gridCol>
              </a:tblGrid>
              <a:tr h="0">
                <a:tc>
                  <a:txBody>
                    <a:bodyPr/>
                    <a:lstStyle/>
                    <a:p>
                      <a:endParaRPr lang="en-US" b="1" dirty="0">
                        <a:effectLst/>
                      </a:endParaRPr>
                    </a:p>
                  </a:txBody>
                  <a:tcPr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endParaRPr lang="en-US" b="1" dirty="0">
                        <a:effectLst/>
                      </a:endParaRPr>
                    </a:p>
                  </a:txBody>
                  <a:tcPr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endParaRPr lang="en-US" b="1" dirty="0">
                        <a:effectLst/>
                      </a:endParaRPr>
                    </a:p>
                  </a:txBody>
                  <a:tcPr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400642226"/>
                  </a:ext>
                </a:extLst>
              </a:tr>
              <a:tr h="0">
                <a:tc>
                  <a:txBody>
                    <a:bodyPr/>
                    <a:lstStyle/>
                    <a:p>
                      <a:r>
                        <a:rPr lang="en-US" b="1">
                          <a:effectLst/>
                        </a:rPr>
                        <a:t>Mineral Name</a:t>
                      </a:r>
                    </a:p>
                  </a:txBody>
                  <a:tcPr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en-US" b="1">
                          <a:effectLst/>
                        </a:rPr>
                        <a:t>Chemical Formula</a:t>
                      </a:r>
                    </a:p>
                  </a:txBody>
                  <a:tcPr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en-US" b="1">
                          <a:effectLst/>
                        </a:rPr>
                        <a:t>Chemical Name</a:t>
                      </a:r>
                    </a:p>
                  </a:txBody>
                  <a:tcPr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1590636785"/>
                  </a:ext>
                </a:extLst>
              </a:tr>
              <a:tr h="0">
                <a:tc>
                  <a:txBody>
                    <a:bodyPr/>
                    <a:lstStyle/>
                    <a:p>
                      <a:pPr algn="l" fontAlgn="t"/>
                      <a:r>
                        <a:rPr lang="en-US">
                          <a:effectLst/>
                        </a:rPr>
                        <a:t>Struvite</a:t>
                      </a: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MgNH</a:t>
                      </a:r>
                      <a:r>
                        <a:rPr lang="en-US" baseline="-25000">
                          <a:effectLst/>
                        </a:rPr>
                        <a:t>4</a:t>
                      </a:r>
                      <a:r>
                        <a:rPr lang="en-US">
                          <a:effectLst/>
                        </a:rPr>
                        <a:t>PO</a:t>
                      </a:r>
                      <a:r>
                        <a:rPr lang="en-US" baseline="-25000">
                          <a:effectLst/>
                        </a:rPr>
                        <a:t>4</a:t>
                      </a:r>
                      <a:r>
                        <a:rPr lang="en-US">
                          <a:effectLst/>
                        </a:rPr>
                        <a:t> • 6H</a:t>
                      </a:r>
                      <a:r>
                        <a:rPr lang="en-US" baseline="-25000">
                          <a:effectLst/>
                        </a:rPr>
                        <a:t>2</a:t>
                      </a:r>
                      <a:r>
                        <a:rPr lang="en-US">
                          <a:effectLst/>
                        </a:rPr>
                        <a:t>0</a:t>
                      </a: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Magnesium ammonium phosphate hexahydrate</a:t>
                      </a:r>
                    </a:p>
                  </a:txBody>
                  <a:tcPr marT="19050" marB="19050">
                    <a:lnL w="9525" cap="flat" cmpd="sng" algn="ctr">
                      <a:solidFill>
                        <a:srgbClr val="FFFFFF"/>
                      </a:solidFill>
                      <a:prstDash val="solid"/>
                      <a:round/>
                      <a:headEnd type="none" w="med" len="med"/>
                      <a:tailEnd type="none" w="med" len="med"/>
                    </a:lnL>
                    <a:lnR>
                      <a:noFill/>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976404175"/>
                  </a:ext>
                </a:extLst>
              </a:tr>
              <a:tr h="0">
                <a:tc>
                  <a:txBody>
                    <a:bodyPr/>
                    <a:lstStyle/>
                    <a:p>
                      <a:pPr algn="l" fontAlgn="t"/>
                      <a:r>
                        <a:rPr lang="en-US">
                          <a:effectLst/>
                        </a:rPr>
                        <a:t>Whewellite</a:t>
                      </a: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CaC</a:t>
                      </a:r>
                      <a:r>
                        <a:rPr lang="en-US" baseline="-25000">
                          <a:effectLst/>
                        </a:rPr>
                        <a:t>2</a:t>
                      </a:r>
                      <a:r>
                        <a:rPr lang="en-US">
                          <a:effectLst/>
                        </a:rPr>
                        <a:t>O</a:t>
                      </a:r>
                      <a:r>
                        <a:rPr lang="en-US" baseline="-25000">
                          <a:effectLst/>
                        </a:rPr>
                        <a:t>4</a:t>
                      </a:r>
                      <a:r>
                        <a:rPr lang="en-US">
                          <a:effectLst/>
                        </a:rPr>
                        <a:t> • H</a:t>
                      </a:r>
                      <a:r>
                        <a:rPr lang="en-US" baseline="-25000">
                          <a:effectLst/>
                        </a:rPr>
                        <a:t>2</a:t>
                      </a:r>
                      <a:r>
                        <a:rPr lang="en-US">
                          <a:effectLst/>
                        </a:rPr>
                        <a:t>0</a:t>
                      </a: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Calcium oxalate monohydrate</a:t>
                      </a:r>
                    </a:p>
                  </a:txBody>
                  <a:tcPr marT="19050" marB="19050">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1273120782"/>
                  </a:ext>
                </a:extLst>
              </a:tr>
              <a:tr h="0">
                <a:tc>
                  <a:txBody>
                    <a:bodyPr/>
                    <a:lstStyle/>
                    <a:p>
                      <a:pPr algn="l" fontAlgn="t"/>
                      <a:r>
                        <a:rPr lang="en-US">
                          <a:effectLst/>
                        </a:rPr>
                        <a:t>Weddellite</a:t>
                      </a: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CaC</a:t>
                      </a:r>
                      <a:r>
                        <a:rPr lang="en-US" baseline="-25000">
                          <a:effectLst/>
                        </a:rPr>
                        <a:t>2</a:t>
                      </a:r>
                      <a:r>
                        <a:rPr lang="en-US">
                          <a:effectLst/>
                        </a:rPr>
                        <a:t>O</a:t>
                      </a:r>
                      <a:r>
                        <a:rPr lang="en-US" baseline="-25000">
                          <a:effectLst/>
                        </a:rPr>
                        <a:t>4</a:t>
                      </a:r>
                      <a:r>
                        <a:rPr lang="en-US">
                          <a:effectLst/>
                        </a:rPr>
                        <a:t> • 2H</a:t>
                      </a:r>
                      <a:r>
                        <a:rPr lang="en-US" baseline="-25000">
                          <a:effectLst/>
                        </a:rPr>
                        <a:t>2</a:t>
                      </a:r>
                      <a:r>
                        <a:rPr lang="en-US">
                          <a:effectLst/>
                        </a:rPr>
                        <a:t>0</a:t>
                      </a: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Calcium oxalate dihydrate</a:t>
                      </a:r>
                    </a:p>
                  </a:txBody>
                  <a:tcPr marT="19050" marB="19050">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953838363"/>
                  </a:ext>
                </a:extLst>
              </a:tr>
              <a:tr h="0">
                <a:tc>
                  <a:txBody>
                    <a:bodyPr/>
                    <a:lstStyle/>
                    <a:p>
                      <a:pPr algn="l" fontAlgn="t"/>
                      <a:r>
                        <a:rPr lang="en-US">
                          <a:effectLst/>
                        </a:rPr>
                        <a:t>Hydroxyapatite</a:t>
                      </a: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Ca</a:t>
                      </a:r>
                      <a:r>
                        <a:rPr lang="en-US" baseline="-25000">
                          <a:effectLst/>
                        </a:rPr>
                        <a:t>10</a:t>
                      </a:r>
                      <a:r>
                        <a:rPr lang="en-US">
                          <a:effectLst/>
                        </a:rPr>
                        <a:t>(PO</a:t>
                      </a:r>
                      <a:r>
                        <a:rPr lang="en-US" baseline="-25000">
                          <a:effectLst/>
                        </a:rPr>
                        <a:t>4</a:t>
                      </a:r>
                      <a:r>
                        <a:rPr lang="en-US">
                          <a:effectLst/>
                        </a:rPr>
                        <a:t>)</a:t>
                      </a:r>
                      <a:r>
                        <a:rPr lang="en-US" baseline="-25000">
                          <a:effectLst/>
                        </a:rPr>
                        <a:t>6</a:t>
                      </a:r>
                      <a:r>
                        <a:rPr lang="en-US">
                          <a:effectLst/>
                        </a:rPr>
                        <a:t>(OH)</a:t>
                      </a:r>
                      <a:r>
                        <a:rPr lang="en-US" baseline="-25000">
                          <a:effectLst/>
                        </a:rPr>
                        <a:t>2</a:t>
                      </a:r>
                      <a:endParaRPr lang="en-US">
                        <a:effectLst/>
                      </a:endParaRP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Calcium phosphate (hydroxyl form)</a:t>
                      </a:r>
                    </a:p>
                  </a:txBody>
                  <a:tcPr marT="19050" marB="19050">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3845357768"/>
                  </a:ext>
                </a:extLst>
              </a:tr>
              <a:tr h="0">
                <a:tc>
                  <a:txBody>
                    <a:bodyPr/>
                    <a:lstStyle/>
                    <a:p>
                      <a:pPr algn="l" fontAlgn="t"/>
                      <a:r>
                        <a:rPr lang="en-US">
                          <a:effectLst/>
                        </a:rPr>
                        <a:t>Urate</a:t>
                      </a: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C</a:t>
                      </a:r>
                      <a:r>
                        <a:rPr lang="en-US" baseline="-25000">
                          <a:effectLst/>
                        </a:rPr>
                        <a:t>5</a:t>
                      </a:r>
                      <a:r>
                        <a:rPr lang="en-US">
                          <a:effectLst/>
                        </a:rPr>
                        <a:t>H</a:t>
                      </a:r>
                      <a:r>
                        <a:rPr lang="en-US" baseline="-25000">
                          <a:effectLst/>
                        </a:rPr>
                        <a:t>4</a:t>
                      </a:r>
                      <a:r>
                        <a:rPr lang="en-US">
                          <a:effectLst/>
                        </a:rPr>
                        <a:t>N</a:t>
                      </a:r>
                      <a:r>
                        <a:rPr lang="en-US" baseline="-25000">
                          <a:effectLst/>
                        </a:rPr>
                        <a:t>4</a:t>
                      </a:r>
                      <a:r>
                        <a:rPr lang="en-US">
                          <a:effectLst/>
                        </a:rPr>
                        <a:t>O</a:t>
                      </a:r>
                      <a:r>
                        <a:rPr lang="en-US" baseline="-25000">
                          <a:effectLst/>
                        </a:rPr>
                        <a:t>3</a:t>
                      </a:r>
                      <a:endParaRPr lang="en-US">
                        <a:effectLst/>
                      </a:endParaRP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Urate</a:t>
                      </a:r>
                    </a:p>
                  </a:txBody>
                  <a:tcPr marT="19050" marB="19050">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342205257"/>
                  </a:ext>
                </a:extLst>
              </a:tr>
              <a:tr h="0">
                <a:tc>
                  <a:txBody>
                    <a:bodyPr/>
                    <a:lstStyle/>
                    <a:p>
                      <a:pPr algn="l" fontAlgn="t"/>
                      <a:r>
                        <a:rPr lang="en-US">
                          <a:effectLst/>
                        </a:rPr>
                        <a:t>Ammonium urate</a:t>
                      </a: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NH</a:t>
                      </a:r>
                      <a:r>
                        <a:rPr lang="en-US" baseline="-25000">
                          <a:effectLst/>
                        </a:rPr>
                        <a:t>4</a:t>
                      </a:r>
                      <a:r>
                        <a:rPr lang="en-US">
                          <a:effectLst/>
                        </a:rPr>
                        <a:t> • C</a:t>
                      </a:r>
                      <a:r>
                        <a:rPr lang="en-US" baseline="-25000">
                          <a:effectLst/>
                        </a:rPr>
                        <a:t>5</a:t>
                      </a:r>
                      <a:r>
                        <a:rPr lang="en-US">
                          <a:effectLst/>
                        </a:rPr>
                        <a:t>H</a:t>
                      </a:r>
                      <a:r>
                        <a:rPr lang="en-US" baseline="-25000">
                          <a:effectLst/>
                        </a:rPr>
                        <a:t>4</a:t>
                      </a:r>
                      <a:r>
                        <a:rPr lang="en-US">
                          <a:effectLst/>
                        </a:rPr>
                        <a:t>N</a:t>
                      </a:r>
                      <a:r>
                        <a:rPr lang="en-US" baseline="-25000">
                          <a:effectLst/>
                        </a:rPr>
                        <a:t>4</a:t>
                      </a:r>
                      <a:r>
                        <a:rPr lang="en-US">
                          <a:effectLst/>
                        </a:rPr>
                        <a:t>O</a:t>
                      </a:r>
                      <a:r>
                        <a:rPr lang="en-US" baseline="-25000">
                          <a:effectLst/>
                        </a:rPr>
                        <a:t>3</a:t>
                      </a:r>
                      <a:endParaRPr lang="en-US">
                        <a:effectLst/>
                      </a:endParaRP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Ammonium urate</a:t>
                      </a:r>
                    </a:p>
                  </a:txBody>
                  <a:tcPr marT="19050" marB="19050">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1870764007"/>
                  </a:ext>
                </a:extLst>
              </a:tr>
              <a:tr h="0">
                <a:tc>
                  <a:txBody>
                    <a:bodyPr/>
                    <a:lstStyle/>
                    <a:p>
                      <a:pPr algn="l" fontAlgn="t"/>
                      <a:r>
                        <a:rPr lang="en-US">
                          <a:effectLst/>
                        </a:rPr>
                        <a:t>Sodium urate</a:t>
                      </a: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Na • C</a:t>
                      </a:r>
                      <a:r>
                        <a:rPr lang="en-US" baseline="-25000">
                          <a:effectLst/>
                        </a:rPr>
                        <a:t>5</a:t>
                      </a:r>
                      <a:r>
                        <a:rPr lang="en-US">
                          <a:effectLst/>
                        </a:rPr>
                        <a:t>H</a:t>
                      </a:r>
                      <a:r>
                        <a:rPr lang="en-US" baseline="-25000">
                          <a:effectLst/>
                        </a:rPr>
                        <a:t>4</a:t>
                      </a:r>
                      <a:r>
                        <a:rPr lang="en-US">
                          <a:effectLst/>
                        </a:rPr>
                        <a:t>N</a:t>
                      </a:r>
                      <a:r>
                        <a:rPr lang="en-US" baseline="-25000">
                          <a:effectLst/>
                        </a:rPr>
                        <a:t>4</a:t>
                      </a:r>
                      <a:r>
                        <a:rPr lang="en-US">
                          <a:effectLst/>
                        </a:rPr>
                        <a:t>O</a:t>
                      </a:r>
                      <a:r>
                        <a:rPr lang="en-US" baseline="-25000">
                          <a:effectLst/>
                        </a:rPr>
                        <a:t>3</a:t>
                      </a:r>
                      <a:r>
                        <a:rPr lang="en-US">
                          <a:effectLst/>
                        </a:rPr>
                        <a:t> × H</a:t>
                      </a:r>
                      <a:r>
                        <a:rPr lang="en-US" baseline="-25000">
                          <a:effectLst/>
                        </a:rPr>
                        <a:t>2</a:t>
                      </a:r>
                      <a:r>
                        <a:rPr lang="en-US">
                          <a:effectLst/>
                        </a:rPr>
                        <a:t>O</a:t>
                      </a: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Sodium urate monohydrate</a:t>
                      </a:r>
                    </a:p>
                  </a:txBody>
                  <a:tcPr marT="19050" marB="19050">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3115476965"/>
                  </a:ext>
                </a:extLst>
              </a:tr>
              <a:tr h="0">
                <a:tc>
                  <a:txBody>
                    <a:bodyPr/>
                    <a:lstStyle/>
                    <a:p>
                      <a:pPr algn="l" fontAlgn="t"/>
                      <a:r>
                        <a:rPr lang="en-US">
                          <a:effectLst/>
                        </a:rPr>
                        <a:t>Cystine</a:t>
                      </a: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(SCH</a:t>
                      </a:r>
                      <a:r>
                        <a:rPr lang="en-US" baseline="-25000">
                          <a:effectLst/>
                        </a:rPr>
                        <a:t>2</a:t>
                      </a:r>
                      <a:r>
                        <a:rPr lang="en-US">
                          <a:effectLst/>
                        </a:rPr>
                        <a:t>CHNH</a:t>
                      </a:r>
                      <a:r>
                        <a:rPr lang="en-US" baseline="-25000">
                          <a:effectLst/>
                        </a:rPr>
                        <a:t>2</a:t>
                      </a:r>
                      <a:r>
                        <a:rPr lang="en-US">
                          <a:effectLst/>
                        </a:rPr>
                        <a:t>COOH)</a:t>
                      </a:r>
                      <a:r>
                        <a:rPr lang="en-US" baseline="-25000">
                          <a:effectLst/>
                        </a:rPr>
                        <a:t>2</a:t>
                      </a:r>
                      <a:endParaRPr lang="en-US">
                        <a:effectLst/>
                      </a:endParaRP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Cystine</a:t>
                      </a:r>
                    </a:p>
                  </a:txBody>
                  <a:tcPr marT="19050" marB="19050">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1106438092"/>
                  </a:ext>
                </a:extLst>
              </a:tr>
              <a:tr h="0">
                <a:tc>
                  <a:txBody>
                    <a:bodyPr/>
                    <a:lstStyle/>
                    <a:p>
                      <a:pPr algn="l" fontAlgn="t"/>
                      <a:r>
                        <a:rPr lang="en-US">
                          <a:effectLst/>
                        </a:rPr>
                        <a:t>Silica</a:t>
                      </a: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SiO</a:t>
                      </a:r>
                      <a:r>
                        <a:rPr lang="en-US" baseline="-25000">
                          <a:effectLst/>
                        </a:rPr>
                        <a:t>2</a:t>
                      </a:r>
                      <a:endParaRPr lang="en-US">
                        <a:effectLst/>
                      </a:endParaRP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Silica</a:t>
                      </a:r>
                    </a:p>
                  </a:txBody>
                  <a:tcPr marT="19050" marB="19050">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375008820"/>
                  </a:ext>
                </a:extLst>
              </a:tr>
              <a:tr h="0">
                <a:tc>
                  <a:txBody>
                    <a:bodyPr/>
                    <a:lstStyle/>
                    <a:p>
                      <a:pPr algn="l" fontAlgn="t"/>
                      <a:r>
                        <a:rPr lang="en-US">
                          <a:effectLst/>
                        </a:rPr>
                        <a:t>Xanthine</a:t>
                      </a: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a:effectLst/>
                        </a:rPr>
                        <a:t>C</a:t>
                      </a:r>
                      <a:r>
                        <a:rPr lang="en-US" baseline="-25000">
                          <a:effectLst/>
                        </a:rPr>
                        <a:t>5</a:t>
                      </a:r>
                      <a:r>
                        <a:rPr lang="en-US">
                          <a:effectLst/>
                        </a:rPr>
                        <a:t>H</a:t>
                      </a:r>
                      <a:r>
                        <a:rPr lang="en-US" baseline="-25000">
                          <a:effectLst/>
                        </a:rPr>
                        <a:t>4</a:t>
                      </a:r>
                      <a:r>
                        <a:rPr lang="en-US">
                          <a:effectLst/>
                        </a:rPr>
                        <a:t>N</a:t>
                      </a:r>
                      <a:r>
                        <a:rPr lang="en-US" baseline="-25000">
                          <a:effectLst/>
                        </a:rPr>
                        <a:t>4</a:t>
                      </a:r>
                      <a:r>
                        <a:rPr lang="en-US">
                          <a:effectLst/>
                        </a:rPr>
                        <a:t>O</a:t>
                      </a:r>
                      <a:r>
                        <a:rPr lang="en-US" baseline="-25000">
                          <a:effectLst/>
                        </a:rPr>
                        <a:t>2</a:t>
                      </a:r>
                      <a:endParaRPr lang="en-US">
                        <a:effectLst/>
                      </a:endParaRPr>
                    </a:p>
                  </a:txBody>
                  <a:tcPr marT="19050" marB="1905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en-US" dirty="0">
                          <a:effectLst/>
                        </a:rPr>
                        <a:t>Xanthine</a:t>
                      </a:r>
                    </a:p>
                  </a:txBody>
                  <a:tcPr marT="19050" marB="19050">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3022156425"/>
                  </a:ext>
                </a:extLst>
              </a:tr>
            </a:tbl>
          </a:graphicData>
        </a:graphic>
      </p:graphicFrame>
    </p:spTree>
    <p:extLst>
      <p:ext uri="{BB962C8B-B14F-4D97-AF65-F5344CB8AC3E}">
        <p14:creationId xmlns:p14="http://schemas.microsoft.com/office/powerpoint/2010/main" val="40463082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99DBA-B353-B64C-B91C-BD8D4DC933CE}"/>
              </a:ext>
            </a:extLst>
          </p:cNvPr>
          <p:cNvSpPr>
            <a:spLocks noGrp="1"/>
          </p:cNvSpPr>
          <p:nvPr>
            <p:ph type="title"/>
          </p:nvPr>
        </p:nvSpPr>
        <p:spPr>
          <a:xfrm>
            <a:off x="838200" y="724354"/>
            <a:ext cx="10515600" cy="719436"/>
          </a:xfrm>
        </p:spPr>
        <p:txBody>
          <a:bodyPr>
            <a:normAutofit/>
          </a:bodyPr>
          <a:lstStyle/>
          <a:p>
            <a:r>
              <a:rPr lang="en-US" sz="2200" b="1" cap="none" dirty="0">
                <a:solidFill>
                  <a:srgbClr val="00B0F0"/>
                </a:solidFill>
              </a:rPr>
              <a:t>Mechanisms involved in stone formation are incompletely understood in dogs and cats. </a:t>
            </a:r>
          </a:p>
        </p:txBody>
      </p:sp>
      <p:sp>
        <p:nvSpPr>
          <p:cNvPr id="3" name="Content Placeholder 2">
            <a:extLst>
              <a:ext uri="{FF2B5EF4-FFF2-40B4-BE49-F238E27FC236}">
                <a16:creationId xmlns:a16="http://schemas.microsoft.com/office/drawing/2014/main" id="{E8E47D94-585F-314E-B14A-99E9D2C9E367}"/>
              </a:ext>
            </a:extLst>
          </p:cNvPr>
          <p:cNvSpPr>
            <a:spLocks noGrp="1"/>
          </p:cNvSpPr>
          <p:nvPr>
            <p:ph idx="1"/>
          </p:nvPr>
        </p:nvSpPr>
        <p:spPr>
          <a:xfrm>
            <a:off x="838200" y="1564105"/>
            <a:ext cx="9720073" cy="5061284"/>
          </a:xfrm>
        </p:spPr>
        <p:txBody>
          <a:bodyPr>
            <a:normAutofit lnSpcReduction="10000"/>
          </a:bodyPr>
          <a:lstStyle/>
          <a:p>
            <a:pPr>
              <a:lnSpc>
                <a:spcPct val="170000"/>
              </a:lnSpc>
              <a:buFont typeface="Courier New" panose="02070309020205020404" pitchFamily="49" charset="0"/>
              <a:buChar char="o"/>
            </a:pPr>
            <a:r>
              <a:rPr lang="en-US" dirty="0"/>
              <a:t>Urinary Tract Infection</a:t>
            </a:r>
          </a:p>
          <a:p>
            <a:pPr>
              <a:lnSpc>
                <a:spcPct val="170000"/>
              </a:lnSpc>
              <a:buFont typeface="Courier New" panose="02070309020205020404" pitchFamily="49" charset="0"/>
              <a:buChar char="o"/>
            </a:pPr>
            <a:r>
              <a:rPr lang="en-US" dirty="0"/>
              <a:t>Diet</a:t>
            </a:r>
          </a:p>
          <a:p>
            <a:pPr>
              <a:lnSpc>
                <a:spcPct val="170000"/>
              </a:lnSpc>
              <a:buFont typeface="Courier New" panose="02070309020205020404" pitchFamily="49" charset="0"/>
              <a:buChar char="o"/>
            </a:pPr>
            <a:r>
              <a:rPr lang="en-US" dirty="0"/>
              <a:t>Intestinal Absorption</a:t>
            </a:r>
          </a:p>
          <a:p>
            <a:pPr>
              <a:lnSpc>
                <a:spcPct val="170000"/>
              </a:lnSpc>
              <a:buFont typeface="Courier New" panose="02070309020205020404" pitchFamily="49" charset="0"/>
              <a:buChar char="o"/>
            </a:pPr>
            <a:r>
              <a:rPr lang="en-US" dirty="0"/>
              <a:t>Urine Volume</a:t>
            </a:r>
          </a:p>
          <a:p>
            <a:pPr>
              <a:lnSpc>
                <a:spcPct val="170000"/>
              </a:lnSpc>
              <a:buFont typeface="Courier New" panose="02070309020205020404" pitchFamily="49" charset="0"/>
              <a:buChar char="o"/>
            </a:pPr>
            <a:r>
              <a:rPr lang="en-US" dirty="0"/>
              <a:t>Frequency Of Urination</a:t>
            </a:r>
          </a:p>
          <a:p>
            <a:pPr>
              <a:lnSpc>
                <a:spcPct val="170000"/>
              </a:lnSpc>
              <a:buFont typeface="Courier New" panose="02070309020205020404" pitchFamily="49" charset="0"/>
              <a:buChar char="o"/>
            </a:pPr>
            <a:r>
              <a:rPr lang="en-US" dirty="0"/>
              <a:t>Therapeutic Agents</a:t>
            </a:r>
          </a:p>
          <a:p>
            <a:pPr>
              <a:lnSpc>
                <a:spcPct val="170000"/>
              </a:lnSpc>
              <a:buFont typeface="Courier New" panose="02070309020205020404" pitchFamily="49" charset="0"/>
              <a:buChar char="o"/>
            </a:pPr>
            <a:r>
              <a:rPr lang="en-US" dirty="0"/>
              <a:t>Genetics</a:t>
            </a:r>
          </a:p>
        </p:txBody>
      </p:sp>
    </p:spTree>
    <p:extLst>
      <p:ext uri="{BB962C8B-B14F-4D97-AF65-F5344CB8AC3E}">
        <p14:creationId xmlns:p14="http://schemas.microsoft.com/office/powerpoint/2010/main" val="3054554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823456C-488A-F044-95E1-71BC28E2FF3D}"/>
              </a:ext>
            </a:extLst>
          </p:cNvPr>
          <p:cNvGraphicFramePr>
            <a:graphicFrameLocks noGrp="1"/>
          </p:cNvGraphicFramePr>
          <p:nvPr>
            <p:ph idx="1"/>
            <p:extLst>
              <p:ext uri="{D42A27DB-BD31-4B8C-83A1-F6EECF244321}">
                <p14:modId xmlns:p14="http://schemas.microsoft.com/office/powerpoint/2010/main" val="1022083201"/>
              </p:ext>
            </p:extLst>
          </p:nvPr>
        </p:nvGraphicFramePr>
        <p:xfrm>
          <a:off x="256672" y="802105"/>
          <a:ext cx="11614486" cy="5791199"/>
        </p:xfrm>
        <a:graphic>
          <a:graphicData uri="http://schemas.openxmlformats.org/drawingml/2006/table">
            <a:tbl>
              <a:tblPr/>
              <a:tblGrid>
                <a:gridCol w="1151841">
                  <a:extLst>
                    <a:ext uri="{9D8B030D-6E8A-4147-A177-3AD203B41FA5}">
                      <a16:colId xmlns:a16="http://schemas.microsoft.com/office/drawing/2014/main" val="4270077530"/>
                    </a:ext>
                  </a:extLst>
                </a:gridCol>
                <a:gridCol w="2341691">
                  <a:extLst>
                    <a:ext uri="{9D8B030D-6E8A-4147-A177-3AD203B41FA5}">
                      <a16:colId xmlns:a16="http://schemas.microsoft.com/office/drawing/2014/main" val="988974502"/>
                    </a:ext>
                  </a:extLst>
                </a:gridCol>
                <a:gridCol w="8120954">
                  <a:extLst>
                    <a:ext uri="{9D8B030D-6E8A-4147-A177-3AD203B41FA5}">
                      <a16:colId xmlns:a16="http://schemas.microsoft.com/office/drawing/2014/main" val="2459248258"/>
                    </a:ext>
                  </a:extLst>
                </a:gridCol>
              </a:tblGrid>
              <a:tr h="857855">
                <a:tc>
                  <a:txBody>
                    <a:bodyPr/>
                    <a:lstStyle/>
                    <a:p>
                      <a:endParaRPr lang="tr-TR" sz="1000" b="1" dirty="0">
                        <a:effectLst/>
                      </a:endParaRPr>
                    </a:p>
                  </a:txBody>
                  <a:tcPr marL="49258" marR="49258" marT="24629" marB="24629"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endParaRPr lang="tr-TR" sz="1000" b="1" dirty="0">
                        <a:effectLst/>
                      </a:endParaRPr>
                    </a:p>
                  </a:txBody>
                  <a:tcPr marL="49258" marR="49258" marT="24629" marB="24629"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endParaRPr lang="tr-TR" sz="1000" b="1" dirty="0">
                        <a:effectLst/>
                      </a:endParaRPr>
                    </a:p>
                  </a:txBody>
                  <a:tcPr marL="49258" marR="49258" marT="24629" marB="24629"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1652352589"/>
                  </a:ext>
                </a:extLst>
              </a:tr>
              <a:tr h="857855">
                <a:tc>
                  <a:txBody>
                    <a:bodyPr/>
                    <a:lstStyle/>
                    <a:p>
                      <a:r>
                        <a:rPr lang="tr-TR" sz="1000" b="1">
                          <a:effectLst/>
                        </a:rPr>
                        <a:t>Method of Collection</a:t>
                      </a:r>
                    </a:p>
                  </a:txBody>
                  <a:tcPr marL="49258" marR="49258" marT="24629" marB="24629"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000" b="1">
                          <a:effectLst/>
                        </a:rPr>
                        <a:t>Advantages</a:t>
                      </a:r>
                    </a:p>
                  </a:txBody>
                  <a:tcPr marL="49258" marR="49258" marT="24629" marB="24629"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000" b="1" dirty="0" err="1">
                          <a:effectLst/>
                        </a:rPr>
                        <a:t>Disadvantages</a:t>
                      </a:r>
                      <a:endParaRPr lang="tr-TR" sz="1000" b="1" dirty="0">
                        <a:effectLst/>
                      </a:endParaRPr>
                    </a:p>
                  </a:txBody>
                  <a:tcPr marL="49258" marR="49258" marT="24629" marB="24629"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2436161271"/>
                  </a:ext>
                </a:extLst>
              </a:tr>
              <a:tr h="820443">
                <a:tc>
                  <a:txBody>
                    <a:bodyPr/>
                    <a:lstStyle/>
                    <a:p>
                      <a:pPr algn="l" fontAlgn="t"/>
                      <a:r>
                        <a:rPr lang="tr-TR" sz="1000">
                          <a:effectLst/>
                        </a:rPr>
                        <a:t>Spontaneous micturition</a:t>
                      </a:r>
                    </a:p>
                  </a:txBody>
                  <a:tcPr marL="49258" marR="49258" marT="10262" marB="1026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000">
                          <a:effectLst/>
                        </a:rPr>
                        <a:t>No risk (eg, trauma, bacterial infection) to animal. Avoids iatrogenic hematuria.</a:t>
                      </a:r>
                    </a:p>
                  </a:txBody>
                  <a:tcPr marL="49258" marR="49258" marT="10262" marB="1026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000">
                          <a:effectLst/>
                        </a:rPr>
                        <a:t>May contain debris (eg, bacteria, exudate) from lower urinary and genital tract. If bacterial growth appears on urine culture, must differentiate between urethral contamination and urinary tract infection. Quantitative urine culture required.</a:t>
                      </a:r>
                    </a:p>
                  </a:txBody>
                  <a:tcPr marL="49258" marR="49258" marT="10262" marB="10262">
                    <a:lnL w="9525" cap="flat" cmpd="sng" algn="ctr">
                      <a:solidFill>
                        <a:srgbClr val="FFFFFF"/>
                      </a:solidFill>
                      <a:prstDash val="solid"/>
                      <a:round/>
                      <a:headEnd type="none" w="med" len="med"/>
                      <a:tailEnd type="none" w="med" len="med"/>
                    </a:lnL>
                    <a:lnR>
                      <a:noFill/>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3148080940"/>
                  </a:ext>
                </a:extLst>
              </a:tr>
              <a:tr h="1018872">
                <a:tc>
                  <a:txBody>
                    <a:bodyPr/>
                    <a:lstStyle/>
                    <a:p>
                      <a:pPr algn="l" fontAlgn="t"/>
                      <a:r>
                        <a:rPr lang="tr-TR" sz="1000">
                          <a:effectLst/>
                        </a:rPr>
                        <a:t>Manual compression of urinary bladder</a:t>
                      </a:r>
                    </a:p>
                  </a:txBody>
                  <a:tcPr marL="49258" marR="49258" marT="10262" marB="1026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000">
                          <a:effectLst/>
                        </a:rPr>
                        <a:t>Provides method to obtain urine sample when voluntary micturition has not occurred.</a:t>
                      </a:r>
                    </a:p>
                  </a:txBody>
                  <a:tcPr marL="49258" marR="49258" marT="10262" marB="1026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000" dirty="0">
                          <a:effectLst/>
                        </a:rPr>
                        <a:t>May </a:t>
                      </a:r>
                      <a:r>
                        <a:rPr lang="tr-TR" sz="1000" dirty="0" err="1">
                          <a:effectLst/>
                        </a:rPr>
                        <a:t>induce</a:t>
                      </a:r>
                      <a:r>
                        <a:rPr lang="tr-TR" sz="1000" dirty="0">
                          <a:effectLst/>
                        </a:rPr>
                        <a:t> </a:t>
                      </a:r>
                      <a:r>
                        <a:rPr lang="tr-TR" sz="1000" dirty="0" err="1">
                          <a:effectLst/>
                        </a:rPr>
                        <a:t>trauma</a:t>
                      </a:r>
                      <a:r>
                        <a:rPr lang="tr-TR" sz="1000" dirty="0">
                          <a:effectLst/>
                        </a:rPr>
                        <a:t> </a:t>
                      </a:r>
                      <a:r>
                        <a:rPr lang="tr-TR" sz="1000" dirty="0" err="1">
                          <a:effectLst/>
                        </a:rPr>
                        <a:t>to</a:t>
                      </a:r>
                      <a:r>
                        <a:rPr lang="tr-TR" sz="1000" dirty="0">
                          <a:effectLst/>
                        </a:rPr>
                        <a:t> </a:t>
                      </a:r>
                      <a:r>
                        <a:rPr lang="tr-TR" sz="1000" dirty="0" err="1">
                          <a:effectLst/>
                        </a:rPr>
                        <a:t>urinary</a:t>
                      </a:r>
                      <a:r>
                        <a:rPr lang="tr-TR" sz="1000" dirty="0">
                          <a:effectLst/>
                        </a:rPr>
                        <a:t> </a:t>
                      </a:r>
                      <a:r>
                        <a:rPr lang="tr-TR" sz="1000" dirty="0" err="1">
                          <a:effectLst/>
                        </a:rPr>
                        <a:t>tract</a:t>
                      </a:r>
                      <a:r>
                        <a:rPr lang="tr-TR" sz="1000" dirty="0">
                          <a:effectLst/>
                        </a:rPr>
                        <a:t>, </a:t>
                      </a:r>
                      <a:r>
                        <a:rPr lang="tr-TR" sz="1000" dirty="0" err="1">
                          <a:effectLst/>
                        </a:rPr>
                        <a:t>resulting</a:t>
                      </a:r>
                      <a:r>
                        <a:rPr lang="tr-TR" sz="1000" dirty="0">
                          <a:effectLst/>
                        </a:rPr>
                        <a:t> in </a:t>
                      </a:r>
                      <a:r>
                        <a:rPr lang="tr-TR" sz="1000" dirty="0" err="1">
                          <a:effectLst/>
                        </a:rPr>
                        <a:t>hematuria</a:t>
                      </a:r>
                      <a:r>
                        <a:rPr lang="tr-TR" sz="1000" dirty="0">
                          <a:effectLst/>
                        </a:rPr>
                        <a:t>. May be </a:t>
                      </a:r>
                      <a:r>
                        <a:rPr lang="tr-TR" sz="1000" dirty="0" err="1">
                          <a:effectLst/>
                        </a:rPr>
                        <a:t>stressful</a:t>
                      </a:r>
                      <a:r>
                        <a:rPr lang="tr-TR" sz="1000" dirty="0">
                          <a:effectLst/>
                        </a:rPr>
                        <a:t> </a:t>
                      </a:r>
                      <a:r>
                        <a:rPr lang="tr-TR" sz="1000" dirty="0" err="1">
                          <a:effectLst/>
                        </a:rPr>
                        <a:t>for</a:t>
                      </a:r>
                      <a:r>
                        <a:rPr lang="tr-TR" sz="1000" dirty="0">
                          <a:effectLst/>
                        </a:rPr>
                        <a:t> </a:t>
                      </a:r>
                      <a:r>
                        <a:rPr lang="tr-TR" sz="1000" dirty="0" err="1">
                          <a:effectLst/>
                        </a:rPr>
                        <a:t>animal</a:t>
                      </a:r>
                      <a:r>
                        <a:rPr lang="tr-TR" sz="1000" dirty="0">
                          <a:effectLst/>
                        </a:rPr>
                        <a:t>, </a:t>
                      </a:r>
                      <a:r>
                        <a:rPr lang="tr-TR" sz="1000" dirty="0" err="1">
                          <a:effectLst/>
                        </a:rPr>
                        <a:t>especially</a:t>
                      </a:r>
                      <a:r>
                        <a:rPr lang="tr-TR" sz="1000" dirty="0">
                          <a:effectLst/>
                        </a:rPr>
                        <a:t> </a:t>
                      </a:r>
                      <a:r>
                        <a:rPr lang="tr-TR" sz="1000" dirty="0" err="1">
                          <a:effectLst/>
                        </a:rPr>
                        <a:t>if</a:t>
                      </a:r>
                      <a:r>
                        <a:rPr lang="tr-TR" sz="1000" dirty="0">
                          <a:effectLst/>
                        </a:rPr>
                        <a:t> </a:t>
                      </a:r>
                      <a:r>
                        <a:rPr lang="tr-TR" sz="1000" dirty="0" err="1">
                          <a:effectLst/>
                        </a:rPr>
                        <a:t>bladder</a:t>
                      </a:r>
                      <a:r>
                        <a:rPr lang="tr-TR" sz="1000" dirty="0">
                          <a:effectLst/>
                        </a:rPr>
                        <a:t> is </a:t>
                      </a:r>
                      <a:r>
                        <a:rPr lang="tr-TR" sz="1000" dirty="0" err="1">
                          <a:effectLst/>
                        </a:rPr>
                        <a:t>painful</a:t>
                      </a:r>
                      <a:r>
                        <a:rPr lang="tr-TR" sz="1000" dirty="0">
                          <a:effectLst/>
                        </a:rPr>
                        <a:t>. </a:t>
                      </a:r>
                      <a:r>
                        <a:rPr lang="tr-TR" sz="1000" dirty="0" err="1">
                          <a:effectLst/>
                        </a:rPr>
                        <a:t>If</a:t>
                      </a:r>
                      <a:r>
                        <a:rPr lang="tr-TR" sz="1000" dirty="0">
                          <a:effectLst/>
                        </a:rPr>
                        <a:t> </a:t>
                      </a:r>
                      <a:r>
                        <a:rPr lang="tr-TR" sz="1000" dirty="0" err="1">
                          <a:effectLst/>
                        </a:rPr>
                        <a:t>bacterial</a:t>
                      </a:r>
                      <a:r>
                        <a:rPr lang="tr-TR" sz="1000" dirty="0">
                          <a:effectLst/>
                        </a:rPr>
                        <a:t> </a:t>
                      </a:r>
                      <a:r>
                        <a:rPr lang="tr-TR" sz="1000" dirty="0" err="1">
                          <a:effectLst/>
                        </a:rPr>
                        <a:t>growth</a:t>
                      </a:r>
                      <a:r>
                        <a:rPr lang="tr-TR" sz="1000" dirty="0">
                          <a:effectLst/>
                        </a:rPr>
                        <a:t> </a:t>
                      </a:r>
                      <a:r>
                        <a:rPr lang="tr-TR" sz="1000" dirty="0" err="1">
                          <a:effectLst/>
                        </a:rPr>
                        <a:t>appears</a:t>
                      </a:r>
                      <a:r>
                        <a:rPr lang="tr-TR" sz="1000" dirty="0">
                          <a:effectLst/>
                        </a:rPr>
                        <a:t> on </a:t>
                      </a:r>
                      <a:r>
                        <a:rPr lang="tr-TR" sz="1000" dirty="0" err="1">
                          <a:effectLst/>
                        </a:rPr>
                        <a:t>urine</a:t>
                      </a:r>
                      <a:r>
                        <a:rPr lang="tr-TR" sz="1000" dirty="0">
                          <a:effectLst/>
                        </a:rPr>
                        <a:t> </a:t>
                      </a:r>
                      <a:r>
                        <a:rPr lang="tr-TR" sz="1000" dirty="0" err="1">
                          <a:effectLst/>
                        </a:rPr>
                        <a:t>culture</a:t>
                      </a:r>
                      <a:r>
                        <a:rPr lang="tr-TR" sz="1000" dirty="0">
                          <a:effectLst/>
                        </a:rPr>
                        <a:t>, </a:t>
                      </a:r>
                      <a:r>
                        <a:rPr lang="tr-TR" sz="1000" dirty="0" err="1">
                          <a:effectLst/>
                        </a:rPr>
                        <a:t>must</a:t>
                      </a:r>
                      <a:r>
                        <a:rPr lang="tr-TR" sz="1000" dirty="0">
                          <a:effectLst/>
                        </a:rPr>
                        <a:t> </a:t>
                      </a:r>
                      <a:r>
                        <a:rPr lang="tr-TR" sz="1000" dirty="0" err="1">
                          <a:effectLst/>
                        </a:rPr>
                        <a:t>differentiate</a:t>
                      </a:r>
                      <a:r>
                        <a:rPr lang="tr-TR" sz="1000" dirty="0">
                          <a:effectLst/>
                        </a:rPr>
                        <a:t> </a:t>
                      </a:r>
                      <a:r>
                        <a:rPr lang="tr-TR" sz="1000" dirty="0" err="1">
                          <a:effectLst/>
                        </a:rPr>
                        <a:t>between</a:t>
                      </a:r>
                      <a:r>
                        <a:rPr lang="tr-TR" sz="1000" dirty="0">
                          <a:effectLst/>
                        </a:rPr>
                        <a:t> </a:t>
                      </a:r>
                      <a:r>
                        <a:rPr lang="tr-TR" sz="1000" dirty="0" err="1">
                          <a:effectLst/>
                        </a:rPr>
                        <a:t>urethral</a:t>
                      </a:r>
                      <a:r>
                        <a:rPr lang="tr-TR" sz="1000" dirty="0">
                          <a:effectLst/>
                        </a:rPr>
                        <a:t> </a:t>
                      </a:r>
                      <a:r>
                        <a:rPr lang="tr-TR" sz="1000" dirty="0" err="1">
                          <a:effectLst/>
                        </a:rPr>
                        <a:t>contamination</a:t>
                      </a:r>
                      <a:r>
                        <a:rPr lang="tr-TR" sz="1000" dirty="0">
                          <a:effectLst/>
                        </a:rPr>
                        <a:t> </a:t>
                      </a:r>
                      <a:r>
                        <a:rPr lang="tr-TR" sz="1000" dirty="0" err="1">
                          <a:effectLst/>
                        </a:rPr>
                        <a:t>and</a:t>
                      </a:r>
                      <a:r>
                        <a:rPr lang="tr-TR" sz="1000" dirty="0">
                          <a:effectLst/>
                        </a:rPr>
                        <a:t> </a:t>
                      </a:r>
                      <a:r>
                        <a:rPr lang="tr-TR" sz="1000" dirty="0" err="1">
                          <a:effectLst/>
                        </a:rPr>
                        <a:t>urinary</a:t>
                      </a:r>
                      <a:r>
                        <a:rPr lang="tr-TR" sz="1000" dirty="0">
                          <a:effectLst/>
                        </a:rPr>
                        <a:t> </a:t>
                      </a:r>
                      <a:r>
                        <a:rPr lang="tr-TR" sz="1000" dirty="0" err="1">
                          <a:effectLst/>
                        </a:rPr>
                        <a:t>tract</a:t>
                      </a:r>
                      <a:r>
                        <a:rPr lang="tr-TR" sz="1000" dirty="0">
                          <a:effectLst/>
                        </a:rPr>
                        <a:t> </a:t>
                      </a:r>
                      <a:r>
                        <a:rPr lang="tr-TR" sz="1000" dirty="0" err="1">
                          <a:effectLst/>
                        </a:rPr>
                        <a:t>infection</a:t>
                      </a:r>
                      <a:r>
                        <a:rPr lang="tr-TR" sz="1000" dirty="0">
                          <a:effectLst/>
                        </a:rPr>
                        <a:t>. </a:t>
                      </a:r>
                      <a:r>
                        <a:rPr lang="tr-TR" sz="1000" dirty="0" err="1">
                          <a:effectLst/>
                        </a:rPr>
                        <a:t>Quantitative</a:t>
                      </a:r>
                      <a:r>
                        <a:rPr lang="tr-TR" sz="1000" dirty="0">
                          <a:effectLst/>
                        </a:rPr>
                        <a:t> </a:t>
                      </a:r>
                      <a:r>
                        <a:rPr lang="tr-TR" sz="1000" dirty="0" err="1">
                          <a:effectLst/>
                        </a:rPr>
                        <a:t>urine</a:t>
                      </a:r>
                      <a:r>
                        <a:rPr lang="tr-TR" sz="1000" dirty="0">
                          <a:effectLst/>
                        </a:rPr>
                        <a:t> </a:t>
                      </a:r>
                      <a:r>
                        <a:rPr lang="tr-TR" sz="1000" dirty="0" err="1">
                          <a:effectLst/>
                        </a:rPr>
                        <a:t>culture</a:t>
                      </a:r>
                      <a:r>
                        <a:rPr lang="tr-TR" sz="1000" dirty="0">
                          <a:effectLst/>
                        </a:rPr>
                        <a:t> </a:t>
                      </a:r>
                      <a:r>
                        <a:rPr lang="tr-TR" sz="1000" dirty="0" err="1">
                          <a:effectLst/>
                        </a:rPr>
                        <a:t>required</a:t>
                      </a:r>
                      <a:r>
                        <a:rPr lang="tr-TR" sz="1000" dirty="0">
                          <a:effectLst/>
                        </a:rPr>
                        <a:t>.</a:t>
                      </a:r>
                    </a:p>
                  </a:txBody>
                  <a:tcPr marL="49258" marR="49258" marT="10262" marB="10262">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3881517663"/>
                  </a:ext>
                </a:extLst>
              </a:tr>
              <a:tr h="1018872">
                <a:tc>
                  <a:txBody>
                    <a:bodyPr/>
                    <a:lstStyle/>
                    <a:p>
                      <a:pPr algn="l" fontAlgn="t"/>
                      <a:r>
                        <a:rPr lang="tr-TR" sz="1000">
                          <a:effectLst/>
                        </a:rPr>
                        <a:t>Catheterization</a:t>
                      </a:r>
                    </a:p>
                  </a:txBody>
                  <a:tcPr marL="49258" marR="49258" marT="10262" marB="1026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000">
                          <a:effectLst/>
                        </a:rPr>
                        <a:t>Provides method to obtain urine sample when other methods of collection have failed.</a:t>
                      </a:r>
                    </a:p>
                  </a:txBody>
                  <a:tcPr marL="49258" marR="49258" marT="10262" marB="1026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000">
                          <a:effectLst/>
                        </a:rPr>
                        <a:t>Potential for trauma to urinary tract, especially urethra. More invasive than other methods; sedation may be required. Risk of introducing bladder infection. If bacterial growth appears on urine culture, must differentiate between urethral contamination and urinary tract infection. Quantitative urine culture required. Least desirable method of urine collection.</a:t>
                      </a:r>
                    </a:p>
                  </a:txBody>
                  <a:tcPr marL="49258" marR="49258" marT="10262" marB="10262">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2602538311"/>
                  </a:ext>
                </a:extLst>
              </a:tr>
              <a:tr h="1217302">
                <a:tc>
                  <a:txBody>
                    <a:bodyPr/>
                    <a:lstStyle/>
                    <a:p>
                      <a:pPr algn="l" fontAlgn="t"/>
                      <a:r>
                        <a:rPr lang="tr-TR" sz="1000">
                          <a:effectLst/>
                        </a:rPr>
                        <a:t>Cystocentesis</a:t>
                      </a:r>
                    </a:p>
                  </a:txBody>
                  <a:tcPr marL="49258" marR="49258" marT="10262" marB="1026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000">
                          <a:effectLst/>
                        </a:rPr>
                        <a:t>Preferred method of collection for urine culture. Avoids contamination of sample from lower urinary tract.</a:t>
                      </a:r>
                    </a:p>
                  </a:txBody>
                  <a:tcPr marL="49258" marR="49258" marT="10262" marB="1026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000" dirty="0" err="1">
                          <a:effectLst/>
                        </a:rPr>
                        <a:t>Potential</a:t>
                      </a:r>
                      <a:r>
                        <a:rPr lang="tr-TR" sz="1000" dirty="0">
                          <a:effectLst/>
                        </a:rPr>
                        <a:t> risk of </a:t>
                      </a:r>
                      <a:r>
                        <a:rPr lang="tr-TR" sz="1000" dirty="0" err="1">
                          <a:effectLst/>
                        </a:rPr>
                        <a:t>trauma</a:t>
                      </a:r>
                      <a:r>
                        <a:rPr lang="tr-TR" sz="1000" dirty="0">
                          <a:effectLst/>
                        </a:rPr>
                        <a:t> </a:t>
                      </a:r>
                      <a:r>
                        <a:rPr lang="tr-TR" sz="1000" dirty="0" err="1">
                          <a:effectLst/>
                        </a:rPr>
                        <a:t>if</a:t>
                      </a:r>
                      <a:r>
                        <a:rPr lang="tr-TR" sz="1000" dirty="0">
                          <a:effectLst/>
                        </a:rPr>
                        <a:t> </a:t>
                      </a:r>
                      <a:r>
                        <a:rPr lang="tr-TR" sz="1000" dirty="0" err="1">
                          <a:effectLst/>
                        </a:rPr>
                        <a:t>performed</a:t>
                      </a:r>
                      <a:r>
                        <a:rPr lang="tr-TR" sz="1000" dirty="0">
                          <a:effectLst/>
                        </a:rPr>
                        <a:t> </a:t>
                      </a:r>
                      <a:r>
                        <a:rPr lang="tr-TR" sz="1000" dirty="0" err="1">
                          <a:effectLst/>
                        </a:rPr>
                        <a:t>incorrectly</a:t>
                      </a:r>
                      <a:r>
                        <a:rPr lang="tr-TR" sz="1000" dirty="0">
                          <a:effectLst/>
                        </a:rPr>
                        <a:t> </a:t>
                      </a:r>
                      <a:r>
                        <a:rPr lang="tr-TR" sz="1000" dirty="0" err="1">
                          <a:effectLst/>
                        </a:rPr>
                        <a:t>or</a:t>
                      </a:r>
                      <a:r>
                        <a:rPr lang="tr-TR" sz="1000" dirty="0">
                          <a:effectLst/>
                        </a:rPr>
                        <a:t> </a:t>
                      </a:r>
                      <a:r>
                        <a:rPr lang="tr-TR" sz="1000" dirty="0" err="1">
                          <a:effectLst/>
                        </a:rPr>
                        <a:t>animal</a:t>
                      </a:r>
                      <a:r>
                        <a:rPr lang="tr-TR" sz="1000" dirty="0">
                          <a:effectLst/>
                        </a:rPr>
                        <a:t> </a:t>
                      </a:r>
                      <a:r>
                        <a:rPr lang="tr-TR" sz="1000" dirty="0" err="1">
                          <a:effectLst/>
                        </a:rPr>
                        <a:t>moves</a:t>
                      </a:r>
                      <a:r>
                        <a:rPr lang="tr-TR" sz="1000" dirty="0">
                          <a:effectLst/>
                        </a:rPr>
                        <a:t> </a:t>
                      </a:r>
                      <a:r>
                        <a:rPr lang="tr-TR" sz="1000" dirty="0" err="1">
                          <a:effectLst/>
                        </a:rPr>
                        <a:t>during</a:t>
                      </a:r>
                      <a:r>
                        <a:rPr lang="tr-TR" sz="1000" dirty="0">
                          <a:effectLst/>
                        </a:rPr>
                        <a:t> </a:t>
                      </a:r>
                      <a:r>
                        <a:rPr lang="tr-TR" sz="1000" dirty="0" err="1">
                          <a:effectLst/>
                        </a:rPr>
                        <a:t>procedure</a:t>
                      </a:r>
                      <a:r>
                        <a:rPr lang="tr-TR" sz="1000" dirty="0">
                          <a:effectLst/>
                        </a:rPr>
                        <a:t>. </a:t>
                      </a:r>
                      <a:r>
                        <a:rPr lang="tr-TR" sz="1000" dirty="0" err="1">
                          <a:effectLst/>
                        </a:rPr>
                        <a:t>Potential</a:t>
                      </a:r>
                      <a:r>
                        <a:rPr lang="tr-TR" sz="1000" dirty="0">
                          <a:effectLst/>
                        </a:rPr>
                        <a:t> </a:t>
                      </a:r>
                      <a:r>
                        <a:rPr lang="tr-TR" sz="1000" dirty="0" err="1">
                          <a:effectLst/>
                        </a:rPr>
                        <a:t>for</a:t>
                      </a:r>
                      <a:r>
                        <a:rPr lang="tr-TR" sz="1000" dirty="0">
                          <a:effectLst/>
                        </a:rPr>
                        <a:t> </a:t>
                      </a:r>
                      <a:r>
                        <a:rPr lang="tr-TR" sz="1000" dirty="0" err="1">
                          <a:effectLst/>
                        </a:rPr>
                        <a:t>iatrogenic</a:t>
                      </a:r>
                      <a:r>
                        <a:rPr lang="tr-TR" sz="1000" dirty="0">
                          <a:effectLst/>
                        </a:rPr>
                        <a:t> </a:t>
                      </a:r>
                      <a:r>
                        <a:rPr lang="tr-TR" sz="1000" dirty="0" err="1">
                          <a:effectLst/>
                        </a:rPr>
                        <a:t>hematuria</a:t>
                      </a:r>
                      <a:r>
                        <a:rPr lang="tr-TR" sz="1000" dirty="0">
                          <a:effectLst/>
                        </a:rPr>
                        <a:t>. </a:t>
                      </a:r>
                      <a:r>
                        <a:rPr lang="tr-TR" sz="1000" dirty="0" err="1">
                          <a:effectLst/>
                        </a:rPr>
                        <a:t>More</a:t>
                      </a:r>
                      <a:r>
                        <a:rPr lang="tr-TR" sz="1000" dirty="0">
                          <a:effectLst/>
                        </a:rPr>
                        <a:t> </a:t>
                      </a:r>
                      <a:r>
                        <a:rPr lang="tr-TR" sz="1000" dirty="0" err="1">
                          <a:effectLst/>
                        </a:rPr>
                        <a:t>invasive</a:t>
                      </a:r>
                      <a:r>
                        <a:rPr lang="tr-TR" sz="1000" dirty="0">
                          <a:effectLst/>
                        </a:rPr>
                        <a:t> </a:t>
                      </a:r>
                      <a:r>
                        <a:rPr lang="tr-TR" sz="1000" dirty="0" err="1">
                          <a:effectLst/>
                        </a:rPr>
                        <a:t>than</a:t>
                      </a:r>
                      <a:r>
                        <a:rPr lang="tr-TR" sz="1000" dirty="0">
                          <a:effectLst/>
                        </a:rPr>
                        <a:t> </a:t>
                      </a:r>
                      <a:r>
                        <a:rPr lang="tr-TR" sz="1000" dirty="0" err="1">
                          <a:effectLst/>
                        </a:rPr>
                        <a:t>spontaneous</a:t>
                      </a:r>
                      <a:r>
                        <a:rPr lang="tr-TR" sz="1000" dirty="0">
                          <a:effectLst/>
                        </a:rPr>
                        <a:t> </a:t>
                      </a:r>
                      <a:r>
                        <a:rPr lang="tr-TR" sz="1000" dirty="0" err="1">
                          <a:effectLst/>
                        </a:rPr>
                        <a:t>micturition</a:t>
                      </a:r>
                      <a:r>
                        <a:rPr lang="tr-TR" sz="1000" dirty="0">
                          <a:effectLst/>
                        </a:rPr>
                        <a:t>. </a:t>
                      </a:r>
                      <a:r>
                        <a:rPr lang="tr-TR" sz="1000" dirty="0" err="1">
                          <a:effectLst/>
                        </a:rPr>
                        <a:t>Potential</a:t>
                      </a:r>
                      <a:r>
                        <a:rPr lang="tr-TR" sz="1000" dirty="0">
                          <a:effectLst/>
                        </a:rPr>
                        <a:t> </a:t>
                      </a:r>
                      <a:r>
                        <a:rPr lang="tr-TR" sz="1000" dirty="0" err="1">
                          <a:effectLst/>
                        </a:rPr>
                        <a:t>for</a:t>
                      </a:r>
                      <a:r>
                        <a:rPr lang="tr-TR" sz="1000" dirty="0">
                          <a:effectLst/>
                        </a:rPr>
                        <a:t> </a:t>
                      </a:r>
                      <a:r>
                        <a:rPr lang="tr-TR" sz="1000" dirty="0" err="1">
                          <a:effectLst/>
                        </a:rPr>
                        <a:t>bacterial</a:t>
                      </a:r>
                      <a:r>
                        <a:rPr lang="tr-TR" sz="1000" dirty="0">
                          <a:effectLst/>
                        </a:rPr>
                        <a:t> </a:t>
                      </a:r>
                      <a:r>
                        <a:rPr lang="tr-TR" sz="1000" dirty="0" err="1">
                          <a:effectLst/>
                        </a:rPr>
                        <a:t>contamination</a:t>
                      </a:r>
                      <a:r>
                        <a:rPr lang="tr-TR" sz="1000" dirty="0">
                          <a:effectLst/>
                        </a:rPr>
                        <a:t> of </a:t>
                      </a:r>
                      <a:r>
                        <a:rPr lang="tr-TR" sz="1000" dirty="0" err="1">
                          <a:effectLst/>
                        </a:rPr>
                        <a:t>sample</a:t>
                      </a:r>
                      <a:r>
                        <a:rPr lang="tr-TR" sz="1000" dirty="0">
                          <a:effectLst/>
                        </a:rPr>
                        <a:t> </a:t>
                      </a:r>
                      <a:r>
                        <a:rPr lang="tr-TR" sz="1000" dirty="0" err="1">
                          <a:effectLst/>
                        </a:rPr>
                        <a:t>if</a:t>
                      </a:r>
                      <a:r>
                        <a:rPr lang="tr-TR" sz="1000" dirty="0">
                          <a:effectLst/>
                        </a:rPr>
                        <a:t> </a:t>
                      </a:r>
                      <a:r>
                        <a:rPr lang="tr-TR" sz="1000" dirty="0" err="1">
                          <a:effectLst/>
                        </a:rPr>
                        <a:t>needle</a:t>
                      </a:r>
                      <a:r>
                        <a:rPr lang="tr-TR" sz="1000" dirty="0">
                          <a:effectLst/>
                        </a:rPr>
                        <a:t> </a:t>
                      </a:r>
                      <a:r>
                        <a:rPr lang="tr-TR" sz="1000" dirty="0" err="1">
                          <a:effectLst/>
                        </a:rPr>
                        <a:t>penetrates</a:t>
                      </a:r>
                      <a:r>
                        <a:rPr lang="tr-TR" sz="1000" dirty="0">
                          <a:effectLst/>
                        </a:rPr>
                        <a:t> </a:t>
                      </a:r>
                      <a:r>
                        <a:rPr lang="tr-TR" sz="1000" dirty="0" err="1">
                          <a:effectLst/>
                        </a:rPr>
                        <a:t>colon</a:t>
                      </a:r>
                      <a:r>
                        <a:rPr lang="tr-TR" sz="1000" dirty="0">
                          <a:effectLst/>
                        </a:rPr>
                        <a:t> </a:t>
                      </a:r>
                      <a:r>
                        <a:rPr lang="tr-TR" sz="1000" dirty="0" err="1">
                          <a:effectLst/>
                        </a:rPr>
                        <a:t>during</a:t>
                      </a:r>
                      <a:r>
                        <a:rPr lang="tr-TR" sz="1000" dirty="0">
                          <a:effectLst/>
                        </a:rPr>
                        <a:t> </a:t>
                      </a:r>
                      <a:r>
                        <a:rPr lang="tr-TR" sz="1000" dirty="0" err="1">
                          <a:effectLst/>
                        </a:rPr>
                        <a:t>procedure</a:t>
                      </a:r>
                      <a:r>
                        <a:rPr lang="tr-TR" sz="1000" dirty="0">
                          <a:effectLst/>
                        </a:rPr>
                        <a:t>.</a:t>
                      </a:r>
                    </a:p>
                  </a:txBody>
                  <a:tcPr marL="49258" marR="49258" marT="10262" marB="10262">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1473933445"/>
                  </a:ext>
                </a:extLst>
              </a:tr>
            </a:tbl>
          </a:graphicData>
        </a:graphic>
      </p:graphicFrame>
      <p:sp>
        <p:nvSpPr>
          <p:cNvPr id="8" name="Rectangle 7">
            <a:extLst>
              <a:ext uri="{FF2B5EF4-FFF2-40B4-BE49-F238E27FC236}">
                <a16:creationId xmlns:a16="http://schemas.microsoft.com/office/drawing/2014/main" id="{7B683186-4D55-7B45-A471-B95BC74EEE54}"/>
              </a:ext>
            </a:extLst>
          </p:cNvPr>
          <p:cNvSpPr/>
          <p:nvPr/>
        </p:nvSpPr>
        <p:spPr>
          <a:xfrm>
            <a:off x="2452187" y="256674"/>
            <a:ext cx="6533648" cy="40011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algn="ctr"/>
            <a:r>
              <a:rPr lang="tr-TR" sz="2000" b="1" dirty="0" err="1">
                <a:solidFill>
                  <a:srgbClr val="0070C0"/>
                </a:solidFill>
                <a:latin typeface="Open Sans"/>
              </a:rPr>
              <a:t>Advantages</a:t>
            </a:r>
            <a:r>
              <a:rPr lang="tr-TR" sz="2000" b="1" dirty="0">
                <a:solidFill>
                  <a:srgbClr val="0070C0"/>
                </a:solidFill>
                <a:latin typeface="Open Sans"/>
              </a:rPr>
              <a:t> </a:t>
            </a:r>
            <a:r>
              <a:rPr lang="tr-TR" sz="2000" b="1" dirty="0" err="1">
                <a:solidFill>
                  <a:srgbClr val="0070C0"/>
                </a:solidFill>
                <a:latin typeface="Open Sans"/>
              </a:rPr>
              <a:t>and</a:t>
            </a:r>
            <a:r>
              <a:rPr lang="tr-TR" sz="2000" b="1" dirty="0">
                <a:solidFill>
                  <a:srgbClr val="0070C0"/>
                </a:solidFill>
                <a:latin typeface="Open Sans"/>
              </a:rPr>
              <a:t> </a:t>
            </a:r>
            <a:r>
              <a:rPr lang="tr-TR" sz="2000" b="1" dirty="0" err="1">
                <a:solidFill>
                  <a:srgbClr val="0070C0"/>
                </a:solidFill>
                <a:latin typeface="Open Sans"/>
              </a:rPr>
              <a:t>Disadvantages</a:t>
            </a:r>
            <a:r>
              <a:rPr lang="tr-TR" sz="2000" b="1" dirty="0">
                <a:solidFill>
                  <a:srgbClr val="0070C0"/>
                </a:solidFill>
                <a:latin typeface="Open Sans"/>
              </a:rPr>
              <a:t> of </a:t>
            </a:r>
            <a:r>
              <a:rPr lang="tr-TR" sz="2000" b="1" dirty="0" err="1">
                <a:solidFill>
                  <a:srgbClr val="0070C0"/>
                </a:solidFill>
                <a:latin typeface="Open Sans"/>
              </a:rPr>
              <a:t>Urine</a:t>
            </a:r>
            <a:r>
              <a:rPr lang="tr-TR" sz="2000" b="1" dirty="0">
                <a:solidFill>
                  <a:srgbClr val="0070C0"/>
                </a:solidFill>
                <a:latin typeface="Open Sans"/>
              </a:rPr>
              <a:t> Collection </a:t>
            </a:r>
            <a:r>
              <a:rPr lang="tr-TR" sz="2000" b="1" dirty="0" err="1">
                <a:solidFill>
                  <a:srgbClr val="0070C0"/>
                </a:solidFill>
                <a:latin typeface="Open Sans"/>
              </a:rPr>
              <a:t>Methods</a:t>
            </a:r>
            <a:endParaRPr lang="tr-TR" sz="2000" b="1" i="0" u="none" strike="noStrike" dirty="0">
              <a:solidFill>
                <a:srgbClr val="0070C0"/>
              </a:solidFill>
              <a:effectLst/>
              <a:latin typeface="Open Sans"/>
            </a:endParaRPr>
          </a:p>
        </p:txBody>
      </p:sp>
    </p:spTree>
    <p:extLst>
      <p:ext uri="{BB962C8B-B14F-4D97-AF65-F5344CB8AC3E}">
        <p14:creationId xmlns:p14="http://schemas.microsoft.com/office/powerpoint/2010/main" val="27043480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C7C2E-4D83-CC47-919A-B39F38E2B94E}"/>
              </a:ext>
            </a:extLst>
          </p:cNvPr>
          <p:cNvSpPr>
            <a:spLocks noGrp="1"/>
          </p:cNvSpPr>
          <p:nvPr>
            <p:ph type="title"/>
          </p:nvPr>
        </p:nvSpPr>
        <p:spPr>
          <a:xfrm>
            <a:off x="1024128" y="857931"/>
            <a:ext cx="9720072" cy="553628"/>
          </a:xfrm>
        </p:spPr>
        <p:txBody>
          <a:bodyPr>
            <a:normAutofit/>
          </a:bodyPr>
          <a:lstStyle/>
          <a:p>
            <a:r>
              <a:rPr lang="en-US" sz="2400" b="1" dirty="0">
                <a:solidFill>
                  <a:srgbClr val="00B0F0"/>
                </a:solidFill>
              </a:rPr>
              <a:t>signs</a:t>
            </a:r>
          </a:p>
        </p:txBody>
      </p:sp>
      <p:sp>
        <p:nvSpPr>
          <p:cNvPr id="3" name="Content Placeholder 2">
            <a:extLst>
              <a:ext uri="{FF2B5EF4-FFF2-40B4-BE49-F238E27FC236}">
                <a16:creationId xmlns:a16="http://schemas.microsoft.com/office/drawing/2014/main" id="{489635AD-DEF6-9B44-A9BD-1DDFF89A896E}"/>
              </a:ext>
            </a:extLst>
          </p:cNvPr>
          <p:cNvSpPr>
            <a:spLocks noGrp="1"/>
          </p:cNvSpPr>
          <p:nvPr>
            <p:ph idx="1"/>
          </p:nvPr>
        </p:nvSpPr>
        <p:spPr>
          <a:xfrm>
            <a:off x="1024128" y="1888750"/>
            <a:ext cx="10301599" cy="4872852"/>
          </a:xfrm>
        </p:spPr>
        <p:txBody>
          <a:bodyPr>
            <a:normAutofit/>
          </a:bodyPr>
          <a:lstStyle/>
          <a:p>
            <a:pPr algn="just">
              <a:lnSpc>
                <a:spcPct val="150000"/>
              </a:lnSpc>
              <a:buFont typeface="Courier New" panose="02070309020205020404" pitchFamily="49" charset="0"/>
              <a:buChar char="o"/>
            </a:pPr>
            <a:r>
              <a:rPr lang="en-US" sz="2000" dirty="0"/>
              <a:t>Clinical signs associated with urolithiasis are seldom caused by microscopic crystals. </a:t>
            </a:r>
          </a:p>
          <a:p>
            <a:pPr algn="just">
              <a:lnSpc>
                <a:spcPct val="150000"/>
              </a:lnSpc>
              <a:buFont typeface="Courier New" panose="02070309020205020404" pitchFamily="49" charset="0"/>
              <a:buChar char="o"/>
            </a:pPr>
            <a:r>
              <a:rPr lang="en-US" sz="2000" dirty="0"/>
              <a:t>Macroscopic uroliths in the lower urinary tract that interfere with the flow of urine and/or irritate the mucosal surface often results in </a:t>
            </a:r>
            <a:r>
              <a:rPr lang="en-US" sz="2000" b="1" dirty="0">
                <a:solidFill>
                  <a:srgbClr val="7030A0"/>
                </a:solidFill>
              </a:rPr>
              <a:t>dysuria, hematuria</a:t>
            </a:r>
            <a:r>
              <a:rPr lang="en-US" sz="2000" dirty="0"/>
              <a:t>, and </a:t>
            </a:r>
            <a:r>
              <a:rPr lang="en-US" sz="2000" b="1" dirty="0" err="1">
                <a:solidFill>
                  <a:srgbClr val="7030A0"/>
                </a:solidFill>
              </a:rPr>
              <a:t>stranguria</a:t>
            </a:r>
            <a:endParaRPr lang="en-US" sz="2000" dirty="0"/>
          </a:p>
          <a:p>
            <a:pPr algn="just">
              <a:lnSpc>
                <a:spcPct val="150000"/>
              </a:lnSpc>
              <a:buFont typeface="Courier New" panose="02070309020205020404" pitchFamily="49" charset="0"/>
              <a:buChar char="o"/>
            </a:pPr>
            <a:r>
              <a:rPr lang="en-US" sz="2000" dirty="0"/>
              <a:t>Nephroliths often are asymptomatic unless pyelonephritis exists concurrently or they pass into the ureter. </a:t>
            </a:r>
          </a:p>
          <a:p>
            <a:pPr algn="just">
              <a:lnSpc>
                <a:spcPct val="150000"/>
              </a:lnSpc>
              <a:buFont typeface="Courier New" panose="02070309020205020404" pitchFamily="49" charset="0"/>
              <a:buChar char="o"/>
            </a:pPr>
            <a:r>
              <a:rPr lang="en-US" sz="2000" dirty="0"/>
              <a:t>Ureteral obstruction may produce signs of vomiting, lethargy, and/or flank and renal pain</a:t>
            </a:r>
          </a:p>
        </p:txBody>
      </p:sp>
    </p:spTree>
    <p:extLst>
      <p:ext uri="{BB962C8B-B14F-4D97-AF65-F5344CB8AC3E}">
        <p14:creationId xmlns:p14="http://schemas.microsoft.com/office/powerpoint/2010/main" val="1643526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CE0E2-B9DF-4649-BE2B-F1261133E264}"/>
              </a:ext>
            </a:extLst>
          </p:cNvPr>
          <p:cNvSpPr>
            <a:spLocks noGrp="1"/>
          </p:cNvSpPr>
          <p:nvPr>
            <p:ph type="title"/>
          </p:nvPr>
        </p:nvSpPr>
        <p:spPr>
          <a:xfrm>
            <a:off x="895791" y="841890"/>
            <a:ext cx="9720072" cy="711569"/>
          </a:xfrm>
        </p:spPr>
        <p:txBody>
          <a:bodyPr>
            <a:normAutofit/>
          </a:bodyPr>
          <a:lstStyle/>
          <a:p>
            <a:r>
              <a:rPr lang="en-US" sz="2800" b="1" dirty="0">
                <a:solidFill>
                  <a:srgbClr val="00B0F0"/>
                </a:solidFill>
              </a:rPr>
              <a:t>Diagnosis </a:t>
            </a:r>
          </a:p>
        </p:txBody>
      </p:sp>
      <p:sp>
        <p:nvSpPr>
          <p:cNvPr id="3" name="Content Placeholder 2">
            <a:extLst>
              <a:ext uri="{FF2B5EF4-FFF2-40B4-BE49-F238E27FC236}">
                <a16:creationId xmlns:a16="http://schemas.microsoft.com/office/drawing/2014/main" id="{DA9F1981-0C6A-AB48-9D61-B4005CF89BF7}"/>
              </a:ext>
            </a:extLst>
          </p:cNvPr>
          <p:cNvSpPr>
            <a:spLocks noGrp="1"/>
          </p:cNvSpPr>
          <p:nvPr>
            <p:ph idx="1"/>
          </p:nvPr>
        </p:nvSpPr>
        <p:spPr>
          <a:xfrm>
            <a:off x="895790" y="1553459"/>
            <a:ext cx="9720073" cy="4023360"/>
          </a:xfrm>
        </p:spPr>
        <p:txBody>
          <a:bodyPr>
            <a:normAutofit fontScale="85000" lnSpcReduction="20000"/>
          </a:bodyPr>
          <a:lstStyle/>
          <a:p>
            <a:pPr algn="just">
              <a:lnSpc>
                <a:spcPct val="150000"/>
              </a:lnSpc>
              <a:buFont typeface="Arial" panose="020B0604020202020204" pitchFamily="34" charset="0"/>
              <a:buChar char="•"/>
            </a:pPr>
            <a:r>
              <a:rPr lang="en-US" dirty="0"/>
              <a:t>Abdominal palpation </a:t>
            </a:r>
          </a:p>
          <a:p>
            <a:pPr algn="just">
              <a:lnSpc>
                <a:spcPct val="150000"/>
              </a:lnSpc>
              <a:buFont typeface="Arial" panose="020B0604020202020204" pitchFamily="34" charset="0"/>
              <a:buChar char="•"/>
            </a:pPr>
            <a:r>
              <a:rPr lang="en-US" dirty="0"/>
              <a:t>Rectal palpation or located by passing a catheter </a:t>
            </a:r>
          </a:p>
          <a:p>
            <a:pPr algn="just">
              <a:lnSpc>
                <a:spcPct val="150000"/>
              </a:lnSpc>
              <a:buFont typeface="Arial" panose="020B0604020202020204" pitchFamily="34" charset="0"/>
              <a:buChar char="•"/>
            </a:pPr>
            <a:r>
              <a:rPr lang="en-US" dirty="0" err="1">
                <a:solidFill>
                  <a:srgbClr val="FF0000"/>
                </a:solidFill>
              </a:rPr>
              <a:t>Radiodense</a:t>
            </a:r>
            <a:r>
              <a:rPr lang="en-US" dirty="0">
                <a:solidFill>
                  <a:srgbClr val="FF0000"/>
                </a:solidFill>
              </a:rPr>
              <a:t> calculi &gt;3 mm </a:t>
            </a:r>
            <a:r>
              <a:rPr lang="en-US" dirty="0"/>
              <a:t>in diameter are usually visible on radiographs</a:t>
            </a:r>
          </a:p>
          <a:p>
            <a:pPr algn="just">
              <a:lnSpc>
                <a:spcPct val="150000"/>
              </a:lnSpc>
              <a:buFont typeface="Arial" panose="020B0604020202020204" pitchFamily="34" charset="0"/>
              <a:buChar char="•"/>
            </a:pPr>
            <a:r>
              <a:rPr lang="en-US" dirty="0"/>
              <a:t>Urate, and occasionally cystine, uroliths may be radiolucent, requiring contrast radiography or ultrasonography to confirm their presence</a:t>
            </a:r>
          </a:p>
          <a:p>
            <a:pPr algn="just">
              <a:lnSpc>
                <a:spcPct val="150000"/>
              </a:lnSpc>
              <a:buFont typeface="Arial" panose="020B0604020202020204" pitchFamily="34" charset="0"/>
              <a:buChar char="•"/>
            </a:pPr>
            <a:r>
              <a:rPr lang="en-US" dirty="0"/>
              <a:t>Dentification  of crystals on microscopic examination of fresh, warm urine and bacterial culture and sensitivity testing</a:t>
            </a:r>
          </a:p>
          <a:p>
            <a:pPr algn="just">
              <a:lnSpc>
                <a:spcPct val="150000"/>
              </a:lnSpc>
              <a:buFont typeface="Arial" panose="020B0604020202020204" pitchFamily="34" charset="0"/>
              <a:buChar char="•"/>
            </a:pPr>
            <a:r>
              <a:rPr lang="en-US" dirty="0"/>
              <a:t> Ultrasonography and cystoscopy may also be useful.</a:t>
            </a:r>
          </a:p>
        </p:txBody>
      </p:sp>
    </p:spTree>
    <p:extLst>
      <p:ext uri="{BB962C8B-B14F-4D97-AF65-F5344CB8AC3E}">
        <p14:creationId xmlns:p14="http://schemas.microsoft.com/office/powerpoint/2010/main" val="30984686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BB5CD-034E-ED48-819B-33697299DCE6}"/>
              </a:ext>
            </a:extLst>
          </p:cNvPr>
          <p:cNvSpPr>
            <a:spLocks noGrp="1"/>
          </p:cNvSpPr>
          <p:nvPr>
            <p:ph type="title"/>
          </p:nvPr>
        </p:nvSpPr>
        <p:spPr>
          <a:xfrm>
            <a:off x="778829" y="817972"/>
            <a:ext cx="9720072" cy="670006"/>
          </a:xfrm>
        </p:spPr>
        <p:txBody>
          <a:bodyPr>
            <a:normAutofit/>
          </a:bodyPr>
          <a:lstStyle/>
          <a:p>
            <a:r>
              <a:rPr lang="en-US" sz="2400" b="1" dirty="0">
                <a:solidFill>
                  <a:srgbClr val="00B0F0"/>
                </a:solidFill>
              </a:rPr>
              <a:t>Urethral Obstruction</a:t>
            </a:r>
            <a:endParaRPr lang="en-US" sz="2400" dirty="0">
              <a:solidFill>
                <a:srgbClr val="00B0F0"/>
              </a:solidFill>
            </a:endParaRPr>
          </a:p>
        </p:txBody>
      </p:sp>
      <p:sp>
        <p:nvSpPr>
          <p:cNvPr id="3" name="Content Placeholder 2">
            <a:extLst>
              <a:ext uri="{FF2B5EF4-FFF2-40B4-BE49-F238E27FC236}">
                <a16:creationId xmlns:a16="http://schemas.microsoft.com/office/drawing/2014/main" id="{61D208DB-2DE1-5946-AA6D-0E23EFEAAF67}"/>
              </a:ext>
            </a:extLst>
          </p:cNvPr>
          <p:cNvSpPr>
            <a:spLocks noGrp="1"/>
          </p:cNvSpPr>
          <p:nvPr>
            <p:ph idx="1"/>
          </p:nvPr>
        </p:nvSpPr>
        <p:spPr>
          <a:xfrm>
            <a:off x="778830" y="1487977"/>
            <a:ext cx="11012118" cy="4688233"/>
          </a:xfrm>
        </p:spPr>
        <p:txBody>
          <a:bodyPr>
            <a:normAutofit/>
          </a:bodyPr>
          <a:lstStyle/>
          <a:p>
            <a:pPr algn="just">
              <a:lnSpc>
                <a:spcPct val="150000"/>
              </a:lnSpc>
              <a:buFont typeface="Arial" panose="020B0604020202020204" pitchFamily="34" charset="0"/>
              <a:buChar char="•"/>
            </a:pPr>
            <a:r>
              <a:rPr lang="en-US" dirty="0"/>
              <a:t>Urethral obstruction is common in male dogs and cats</a:t>
            </a:r>
          </a:p>
          <a:p>
            <a:pPr algn="just">
              <a:lnSpc>
                <a:spcPct val="150000"/>
              </a:lnSpc>
              <a:buFont typeface="Arial" panose="020B0604020202020204" pitchFamily="34" charset="0"/>
              <a:buChar char="•"/>
            </a:pPr>
            <a:r>
              <a:rPr lang="en-US" dirty="0"/>
              <a:t>It may occur suddenly or may develop throughout days or weeks</a:t>
            </a:r>
          </a:p>
          <a:p>
            <a:pPr algn="just">
              <a:lnSpc>
                <a:spcPct val="150000"/>
              </a:lnSpc>
              <a:buFont typeface="Arial" panose="020B0604020202020204" pitchFamily="34" charset="0"/>
              <a:buChar char="•"/>
            </a:pPr>
            <a:r>
              <a:rPr lang="en-US" dirty="0"/>
              <a:t>Initially, the animal may frequently attempt to urinate and produce only a fine stream, a few drops, or nothing</a:t>
            </a:r>
          </a:p>
          <a:p>
            <a:pPr algn="just">
              <a:lnSpc>
                <a:spcPct val="150000"/>
              </a:lnSpc>
              <a:buFont typeface="Arial" panose="020B0604020202020204" pitchFamily="34" charset="0"/>
              <a:buChar char="•"/>
            </a:pPr>
            <a:r>
              <a:rPr lang="en-US" dirty="0"/>
              <a:t>Complete obstruction causes uremia within 36–48 </a:t>
            </a:r>
            <a:r>
              <a:rPr lang="en-US" dirty="0" err="1"/>
              <a:t>hr</a:t>
            </a:r>
            <a:r>
              <a:rPr lang="en-US" dirty="0"/>
              <a:t>, which leads to depression, anorexia, vomiting, diarrhea, dehydration, coma, and death within ~72 hr.</a:t>
            </a:r>
          </a:p>
          <a:p>
            <a:pPr algn="just">
              <a:lnSpc>
                <a:spcPct val="150000"/>
              </a:lnSpc>
              <a:buFont typeface="Arial" panose="020B0604020202020204" pitchFamily="34" charset="0"/>
              <a:buChar char="•"/>
            </a:pPr>
            <a:r>
              <a:rPr lang="en-US" dirty="0"/>
              <a:t>Urethral obstruction is an emergency condition, and treatment should begin immediately.</a:t>
            </a:r>
          </a:p>
        </p:txBody>
      </p:sp>
    </p:spTree>
    <p:extLst>
      <p:ext uri="{BB962C8B-B14F-4D97-AF65-F5344CB8AC3E}">
        <p14:creationId xmlns:p14="http://schemas.microsoft.com/office/powerpoint/2010/main" val="15816002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BB5CD-034E-ED48-819B-33697299DCE6}"/>
              </a:ext>
            </a:extLst>
          </p:cNvPr>
          <p:cNvSpPr>
            <a:spLocks noGrp="1"/>
          </p:cNvSpPr>
          <p:nvPr>
            <p:ph type="title"/>
          </p:nvPr>
        </p:nvSpPr>
        <p:spPr>
          <a:xfrm>
            <a:off x="778829" y="817972"/>
            <a:ext cx="9720072" cy="670006"/>
          </a:xfrm>
        </p:spPr>
        <p:txBody>
          <a:bodyPr>
            <a:normAutofit/>
          </a:bodyPr>
          <a:lstStyle/>
          <a:p>
            <a:r>
              <a:rPr lang="en-US" sz="2400" b="1" dirty="0">
                <a:solidFill>
                  <a:srgbClr val="00B0F0"/>
                </a:solidFill>
              </a:rPr>
              <a:t>Urethral Obstruction</a:t>
            </a:r>
            <a:endParaRPr lang="en-US" sz="2400" dirty="0">
              <a:solidFill>
                <a:srgbClr val="00B0F0"/>
              </a:solidFill>
            </a:endParaRPr>
          </a:p>
        </p:txBody>
      </p:sp>
      <p:sp>
        <p:nvSpPr>
          <p:cNvPr id="3" name="Content Placeholder 2">
            <a:extLst>
              <a:ext uri="{FF2B5EF4-FFF2-40B4-BE49-F238E27FC236}">
                <a16:creationId xmlns:a16="http://schemas.microsoft.com/office/drawing/2014/main" id="{61D208DB-2DE1-5946-AA6D-0E23EFEAAF67}"/>
              </a:ext>
            </a:extLst>
          </p:cNvPr>
          <p:cNvSpPr>
            <a:spLocks noGrp="1"/>
          </p:cNvSpPr>
          <p:nvPr>
            <p:ph idx="1"/>
          </p:nvPr>
        </p:nvSpPr>
        <p:spPr>
          <a:xfrm>
            <a:off x="778830" y="1487977"/>
            <a:ext cx="11012118" cy="4688233"/>
          </a:xfrm>
        </p:spPr>
        <p:txBody>
          <a:bodyPr>
            <a:normAutofit/>
          </a:bodyPr>
          <a:lstStyle/>
          <a:p>
            <a:pPr algn="just">
              <a:lnSpc>
                <a:spcPct val="150000"/>
              </a:lnSpc>
              <a:buFont typeface="Arial" panose="020B0604020202020204" pitchFamily="34" charset="0"/>
              <a:buChar char="•"/>
            </a:pPr>
            <a:r>
              <a:rPr lang="tr-TR" dirty="0" err="1"/>
              <a:t>If</a:t>
            </a:r>
            <a:r>
              <a:rPr lang="tr-TR" dirty="0"/>
              <a:t> </a:t>
            </a:r>
            <a:r>
              <a:rPr lang="tr-TR" dirty="0" err="1"/>
              <a:t>the</a:t>
            </a:r>
            <a:r>
              <a:rPr lang="tr-TR" dirty="0"/>
              <a:t> </a:t>
            </a:r>
            <a:r>
              <a:rPr lang="tr-TR" dirty="0" err="1"/>
              <a:t>bladder</a:t>
            </a:r>
            <a:r>
              <a:rPr lang="tr-TR" dirty="0"/>
              <a:t> is </a:t>
            </a:r>
            <a:r>
              <a:rPr lang="tr-TR" dirty="0" err="1"/>
              <a:t>intact</a:t>
            </a:r>
            <a:r>
              <a:rPr lang="tr-TR" dirty="0"/>
              <a:t>, it is </a:t>
            </a:r>
            <a:r>
              <a:rPr lang="tr-TR" dirty="0" err="1"/>
              <a:t>distended</a:t>
            </a:r>
            <a:r>
              <a:rPr lang="tr-TR" dirty="0"/>
              <a:t>, hard, </a:t>
            </a:r>
            <a:r>
              <a:rPr lang="tr-TR" dirty="0" err="1"/>
              <a:t>and</a:t>
            </a:r>
            <a:r>
              <a:rPr lang="tr-TR" dirty="0"/>
              <a:t> </a:t>
            </a:r>
            <a:r>
              <a:rPr lang="tr-TR" dirty="0" err="1"/>
              <a:t>painful</a:t>
            </a:r>
            <a:r>
              <a:rPr lang="tr-TR" dirty="0"/>
              <a:t>; </a:t>
            </a:r>
            <a:r>
              <a:rPr lang="tr-TR" dirty="0" err="1"/>
              <a:t>care</a:t>
            </a:r>
            <a:r>
              <a:rPr lang="tr-TR" dirty="0"/>
              <a:t> </a:t>
            </a:r>
            <a:r>
              <a:rPr lang="tr-TR" dirty="0" err="1"/>
              <a:t>should</a:t>
            </a:r>
            <a:r>
              <a:rPr lang="tr-TR" dirty="0"/>
              <a:t> be </a:t>
            </a:r>
            <a:r>
              <a:rPr lang="tr-TR" dirty="0" err="1"/>
              <a:t>used</a:t>
            </a:r>
            <a:r>
              <a:rPr lang="tr-TR" dirty="0"/>
              <a:t> </a:t>
            </a:r>
            <a:r>
              <a:rPr lang="tr-TR" dirty="0" err="1"/>
              <a:t>when</a:t>
            </a:r>
            <a:r>
              <a:rPr lang="tr-TR" dirty="0"/>
              <a:t> </a:t>
            </a:r>
            <a:r>
              <a:rPr lang="tr-TR" dirty="0" err="1"/>
              <a:t>palpating</a:t>
            </a:r>
            <a:r>
              <a:rPr lang="tr-TR" dirty="0"/>
              <a:t> </a:t>
            </a:r>
            <a:r>
              <a:rPr lang="tr-TR" dirty="0" err="1"/>
              <a:t>the</a:t>
            </a:r>
            <a:r>
              <a:rPr lang="tr-TR" dirty="0"/>
              <a:t> </a:t>
            </a:r>
            <a:r>
              <a:rPr lang="tr-TR" dirty="0" err="1"/>
              <a:t>bladder</a:t>
            </a:r>
            <a:r>
              <a:rPr lang="tr-TR" dirty="0"/>
              <a:t> </a:t>
            </a:r>
            <a:r>
              <a:rPr lang="tr-TR" dirty="0" err="1"/>
              <a:t>to</a:t>
            </a:r>
            <a:r>
              <a:rPr lang="tr-TR" dirty="0"/>
              <a:t> </a:t>
            </a:r>
            <a:r>
              <a:rPr lang="tr-TR" dirty="0" err="1"/>
              <a:t>avoid</a:t>
            </a:r>
            <a:r>
              <a:rPr lang="tr-TR" dirty="0"/>
              <a:t> </a:t>
            </a:r>
            <a:r>
              <a:rPr lang="tr-TR" dirty="0" err="1"/>
              <a:t>iatrogenic</a:t>
            </a:r>
            <a:r>
              <a:rPr lang="tr-TR" dirty="0"/>
              <a:t> </a:t>
            </a:r>
            <a:r>
              <a:rPr lang="tr-TR" dirty="0" err="1"/>
              <a:t>rupture</a:t>
            </a:r>
            <a:r>
              <a:rPr lang="tr-TR" dirty="0"/>
              <a:t>. </a:t>
            </a:r>
            <a:r>
              <a:rPr lang="tr-TR" dirty="0" err="1"/>
              <a:t>If</a:t>
            </a:r>
            <a:r>
              <a:rPr lang="tr-TR" dirty="0"/>
              <a:t> </a:t>
            </a:r>
            <a:r>
              <a:rPr lang="tr-TR" dirty="0" err="1"/>
              <a:t>the</a:t>
            </a:r>
            <a:r>
              <a:rPr lang="tr-TR" dirty="0"/>
              <a:t> </a:t>
            </a:r>
            <a:r>
              <a:rPr lang="tr-TR" dirty="0" err="1"/>
              <a:t>bladder</a:t>
            </a:r>
            <a:r>
              <a:rPr lang="tr-TR" dirty="0"/>
              <a:t> has </a:t>
            </a:r>
            <a:r>
              <a:rPr lang="tr-TR" dirty="0" err="1"/>
              <a:t>ruptured</a:t>
            </a:r>
            <a:r>
              <a:rPr lang="tr-TR" dirty="0"/>
              <a:t>, it </a:t>
            </a:r>
            <a:r>
              <a:rPr lang="tr-TR" dirty="0" err="1"/>
              <a:t>cannot</a:t>
            </a:r>
            <a:r>
              <a:rPr lang="tr-TR" dirty="0"/>
              <a:t> be </a:t>
            </a:r>
            <a:r>
              <a:rPr lang="tr-TR" dirty="0" err="1"/>
              <a:t>palpated</a:t>
            </a:r>
            <a:r>
              <a:rPr lang="tr-TR" dirty="0"/>
              <a:t> </a:t>
            </a:r>
            <a:r>
              <a:rPr lang="tr-TR" dirty="0" err="1"/>
              <a:t>and</a:t>
            </a:r>
            <a:r>
              <a:rPr lang="tr-TR" dirty="0"/>
              <a:t> </a:t>
            </a:r>
            <a:r>
              <a:rPr lang="tr-TR" dirty="0" err="1"/>
              <a:t>urine</a:t>
            </a:r>
            <a:r>
              <a:rPr lang="tr-TR" dirty="0"/>
              <a:t> can </a:t>
            </a:r>
            <a:r>
              <a:rPr lang="tr-TR" dirty="0" err="1"/>
              <a:t>sometimes</a:t>
            </a:r>
            <a:r>
              <a:rPr lang="tr-TR" dirty="0"/>
              <a:t>, but not </a:t>
            </a:r>
            <a:r>
              <a:rPr lang="tr-TR" dirty="0" err="1"/>
              <a:t>always</a:t>
            </a:r>
            <a:r>
              <a:rPr lang="tr-TR" dirty="0"/>
              <a:t>, be </a:t>
            </a:r>
            <a:r>
              <a:rPr lang="tr-TR" dirty="0" err="1"/>
              <a:t>obtained</a:t>
            </a:r>
            <a:r>
              <a:rPr lang="tr-TR" dirty="0"/>
              <a:t> </a:t>
            </a:r>
            <a:r>
              <a:rPr lang="tr-TR" dirty="0" err="1"/>
              <a:t>from</a:t>
            </a:r>
            <a:r>
              <a:rPr lang="tr-TR" dirty="0"/>
              <a:t> </a:t>
            </a:r>
            <a:r>
              <a:rPr lang="tr-TR" dirty="0" err="1"/>
              <a:t>the</a:t>
            </a:r>
            <a:r>
              <a:rPr lang="tr-TR" dirty="0"/>
              <a:t> </a:t>
            </a:r>
            <a:r>
              <a:rPr lang="tr-TR" dirty="0" err="1"/>
              <a:t>abdominal</a:t>
            </a:r>
            <a:r>
              <a:rPr lang="tr-TR" dirty="0"/>
              <a:t> </a:t>
            </a:r>
            <a:r>
              <a:rPr lang="tr-TR" dirty="0" err="1"/>
              <a:t>cavity</a:t>
            </a:r>
            <a:r>
              <a:rPr lang="tr-TR" dirty="0"/>
              <a:t> </a:t>
            </a:r>
            <a:r>
              <a:rPr lang="tr-TR" dirty="0" err="1"/>
              <a:t>by</a:t>
            </a:r>
            <a:r>
              <a:rPr lang="tr-TR" dirty="0"/>
              <a:t> </a:t>
            </a:r>
            <a:r>
              <a:rPr lang="tr-TR" dirty="0" err="1"/>
              <a:t>paracentesis</a:t>
            </a:r>
            <a:r>
              <a:rPr lang="tr-TR" dirty="0"/>
              <a:t>. </a:t>
            </a:r>
          </a:p>
          <a:p>
            <a:pPr algn="just">
              <a:lnSpc>
                <a:spcPct val="150000"/>
              </a:lnSpc>
              <a:buFont typeface="Arial" panose="020B0604020202020204" pitchFamily="34" charset="0"/>
              <a:buChar char="•"/>
            </a:pPr>
            <a:r>
              <a:rPr lang="tr-TR" dirty="0" err="1"/>
              <a:t>Hyperkalemia</a:t>
            </a:r>
            <a:r>
              <a:rPr lang="tr-TR" dirty="0"/>
              <a:t> </a:t>
            </a:r>
            <a:r>
              <a:rPr lang="tr-TR" dirty="0" err="1"/>
              <a:t>and</a:t>
            </a:r>
            <a:r>
              <a:rPr lang="tr-TR" dirty="0"/>
              <a:t> </a:t>
            </a:r>
            <a:r>
              <a:rPr lang="tr-TR" dirty="0" err="1"/>
              <a:t>metabolic</a:t>
            </a:r>
            <a:r>
              <a:rPr lang="tr-TR" dirty="0"/>
              <a:t> </a:t>
            </a:r>
            <a:r>
              <a:rPr lang="tr-TR" dirty="0" err="1"/>
              <a:t>acidosis</a:t>
            </a:r>
            <a:r>
              <a:rPr lang="tr-TR" dirty="0"/>
              <a:t> </a:t>
            </a:r>
            <a:r>
              <a:rPr lang="tr-TR" dirty="0" err="1"/>
              <a:t>are</a:t>
            </a:r>
            <a:r>
              <a:rPr lang="tr-TR" dirty="0"/>
              <a:t> life-</a:t>
            </a:r>
            <a:r>
              <a:rPr lang="tr-TR" dirty="0" err="1"/>
              <a:t>threatening</a:t>
            </a:r>
            <a:r>
              <a:rPr lang="tr-TR" dirty="0"/>
              <a:t> </a:t>
            </a:r>
            <a:r>
              <a:rPr lang="tr-TR" dirty="0" err="1"/>
              <a:t>complications</a:t>
            </a:r>
            <a:r>
              <a:rPr lang="tr-TR" dirty="0"/>
              <a:t> of </a:t>
            </a:r>
            <a:r>
              <a:rPr lang="tr-TR" dirty="0" err="1"/>
              <a:t>urethral</a:t>
            </a:r>
            <a:r>
              <a:rPr lang="tr-TR" dirty="0"/>
              <a:t> </a:t>
            </a:r>
            <a:r>
              <a:rPr lang="tr-TR" dirty="0" err="1"/>
              <a:t>obstruction</a:t>
            </a:r>
            <a:r>
              <a:rPr lang="tr-TR" dirty="0"/>
              <a:t>. An ECG (</a:t>
            </a:r>
            <a:r>
              <a:rPr lang="tr-TR" dirty="0" err="1"/>
              <a:t>to</a:t>
            </a:r>
            <a:r>
              <a:rPr lang="tr-TR" dirty="0"/>
              <a:t> </a:t>
            </a:r>
            <a:r>
              <a:rPr lang="tr-TR" dirty="0" err="1"/>
              <a:t>record</a:t>
            </a:r>
            <a:r>
              <a:rPr lang="tr-TR" dirty="0"/>
              <a:t> </a:t>
            </a:r>
            <a:r>
              <a:rPr lang="tr-TR" dirty="0" err="1"/>
              <a:t>cardiac</a:t>
            </a:r>
            <a:r>
              <a:rPr lang="tr-TR" dirty="0"/>
              <a:t> </a:t>
            </a:r>
            <a:r>
              <a:rPr lang="tr-TR" dirty="0" err="1"/>
              <a:t>rhythm</a:t>
            </a:r>
            <a:r>
              <a:rPr lang="tr-TR" dirty="0"/>
              <a:t> </a:t>
            </a:r>
            <a:r>
              <a:rPr lang="tr-TR" dirty="0" err="1"/>
              <a:t>and</a:t>
            </a:r>
            <a:r>
              <a:rPr lang="tr-TR" dirty="0"/>
              <a:t> rate) </a:t>
            </a:r>
            <a:r>
              <a:rPr lang="tr-TR" dirty="0" err="1"/>
              <a:t>and</a:t>
            </a:r>
            <a:r>
              <a:rPr lang="tr-TR" dirty="0"/>
              <a:t> a serum </a:t>
            </a:r>
            <a:r>
              <a:rPr lang="tr-TR" dirty="0" err="1"/>
              <a:t>potassium</a:t>
            </a:r>
            <a:r>
              <a:rPr lang="tr-TR" dirty="0"/>
              <a:t> </a:t>
            </a:r>
            <a:r>
              <a:rPr lang="tr-TR" dirty="0" err="1"/>
              <a:t>are</a:t>
            </a:r>
            <a:r>
              <a:rPr lang="tr-TR" dirty="0"/>
              <a:t> </a:t>
            </a:r>
            <a:r>
              <a:rPr lang="tr-TR" dirty="0" err="1"/>
              <a:t>indicated</a:t>
            </a:r>
            <a:r>
              <a:rPr lang="tr-TR" dirty="0"/>
              <a:t>. </a:t>
            </a:r>
          </a:p>
          <a:p>
            <a:pPr algn="just">
              <a:lnSpc>
                <a:spcPct val="150000"/>
              </a:lnSpc>
              <a:buFont typeface="Arial" panose="020B0604020202020204" pitchFamily="34" charset="0"/>
              <a:buChar char="•"/>
            </a:pPr>
            <a:r>
              <a:rPr lang="tr-TR" dirty="0" err="1"/>
              <a:t>Initial</a:t>
            </a:r>
            <a:r>
              <a:rPr lang="tr-TR" dirty="0"/>
              <a:t> </a:t>
            </a:r>
            <a:r>
              <a:rPr lang="tr-TR" dirty="0" err="1"/>
              <a:t>emergency</a:t>
            </a:r>
            <a:r>
              <a:rPr lang="tr-TR" dirty="0"/>
              <a:t> </a:t>
            </a:r>
            <a:r>
              <a:rPr lang="tr-TR" dirty="0" err="1"/>
              <a:t>care</a:t>
            </a:r>
            <a:r>
              <a:rPr lang="tr-TR" dirty="0"/>
              <a:t> </a:t>
            </a:r>
            <a:r>
              <a:rPr lang="tr-TR" dirty="0" err="1"/>
              <a:t>involves</a:t>
            </a:r>
            <a:r>
              <a:rPr lang="tr-TR" dirty="0"/>
              <a:t> </a:t>
            </a:r>
            <a:r>
              <a:rPr lang="tr-TR" dirty="0" err="1"/>
              <a:t>immediate</a:t>
            </a:r>
            <a:r>
              <a:rPr lang="tr-TR" dirty="0"/>
              <a:t> </a:t>
            </a:r>
            <a:r>
              <a:rPr lang="tr-TR" dirty="0" err="1"/>
              <a:t>relief</a:t>
            </a:r>
            <a:r>
              <a:rPr lang="tr-TR" dirty="0"/>
              <a:t> of </a:t>
            </a:r>
            <a:r>
              <a:rPr lang="tr-TR" dirty="0" err="1"/>
              <a:t>obstruction</a:t>
            </a:r>
            <a:r>
              <a:rPr lang="tr-TR" dirty="0"/>
              <a:t> </a:t>
            </a:r>
            <a:r>
              <a:rPr lang="tr-TR" dirty="0" err="1"/>
              <a:t>by</a:t>
            </a:r>
            <a:r>
              <a:rPr lang="tr-TR" dirty="0"/>
              <a:t> </a:t>
            </a:r>
            <a:r>
              <a:rPr lang="tr-TR" dirty="0" err="1"/>
              <a:t>catheterization</a:t>
            </a:r>
            <a:r>
              <a:rPr lang="tr-TR" dirty="0"/>
              <a:t> </a:t>
            </a:r>
            <a:r>
              <a:rPr lang="tr-TR" dirty="0" err="1"/>
              <a:t>and</a:t>
            </a:r>
            <a:r>
              <a:rPr lang="tr-TR" dirty="0"/>
              <a:t> </a:t>
            </a:r>
            <a:r>
              <a:rPr lang="tr-TR" dirty="0" err="1"/>
              <a:t>fluid</a:t>
            </a:r>
            <a:r>
              <a:rPr lang="tr-TR" dirty="0"/>
              <a:t> </a:t>
            </a:r>
            <a:r>
              <a:rPr lang="tr-TR" dirty="0" err="1"/>
              <a:t>therapy</a:t>
            </a:r>
            <a:r>
              <a:rPr lang="tr-TR" dirty="0"/>
              <a:t> </a:t>
            </a:r>
            <a:r>
              <a:rPr lang="tr-TR" dirty="0" err="1"/>
              <a:t>with</a:t>
            </a:r>
            <a:r>
              <a:rPr lang="tr-TR" dirty="0"/>
              <a:t> normal </a:t>
            </a:r>
            <a:r>
              <a:rPr lang="tr-TR" dirty="0" err="1"/>
              <a:t>saline</a:t>
            </a:r>
            <a:r>
              <a:rPr lang="tr-TR" dirty="0"/>
              <a:t>. </a:t>
            </a:r>
            <a:endParaRPr lang="en-US" dirty="0"/>
          </a:p>
        </p:txBody>
      </p:sp>
    </p:spTree>
    <p:extLst>
      <p:ext uri="{BB962C8B-B14F-4D97-AF65-F5344CB8AC3E}">
        <p14:creationId xmlns:p14="http://schemas.microsoft.com/office/powerpoint/2010/main" val="15481162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C481C-59DA-534F-A55E-5798B7E18A76}"/>
              </a:ext>
            </a:extLst>
          </p:cNvPr>
          <p:cNvSpPr>
            <a:spLocks noGrp="1"/>
          </p:cNvSpPr>
          <p:nvPr>
            <p:ph type="title"/>
          </p:nvPr>
        </p:nvSpPr>
        <p:spPr>
          <a:xfrm>
            <a:off x="850232" y="376668"/>
            <a:ext cx="9720072" cy="601900"/>
          </a:xfrm>
        </p:spPr>
        <p:txBody>
          <a:bodyPr>
            <a:normAutofit/>
          </a:bodyPr>
          <a:lstStyle/>
          <a:p>
            <a:r>
              <a:rPr lang="tr-TR" sz="2400" b="1" dirty="0">
                <a:solidFill>
                  <a:srgbClr val="00B0F0"/>
                </a:solidFill>
              </a:rPr>
              <a:t>Canine </a:t>
            </a:r>
            <a:r>
              <a:rPr lang="tr-TR" sz="2400" b="1" dirty="0" err="1">
                <a:solidFill>
                  <a:srgbClr val="00B0F0"/>
                </a:solidFill>
              </a:rPr>
              <a:t>Urolithiasis</a:t>
            </a:r>
            <a:endParaRPr lang="en-US" sz="2400" dirty="0">
              <a:solidFill>
                <a:srgbClr val="00B0F0"/>
              </a:solidFill>
            </a:endParaRPr>
          </a:p>
        </p:txBody>
      </p:sp>
      <p:sp>
        <p:nvSpPr>
          <p:cNvPr id="3" name="Content Placeholder 2">
            <a:extLst>
              <a:ext uri="{FF2B5EF4-FFF2-40B4-BE49-F238E27FC236}">
                <a16:creationId xmlns:a16="http://schemas.microsoft.com/office/drawing/2014/main" id="{8ECCA559-DBB7-C74A-BE6C-4457E6CF89EF}"/>
              </a:ext>
            </a:extLst>
          </p:cNvPr>
          <p:cNvSpPr>
            <a:spLocks noGrp="1"/>
          </p:cNvSpPr>
          <p:nvPr>
            <p:ph idx="1"/>
          </p:nvPr>
        </p:nvSpPr>
        <p:spPr>
          <a:xfrm>
            <a:off x="850232" y="1122948"/>
            <a:ext cx="11101136" cy="4860758"/>
          </a:xfrm>
        </p:spPr>
        <p:txBody>
          <a:bodyPr>
            <a:normAutofit/>
          </a:bodyPr>
          <a:lstStyle/>
          <a:p>
            <a:pPr algn="just">
              <a:lnSpc>
                <a:spcPct val="150000"/>
              </a:lnSpc>
            </a:pPr>
            <a:r>
              <a:rPr lang="tr-TR" sz="1800" b="1" dirty="0" err="1">
                <a:solidFill>
                  <a:srgbClr val="FF0000"/>
                </a:solidFill>
              </a:rPr>
              <a:t>Struvite</a:t>
            </a:r>
            <a:r>
              <a:rPr lang="tr-TR" sz="1800" b="1" dirty="0">
                <a:solidFill>
                  <a:srgbClr val="FF0000"/>
                </a:solidFill>
              </a:rPr>
              <a:t> Stones  (MgNH4PO4 · 6H2O)</a:t>
            </a:r>
          </a:p>
          <a:p>
            <a:pPr algn="just">
              <a:lnSpc>
                <a:spcPct val="150000"/>
              </a:lnSpc>
              <a:buFont typeface="Arial" panose="020B0604020202020204" pitchFamily="34" charset="0"/>
              <a:buChar char="•"/>
            </a:pPr>
            <a:r>
              <a:rPr lang="tr-TR" sz="1800" dirty="0" err="1"/>
              <a:t>The</a:t>
            </a:r>
            <a:r>
              <a:rPr lang="tr-TR" sz="1800" dirty="0"/>
              <a:t> </a:t>
            </a:r>
            <a:r>
              <a:rPr lang="tr-TR" sz="1800" dirty="0" err="1"/>
              <a:t>most</a:t>
            </a:r>
            <a:r>
              <a:rPr lang="tr-TR" sz="1800" dirty="0"/>
              <a:t> </a:t>
            </a:r>
            <a:r>
              <a:rPr lang="tr-TR" sz="1800" dirty="0" err="1"/>
              <a:t>common</a:t>
            </a:r>
            <a:r>
              <a:rPr lang="tr-TR" sz="1800" dirty="0"/>
              <a:t> </a:t>
            </a:r>
            <a:r>
              <a:rPr lang="tr-TR" sz="1800" dirty="0" err="1"/>
              <a:t>urinary</a:t>
            </a:r>
            <a:r>
              <a:rPr lang="tr-TR" sz="1800" dirty="0"/>
              <a:t> </a:t>
            </a:r>
            <a:r>
              <a:rPr lang="tr-TR" sz="1800" dirty="0" err="1"/>
              <a:t>stones</a:t>
            </a:r>
            <a:r>
              <a:rPr lang="tr-TR" sz="1800" dirty="0"/>
              <a:t> in </a:t>
            </a:r>
            <a:r>
              <a:rPr lang="tr-TR" sz="1800" dirty="0" err="1"/>
              <a:t>dogs</a:t>
            </a:r>
            <a:r>
              <a:rPr lang="tr-TR" sz="1800" dirty="0"/>
              <a:t> </a:t>
            </a:r>
            <a:r>
              <a:rPr lang="tr-TR" sz="1800" dirty="0" err="1"/>
              <a:t>are</a:t>
            </a:r>
            <a:r>
              <a:rPr lang="tr-TR" sz="1800" dirty="0"/>
              <a:t> </a:t>
            </a:r>
            <a:r>
              <a:rPr lang="tr-TR" sz="1800" dirty="0" err="1"/>
              <a:t>composed</a:t>
            </a:r>
            <a:endParaRPr lang="tr-TR" sz="1800" dirty="0"/>
          </a:p>
          <a:p>
            <a:pPr algn="just">
              <a:lnSpc>
                <a:spcPct val="150000"/>
              </a:lnSpc>
              <a:buFont typeface="Arial" panose="020B0604020202020204" pitchFamily="34" charset="0"/>
              <a:buChar char="•"/>
            </a:pPr>
            <a:r>
              <a:rPr lang="tr-TR" sz="1800" dirty="0" err="1"/>
              <a:t>In</a:t>
            </a:r>
            <a:r>
              <a:rPr lang="tr-TR" sz="1800" dirty="0"/>
              <a:t> </a:t>
            </a:r>
            <a:r>
              <a:rPr lang="tr-TR" sz="1800" dirty="0" err="1"/>
              <a:t>most</a:t>
            </a:r>
            <a:r>
              <a:rPr lang="tr-TR" sz="1800" dirty="0"/>
              <a:t> </a:t>
            </a:r>
            <a:r>
              <a:rPr lang="tr-TR" sz="1800" dirty="0" err="1"/>
              <a:t>cases</a:t>
            </a:r>
            <a:r>
              <a:rPr lang="tr-TR" sz="1800" dirty="0"/>
              <a:t>, </a:t>
            </a:r>
            <a:r>
              <a:rPr lang="tr-TR" sz="1800" dirty="0" err="1"/>
              <a:t>struvite</a:t>
            </a:r>
            <a:r>
              <a:rPr lang="tr-TR" sz="1800" dirty="0"/>
              <a:t> uroliths form in </a:t>
            </a:r>
            <a:r>
              <a:rPr lang="tr-TR" sz="1800" dirty="0" err="1"/>
              <a:t>association</a:t>
            </a:r>
            <a:r>
              <a:rPr lang="tr-TR" sz="1800" dirty="0"/>
              <a:t> </a:t>
            </a:r>
            <a:r>
              <a:rPr lang="tr-TR" sz="1800" dirty="0" err="1"/>
              <a:t>with</a:t>
            </a:r>
            <a:r>
              <a:rPr lang="tr-TR" sz="1800" dirty="0"/>
              <a:t> </a:t>
            </a:r>
            <a:r>
              <a:rPr lang="tr-TR" sz="1800" dirty="0" err="1"/>
              <a:t>urinary</a:t>
            </a:r>
            <a:r>
              <a:rPr lang="tr-TR" sz="1800" dirty="0"/>
              <a:t> </a:t>
            </a:r>
            <a:r>
              <a:rPr lang="tr-TR" sz="1800" dirty="0" err="1"/>
              <a:t>tract</a:t>
            </a:r>
            <a:r>
              <a:rPr lang="tr-TR" sz="1800" dirty="0"/>
              <a:t> </a:t>
            </a:r>
            <a:r>
              <a:rPr lang="tr-TR" sz="1800" dirty="0" err="1"/>
              <a:t>infections</a:t>
            </a:r>
            <a:r>
              <a:rPr lang="tr-TR" sz="1800" dirty="0"/>
              <a:t> </a:t>
            </a:r>
            <a:r>
              <a:rPr lang="tr-TR" sz="1800" dirty="0" err="1"/>
              <a:t>with</a:t>
            </a:r>
            <a:r>
              <a:rPr lang="tr-TR" sz="1800" dirty="0"/>
              <a:t> </a:t>
            </a:r>
            <a:r>
              <a:rPr lang="tr-TR" sz="1800" dirty="0" err="1"/>
              <a:t>urease-producing</a:t>
            </a:r>
            <a:r>
              <a:rPr lang="tr-TR" sz="1800" dirty="0"/>
              <a:t> </a:t>
            </a:r>
            <a:r>
              <a:rPr lang="tr-TR" sz="1800" i="1" dirty="0" err="1"/>
              <a:t>Staphylococcus</a:t>
            </a:r>
            <a:r>
              <a:rPr lang="tr-TR" sz="1800" dirty="0"/>
              <a:t> </a:t>
            </a:r>
            <a:r>
              <a:rPr lang="tr-TR" sz="1800" dirty="0" err="1"/>
              <a:t>or</a:t>
            </a:r>
            <a:r>
              <a:rPr lang="tr-TR" sz="1800" dirty="0"/>
              <a:t> </a:t>
            </a:r>
            <a:r>
              <a:rPr lang="tr-TR" sz="1800" i="1" dirty="0" err="1"/>
              <a:t>Proteus</a:t>
            </a:r>
            <a:r>
              <a:rPr lang="tr-TR" sz="1800" dirty="0"/>
              <a:t> </a:t>
            </a:r>
            <a:r>
              <a:rPr lang="tr-TR" sz="1800" dirty="0" err="1"/>
              <a:t>spp</a:t>
            </a:r>
            <a:r>
              <a:rPr lang="tr-TR" sz="1800" dirty="0"/>
              <a:t>. </a:t>
            </a:r>
            <a:r>
              <a:rPr lang="tr-TR" sz="1800" dirty="0" err="1"/>
              <a:t>Although</a:t>
            </a:r>
            <a:r>
              <a:rPr lang="tr-TR" sz="1800" dirty="0"/>
              <a:t> </a:t>
            </a:r>
            <a:r>
              <a:rPr lang="tr-TR" sz="1800" dirty="0" err="1"/>
              <a:t>they</a:t>
            </a:r>
            <a:r>
              <a:rPr lang="tr-TR" sz="1800" dirty="0"/>
              <a:t> </a:t>
            </a:r>
            <a:r>
              <a:rPr lang="tr-TR" sz="1800" dirty="0" err="1"/>
              <a:t>are</a:t>
            </a:r>
            <a:r>
              <a:rPr lang="tr-TR" sz="1800" dirty="0"/>
              <a:t> </a:t>
            </a:r>
            <a:r>
              <a:rPr lang="tr-TR" sz="1800" dirty="0" err="1"/>
              <a:t>frequent</a:t>
            </a:r>
            <a:r>
              <a:rPr lang="tr-TR" sz="1800" dirty="0"/>
              <a:t> in </a:t>
            </a:r>
            <a:r>
              <a:rPr lang="tr-TR" sz="1800" dirty="0" err="1"/>
              <a:t>cats</a:t>
            </a:r>
            <a:r>
              <a:rPr lang="tr-TR" sz="1800" dirty="0"/>
              <a:t>, sterile </a:t>
            </a:r>
            <a:r>
              <a:rPr lang="tr-TR" sz="1800" dirty="0" err="1"/>
              <a:t>struvite</a:t>
            </a:r>
            <a:r>
              <a:rPr lang="tr-TR" sz="1800" dirty="0"/>
              <a:t> uroliths </a:t>
            </a:r>
            <a:r>
              <a:rPr lang="tr-TR" sz="1800" dirty="0" err="1"/>
              <a:t>rarely</a:t>
            </a:r>
            <a:r>
              <a:rPr lang="tr-TR" sz="1800" dirty="0"/>
              <a:t> form in </a:t>
            </a:r>
            <a:r>
              <a:rPr lang="tr-TR" sz="1800" dirty="0" err="1"/>
              <a:t>dogs</a:t>
            </a:r>
            <a:r>
              <a:rPr lang="tr-TR" sz="1800" dirty="0"/>
              <a:t>.  of </a:t>
            </a:r>
            <a:r>
              <a:rPr lang="tr-TR" sz="1800" dirty="0" err="1"/>
              <a:t>struvite</a:t>
            </a:r>
            <a:endParaRPr lang="tr-TR" sz="1800" dirty="0"/>
          </a:p>
          <a:p>
            <a:pPr algn="just">
              <a:lnSpc>
                <a:spcPct val="150000"/>
              </a:lnSpc>
              <a:buFont typeface="Arial" panose="020B0604020202020204" pitchFamily="34" charset="0"/>
              <a:buChar char="•"/>
            </a:pPr>
            <a:r>
              <a:rPr lang="tr-TR" sz="1800" dirty="0" err="1"/>
              <a:t>The</a:t>
            </a:r>
            <a:r>
              <a:rPr lang="tr-TR" sz="1800" dirty="0"/>
              <a:t> </a:t>
            </a:r>
            <a:r>
              <a:rPr lang="tr-TR" sz="1800" dirty="0" err="1"/>
              <a:t>choice</a:t>
            </a:r>
            <a:r>
              <a:rPr lang="tr-TR" sz="1800" dirty="0"/>
              <a:t> </a:t>
            </a:r>
            <a:r>
              <a:rPr lang="tr-TR" sz="1800" dirty="0" err="1"/>
              <a:t>among</a:t>
            </a:r>
            <a:r>
              <a:rPr lang="tr-TR" sz="1800" dirty="0"/>
              <a:t> </a:t>
            </a:r>
            <a:r>
              <a:rPr lang="tr-TR" sz="1800" dirty="0" err="1"/>
              <a:t>surgery</a:t>
            </a:r>
            <a:r>
              <a:rPr lang="tr-TR" sz="1800" dirty="0"/>
              <a:t>, </a:t>
            </a:r>
            <a:r>
              <a:rPr lang="tr-TR" sz="1800" dirty="0" err="1"/>
              <a:t>lithotripsy</a:t>
            </a:r>
            <a:r>
              <a:rPr lang="tr-TR" sz="1800" dirty="0"/>
              <a:t>, </a:t>
            </a:r>
            <a:r>
              <a:rPr lang="tr-TR" sz="1800" dirty="0" err="1"/>
              <a:t>and</a:t>
            </a:r>
            <a:r>
              <a:rPr lang="tr-TR" sz="1800" dirty="0"/>
              <a:t> </a:t>
            </a:r>
            <a:r>
              <a:rPr lang="tr-TR" sz="1800" dirty="0" err="1"/>
              <a:t>medical</a:t>
            </a:r>
            <a:r>
              <a:rPr lang="tr-TR" sz="1800" dirty="0"/>
              <a:t> </a:t>
            </a:r>
            <a:r>
              <a:rPr lang="tr-TR" sz="1800" dirty="0" err="1"/>
              <a:t>treatment</a:t>
            </a:r>
            <a:r>
              <a:rPr lang="tr-TR" sz="1800" dirty="0"/>
              <a:t> </a:t>
            </a:r>
            <a:r>
              <a:rPr lang="tr-TR" sz="1800" dirty="0" err="1"/>
              <a:t>may</a:t>
            </a:r>
            <a:r>
              <a:rPr lang="tr-TR" sz="1800" dirty="0"/>
              <a:t> not be </a:t>
            </a:r>
            <a:r>
              <a:rPr lang="tr-TR" sz="1800" dirty="0" err="1"/>
              <a:t>easy</a:t>
            </a:r>
            <a:r>
              <a:rPr lang="tr-TR" sz="1800" dirty="0"/>
              <a:t>. </a:t>
            </a:r>
            <a:r>
              <a:rPr lang="tr-TR" sz="1800" dirty="0" err="1"/>
              <a:t>Owner</a:t>
            </a:r>
            <a:r>
              <a:rPr lang="tr-TR" sz="1800" dirty="0"/>
              <a:t> </a:t>
            </a:r>
            <a:r>
              <a:rPr lang="tr-TR" sz="1800" dirty="0" err="1"/>
              <a:t>compliance</a:t>
            </a:r>
            <a:r>
              <a:rPr lang="tr-TR" sz="1800" dirty="0"/>
              <a:t>, </a:t>
            </a:r>
            <a:r>
              <a:rPr lang="tr-TR" sz="1800" dirty="0" err="1"/>
              <a:t>the</a:t>
            </a:r>
            <a:r>
              <a:rPr lang="tr-TR" sz="1800" dirty="0"/>
              <a:t> </a:t>
            </a:r>
            <a:r>
              <a:rPr lang="tr-TR" sz="1800" dirty="0" err="1"/>
              <a:t>animal’s</a:t>
            </a:r>
            <a:r>
              <a:rPr lang="tr-TR" sz="1800" dirty="0"/>
              <a:t> </a:t>
            </a:r>
            <a:r>
              <a:rPr lang="tr-TR" sz="1800" dirty="0" err="1"/>
              <a:t>acceptance</a:t>
            </a:r>
            <a:r>
              <a:rPr lang="tr-TR" sz="1800" dirty="0"/>
              <a:t> of </a:t>
            </a:r>
            <a:r>
              <a:rPr lang="tr-TR" sz="1800" dirty="0" err="1"/>
              <a:t>the</a:t>
            </a:r>
            <a:r>
              <a:rPr lang="tr-TR" sz="1800" dirty="0"/>
              <a:t> </a:t>
            </a:r>
            <a:r>
              <a:rPr lang="tr-TR" sz="1800" dirty="0" err="1"/>
              <a:t>diet</a:t>
            </a:r>
            <a:r>
              <a:rPr lang="tr-TR" sz="1800" dirty="0"/>
              <a:t>, </a:t>
            </a:r>
            <a:r>
              <a:rPr lang="tr-TR" sz="1800" dirty="0" err="1"/>
              <a:t>availability</a:t>
            </a:r>
            <a:r>
              <a:rPr lang="tr-TR" sz="1800" dirty="0"/>
              <a:t> of </a:t>
            </a:r>
            <a:r>
              <a:rPr lang="tr-TR" sz="1800" dirty="0" err="1"/>
              <a:t>lithotripsy</a:t>
            </a:r>
            <a:r>
              <a:rPr lang="tr-TR" sz="1800" dirty="0"/>
              <a:t>, </a:t>
            </a:r>
            <a:r>
              <a:rPr lang="tr-TR" sz="1800" dirty="0" err="1"/>
              <a:t>practice</a:t>
            </a:r>
            <a:r>
              <a:rPr lang="tr-TR" sz="1800" dirty="0"/>
              <a:t> </a:t>
            </a:r>
            <a:r>
              <a:rPr lang="tr-TR" sz="1800" dirty="0" err="1"/>
              <a:t>philosophy</a:t>
            </a:r>
            <a:r>
              <a:rPr lang="tr-TR" sz="1800" dirty="0"/>
              <a:t>, </a:t>
            </a:r>
            <a:r>
              <a:rPr lang="tr-TR" sz="1800" dirty="0" err="1"/>
              <a:t>and</a:t>
            </a:r>
            <a:r>
              <a:rPr lang="tr-TR" sz="1800" dirty="0"/>
              <a:t> </a:t>
            </a:r>
            <a:r>
              <a:rPr lang="tr-TR" sz="1800" dirty="0" err="1"/>
              <a:t>knowledge</a:t>
            </a:r>
            <a:r>
              <a:rPr lang="tr-TR" sz="1800" dirty="0"/>
              <a:t> of </a:t>
            </a:r>
            <a:r>
              <a:rPr lang="tr-TR" sz="1800" dirty="0" err="1"/>
              <a:t>the</a:t>
            </a:r>
            <a:r>
              <a:rPr lang="tr-TR" sz="1800" dirty="0"/>
              <a:t> </a:t>
            </a:r>
            <a:r>
              <a:rPr lang="tr-TR" sz="1800" dirty="0" err="1"/>
              <a:t>indications</a:t>
            </a:r>
            <a:r>
              <a:rPr lang="tr-TR" sz="1800" dirty="0"/>
              <a:t> </a:t>
            </a:r>
            <a:r>
              <a:rPr lang="tr-TR" sz="1800" dirty="0" err="1"/>
              <a:t>and</a:t>
            </a:r>
            <a:r>
              <a:rPr lang="tr-TR" sz="1800" dirty="0"/>
              <a:t> </a:t>
            </a:r>
            <a:r>
              <a:rPr lang="tr-TR" sz="1800" dirty="0" err="1"/>
              <a:t>contraindications</a:t>
            </a:r>
            <a:r>
              <a:rPr lang="tr-TR" sz="1800" dirty="0"/>
              <a:t> </a:t>
            </a:r>
            <a:r>
              <a:rPr lang="tr-TR" sz="1800" dirty="0" err="1"/>
              <a:t>are</a:t>
            </a:r>
            <a:r>
              <a:rPr lang="tr-TR" sz="1800" dirty="0"/>
              <a:t> </a:t>
            </a:r>
            <a:r>
              <a:rPr lang="tr-TR" sz="1800" dirty="0" err="1"/>
              <a:t>necessary</a:t>
            </a:r>
            <a:r>
              <a:rPr lang="tr-TR" sz="1800" dirty="0"/>
              <a:t> </a:t>
            </a:r>
            <a:r>
              <a:rPr lang="tr-TR" sz="1800" dirty="0" err="1"/>
              <a:t>to</a:t>
            </a:r>
            <a:r>
              <a:rPr lang="tr-TR" sz="1800" dirty="0"/>
              <a:t> </a:t>
            </a:r>
            <a:r>
              <a:rPr lang="tr-TR" sz="1800" dirty="0" err="1"/>
              <a:t>make</a:t>
            </a:r>
            <a:r>
              <a:rPr lang="tr-TR" sz="1800" dirty="0"/>
              <a:t> a </a:t>
            </a:r>
            <a:r>
              <a:rPr lang="tr-TR" sz="1800" dirty="0" err="1"/>
              <a:t>decision</a:t>
            </a:r>
            <a:r>
              <a:rPr lang="tr-TR" sz="1800" dirty="0"/>
              <a:t>.</a:t>
            </a:r>
          </a:p>
          <a:p>
            <a:pPr algn="just">
              <a:lnSpc>
                <a:spcPct val="150000"/>
              </a:lnSpc>
              <a:buFont typeface="Arial" panose="020B0604020202020204" pitchFamily="34" charset="0"/>
              <a:buChar char="•"/>
            </a:pPr>
            <a:r>
              <a:rPr lang="tr-TR" sz="1800" dirty="0" err="1"/>
              <a:t>Medical</a:t>
            </a:r>
            <a:r>
              <a:rPr lang="tr-TR" sz="1800" dirty="0"/>
              <a:t> </a:t>
            </a:r>
            <a:r>
              <a:rPr lang="tr-TR" sz="1800" dirty="0" err="1"/>
              <a:t>management</a:t>
            </a:r>
            <a:r>
              <a:rPr lang="tr-TR" sz="1800" dirty="0"/>
              <a:t> </a:t>
            </a:r>
            <a:r>
              <a:rPr lang="tr-TR" sz="1800" dirty="0" err="1"/>
              <a:t>involves</a:t>
            </a:r>
            <a:r>
              <a:rPr lang="tr-TR" sz="1800" dirty="0"/>
              <a:t> </a:t>
            </a:r>
            <a:r>
              <a:rPr lang="tr-TR" sz="1800" dirty="0" err="1"/>
              <a:t>dissolution</a:t>
            </a:r>
            <a:r>
              <a:rPr lang="tr-TR" sz="1800" dirty="0"/>
              <a:t> </a:t>
            </a:r>
            <a:r>
              <a:rPr lang="tr-TR" sz="1800" dirty="0" err="1"/>
              <a:t>and</a:t>
            </a:r>
            <a:r>
              <a:rPr lang="tr-TR" sz="1800" dirty="0"/>
              <a:t> </a:t>
            </a:r>
            <a:r>
              <a:rPr lang="tr-TR" sz="1800" dirty="0" err="1"/>
              <a:t>prevention</a:t>
            </a:r>
            <a:r>
              <a:rPr lang="tr-TR" sz="1800" dirty="0"/>
              <a:t> of </a:t>
            </a:r>
            <a:r>
              <a:rPr lang="tr-TR" sz="1800" dirty="0" err="1"/>
              <a:t>stone</a:t>
            </a:r>
            <a:r>
              <a:rPr lang="tr-TR" sz="1800" dirty="0"/>
              <a:t> </a:t>
            </a:r>
            <a:r>
              <a:rPr lang="tr-TR" sz="1800" dirty="0" err="1"/>
              <a:t>formation</a:t>
            </a:r>
            <a:endParaRPr lang="tr-TR" sz="1800" dirty="0"/>
          </a:p>
        </p:txBody>
      </p:sp>
    </p:spTree>
    <p:extLst>
      <p:ext uri="{BB962C8B-B14F-4D97-AF65-F5344CB8AC3E}">
        <p14:creationId xmlns:p14="http://schemas.microsoft.com/office/powerpoint/2010/main" val="29588831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D35D9D-0DF5-5645-B5A8-85435581E762}"/>
              </a:ext>
            </a:extLst>
          </p:cNvPr>
          <p:cNvSpPr>
            <a:spLocks noGrp="1"/>
          </p:cNvSpPr>
          <p:nvPr>
            <p:ph idx="1"/>
          </p:nvPr>
        </p:nvSpPr>
        <p:spPr>
          <a:xfrm>
            <a:off x="786063" y="449178"/>
            <a:ext cx="11229473" cy="5988518"/>
          </a:xfrm>
        </p:spPr>
        <p:txBody>
          <a:bodyPr>
            <a:noAutofit/>
          </a:bodyPr>
          <a:lstStyle/>
          <a:p>
            <a:pPr marL="0" indent="0" algn="just">
              <a:lnSpc>
                <a:spcPct val="150000"/>
              </a:lnSpc>
              <a:buNone/>
            </a:pPr>
            <a:r>
              <a:rPr lang="tr-TR" sz="2000" b="1" dirty="0" err="1">
                <a:solidFill>
                  <a:srgbClr val="FF0000"/>
                </a:solidFill>
              </a:rPr>
              <a:t>Dissolution</a:t>
            </a:r>
            <a:r>
              <a:rPr lang="tr-TR" sz="2000" b="1" dirty="0">
                <a:solidFill>
                  <a:srgbClr val="FF0000"/>
                </a:solidFill>
              </a:rPr>
              <a:t> Protocol:</a:t>
            </a:r>
          </a:p>
          <a:p>
            <a:pPr algn="just">
              <a:lnSpc>
                <a:spcPct val="150000"/>
              </a:lnSpc>
              <a:buFont typeface="Arial" panose="020B0604020202020204" pitchFamily="34" charset="0"/>
              <a:buChar char="•"/>
            </a:pPr>
            <a:r>
              <a:rPr lang="tr-TR" sz="1800" dirty="0" err="1"/>
              <a:t>Reduce</a:t>
            </a:r>
            <a:r>
              <a:rPr lang="tr-TR" sz="1800" dirty="0"/>
              <a:t> </a:t>
            </a:r>
            <a:r>
              <a:rPr lang="tr-TR" sz="1800" dirty="0" err="1"/>
              <a:t>urine</a:t>
            </a:r>
            <a:r>
              <a:rPr lang="tr-TR" sz="1800" dirty="0"/>
              <a:t> </a:t>
            </a:r>
            <a:r>
              <a:rPr lang="tr-TR" sz="1800" dirty="0" err="1"/>
              <a:t>pH</a:t>
            </a:r>
            <a:r>
              <a:rPr lang="tr-TR" sz="1800" dirty="0"/>
              <a:t> </a:t>
            </a:r>
            <a:r>
              <a:rPr lang="tr-TR" sz="1800" dirty="0" err="1"/>
              <a:t>to</a:t>
            </a:r>
            <a:r>
              <a:rPr lang="tr-TR" sz="1800" dirty="0"/>
              <a:t> &lt;6 [</a:t>
            </a:r>
            <a:r>
              <a:rPr lang="tr-TR" sz="1800" dirty="0" err="1"/>
              <a:t>dietary</a:t>
            </a:r>
            <a:r>
              <a:rPr lang="tr-TR" sz="1800" dirty="0"/>
              <a:t> </a:t>
            </a:r>
            <a:r>
              <a:rPr lang="tr-TR" sz="1800" dirty="0" err="1"/>
              <a:t>maneuvers</a:t>
            </a:r>
            <a:r>
              <a:rPr lang="tr-TR" sz="1800" dirty="0"/>
              <a:t> ]</a:t>
            </a:r>
          </a:p>
          <a:p>
            <a:pPr algn="just">
              <a:lnSpc>
                <a:spcPct val="150000"/>
              </a:lnSpc>
              <a:buFont typeface="Arial" panose="020B0604020202020204" pitchFamily="34" charset="0"/>
              <a:buChar char="•"/>
            </a:pPr>
            <a:r>
              <a:rPr lang="tr-TR" sz="1800" dirty="0"/>
              <a:t>Dogs fed </a:t>
            </a:r>
            <a:r>
              <a:rPr lang="tr-TR" sz="1800" dirty="0" err="1"/>
              <a:t>these</a:t>
            </a:r>
            <a:r>
              <a:rPr lang="tr-TR" sz="1800" dirty="0"/>
              <a:t> </a:t>
            </a:r>
            <a:r>
              <a:rPr lang="tr-TR" sz="1800" dirty="0" err="1"/>
              <a:t>rations</a:t>
            </a:r>
            <a:r>
              <a:rPr lang="tr-TR" sz="1800" dirty="0"/>
              <a:t> </a:t>
            </a:r>
            <a:r>
              <a:rPr lang="tr-TR" sz="1800" dirty="0" err="1"/>
              <a:t>generally</a:t>
            </a:r>
            <a:r>
              <a:rPr lang="tr-TR" sz="1800" dirty="0"/>
              <a:t> </a:t>
            </a:r>
            <a:r>
              <a:rPr lang="tr-TR" sz="1800" dirty="0" err="1"/>
              <a:t>have</a:t>
            </a:r>
            <a:r>
              <a:rPr lang="tr-TR" sz="1800" dirty="0"/>
              <a:t> </a:t>
            </a:r>
            <a:r>
              <a:rPr lang="tr-TR" sz="1800" dirty="0" err="1"/>
              <a:t>reduced</a:t>
            </a:r>
            <a:r>
              <a:rPr lang="tr-TR" sz="1800" dirty="0"/>
              <a:t> </a:t>
            </a:r>
            <a:r>
              <a:rPr lang="tr-TR" sz="1800" dirty="0" err="1"/>
              <a:t>intake</a:t>
            </a:r>
            <a:r>
              <a:rPr lang="tr-TR" sz="1800" dirty="0"/>
              <a:t> of protein, </a:t>
            </a:r>
            <a:r>
              <a:rPr lang="tr-TR" sz="1800" dirty="0" err="1"/>
              <a:t>phosphate</a:t>
            </a:r>
            <a:r>
              <a:rPr lang="tr-TR" sz="1800" dirty="0"/>
              <a:t>, </a:t>
            </a:r>
            <a:r>
              <a:rPr lang="tr-TR" sz="1800" dirty="0" err="1"/>
              <a:t>and</a:t>
            </a:r>
            <a:r>
              <a:rPr lang="tr-TR" sz="1800" dirty="0"/>
              <a:t> </a:t>
            </a:r>
            <a:r>
              <a:rPr lang="tr-TR" sz="1800" dirty="0" err="1"/>
              <a:t>magnesium</a:t>
            </a:r>
            <a:r>
              <a:rPr lang="tr-TR" sz="1800" dirty="0"/>
              <a:t> </a:t>
            </a:r>
            <a:r>
              <a:rPr lang="tr-TR" sz="1800" dirty="0" err="1"/>
              <a:t>and</a:t>
            </a:r>
            <a:r>
              <a:rPr lang="tr-TR" sz="1800" dirty="0"/>
              <a:t> a </a:t>
            </a:r>
            <a:r>
              <a:rPr lang="tr-TR" sz="1800" dirty="0" err="1"/>
              <a:t>high</a:t>
            </a:r>
            <a:r>
              <a:rPr lang="tr-TR" sz="1800" dirty="0"/>
              <a:t> </a:t>
            </a:r>
            <a:r>
              <a:rPr lang="tr-TR" sz="1800" dirty="0" err="1"/>
              <a:t>intake</a:t>
            </a:r>
            <a:r>
              <a:rPr lang="tr-TR" sz="1800" dirty="0"/>
              <a:t> of </a:t>
            </a:r>
            <a:r>
              <a:rPr lang="tr-TR" sz="1800" dirty="0" err="1"/>
              <a:t>sodium</a:t>
            </a:r>
            <a:endParaRPr lang="tr-TR" sz="1800" dirty="0"/>
          </a:p>
          <a:p>
            <a:pPr algn="just">
              <a:lnSpc>
                <a:spcPct val="150000"/>
              </a:lnSpc>
              <a:buFont typeface="Arial" panose="020B0604020202020204" pitchFamily="34" charset="0"/>
              <a:buChar char="•"/>
            </a:pPr>
            <a:r>
              <a:rPr lang="tr-TR" sz="1800" dirty="0" err="1"/>
              <a:t>Urease-producing</a:t>
            </a:r>
            <a:r>
              <a:rPr lang="tr-TR" sz="1800" dirty="0"/>
              <a:t> </a:t>
            </a:r>
            <a:r>
              <a:rPr lang="tr-TR" sz="1800" dirty="0" err="1"/>
              <a:t>urinary</a:t>
            </a:r>
            <a:r>
              <a:rPr lang="tr-TR" sz="1800" dirty="0"/>
              <a:t> </a:t>
            </a:r>
            <a:r>
              <a:rPr lang="tr-TR" sz="1800" dirty="0" err="1"/>
              <a:t>tract</a:t>
            </a:r>
            <a:r>
              <a:rPr lang="tr-TR" sz="1800" dirty="0"/>
              <a:t> </a:t>
            </a:r>
            <a:r>
              <a:rPr lang="tr-TR" sz="1800" dirty="0" err="1"/>
              <a:t>infections</a:t>
            </a:r>
            <a:r>
              <a:rPr lang="tr-TR" sz="1800" dirty="0"/>
              <a:t> </a:t>
            </a:r>
            <a:r>
              <a:rPr lang="tr-TR" sz="1800" dirty="0" err="1"/>
              <a:t>must</a:t>
            </a:r>
            <a:r>
              <a:rPr lang="tr-TR" sz="1800" dirty="0"/>
              <a:t> be </a:t>
            </a:r>
            <a:r>
              <a:rPr lang="tr-TR" sz="1800" dirty="0" err="1"/>
              <a:t>treated</a:t>
            </a:r>
            <a:r>
              <a:rPr lang="tr-TR" sz="1800" dirty="0"/>
              <a:t>. </a:t>
            </a:r>
            <a:r>
              <a:rPr lang="tr-TR" sz="1800" dirty="0" err="1"/>
              <a:t>The</a:t>
            </a:r>
            <a:r>
              <a:rPr lang="tr-TR" sz="1800" dirty="0"/>
              <a:t> </a:t>
            </a:r>
            <a:r>
              <a:rPr lang="tr-TR" sz="1800" dirty="0" err="1"/>
              <a:t>choice</a:t>
            </a:r>
            <a:r>
              <a:rPr lang="tr-TR" sz="1800" dirty="0"/>
              <a:t> of </a:t>
            </a:r>
            <a:r>
              <a:rPr lang="tr-TR" sz="1800" dirty="0" err="1"/>
              <a:t>antibacterial</a:t>
            </a:r>
            <a:r>
              <a:rPr lang="tr-TR" sz="1800" dirty="0"/>
              <a:t> </a:t>
            </a:r>
            <a:r>
              <a:rPr lang="tr-TR" sz="1800" dirty="0" err="1"/>
              <a:t>should</a:t>
            </a:r>
            <a:r>
              <a:rPr lang="tr-TR" sz="1800" dirty="0"/>
              <a:t> be </a:t>
            </a:r>
            <a:r>
              <a:rPr lang="tr-TR" sz="1800" dirty="0" err="1"/>
              <a:t>based</a:t>
            </a:r>
            <a:r>
              <a:rPr lang="tr-TR" sz="1800" dirty="0"/>
              <a:t> on </a:t>
            </a:r>
            <a:r>
              <a:rPr lang="tr-TR" sz="1800" dirty="0" err="1"/>
              <a:t>sensitivity</a:t>
            </a:r>
            <a:r>
              <a:rPr lang="tr-TR" sz="1800" dirty="0"/>
              <a:t> </a:t>
            </a:r>
            <a:r>
              <a:rPr lang="tr-TR" sz="1800" dirty="0" err="1"/>
              <a:t>testing</a:t>
            </a:r>
            <a:endParaRPr lang="tr-TR" sz="1800" dirty="0"/>
          </a:p>
          <a:p>
            <a:pPr algn="just">
              <a:lnSpc>
                <a:spcPct val="150000"/>
              </a:lnSpc>
              <a:buFont typeface="Arial" panose="020B0604020202020204" pitchFamily="34" charset="0"/>
              <a:buChar char="•"/>
            </a:pPr>
            <a:r>
              <a:rPr lang="tr-TR" sz="1800" dirty="0" err="1"/>
              <a:t>Urease</a:t>
            </a:r>
            <a:r>
              <a:rPr lang="tr-TR" sz="1800" dirty="0"/>
              <a:t>  </a:t>
            </a:r>
            <a:r>
              <a:rPr lang="tr-TR" sz="1800" dirty="0" err="1"/>
              <a:t>inhibitor</a:t>
            </a:r>
            <a:r>
              <a:rPr lang="tr-TR" sz="1800" dirty="0"/>
              <a:t> </a:t>
            </a:r>
            <a:r>
              <a:rPr lang="tr-TR" sz="1800" dirty="0" err="1"/>
              <a:t>such</a:t>
            </a:r>
            <a:r>
              <a:rPr lang="tr-TR" sz="1800" dirty="0"/>
              <a:t> as </a:t>
            </a:r>
            <a:r>
              <a:rPr lang="tr-TR" sz="1800" dirty="0" err="1"/>
              <a:t>acetohydroxamic</a:t>
            </a:r>
            <a:r>
              <a:rPr lang="tr-TR" sz="1800" dirty="0"/>
              <a:t> </a:t>
            </a:r>
            <a:r>
              <a:rPr lang="tr-TR" sz="1800" dirty="0" err="1"/>
              <a:t>acid</a:t>
            </a:r>
            <a:r>
              <a:rPr lang="tr-TR" sz="1800" dirty="0"/>
              <a:t> </a:t>
            </a:r>
            <a:r>
              <a:rPr lang="tr-TR" sz="1800" dirty="0" err="1"/>
              <a:t>enhances</a:t>
            </a:r>
            <a:r>
              <a:rPr lang="tr-TR" sz="1800" dirty="0"/>
              <a:t> </a:t>
            </a:r>
            <a:r>
              <a:rPr lang="tr-TR" sz="1800" dirty="0" err="1"/>
              <a:t>the</a:t>
            </a:r>
            <a:r>
              <a:rPr lang="tr-TR" sz="1800" dirty="0"/>
              <a:t> rate of </a:t>
            </a:r>
            <a:r>
              <a:rPr lang="tr-TR" sz="1800" dirty="0" err="1"/>
              <a:t>struvite</a:t>
            </a:r>
            <a:r>
              <a:rPr lang="tr-TR" sz="1800" dirty="0"/>
              <a:t> </a:t>
            </a:r>
            <a:r>
              <a:rPr lang="tr-TR" sz="1800" dirty="0" err="1"/>
              <a:t>stone</a:t>
            </a:r>
            <a:r>
              <a:rPr lang="tr-TR" sz="1800" dirty="0"/>
              <a:t> </a:t>
            </a:r>
            <a:r>
              <a:rPr lang="tr-TR" sz="1800" dirty="0" err="1"/>
              <a:t>dissolution</a:t>
            </a:r>
            <a:r>
              <a:rPr lang="tr-TR" sz="1800" dirty="0"/>
              <a:t> (12.5 mg/kg, PO, </a:t>
            </a:r>
            <a:r>
              <a:rPr lang="tr-TR" sz="1800" dirty="0" err="1"/>
              <a:t>bid</a:t>
            </a:r>
            <a:r>
              <a:rPr lang="tr-TR" sz="1800" dirty="0"/>
              <a:t>)</a:t>
            </a:r>
          </a:p>
          <a:p>
            <a:pPr algn="just">
              <a:lnSpc>
                <a:spcPct val="150000"/>
              </a:lnSpc>
              <a:buFont typeface="Arial" panose="020B0604020202020204" pitchFamily="34" charset="0"/>
              <a:buChar char="•"/>
            </a:pPr>
            <a:r>
              <a:rPr lang="en-US" sz="1800" dirty="0"/>
              <a:t>After ~4 </a:t>
            </a:r>
            <a:r>
              <a:rPr lang="en-US" sz="1800" dirty="0" err="1"/>
              <a:t>wk</a:t>
            </a:r>
            <a:r>
              <a:rPr lang="en-US" sz="1800" dirty="0"/>
              <a:t> of treatment, a physical examination, serum chemistry profile, urinalysis, and abdominal radiographs or ultrasonography should be repeated. The stone dissolution protocol should be discontinued if severe adverse effects develop, although a mild degree of hypoalbuminemia is to be expected and can be tolerated. With good compliance, the following results can be anticipated: urine pH &lt;6.5, urine specific gravity &lt;1.025, serum urea &lt;10 mg/</a:t>
            </a:r>
            <a:r>
              <a:rPr lang="en-US" sz="1800" dirty="0" err="1"/>
              <a:t>dL</a:t>
            </a:r>
            <a:r>
              <a:rPr lang="en-US" sz="1800" dirty="0"/>
              <a:t>. </a:t>
            </a:r>
          </a:p>
        </p:txBody>
      </p:sp>
    </p:spTree>
    <p:extLst>
      <p:ext uri="{BB962C8B-B14F-4D97-AF65-F5344CB8AC3E}">
        <p14:creationId xmlns:p14="http://schemas.microsoft.com/office/powerpoint/2010/main" val="1909198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0BBA64-1650-C544-9C47-AB2BF9CEEB35}"/>
              </a:ext>
            </a:extLst>
          </p:cNvPr>
          <p:cNvSpPr>
            <a:spLocks noGrp="1"/>
          </p:cNvSpPr>
          <p:nvPr>
            <p:ph idx="1"/>
          </p:nvPr>
        </p:nvSpPr>
        <p:spPr>
          <a:xfrm>
            <a:off x="834189" y="176463"/>
            <a:ext cx="10876547" cy="6208295"/>
          </a:xfrm>
        </p:spPr>
        <p:txBody>
          <a:bodyPr>
            <a:noAutofit/>
          </a:bodyPr>
          <a:lstStyle/>
          <a:p>
            <a:pPr algn="just">
              <a:lnSpc>
                <a:spcPct val="150000"/>
              </a:lnSpc>
            </a:pPr>
            <a:r>
              <a:rPr lang="tr-TR" sz="2000" b="1" dirty="0" err="1">
                <a:solidFill>
                  <a:srgbClr val="FF0000"/>
                </a:solidFill>
              </a:rPr>
              <a:t>Calcium</a:t>
            </a:r>
            <a:r>
              <a:rPr lang="tr-TR" sz="2000" b="1" dirty="0">
                <a:solidFill>
                  <a:srgbClr val="FF0000"/>
                </a:solidFill>
              </a:rPr>
              <a:t> </a:t>
            </a:r>
            <a:r>
              <a:rPr lang="tr-TR" sz="2000" b="1" dirty="0" err="1">
                <a:solidFill>
                  <a:srgbClr val="FF0000"/>
                </a:solidFill>
              </a:rPr>
              <a:t>Oxalate</a:t>
            </a:r>
            <a:r>
              <a:rPr lang="tr-TR" sz="2000" b="1" dirty="0">
                <a:solidFill>
                  <a:srgbClr val="FF0000"/>
                </a:solidFill>
              </a:rPr>
              <a:t> Stones</a:t>
            </a:r>
          </a:p>
          <a:p>
            <a:pPr algn="just">
              <a:lnSpc>
                <a:spcPct val="150000"/>
              </a:lnSpc>
            </a:pPr>
            <a:r>
              <a:rPr lang="tr-TR" sz="1800" dirty="0" err="1"/>
              <a:t>Hypercalciuria</a:t>
            </a:r>
            <a:r>
              <a:rPr lang="tr-TR" sz="1800" dirty="0"/>
              <a:t> </a:t>
            </a:r>
            <a:r>
              <a:rPr lang="tr-TR" sz="1800" dirty="0" err="1"/>
              <a:t>leading</a:t>
            </a:r>
            <a:r>
              <a:rPr lang="tr-TR" sz="1800" dirty="0"/>
              <a:t> </a:t>
            </a:r>
            <a:r>
              <a:rPr lang="tr-TR" sz="1800" dirty="0" err="1"/>
              <a:t>to</a:t>
            </a:r>
            <a:r>
              <a:rPr lang="tr-TR" sz="1800" dirty="0"/>
              <a:t> </a:t>
            </a:r>
            <a:r>
              <a:rPr lang="tr-TR" sz="1800" dirty="0" err="1"/>
              <a:t>calcium</a:t>
            </a:r>
            <a:r>
              <a:rPr lang="tr-TR" sz="1800" dirty="0"/>
              <a:t> </a:t>
            </a:r>
            <a:r>
              <a:rPr lang="tr-TR" sz="1800" dirty="0" err="1"/>
              <a:t>oxalate</a:t>
            </a:r>
            <a:r>
              <a:rPr lang="tr-TR" sz="1800" dirty="0"/>
              <a:t> </a:t>
            </a:r>
            <a:r>
              <a:rPr lang="tr-TR" sz="1800" dirty="0" err="1"/>
              <a:t>stone</a:t>
            </a:r>
            <a:r>
              <a:rPr lang="tr-TR" sz="1800" dirty="0"/>
              <a:t> </a:t>
            </a:r>
            <a:r>
              <a:rPr lang="tr-TR" sz="1800" dirty="0" err="1"/>
              <a:t>formation</a:t>
            </a:r>
            <a:r>
              <a:rPr lang="tr-TR" sz="1800" dirty="0"/>
              <a:t> can </a:t>
            </a:r>
            <a:r>
              <a:rPr lang="tr-TR" sz="1800" dirty="0" err="1"/>
              <a:t>result</a:t>
            </a:r>
            <a:r>
              <a:rPr lang="tr-TR" sz="1800" dirty="0"/>
              <a:t> </a:t>
            </a:r>
            <a:r>
              <a:rPr lang="tr-TR" sz="1800" dirty="0" err="1"/>
              <a:t>from</a:t>
            </a:r>
            <a:r>
              <a:rPr lang="tr-TR" sz="1800" dirty="0"/>
              <a:t> </a:t>
            </a:r>
            <a:r>
              <a:rPr lang="tr-TR" sz="1800" dirty="0" err="1"/>
              <a:t>increased</a:t>
            </a:r>
            <a:r>
              <a:rPr lang="tr-TR" sz="1800" dirty="0"/>
              <a:t> </a:t>
            </a:r>
            <a:r>
              <a:rPr lang="tr-TR" sz="1800" dirty="0" err="1"/>
              <a:t>renal</a:t>
            </a:r>
            <a:r>
              <a:rPr lang="tr-TR" sz="1800" dirty="0"/>
              <a:t> </a:t>
            </a:r>
            <a:r>
              <a:rPr lang="tr-TR" sz="1800" dirty="0" err="1"/>
              <a:t>clearance</a:t>
            </a:r>
            <a:r>
              <a:rPr lang="tr-TR" sz="1800" dirty="0"/>
              <a:t> of </a:t>
            </a:r>
            <a:r>
              <a:rPr lang="tr-TR" sz="1800" dirty="0" err="1"/>
              <a:t>calcium</a:t>
            </a:r>
            <a:r>
              <a:rPr lang="tr-TR" sz="1800" dirty="0"/>
              <a:t> </a:t>
            </a:r>
            <a:r>
              <a:rPr lang="tr-TR" sz="1800" dirty="0" err="1"/>
              <a:t>due</a:t>
            </a:r>
            <a:r>
              <a:rPr lang="tr-TR" sz="1800" dirty="0"/>
              <a:t> </a:t>
            </a:r>
            <a:r>
              <a:rPr lang="tr-TR" sz="1800" dirty="0" err="1"/>
              <a:t>to</a:t>
            </a:r>
            <a:r>
              <a:rPr lang="tr-TR" sz="1800" dirty="0"/>
              <a:t> </a:t>
            </a:r>
            <a:r>
              <a:rPr lang="tr-TR" sz="1800" dirty="0" err="1"/>
              <a:t>excessive</a:t>
            </a:r>
            <a:r>
              <a:rPr lang="tr-TR" sz="1800" dirty="0"/>
              <a:t> </a:t>
            </a:r>
            <a:r>
              <a:rPr lang="tr-TR" sz="1800" dirty="0" err="1"/>
              <a:t>intestinal</a:t>
            </a:r>
            <a:r>
              <a:rPr lang="tr-TR" sz="1800" dirty="0"/>
              <a:t> </a:t>
            </a:r>
            <a:r>
              <a:rPr lang="tr-TR" sz="1800" dirty="0" err="1"/>
              <a:t>absorption</a:t>
            </a:r>
            <a:r>
              <a:rPr lang="tr-TR" sz="1800" dirty="0"/>
              <a:t> of </a:t>
            </a:r>
            <a:r>
              <a:rPr lang="tr-TR" sz="1800" dirty="0" err="1"/>
              <a:t>calcium</a:t>
            </a:r>
            <a:r>
              <a:rPr lang="tr-TR" sz="1800" dirty="0"/>
              <a:t> (</a:t>
            </a:r>
            <a:r>
              <a:rPr lang="tr-TR" sz="1800" dirty="0" err="1"/>
              <a:t>absorptive</a:t>
            </a:r>
            <a:r>
              <a:rPr lang="tr-TR" sz="1800" dirty="0"/>
              <a:t> </a:t>
            </a:r>
            <a:r>
              <a:rPr lang="tr-TR" sz="1800" dirty="0" err="1"/>
              <a:t>hypercalciuria</a:t>
            </a:r>
            <a:r>
              <a:rPr lang="tr-TR" sz="1800" dirty="0"/>
              <a:t>), </a:t>
            </a:r>
            <a:r>
              <a:rPr lang="tr-TR" sz="1800" dirty="0" err="1"/>
              <a:t>impaired</a:t>
            </a:r>
            <a:r>
              <a:rPr lang="tr-TR" sz="1800" dirty="0"/>
              <a:t> </a:t>
            </a:r>
            <a:r>
              <a:rPr lang="tr-TR" sz="1800" dirty="0" err="1"/>
              <a:t>renal</a:t>
            </a:r>
            <a:r>
              <a:rPr lang="tr-TR" sz="1800" dirty="0"/>
              <a:t> </a:t>
            </a:r>
            <a:r>
              <a:rPr lang="tr-TR" sz="1800" dirty="0" err="1"/>
              <a:t>conservation</a:t>
            </a:r>
            <a:r>
              <a:rPr lang="tr-TR" sz="1800" dirty="0"/>
              <a:t> of </a:t>
            </a:r>
            <a:r>
              <a:rPr lang="tr-TR" sz="1800" dirty="0" err="1"/>
              <a:t>calcium</a:t>
            </a:r>
            <a:r>
              <a:rPr lang="tr-TR" sz="1800" dirty="0"/>
              <a:t> (</a:t>
            </a:r>
            <a:r>
              <a:rPr lang="tr-TR" sz="1800" dirty="0" err="1"/>
              <a:t>renal</a:t>
            </a:r>
            <a:r>
              <a:rPr lang="tr-TR" sz="1800" dirty="0"/>
              <a:t> </a:t>
            </a:r>
            <a:r>
              <a:rPr lang="tr-TR" sz="1800" dirty="0" err="1"/>
              <a:t>leak</a:t>
            </a:r>
            <a:r>
              <a:rPr lang="tr-TR" sz="1800" dirty="0"/>
              <a:t> </a:t>
            </a:r>
            <a:r>
              <a:rPr lang="tr-TR" sz="1800" dirty="0" err="1"/>
              <a:t>hypercalciuria</a:t>
            </a:r>
            <a:r>
              <a:rPr lang="tr-TR" sz="1800" dirty="0"/>
              <a:t>), </a:t>
            </a:r>
            <a:r>
              <a:rPr lang="tr-TR" sz="1800" dirty="0" err="1"/>
              <a:t>or</a:t>
            </a:r>
            <a:r>
              <a:rPr lang="tr-TR" sz="1800" dirty="0"/>
              <a:t> </a:t>
            </a:r>
            <a:r>
              <a:rPr lang="tr-TR" sz="1800" dirty="0" err="1"/>
              <a:t>excessive</a:t>
            </a:r>
            <a:r>
              <a:rPr lang="tr-TR" sz="1800" dirty="0"/>
              <a:t> </a:t>
            </a:r>
            <a:r>
              <a:rPr lang="tr-TR" sz="1800" dirty="0" err="1"/>
              <a:t>skeletal</a:t>
            </a:r>
            <a:r>
              <a:rPr lang="tr-TR" sz="1800" dirty="0"/>
              <a:t> </a:t>
            </a:r>
            <a:r>
              <a:rPr lang="tr-TR" sz="1800" dirty="0" err="1"/>
              <a:t>mobilization</a:t>
            </a:r>
            <a:r>
              <a:rPr lang="tr-TR" sz="1800" dirty="0"/>
              <a:t> of </a:t>
            </a:r>
            <a:r>
              <a:rPr lang="tr-TR" sz="1800" dirty="0" err="1"/>
              <a:t>calcium</a:t>
            </a:r>
            <a:r>
              <a:rPr lang="tr-TR" sz="1800" dirty="0"/>
              <a:t> (</a:t>
            </a:r>
            <a:r>
              <a:rPr lang="tr-TR" sz="1800" dirty="0" err="1"/>
              <a:t>resorptive</a:t>
            </a:r>
            <a:r>
              <a:rPr lang="tr-TR" sz="1800" dirty="0"/>
              <a:t> </a:t>
            </a:r>
            <a:r>
              <a:rPr lang="tr-TR" sz="1800" dirty="0" err="1"/>
              <a:t>hypercalciuria</a:t>
            </a:r>
            <a:r>
              <a:rPr lang="tr-TR" sz="1800" dirty="0"/>
              <a:t>)</a:t>
            </a:r>
          </a:p>
          <a:p>
            <a:pPr algn="just">
              <a:lnSpc>
                <a:spcPct val="150000"/>
              </a:lnSpc>
            </a:pPr>
            <a:r>
              <a:rPr lang="tr-TR" sz="1800" dirty="0" err="1"/>
              <a:t>Routine</a:t>
            </a:r>
            <a:r>
              <a:rPr lang="tr-TR" sz="1800" dirty="0"/>
              <a:t> </a:t>
            </a:r>
            <a:r>
              <a:rPr lang="tr-TR" sz="1800" dirty="0" err="1"/>
              <a:t>laboratory</a:t>
            </a:r>
            <a:r>
              <a:rPr lang="tr-TR" sz="1800" dirty="0"/>
              <a:t> </a:t>
            </a:r>
            <a:r>
              <a:rPr lang="tr-TR" sz="1800" dirty="0" err="1"/>
              <a:t>determinations</a:t>
            </a:r>
            <a:r>
              <a:rPr lang="tr-TR" sz="1800" dirty="0"/>
              <a:t> </a:t>
            </a:r>
            <a:r>
              <a:rPr lang="tr-TR" sz="1800" dirty="0" err="1"/>
              <a:t>should</a:t>
            </a:r>
            <a:r>
              <a:rPr lang="tr-TR" sz="1800" dirty="0"/>
              <a:t> </a:t>
            </a:r>
            <a:r>
              <a:rPr lang="tr-TR" sz="1800" dirty="0" err="1"/>
              <a:t>include</a:t>
            </a:r>
            <a:r>
              <a:rPr lang="tr-TR" sz="1800" dirty="0"/>
              <a:t> serum </a:t>
            </a:r>
            <a:r>
              <a:rPr lang="tr-TR" sz="1800" dirty="0" err="1"/>
              <a:t>calcium</a:t>
            </a:r>
            <a:r>
              <a:rPr lang="tr-TR" sz="1800" dirty="0"/>
              <a:t>, </a:t>
            </a:r>
            <a:r>
              <a:rPr lang="tr-TR" sz="1800" dirty="0" err="1"/>
              <a:t>phosphate</a:t>
            </a:r>
            <a:r>
              <a:rPr lang="tr-TR" sz="1800" dirty="0"/>
              <a:t>, total CO</a:t>
            </a:r>
            <a:r>
              <a:rPr lang="tr-TR" sz="1800" baseline="-25000" dirty="0"/>
              <a:t>2</a:t>
            </a:r>
            <a:r>
              <a:rPr lang="tr-TR" sz="1800" dirty="0"/>
              <a:t>, </a:t>
            </a:r>
            <a:r>
              <a:rPr lang="tr-TR" sz="1800" dirty="0" err="1"/>
              <a:t>and</a:t>
            </a:r>
            <a:r>
              <a:rPr lang="tr-TR" sz="1800" dirty="0"/>
              <a:t> </a:t>
            </a:r>
            <a:r>
              <a:rPr lang="tr-TR" sz="1800" dirty="0" err="1"/>
              <a:t>chloride</a:t>
            </a:r>
            <a:r>
              <a:rPr lang="tr-TR" sz="1800" dirty="0"/>
              <a:t> </a:t>
            </a:r>
            <a:r>
              <a:rPr lang="tr-TR" sz="1800" dirty="0" err="1"/>
              <a:t>to</a:t>
            </a:r>
            <a:r>
              <a:rPr lang="tr-TR" sz="1800" dirty="0"/>
              <a:t> </a:t>
            </a:r>
            <a:r>
              <a:rPr lang="tr-TR" sz="1800" dirty="0" err="1"/>
              <a:t>eliminate</a:t>
            </a:r>
            <a:r>
              <a:rPr lang="tr-TR" sz="1800" dirty="0"/>
              <a:t> </a:t>
            </a:r>
            <a:r>
              <a:rPr lang="tr-TR" sz="1800" dirty="0" err="1"/>
              <a:t>the</a:t>
            </a:r>
            <a:r>
              <a:rPr lang="tr-TR" sz="1800" dirty="0"/>
              <a:t> </a:t>
            </a:r>
            <a:r>
              <a:rPr lang="tr-TR" sz="1800" dirty="0" err="1"/>
              <a:t>possibility</a:t>
            </a:r>
            <a:r>
              <a:rPr lang="tr-TR" sz="1800" dirty="0"/>
              <a:t> of </a:t>
            </a:r>
            <a:r>
              <a:rPr lang="tr-TR" sz="1800" dirty="0" err="1"/>
              <a:t>hyperparathyroidism</a:t>
            </a:r>
            <a:r>
              <a:rPr lang="tr-TR" sz="1800" dirty="0"/>
              <a:t> </a:t>
            </a:r>
            <a:r>
              <a:rPr lang="tr-TR" sz="1800" dirty="0" err="1"/>
              <a:t>and</a:t>
            </a:r>
            <a:r>
              <a:rPr lang="tr-TR" sz="1800" dirty="0"/>
              <a:t> </a:t>
            </a:r>
            <a:r>
              <a:rPr lang="tr-TR" sz="1800" dirty="0" err="1"/>
              <a:t>renal</a:t>
            </a:r>
            <a:r>
              <a:rPr lang="tr-TR" sz="1800" dirty="0"/>
              <a:t> </a:t>
            </a:r>
            <a:r>
              <a:rPr lang="tr-TR" sz="1800" dirty="0" err="1"/>
              <a:t>tubular</a:t>
            </a:r>
            <a:r>
              <a:rPr lang="tr-TR" sz="1800" dirty="0"/>
              <a:t> </a:t>
            </a:r>
            <a:r>
              <a:rPr lang="tr-TR" sz="1800" dirty="0" err="1"/>
              <a:t>acidosis</a:t>
            </a:r>
            <a:r>
              <a:rPr lang="tr-TR" sz="1800" dirty="0"/>
              <a:t>. </a:t>
            </a:r>
            <a:r>
              <a:rPr lang="tr-TR" sz="1800" dirty="0" err="1"/>
              <a:t>Dissolution</a:t>
            </a:r>
            <a:r>
              <a:rPr lang="tr-TR" sz="1800" dirty="0"/>
              <a:t> of </a:t>
            </a:r>
            <a:r>
              <a:rPr lang="tr-TR" sz="1800" dirty="0" err="1"/>
              <a:t>calcium</a:t>
            </a:r>
            <a:r>
              <a:rPr lang="tr-TR" sz="1800" dirty="0"/>
              <a:t> </a:t>
            </a:r>
            <a:r>
              <a:rPr lang="tr-TR" sz="1800" dirty="0" err="1"/>
              <a:t>oxalate</a:t>
            </a:r>
            <a:r>
              <a:rPr lang="tr-TR" sz="1800" dirty="0"/>
              <a:t> </a:t>
            </a:r>
            <a:r>
              <a:rPr lang="tr-TR" sz="1800" dirty="0" err="1"/>
              <a:t>stones</a:t>
            </a:r>
            <a:r>
              <a:rPr lang="tr-TR" sz="1800" dirty="0"/>
              <a:t> </a:t>
            </a:r>
            <a:r>
              <a:rPr lang="tr-TR" sz="1800" dirty="0" err="1"/>
              <a:t>by</a:t>
            </a:r>
            <a:r>
              <a:rPr lang="tr-TR" sz="1800" dirty="0"/>
              <a:t> </a:t>
            </a:r>
            <a:r>
              <a:rPr lang="tr-TR" sz="1800" dirty="0" err="1"/>
              <a:t>medical</a:t>
            </a:r>
            <a:r>
              <a:rPr lang="tr-TR" sz="1800" dirty="0"/>
              <a:t> </a:t>
            </a:r>
            <a:r>
              <a:rPr lang="tr-TR" sz="1800" dirty="0" err="1"/>
              <a:t>means</a:t>
            </a:r>
            <a:r>
              <a:rPr lang="tr-TR" sz="1800" dirty="0"/>
              <a:t> has not </a:t>
            </a:r>
            <a:r>
              <a:rPr lang="tr-TR" sz="1800" dirty="0" err="1"/>
              <a:t>currently</a:t>
            </a:r>
            <a:r>
              <a:rPr lang="tr-TR" sz="1800" dirty="0"/>
              <a:t> </a:t>
            </a:r>
            <a:r>
              <a:rPr lang="tr-TR" sz="1800" dirty="0" err="1"/>
              <a:t>been</a:t>
            </a:r>
            <a:r>
              <a:rPr lang="tr-TR" sz="1800" dirty="0"/>
              <a:t> </a:t>
            </a:r>
            <a:r>
              <a:rPr lang="tr-TR" sz="1800" dirty="0" err="1"/>
              <a:t>established</a:t>
            </a:r>
            <a:r>
              <a:rPr lang="tr-TR" sz="1800" dirty="0"/>
              <a:t>. </a:t>
            </a:r>
            <a:r>
              <a:rPr lang="tr-TR" sz="1800" dirty="0" err="1"/>
              <a:t>Treatment</a:t>
            </a:r>
            <a:r>
              <a:rPr lang="tr-TR" sz="1800" dirty="0"/>
              <a:t> </a:t>
            </a:r>
            <a:r>
              <a:rPr lang="tr-TR" sz="1800" dirty="0" err="1"/>
              <a:t>requires</a:t>
            </a:r>
            <a:r>
              <a:rPr lang="tr-TR" sz="1800" dirty="0"/>
              <a:t> </a:t>
            </a:r>
            <a:r>
              <a:rPr lang="tr-TR" sz="1800" dirty="0" err="1"/>
              <a:t>surgical</a:t>
            </a:r>
            <a:r>
              <a:rPr lang="tr-TR" sz="1800" dirty="0"/>
              <a:t> </a:t>
            </a:r>
            <a:r>
              <a:rPr lang="tr-TR" sz="1800" dirty="0" err="1"/>
              <a:t>removal</a:t>
            </a:r>
            <a:r>
              <a:rPr lang="tr-TR" sz="1800" dirty="0"/>
              <a:t> </a:t>
            </a:r>
            <a:r>
              <a:rPr lang="tr-TR" sz="1800" dirty="0" err="1"/>
              <a:t>or</a:t>
            </a:r>
            <a:r>
              <a:rPr lang="tr-TR" sz="1800" dirty="0"/>
              <a:t> </a:t>
            </a:r>
            <a:r>
              <a:rPr lang="tr-TR" sz="1800" dirty="0" err="1"/>
              <a:t>lithotripsy</a:t>
            </a:r>
            <a:r>
              <a:rPr lang="tr-TR" sz="1800" dirty="0"/>
              <a:t> </a:t>
            </a:r>
            <a:r>
              <a:rPr lang="tr-TR" sz="1800" dirty="0" err="1"/>
              <a:t>followed</a:t>
            </a:r>
            <a:r>
              <a:rPr lang="tr-TR" sz="1800" dirty="0"/>
              <a:t> </a:t>
            </a:r>
            <a:r>
              <a:rPr lang="tr-TR" sz="1800" dirty="0" err="1"/>
              <a:t>by</a:t>
            </a:r>
            <a:r>
              <a:rPr lang="tr-TR" sz="1800" dirty="0"/>
              <a:t> </a:t>
            </a:r>
            <a:r>
              <a:rPr lang="tr-TR" sz="1800" dirty="0" err="1"/>
              <a:t>preventive</a:t>
            </a:r>
            <a:r>
              <a:rPr lang="tr-TR" sz="1800" dirty="0"/>
              <a:t> </a:t>
            </a:r>
            <a:r>
              <a:rPr lang="tr-TR" sz="1800" dirty="0" err="1"/>
              <a:t>strategies</a:t>
            </a:r>
            <a:r>
              <a:rPr lang="tr-TR" sz="1800" dirty="0"/>
              <a:t>.</a:t>
            </a:r>
          </a:p>
          <a:p>
            <a:pPr algn="just">
              <a:lnSpc>
                <a:spcPct val="150000"/>
              </a:lnSpc>
            </a:pPr>
            <a:r>
              <a:rPr lang="tr-TR" sz="1800" b="1" i="1" dirty="0" err="1">
                <a:solidFill>
                  <a:srgbClr val="FF0000"/>
                </a:solidFill>
              </a:rPr>
              <a:t>Prevention</a:t>
            </a:r>
            <a:r>
              <a:rPr lang="tr-TR" sz="1800" b="1" i="1" dirty="0">
                <a:solidFill>
                  <a:srgbClr val="FF0000"/>
                </a:solidFill>
              </a:rPr>
              <a:t> Protocol</a:t>
            </a:r>
            <a:endParaRPr lang="tr-TR" sz="1800" dirty="0"/>
          </a:p>
          <a:p>
            <a:pPr algn="just">
              <a:lnSpc>
                <a:spcPct val="150000"/>
              </a:lnSpc>
            </a:pPr>
            <a:r>
              <a:rPr lang="tr-TR" sz="1800" dirty="0" err="1"/>
              <a:t>Recurrence</a:t>
            </a:r>
            <a:r>
              <a:rPr lang="tr-TR" sz="1800" dirty="0"/>
              <a:t> is a </a:t>
            </a:r>
            <a:r>
              <a:rPr lang="tr-TR" sz="1800" dirty="0" err="1"/>
              <a:t>major</a:t>
            </a:r>
            <a:r>
              <a:rPr lang="tr-TR" sz="1800" dirty="0"/>
              <a:t> problem </a:t>
            </a:r>
            <a:r>
              <a:rPr lang="tr-TR" sz="1800" dirty="0" err="1"/>
              <a:t>with</a:t>
            </a:r>
            <a:r>
              <a:rPr lang="tr-TR" sz="1800" dirty="0"/>
              <a:t> </a:t>
            </a:r>
            <a:r>
              <a:rPr lang="tr-TR" sz="1800" dirty="0" err="1"/>
              <a:t>calcium</a:t>
            </a:r>
            <a:r>
              <a:rPr lang="tr-TR" sz="1800" dirty="0"/>
              <a:t> </a:t>
            </a:r>
            <a:r>
              <a:rPr lang="tr-TR" sz="1800" dirty="0" err="1"/>
              <a:t>oxalate</a:t>
            </a:r>
            <a:r>
              <a:rPr lang="tr-TR" sz="1800" dirty="0"/>
              <a:t> uroliths. An “ideal” </a:t>
            </a:r>
            <a:r>
              <a:rPr lang="tr-TR" sz="1800" dirty="0" err="1"/>
              <a:t>diet</a:t>
            </a:r>
            <a:r>
              <a:rPr lang="tr-TR" sz="1800" dirty="0"/>
              <a:t> is </a:t>
            </a:r>
            <a:r>
              <a:rPr lang="tr-TR" sz="1800" dirty="0" err="1"/>
              <a:t>considered</a:t>
            </a:r>
            <a:r>
              <a:rPr lang="tr-TR" sz="1800" dirty="0"/>
              <a:t> </a:t>
            </a:r>
            <a:r>
              <a:rPr lang="tr-TR" sz="1800" dirty="0" err="1"/>
              <a:t>to</a:t>
            </a:r>
            <a:r>
              <a:rPr lang="tr-TR" sz="1800" dirty="0"/>
              <a:t> be </a:t>
            </a:r>
            <a:r>
              <a:rPr lang="tr-TR" sz="1800" dirty="0" err="1"/>
              <a:t>low</a:t>
            </a:r>
            <a:r>
              <a:rPr lang="tr-TR" sz="1800" dirty="0"/>
              <a:t> </a:t>
            </a:r>
            <a:r>
              <a:rPr lang="tr-TR" sz="1800" dirty="0" err="1"/>
              <a:t>oxalate</a:t>
            </a:r>
            <a:r>
              <a:rPr lang="tr-TR" sz="1800" dirty="0"/>
              <a:t>, </a:t>
            </a:r>
            <a:r>
              <a:rPr lang="tr-TR" sz="1800" dirty="0" err="1"/>
              <a:t>low</a:t>
            </a:r>
            <a:r>
              <a:rPr lang="tr-TR" sz="1800" dirty="0"/>
              <a:t> protein, </a:t>
            </a:r>
            <a:r>
              <a:rPr lang="tr-TR" sz="1800" dirty="0" err="1"/>
              <a:t>and</a:t>
            </a:r>
            <a:r>
              <a:rPr lang="tr-TR" sz="1800" dirty="0"/>
              <a:t> </a:t>
            </a:r>
            <a:r>
              <a:rPr lang="tr-TR" sz="1800" dirty="0" err="1"/>
              <a:t>low</a:t>
            </a:r>
            <a:r>
              <a:rPr lang="tr-TR" sz="1800" dirty="0"/>
              <a:t> </a:t>
            </a:r>
            <a:r>
              <a:rPr lang="tr-TR" sz="1800" dirty="0" err="1"/>
              <a:t>sodium</a:t>
            </a:r>
            <a:r>
              <a:rPr lang="tr-TR" sz="1800" dirty="0"/>
              <a:t> </a:t>
            </a:r>
            <a:r>
              <a:rPr lang="tr-TR" sz="1800" dirty="0" err="1"/>
              <a:t>and</a:t>
            </a:r>
            <a:r>
              <a:rPr lang="tr-TR" sz="1800" dirty="0"/>
              <a:t> </a:t>
            </a:r>
            <a:r>
              <a:rPr lang="tr-TR" sz="1800" dirty="0" err="1"/>
              <a:t>would</a:t>
            </a:r>
            <a:r>
              <a:rPr lang="tr-TR" sz="1800" dirty="0"/>
              <a:t> </a:t>
            </a:r>
            <a:r>
              <a:rPr lang="tr-TR" sz="1800" dirty="0" err="1"/>
              <a:t>maintain</a:t>
            </a:r>
            <a:r>
              <a:rPr lang="tr-TR" sz="1800" dirty="0"/>
              <a:t> </a:t>
            </a:r>
            <a:r>
              <a:rPr lang="tr-TR" sz="1800" dirty="0" err="1"/>
              <a:t>urine</a:t>
            </a:r>
            <a:r>
              <a:rPr lang="tr-TR" sz="1800" dirty="0"/>
              <a:t> </a:t>
            </a:r>
            <a:r>
              <a:rPr lang="tr-TR" sz="1800" dirty="0" err="1"/>
              <a:t>pH</a:t>
            </a:r>
            <a:r>
              <a:rPr lang="tr-TR" sz="1800" dirty="0"/>
              <a:t> at 6.5–7.5 </a:t>
            </a:r>
            <a:r>
              <a:rPr lang="tr-TR" sz="1800" dirty="0" err="1"/>
              <a:t>and</a:t>
            </a:r>
            <a:r>
              <a:rPr lang="tr-TR" sz="1800" dirty="0"/>
              <a:t> </a:t>
            </a:r>
            <a:r>
              <a:rPr lang="tr-TR" sz="1800" dirty="0" err="1"/>
              <a:t>urine</a:t>
            </a:r>
            <a:r>
              <a:rPr lang="tr-TR" sz="1800" dirty="0"/>
              <a:t> </a:t>
            </a:r>
            <a:r>
              <a:rPr lang="tr-TR" sz="1800" dirty="0" err="1"/>
              <a:t>specific</a:t>
            </a:r>
            <a:r>
              <a:rPr lang="tr-TR" sz="1800" dirty="0"/>
              <a:t> </a:t>
            </a:r>
            <a:r>
              <a:rPr lang="tr-TR" sz="1800" dirty="0" err="1"/>
              <a:t>gravity</a:t>
            </a:r>
            <a:r>
              <a:rPr lang="tr-TR" sz="1800" dirty="0"/>
              <a:t> &lt;1.020</a:t>
            </a:r>
            <a:endParaRPr lang="tr-TR" sz="1800" b="1" dirty="0"/>
          </a:p>
          <a:p>
            <a:pPr algn="just">
              <a:lnSpc>
                <a:spcPct val="150000"/>
              </a:lnSpc>
            </a:pPr>
            <a:r>
              <a:rPr lang="tr-TR" sz="1800" dirty="0"/>
              <a:t>A </a:t>
            </a:r>
            <a:r>
              <a:rPr lang="tr-TR" sz="1800" dirty="0" err="1"/>
              <a:t>few</a:t>
            </a:r>
            <a:r>
              <a:rPr lang="tr-TR" sz="1800" dirty="0"/>
              <a:t> </a:t>
            </a:r>
            <a:r>
              <a:rPr lang="tr-TR" sz="1800" dirty="0" err="1"/>
              <a:t>commercially</a:t>
            </a:r>
            <a:r>
              <a:rPr lang="tr-TR" sz="1800" dirty="0"/>
              <a:t> </a:t>
            </a:r>
            <a:r>
              <a:rPr lang="tr-TR" sz="1800" dirty="0" err="1"/>
              <a:t>available</a:t>
            </a:r>
            <a:r>
              <a:rPr lang="tr-TR" sz="1800" dirty="0"/>
              <a:t> </a:t>
            </a:r>
            <a:r>
              <a:rPr lang="tr-TR" sz="1800" dirty="0" err="1"/>
              <a:t>canned</a:t>
            </a:r>
            <a:r>
              <a:rPr lang="tr-TR" sz="1800" dirty="0"/>
              <a:t> </a:t>
            </a:r>
            <a:r>
              <a:rPr lang="tr-TR" sz="1800" dirty="0" err="1"/>
              <a:t>foods</a:t>
            </a:r>
            <a:r>
              <a:rPr lang="tr-TR" sz="1800" dirty="0"/>
              <a:t> </a:t>
            </a:r>
            <a:r>
              <a:rPr lang="tr-TR" sz="1800" dirty="0" err="1"/>
              <a:t>achieve</a:t>
            </a:r>
            <a:r>
              <a:rPr lang="tr-TR" sz="1800" dirty="0"/>
              <a:t> </a:t>
            </a:r>
            <a:r>
              <a:rPr lang="tr-TR" sz="1800" dirty="0" err="1"/>
              <a:t>these</a:t>
            </a:r>
            <a:r>
              <a:rPr lang="tr-TR" sz="1800" dirty="0"/>
              <a:t> </a:t>
            </a:r>
            <a:r>
              <a:rPr lang="tr-TR" sz="1800" dirty="0" err="1"/>
              <a:t>goals</a:t>
            </a:r>
            <a:r>
              <a:rPr lang="tr-TR" sz="1800" dirty="0"/>
              <a:t> </a:t>
            </a:r>
            <a:r>
              <a:rPr lang="tr-TR" sz="1800" dirty="0" err="1"/>
              <a:t>and</a:t>
            </a:r>
            <a:r>
              <a:rPr lang="tr-TR" sz="1800" dirty="0"/>
              <a:t> </a:t>
            </a:r>
            <a:r>
              <a:rPr lang="tr-TR" sz="1800" dirty="0" err="1"/>
              <a:t>may</a:t>
            </a:r>
            <a:r>
              <a:rPr lang="tr-TR" sz="1800" dirty="0"/>
              <a:t> minimize </a:t>
            </a:r>
            <a:r>
              <a:rPr lang="tr-TR" sz="1800" dirty="0" err="1"/>
              <a:t>the</a:t>
            </a:r>
            <a:r>
              <a:rPr lang="tr-TR" sz="1800" dirty="0"/>
              <a:t> risk of </a:t>
            </a:r>
            <a:r>
              <a:rPr lang="tr-TR" sz="1800" dirty="0" err="1"/>
              <a:t>recurrence</a:t>
            </a:r>
            <a:r>
              <a:rPr lang="tr-TR" sz="1800" dirty="0"/>
              <a:t>. </a:t>
            </a:r>
            <a:r>
              <a:rPr lang="tr-TR" sz="1800" dirty="0" err="1"/>
              <a:t>Potassium</a:t>
            </a:r>
            <a:r>
              <a:rPr lang="tr-TR" sz="1800" dirty="0"/>
              <a:t> </a:t>
            </a:r>
            <a:r>
              <a:rPr lang="tr-TR" sz="1800" dirty="0" err="1"/>
              <a:t>citrate</a:t>
            </a:r>
            <a:r>
              <a:rPr lang="tr-TR" sz="1800" dirty="0"/>
              <a:t> </a:t>
            </a:r>
            <a:r>
              <a:rPr lang="tr-TR" sz="1800" dirty="0" err="1"/>
              <a:t>may</a:t>
            </a:r>
            <a:r>
              <a:rPr lang="tr-TR" sz="1800" dirty="0"/>
              <a:t> be </a:t>
            </a:r>
            <a:r>
              <a:rPr lang="tr-TR" sz="1800" dirty="0" err="1"/>
              <a:t>added</a:t>
            </a:r>
            <a:r>
              <a:rPr lang="tr-TR" sz="1800" dirty="0"/>
              <a:t> as </a:t>
            </a:r>
            <a:r>
              <a:rPr lang="tr-TR" sz="1800" dirty="0" err="1"/>
              <a:t>needed</a:t>
            </a:r>
            <a:r>
              <a:rPr lang="tr-TR" sz="1800" dirty="0"/>
              <a:t> </a:t>
            </a:r>
            <a:r>
              <a:rPr lang="tr-TR" sz="1800" dirty="0" err="1"/>
              <a:t>to</a:t>
            </a:r>
            <a:r>
              <a:rPr lang="tr-TR" sz="1800" dirty="0"/>
              <a:t> </a:t>
            </a:r>
            <a:r>
              <a:rPr lang="tr-TR" sz="1800" dirty="0" err="1"/>
              <a:t>assure</a:t>
            </a:r>
            <a:r>
              <a:rPr lang="tr-TR" sz="1800" dirty="0"/>
              <a:t> </a:t>
            </a:r>
            <a:r>
              <a:rPr lang="tr-TR" sz="1800" dirty="0" err="1"/>
              <a:t>the</a:t>
            </a:r>
            <a:r>
              <a:rPr lang="tr-TR" sz="1800" dirty="0"/>
              <a:t> </a:t>
            </a:r>
            <a:r>
              <a:rPr lang="tr-TR" sz="1800" dirty="0" err="1"/>
              <a:t>urine</a:t>
            </a:r>
            <a:r>
              <a:rPr lang="tr-TR" sz="1800" dirty="0"/>
              <a:t> </a:t>
            </a:r>
            <a:r>
              <a:rPr lang="tr-TR" sz="1800" dirty="0" err="1"/>
              <a:t>pH</a:t>
            </a:r>
            <a:r>
              <a:rPr lang="tr-TR" sz="1800" dirty="0"/>
              <a:t> is </a:t>
            </a:r>
            <a:r>
              <a:rPr lang="tr-TR" sz="1800" dirty="0" err="1"/>
              <a:t>within</a:t>
            </a:r>
            <a:r>
              <a:rPr lang="tr-TR" sz="1800" dirty="0"/>
              <a:t> </a:t>
            </a:r>
            <a:r>
              <a:rPr lang="tr-TR" sz="1800" dirty="0" err="1"/>
              <a:t>the</a:t>
            </a:r>
            <a:r>
              <a:rPr lang="tr-TR" sz="1800" dirty="0"/>
              <a:t> </a:t>
            </a:r>
            <a:r>
              <a:rPr lang="tr-TR" sz="1800" dirty="0" err="1"/>
              <a:t>desired</a:t>
            </a:r>
            <a:r>
              <a:rPr lang="tr-TR" sz="1800" dirty="0"/>
              <a:t> </a:t>
            </a:r>
            <a:r>
              <a:rPr lang="tr-TR" sz="1800" dirty="0" err="1"/>
              <a:t>range</a:t>
            </a:r>
            <a:endParaRPr lang="en-US" sz="1800" dirty="0"/>
          </a:p>
        </p:txBody>
      </p:sp>
    </p:spTree>
    <p:extLst>
      <p:ext uri="{BB962C8B-B14F-4D97-AF65-F5344CB8AC3E}">
        <p14:creationId xmlns:p14="http://schemas.microsoft.com/office/powerpoint/2010/main" val="1402647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1AB685-0E5F-444D-B6CC-4FE2EB4FEC87}"/>
              </a:ext>
            </a:extLst>
          </p:cNvPr>
          <p:cNvSpPr>
            <a:spLocks noGrp="1"/>
          </p:cNvSpPr>
          <p:nvPr>
            <p:ph idx="1"/>
          </p:nvPr>
        </p:nvSpPr>
        <p:spPr>
          <a:xfrm>
            <a:off x="753980" y="160421"/>
            <a:ext cx="11438020" cy="6432884"/>
          </a:xfrm>
        </p:spPr>
        <p:txBody>
          <a:bodyPr>
            <a:normAutofit fontScale="92500" lnSpcReduction="20000"/>
          </a:bodyPr>
          <a:lstStyle/>
          <a:p>
            <a:pPr>
              <a:lnSpc>
                <a:spcPct val="150000"/>
              </a:lnSpc>
            </a:pPr>
            <a:r>
              <a:rPr lang="tr-TR" sz="1900" b="1" dirty="0" err="1">
                <a:solidFill>
                  <a:srgbClr val="FF0000"/>
                </a:solidFill>
              </a:rPr>
              <a:t>Urate</a:t>
            </a:r>
            <a:r>
              <a:rPr lang="tr-TR" sz="1900" b="1" dirty="0">
                <a:solidFill>
                  <a:srgbClr val="FF0000"/>
                </a:solidFill>
              </a:rPr>
              <a:t> Stones</a:t>
            </a:r>
          </a:p>
          <a:p>
            <a:pPr>
              <a:lnSpc>
                <a:spcPct val="150000"/>
              </a:lnSpc>
            </a:pPr>
            <a:r>
              <a:rPr lang="tr-TR" sz="1800" dirty="0" err="1"/>
              <a:t>Ammonium</a:t>
            </a:r>
            <a:r>
              <a:rPr lang="tr-TR" sz="1800" dirty="0"/>
              <a:t> </a:t>
            </a:r>
            <a:r>
              <a:rPr lang="tr-TR" sz="1800" dirty="0" err="1"/>
              <a:t>urate</a:t>
            </a:r>
            <a:r>
              <a:rPr lang="tr-TR" sz="1800" dirty="0"/>
              <a:t> </a:t>
            </a:r>
            <a:r>
              <a:rPr lang="tr-TR" sz="1800" dirty="0" err="1"/>
              <a:t>stones</a:t>
            </a:r>
            <a:r>
              <a:rPr lang="tr-TR" sz="1800" dirty="0"/>
              <a:t> </a:t>
            </a:r>
            <a:r>
              <a:rPr lang="tr-TR" sz="1800" dirty="0" err="1"/>
              <a:t>are</a:t>
            </a:r>
            <a:r>
              <a:rPr lang="tr-TR" sz="1800" dirty="0"/>
              <a:t> </a:t>
            </a:r>
            <a:r>
              <a:rPr lang="tr-TR" sz="1800" dirty="0" err="1"/>
              <a:t>most</a:t>
            </a:r>
            <a:r>
              <a:rPr lang="tr-TR" sz="1800" dirty="0"/>
              <a:t> </a:t>
            </a:r>
            <a:r>
              <a:rPr lang="tr-TR" sz="1800" dirty="0" err="1"/>
              <a:t>common</a:t>
            </a:r>
            <a:r>
              <a:rPr lang="tr-TR" sz="1800" dirty="0"/>
              <a:t> in </a:t>
            </a:r>
            <a:r>
              <a:rPr lang="tr-TR" sz="1800" dirty="0" err="1"/>
              <a:t>Dalmatians</a:t>
            </a:r>
            <a:r>
              <a:rPr lang="tr-TR" sz="1800" dirty="0"/>
              <a:t> </a:t>
            </a:r>
            <a:r>
              <a:rPr lang="tr-TR" sz="1800" dirty="0" err="1"/>
              <a:t>and</a:t>
            </a:r>
            <a:r>
              <a:rPr lang="tr-TR" sz="1800" dirty="0"/>
              <a:t> in </a:t>
            </a:r>
            <a:r>
              <a:rPr lang="tr-TR" sz="1800" dirty="0" err="1"/>
              <a:t>dogs</a:t>
            </a:r>
            <a:r>
              <a:rPr lang="tr-TR" sz="1800" dirty="0"/>
              <a:t> </a:t>
            </a:r>
            <a:r>
              <a:rPr lang="tr-TR" sz="1800" dirty="0" err="1"/>
              <a:t>with</a:t>
            </a:r>
            <a:r>
              <a:rPr lang="tr-TR" sz="1800" dirty="0"/>
              <a:t> </a:t>
            </a:r>
            <a:r>
              <a:rPr lang="tr-TR" sz="1800" dirty="0" err="1"/>
              <a:t>congenital</a:t>
            </a:r>
            <a:r>
              <a:rPr lang="tr-TR" sz="1800" dirty="0"/>
              <a:t> </a:t>
            </a:r>
            <a:r>
              <a:rPr lang="tr-TR" sz="1800" dirty="0" err="1"/>
              <a:t>portosystemic</a:t>
            </a:r>
            <a:r>
              <a:rPr lang="tr-TR" sz="1800" dirty="0"/>
              <a:t> </a:t>
            </a:r>
            <a:r>
              <a:rPr lang="tr-TR" sz="1800" dirty="0" err="1"/>
              <a:t>vascular</a:t>
            </a:r>
            <a:r>
              <a:rPr lang="tr-TR" sz="1800" dirty="0"/>
              <a:t> </a:t>
            </a:r>
            <a:r>
              <a:rPr lang="tr-TR" sz="1800" dirty="0" err="1"/>
              <a:t>shunts</a:t>
            </a:r>
            <a:endParaRPr lang="tr-TR" sz="1800" dirty="0"/>
          </a:p>
          <a:p>
            <a:pPr>
              <a:lnSpc>
                <a:spcPct val="150000"/>
              </a:lnSpc>
            </a:pPr>
            <a:r>
              <a:rPr lang="tr-TR" sz="1800" dirty="0" err="1"/>
              <a:t>Dalmatians</a:t>
            </a:r>
            <a:r>
              <a:rPr lang="tr-TR" sz="1800" dirty="0"/>
              <a:t> do not </a:t>
            </a:r>
            <a:r>
              <a:rPr lang="tr-TR" sz="1800" dirty="0" err="1"/>
              <a:t>convert</a:t>
            </a:r>
            <a:r>
              <a:rPr lang="tr-TR" sz="1800" dirty="0"/>
              <a:t> </a:t>
            </a:r>
            <a:r>
              <a:rPr lang="tr-TR" sz="1800" dirty="0" err="1"/>
              <a:t>most</a:t>
            </a:r>
            <a:r>
              <a:rPr lang="tr-TR" sz="1800" dirty="0"/>
              <a:t> of </a:t>
            </a:r>
            <a:r>
              <a:rPr lang="tr-TR" sz="1800" dirty="0" err="1"/>
              <a:t>their</a:t>
            </a:r>
            <a:r>
              <a:rPr lang="tr-TR" sz="1800" dirty="0"/>
              <a:t> </a:t>
            </a:r>
            <a:r>
              <a:rPr lang="tr-TR" sz="1800" dirty="0" err="1"/>
              <a:t>metabolic</a:t>
            </a:r>
            <a:r>
              <a:rPr lang="tr-TR" sz="1800" dirty="0"/>
              <a:t> </a:t>
            </a:r>
            <a:r>
              <a:rPr lang="tr-TR" sz="1800" dirty="0" err="1"/>
              <a:t>urate</a:t>
            </a:r>
            <a:r>
              <a:rPr lang="tr-TR" sz="1800" dirty="0"/>
              <a:t> </a:t>
            </a:r>
            <a:r>
              <a:rPr lang="tr-TR" sz="1800" dirty="0" err="1"/>
              <a:t>to</a:t>
            </a:r>
            <a:r>
              <a:rPr lang="tr-TR" sz="1800" dirty="0"/>
              <a:t> </a:t>
            </a:r>
            <a:r>
              <a:rPr lang="tr-TR" sz="1800" dirty="0" err="1"/>
              <a:t>allantoin</a:t>
            </a:r>
            <a:r>
              <a:rPr lang="tr-TR" sz="1800" dirty="0"/>
              <a:t> </a:t>
            </a:r>
            <a:r>
              <a:rPr lang="tr-TR" sz="1800" dirty="0" err="1"/>
              <a:t>and</a:t>
            </a:r>
            <a:r>
              <a:rPr lang="tr-TR" sz="1800" dirty="0"/>
              <a:t> </a:t>
            </a:r>
            <a:r>
              <a:rPr lang="tr-TR" sz="1800" dirty="0" err="1"/>
              <a:t>thus</a:t>
            </a:r>
            <a:r>
              <a:rPr lang="tr-TR" sz="1800" dirty="0"/>
              <a:t> </a:t>
            </a:r>
            <a:r>
              <a:rPr lang="tr-TR" sz="1800" dirty="0" err="1"/>
              <a:t>excrete</a:t>
            </a:r>
            <a:r>
              <a:rPr lang="tr-TR" sz="1800" dirty="0"/>
              <a:t> </a:t>
            </a:r>
            <a:r>
              <a:rPr lang="tr-TR" sz="1800" dirty="0" err="1"/>
              <a:t>the</a:t>
            </a:r>
            <a:r>
              <a:rPr lang="tr-TR" sz="1800" dirty="0"/>
              <a:t> </a:t>
            </a:r>
            <a:r>
              <a:rPr lang="tr-TR" sz="1800" dirty="0" err="1"/>
              <a:t>bulk</a:t>
            </a:r>
            <a:r>
              <a:rPr lang="tr-TR" sz="1800" dirty="0"/>
              <a:t> of </a:t>
            </a:r>
            <a:r>
              <a:rPr lang="tr-TR" sz="1800" dirty="0" err="1"/>
              <a:t>nucleic</a:t>
            </a:r>
            <a:r>
              <a:rPr lang="tr-TR" sz="1800" dirty="0"/>
              <a:t> </a:t>
            </a:r>
            <a:r>
              <a:rPr lang="tr-TR" sz="1800" dirty="0" err="1"/>
              <a:t>acid</a:t>
            </a:r>
            <a:r>
              <a:rPr lang="tr-TR" sz="1800" dirty="0"/>
              <a:t> </a:t>
            </a:r>
            <a:r>
              <a:rPr lang="tr-TR" sz="1800" dirty="0" err="1"/>
              <a:t>metabolites</a:t>
            </a:r>
            <a:r>
              <a:rPr lang="tr-TR" sz="1800" dirty="0"/>
              <a:t> as </a:t>
            </a:r>
            <a:r>
              <a:rPr lang="tr-TR" sz="1800" dirty="0" err="1"/>
              <a:t>relatively</a:t>
            </a:r>
            <a:r>
              <a:rPr lang="tr-TR" sz="1800" dirty="0"/>
              <a:t> </a:t>
            </a:r>
            <a:r>
              <a:rPr lang="tr-TR" sz="1800" dirty="0" err="1"/>
              <a:t>insoluble</a:t>
            </a:r>
            <a:r>
              <a:rPr lang="tr-TR" sz="1800" dirty="0"/>
              <a:t> </a:t>
            </a:r>
            <a:r>
              <a:rPr lang="tr-TR" sz="1800" dirty="0" err="1"/>
              <a:t>urate</a:t>
            </a:r>
            <a:r>
              <a:rPr lang="tr-TR" sz="1800" dirty="0"/>
              <a:t>.</a:t>
            </a:r>
          </a:p>
          <a:p>
            <a:pPr>
              <a:lnSpc>
                <a:spcPct val="150000"/>
              </a:lnSpc>
            </a:pPr>
            <a:r>
              <a:rPr lang="tr-TR" sz="1900" b="1" i="1" dirty="0" err="1">
                <a:solidFill>
                  <a:srgbClr val="FF0000"/>
                </a:solidFill>
              </a:rPr>
              <a:t>Dissolution</a:t>
            </a:r>
            <a:r>
              <a:rPr lang="tr-TR" sz="1900" b="1" i="1" dirty="0">
                <a:solidFill>
                  <a:srgbClr val="FF0000"/>
                </a:solidFill>
              </a:rPr>
              <a:t> Protocol:</a:t>
            </a:r>
          </a:p>
          <a:p>
            <a:pPr>
              <a:lnSpc>
                <a:spcPct val="150000"/>
              </a:lnSpc>
            </a:pPr>
            <a:r>
              <a:rPr lang="tr-TR" sz="1800" dirty="0" err="1"/>
              <a:t>Urine</a:t>
            </a:r>
            <a:r>
              <a:rPr lang="tr-TR" sz="1800" dirty="0"/>
              <a:t> </a:t>
            </a:r>
            <a:r>
              <a:rPr lang="tr-TR" sz="1800" dirty="0" err="1"/>
              <a:t>alkalinization</a:t>
            </a:r>
            <a:r>
              <a:rPr lang="tr-TR" sz="1800" dirty="0"/>
              <a:t> </a:t>
            </a:r>
            <a:r>
              <a:rPr lang="tr-TR" sz="1800" dirty="0" err="1"/>
              <a:t>minimizes</a:t>
            </a:r>
            <a:r>
              <a:rPr lang="tr-TR" sz="1800" dirty="0"/>
              <a:t> </a:t>
            </a:r>
            <a:r>
              <a:rPr lang="tr-TR" sz="1800" dirty="0" err="1"/>
              <a:t>renal</a:t>
            </a:r>
            <a:r>
              <a:rPr lang="tr-TR" sz="1800" dirty="0"/>
              <a:t> </a:t>
            </a:r>
            <a:r>
              <a:rPr lang="tr-TR" sz="1800" dirty="0" err="1"/>
              <a:t>ammonia</a:t>
            </a:r>
            <a:r>
              <a:rPr lang="tr-TR" sz="1800" dirty="0"/>
              <a:t> </a:t>
            </a:r>
            <a:r>
              <a:rPr lang="tr-TR" sz="1800" dirty="0" err="1"/>
              <a:t>production</a:t>
            </a:r>
            <a:r>
              <a:rPr lang="tr-TR" sz="1800" dirty="0"/>
              <a:t>; </a:t>
            </a:r>
            <a:r>
              <a:rPr lang="tr-TR" sz="1800" dirty="0" err="1"/>
              <a:t>the</a:t>
            </a:r>
            <a:r>
              <a:rPr lang="tr-TR" sz="1800" dirty="0"/>
              <a:t> </a:t>
            </a:r>
            <a:r>
              <a:rPr lang="tr-TR" sz="1800" dirty="0" err="1"/>
              <a:t>goal</a:t>
            </a:r>
            <a:r>
              <a:rPr lang="tr-TR" sz="1800" dirty="0"/>
              <a:t> is </a:t>
            </a:r>
            <a:r>
              <a:rPr lang="tr-TR" sz="1800" dirty="0" err="1"/>
              <a:t>to</a:t>
            </a:r>
            <a:r>
              <a:rPr lang="tr-TR" sz="1800" dirty="0"/>
              <a:t> </a:t>
            </a:r>
            <a:r>
              <a:rPr lang="tr-TR" sz="1800" dirty="0" err="1"/>
              <a:t>achieve</a:t>
            </a:r>
            <a:r>
              <a:rPr lang="tr-TR" sz="1800" dirty="0"/>
              <a:t> a </a:t>
            </a:r>
            <a:r>
              <a:rPr lang="tr-TR" sz="1800" dirty="0" err="1"/>
              <a:t>urine</a:t>
            </a:r>
            <a:r>
              <a:rPr lang="tr-TR" sz="1800" dirty="0"/>
              <a:t> </a:t>
            </a:r>
            <a:r>
              <a:rPr lang="tr-TR" sz="1800" dirty="0" err="1"/>
              <a:t>pH</a:t>
            </a:r>
            <a:r>
              <a:rPr lang="tr-TR" sz="1800" dirty="0"/>
              <a:t> &gt;7. </a:t>
            </a:r>
          </a:p>
          <a:p>
            <a:pPr>
              <a:lnSpc>
                <a:spcPct val="150000"/>
              </a:lnSpc>
            </a:pPr>
            <a:r>
              <a:rPr lang="tr-TR" sz="1800" dirty="0" err="1"/>
              <a:t>If</a:t>
            </a:r>
            <a:r>
              <a:rPr lang="tr-TR" sz="1800" dirty="0"/>
              <a:t> </a:t>
            </a:r>
            <a:r>
              <a:rPr lang="tr-TR" sz="1800" dirty="0" err="1"/>
              <a:t>required</a:t>
            </a:r>
            <a:r>
              <a:rPr lang="tr-TR" sz="1800" dirty="0"/>
              <a:t>, </a:t>
            </a:r>
            <a:r>
              <a:rPr lang="tr-TR" sz="1800" dirty="0" err="1"/>
              <a:t>urine</a:t>
            </a:r>
            <a:r>
              <a:rPr lang="tr-TR" sz="1800" dirty="0"/>
              <a:t> </a:t>
            </a:r>
            <a:r>
              <a:rPr lang="tr-TR" sz="1800" dirty="0" err="1"/>
              <a:t>alkalinization</a:t>
            </a:r>
            <a:r>
              <a:rPr lang="tr-TR" sz="1800" dirty="0"/>
              <a:t> can be </a:t>
            </a:r>
            <a:r>
              <a:rPr lang="tr-TR" sz="1800" dirty="0" err="1"/>
              <a:t>achieved</a:t>
            </a:r>
            <a:r>
              <a:rPr lang="tr-TR" sz="1800" dirty="0"/>
              <a:t> </a:t>
            </a:r>
            <a:r>
              <a:rPr lang="tr-TR" sz="1800" dirty="0" err="1"/>
              <a:t>by</a:t>
            </a:r>
            <a:r>
              <a:rPr lang="tr-TR" sz="1800" dirty="0"/>
              <a:t> </a:t>
            </a:r>
            <a:r>
              <a:rPr lang="tr-TR" sz="1800" dirty="0" err="1"/>
              <a:t>administering</a:t>
            </a:r>
            <a:r>
              <a:rPr lang="tr-TR" sz="1800" dirty="0"/>
              <a:t> NaHCO</a:t>
            </a:r>
            <a:r>
              <a:rPr lang="tr-TR" sz="1800" baseline="-25000" dirty="0"/>
              <a:t>3</a:t>
            </a:r>
            <a:r>
              <a:rPr lang="tr-TR" sz="1800" dirty="0"/>
              <a:t>, 1 g (¼ </a:t>
            </a:r>
            <a:r>
              <a:rPr lang="tr-TR" sz="1800" dirty="0" err="1"/>
              <a:t>tsp</a:t>
            </a:r>
            <a:r>
              <a:rPr lang="tr-TR" sz="1800" dirty="0"/>
              <a:t>)/5 kg, PO, </a:t>
            </a:r>
            <a:r>
              <a:rPr lang="tr-TR" sz="1800" dirty="0" err="1"/>
              <a:t>tid</a:t>
            </a:r>
            <a:r>
              <a:rPr lang="tr-TR" sz="1800" dirty="0"/>
              <a:t>, </a:t>
            </a:r>
            <a:r>
              <a:rPr lang="tr-TR" sz="1800" dirty="0" err="1"/>
              <a:t>with</a:t>
            </a:r>
            <a:r>
              <a:rPr lang="tr-TR" sz="1800" dirty="0"/>
              <a:t> </a:t>
            </a:r>
            <a:r>
              <a:rPr lang="tr-TR" sz="1800" dirty="0" err="1"/>
              <a:t>food</a:t>
            </a:r>
            <a:r>
              <a:rPr lang="tr-TR" sz="1800" dirty="0"/>
              <a:t>. </a:t>
            </a:r>
            <a:r>
              <a:rPr lang="tr-TR" sz="1800" dirty="0" err="1"/>
              <a:t>Potassium</a:t>
            </a:r>
            <a:r>
              <a:rPr lang="tr-TR" sz="1800" dirty="0"/>
              <a:t> </a:t>
            </a:r>
            <a:r>
              <a:rPr lang="tr-TR" sz="1800" dirty="0" err="1"/>
              <a:t>citrate</a:t>
            </a:r>
            <a:r>
              <a:rPr lang="tr-TR" sz="1800" dirty="0"/>
              <a:t>, </a:t>
            </a:r>
            <a:r>
              <a:rPr lang="tr-TR" sz="1800" dirty="0" err="1"/>
              <a:t>administered</a:t>
            </a:r>
            <a:r>
              <a:rPr lang="tr-TR" sz="1800" dirty="0"/>
              <a:t> </a:t>
            </a:r>
            <a:r>
              <a:rPr lang="tr-TR" sz="1800" dirty="0" err="1"/>
              <a:t>to</a:t>
            </a:r>
            <a:r>
              <a:rPr lang="tr-TR" sz="1800" dirty="0"/>
              <a:t> </a:t>
            </a:r>
            <a:r>
              <a:rPr lang="tr-TR" sz="1800" dirty="0" err="1"/>
              <a:t>effect</a:t>
            </a:r>
            <a:r>
              <a:rPr lang="tr-TR" sz="1800" dirty="0"/>
              <a:t> (25–50 mg/kg/</a:t>
            </a:r>
            <a:r>
              <a:rPr lang="tr-TR" sz="1800" dirty="0" err="1"/>
              <a:t>day</a:t>
            </a:r>
            <a:r>
              <a:rPr lang="tr-TR" sz="1800" dirty="0"/>
              <a:t>) is an </a:t>
            </a:r>
            <a:r>
              <a:rPr lang="tr-TR" sz="1800" dirty="0" err="1"/>
              <a:t>alternative</a:t>
            </a:r>
            <a:r>
              <a:rPr lang="tr-TR" sz="1800" dirty="0"/>
              <a:t>, </a:t>
            </a:r>
            <a:r>
              <a:rPr lang="tr-TR" sz="1800" dirty="0" err="1"/>
              <a:t>more</a:t>
            </a:r>
            <a:r>
              <a:rPr lang="tr-TR" sz="1800" dirty="0"/>
              <a:t> </a:t>
            </a:r>
            <a:r>
              <a:rPr lang="tr-TR" sz="1800" dirty="0" err="1"/>
              <a:t>palatable</a:t>
            </a:r>
            <a:r>
              <a:rPr lang="tr-TR" sz="1800" dirty="0"/>
              <a:t> </a:t>
            </a:r>
            <a:r>
              <a:rPr lang="tr-TR" sz="1800" dirty="0" err="1"/>
              <a:t>alkalinizing</a:t>
            </a:r>
            <a:r>
              <a:rPr lang="tr-TR" sz="1800" dirty="0"/>
              <a:t> </a:t>
            </a:r>
            <a:r>
              <a:rPr lang="tr-TR" sz="1800" dirty="0" err="1"/>
              <a:t>agent</a:t>
            </a:r>
            <a:r>
              <a:rPr lang="tr-TR" sz="1800" dirty="0"/>
              <a:t>.</a:t>
            </a:r>
          </a:p>
          <a:p>
            <a:pPr>
              <a:lnSpc>
                <a:spcPct val="150000"/>
              </a:lnSpc>
            </a:pPr>
            <a:r>
              <a:rPr lang="tr-TR" sz="1800" dirty="0" err="1"/>
              <a:t>Reduce</a:t>
            </a:r>
            <a:r>
              <a:rPr lang="tr-TR" sz="1800" dirty="0"/>
              <a:t> </a:t>
            </a:r>
            <a:r>
              <a:rPr lang="tr-TR" sz="1800" dirty="0" err="1"/>
              <a:t>urinary</a:t>
            </a:r>
            <a:r>
              <a:rPr lang="tr-TR" sz="1800" dirty="0"/>
              <a:t> </a:t>
            </a:r>
            <a:r>
              <a:rPr lang="tr-TR" sz="1800" dirty="0" err="1"/>
              <a:t>urate</a:t>
            </a:r>
            <a:r>
              <a:rPr lang="tr-TR" sz="1800" dirty="0"/>
              <a:t> </a:t>
            </a:r>
            <a:r>
              <a:rPr lang="tr-TR" sz="1800" dirty="0" err="1"/>
              <a:t>output</a:t>
            </a:r>
            <a:endParaRPr lang="tr-TR" sz="1800" dirty="0"/>
          </a:p>
          <a:p>
            <a:pPr lvl="1">
              <a:lnSpc>
                <a:spcPct val="150000"/>
              </a:lnSpc>
            </a:pPr>
            <a:r>
              <a:rPr lang="tr-TR" dirty="0"/>
              <a:t>a </a:t>
            </a:r>
            <a:r>
              <a:rPr lang="tr-TR" dirty="0" err="1"/>
              <a:t>low-purine</a:t>
            </a:r>
            <a:r>
              <a:rPr lang="tr-TR" dirty="0"/>
              <a:t>, </a:t>
            </a:r>
            <a:r>
              <a:rPr lang="tr-TR" dirty="0" err="1"/>
              <a:t>low</a:t>
            </a:r>
            <a:r>
              <a:rPr lang="tr-TR" dirty="0"/>
              <a:t>-protein </a:t>
            </a:r>
            <a:r>
              <a:rPr lang="tr-TR" dirty="0" err="1"/>
              <a:t>commercial</a:t>
            </a:r>
            <a:r>
              <a:rPr lang="tr-TR" dirty="0"/>
              <a:t> </a:t>
            </a:r>
            <a:r>
              <a:rPr lang="tr-TR" dirty="0" err="1"/>
              <a:t>diet</a:t>
            </a:r>
            <a:endParaRPr lang="tr-TR" dirty="0"/>
          </a:p>
          <a:p>
            <a:pPr lvl="1">
              <a:lnSpc>
                <a:spcPct val="150000"/>
              </a:lnSpc>
            </a:pPr>
            <a:r>
              <a:rPr lang="tr-TR" dirty="0" err="1"/>
              <a:t>xanthine</a:t>
            </a:r>
            <a:r>
              <a:rPr lang="tr-TR" dirty="0"/>
              <a:t> </a:t>
            </a:r>
            <a:r>
              <a:rPr lang="tr-TR" dirty="0" err="1"/>
              <a:t>oxidase</a:t>
            </a:r>
            <a:r>
              <a:rPr lang="tr-TR" dirty="0"/>
              <a:t> </a:t>
            </a:r>
            <a:r>
              <a:rPr lang="tr-TR" dirty="0" err="1"/>
              <a:t>inhibitor</a:t>
            </a:r>
            <a:r>
              <a:rPr lang="tr-TR" dirty="0"/>
              <a:t> </a:t>
            </a:r>
            <a:r>
              <a:rPr lang="tr-TR" dirty="0" err="1"/>
              <a:t>allopurinol</a:t>
            </a:r>
            <a:r>
              <a:rPr lang="tr-TR" dirty="0"/>
              <a:t> (15 mg/kg, PO, </a:t>
            </a:r>
            <a:r>
              <a:rPr lang="tr-TR" dirty="0" err="1"/>
              <a:t>bid</a:t>
            </a:r>
            <a:r>
              <a:rPr lang="tr-TR" dirty="0"/>
              <a:t>) </a:t>
            </a:r>
            <a:endParaRPr lang="en-US" dirty="0"/>
          </a:p>
          <a:p>
            <a:pPr marL="128016" lvl="1" indent="0">
              <a:lnSpc>
                <a:spcPct val="150000"/>
              </a:lnSpc>
              <a:buNone/>
            </a:pPr>
            <a:r>
              <a:rPr lang="tr-TR" dirty="0" err="1"/>
              <a:t>Urine</a:t>
            </a:r>
            <a:r>
              <a:rPr lang="tr-TR" dirty="0"/>
              <a:t> </a:t>
            </a:r>
            <a:r>
              <a:rPr lang="tr-TR" dirty="0" err="1"/>
              <a:t>volume</a:t>
            </a:r>
            <a:r>
              <a:rPr lang="tr-TR" dirty="0"/>
              <a:t> </a:t>
            </a:r>
            <a:r>
              <a:rPr lang="tr-TR" dirty="0" err="1"/>
              <a:t>should</a:t>
            </a:r>
            <a:r>
              <a:rPr lang="tr-TR" dirty="0"/>
              <a:t> be </a:t>
            </a:r>
            <a:r>
              <a:rPr lang="tr-TR" dirty="0" err="1"/>
              <a:t>increased</a:t>
            </a:r>
            <a:r>
              <a:rPr lang="tr-TR" dirty="0"/>
              <a:t> </a:t>
            </a:r>
            <a:r>
              <a:rPr lang="tr-TR" dirty="0" err="1"/>
              <a:t>to</a:t>
            </a:r>
            <a:r>
              <a:rPr lang="tr-TR" dirty="0"/>
              <a:t> </a:t>
            </a:r>
            <a:r>
              <a:rPr lang="tr-TR" dirty="0" err="1"/>
              <a:t>reduce</a:t>
            </a:r>
            <a:r>
              <a:rPr lang="tr-TR" dirty="0"/>
              <a:t> </a:t>
            </a:r>
            <a:r>
              <a:rPr lang="tr-TR" dirty="0" err="1"/>
              <a:t>the</a:t>
            </a:r>
            <a:r>
              <a:rPr lang="tr-TR" dirty="0"/>
              <a:t> </a:t>
            </a:r>
            <a:r>
              <a:rPr lang="tr-TR" dirty="0" err="1"/>
              <a:t>concentration</a:t>
            </a:r>
            <a:r>
              <a:rPr lang="tr-TR" dirty="0"/>
              <a:t> of </a:t>
            </a:r>
            <a:r>
              <a:rPr lang="tr-TR" dirty="0" err="1"/>
              <a:t>all</a:t>
            </a:r>
            <a:r>
              <a:rPr lang="tr-TR" dirty="0"/>
              <a:t> </a:t>
            </a:r>
            <a:r>
              <a:rPr lang="tr-TR" dirty="0" err="1"/>
              <a:t>dissolved</a:t>
            </a:r>
            <a:r>
              <a:rPr lang="tr-TR" dirty="0"/>
              <a:t> </a:t>
            </a:r>
            <a:r>
              <a:rPr lang="tr-TR" dirty="0" err="1"/>
              <a:t>solutes</a:t>
            </a:r>
            <a:r>
              <a:rPr lang="tr-TR" dirty="0"/>
              <a:t> in </a:t>
            </a:r>
            <a:r>
              <a:rPr lang="tr-TR" dirty="0" err="1"/>
              <a:t>urine</a:t>
            </a:r>
            <a:r>
              <a:rPr lang="tr-TR" dirty="0"/>
              <a:t>. </a:t>
            </a:r>
            <a:r>
              <a:rPr lang="tr-TR" dirty="0" err="1"/>
              <a:t>This</a:t>
            </a:r>
            <a:r>
              <a:rPr lang="tr-TR" dirty="0"/>
              <a:t> can be </a:t>
            </a:r>
            <a:r>
              <a:rPr lang="tr-TR" dirty="0" err="1"/>
              <a:t>achieved</a:t>
            </a:r>
            <a:r>
              <a:rPr lang="tr-TR" dirty="0"/>
              <a:t> </a:t>
            </a:r>
            <a:r>
              <a:rPr lang="tr-TR" dirty="0" err="1"/>
              <a:t>by</a:t>
            </a:r>
            <a:r>
              <a:rPr lang="tr-TR" dirty="0"/>
              <a:t> </a:t>
            </a:r>
            <a:r>
              <a:rPr lang="tr-TR" dirty="0" err="1"/>
              <a:t>feeding</a:t>
            </a:r>
            <a:r>
              <a:rPr lang="tr-TR" dirty="0"/>
              <a:t> </a:t>
            </a:r>
            <a:r>
              <a:rPr lang="tr-TR" dirty="0" err="1"/>
              <a:t>canned</a:t>
            </a:r>
            <a:r>
              <a:rPr lang="tr-TR" dirty="0"/>
              <a:t> </a:t>
            </a:r>
            <a:r>
              <a:rPr lang="tr-TR" dirty="0" err="1"/>
              <a:t>diets</a:t>
            </a:r>
            <a:r>
              <a:rPr lang="tr-TR" dirty="0"/>
              <a:t> </a:t>
            </a:r>
            <a:r>
              <a:rPr lang="tr-TR" dirty="0" err="1"/>
              <a:t>restricted</a:t>
            </a:r>
            <a:r>
              <a:rPr lang="tr-TR" dirty="0"/>
              <a:t> in protein. </a:t>
            </a:r>
            <a:r>
              <a:rPr lang="tr-TR" dirty="0" err="1"/>
              <a:t>Adding</a:t>
            </a:r>
            <a:r>
              <a:rPr lang="tr-TR" dirty="0"/>
              <a:t> salt, 1 g (¼ </a:t>
            </a:r>
            <a:r>
              <a:rPr lang="tr-TR" dirty="0" err="1"/>
              <a:t>tsp</a:t>
            </a:r>
            <a:r>
              <a:rPr lang="tr-TR" dirty="0"/>
              <a:t>)/5 kg, </a:t>
            </a:r>
            <a:r>
              <a:rPr lang="tr-TR" dirty="0" err="1"/>
              <a:t>daily</a:t>
            </a:r>
            <a:r>
              <a:rPr lang="tr-TR" dirty="0"/>
              <a:t> </a:t>
            </a:r>
            <a:r>
              <a:rPr lang="tr-TR" dirty="0" err="1"/>
              <a:t>to</a:t>
            </a:r>
            <a:r>
              <a:rPr lang="tr-TR" dirty="0"/>
              <a:t> </a:t>
            </a:r>
            <a:r>
              <a:rPr lang="tr-TR" dirty="0" err="1"/>
              <a:t>the</a:t>
            </a:r>
            <a:r>
              <a:rPr lang="tr-TR" dirty="0"/>
              <a:t> </a:t>
            </a:r>
            <a:r>
              <a:rPr lang="tr-TR" dirty="0" err="1"/>
              <a:t>diet</a:t>
            </a:r>
            <a:r>
              <a:rPr lang="tr-TR" dirty="0"/>
              <a:t>, </a:t>
            </a:r>
            <a:r>
              <a:rPr lang="tr-TR" dirty="0" err="1"/>
              <a:t>or</a:t>
            </a:r>
            <a:r>
              <a:rPr lang="tr-TR" dirty="0"/>
              <a:t> </a:t>
            </a:r>
            <a:r>
              <a:rPr lang="tr-TR" dirty="0" err="1"/>
              <a:t>mixing</a:t>
            </a:r>
            <a:r>
              <a:rPr lang="tr-TR" dirty="0"/>
              <a:t> </a:t>
            </a:r>
            <a:r>
              <a:rPr lang="tr-TR" dirty="0" err="1"/>
              <a:t>water</a:t>
            </a:r>
            <a:r>
              <a:rPr lang="tr-TR" dirty="0"/>
              <a:t> </a:t>
            </a:r>
            <a:r>
              <a:rPr lang="tr-TR" dirty="0" err="1"/>
              <a:t>with</a:t>
            </a:r>
            <a:r>
              <a:rPr lang="tr-TR" dirty="0"/>
              <a:t> </a:t>
            </a:r>
            <a:r>
              <a:rPr lang="tr-TR" dirty="0" err="1"/>
              <a:t>the</a:t>
            </a:r>
            <a:r>
              <a:rPr lang="tr-TR" dirty="0"/>
              <a:t> </a:t>
            </a:r>
            <a:r>
              <a:rPr lang="tr-TR" dirty="0" err="1"/>
              <a:t>food</a:t>
            </a:r>
            <a:r>
              <a:rPr lang="tr-TR" dirty="0"/>
              <a:t> </a:t>
            </a:r>
            <a:r>
              <a:rPr lang="tr-TR" dirty="0" err="1"/>
              <a:t>are</a:t>
            </a:r>
            <a:r>
              <a:rPr lang="tr-TR" dirty="0"/>
              <a:t> </a:t>
            </a:r>
            <a:r>
              <a:rPr lang="tr-TR" dirty="0" err="1"/>
              <a:t>additional</a:t>
            </a:r>
            <a:r>
              <a:rPr lang="tr-TR" dirty="0"/>
              <a:t> </a:t>
            </a:r>
            <a:r>
              <a:rPr lang="tr-TR" dirty="0" err="1"/>
              <a:t>methods</a:t>
            </a:r>
            <a:endParaRPr lang="tr-TR" dirty="0"/>
          </a:p>
        </p:txBody>
      </p:sp>
    </p:spTree>
    <p:extLst>
      <p:ext uri="{BB962C8B-B14F-4D97-AF65-F5344CB8AC3E}">
        <p14:creationId xmlns:p14="http://schemas.microsoft.com/office/powerpoint/2010/main" val="16117361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E63BA-4BBF-224A-A987-CFD63B7E9DC6}"/>
              </a:ext>
            </a:extLst>
          </p:cNvPr>
          <p:cNvSpPr>
            <a:spLocks noGrp="1"/>
          </p:cNvSpPr>
          <p:nvPr>
            <p:ph type="title"/>
          </p:nvPr>
        </p:nvSpPr>
        <p:spPr>
          <a:xfrm>
            <a:off x="1024128" y="440837"/>
            <a:ext cx="10814946" cy="1018995"/>
          </a:xfrm>
        </p:spPr>
        <p:txBody>
          <a:bodyPr>
            <a:normAutofit/>
          </a:bodyPr>
          <a:lstStyle/>
          <a:p>
            <a:r>
              <a:rPr lang="en-US" sz="2800" b="1" dirty="0">
                <a:solidFill>
                  <a:srgbClr val="00B0F0"/>
                </a:solidFill>
              </a:rPr>
              <a:t>Feline Lower Urinary Tract Disease (Feline urologic syndrome)</a:t>
            </a:r>
            <a:endParaRPr lang="en-US" sz="2800" dirty="0">
              <a:solidFill>
                <a:srgbClr val="00B0F0"/>
              </a:solidFill>
            </a:endParaRPr>
          </a:p>
        </p:txBody>
      </p:sp>
      <p:sp>
        <p:nvSpPr>
          <p:cNvPr id="3" name="Content Placeholder 2">
            <a:extLst>
              <a:ext uri="{FF2B5EF4-FFF2-40B4-BE49-F238E27FC236}">
                <a16:creationId xmlns:a16="http://schemas.microsoft.com/office/drawing/2014/main" id="{D5FFE104-9D86-3844-97AF-EDC9BC7668DE}"/>
              </a:ext>
            </a:extLst>
          </p:cNvPr>
          <p:cNvSpPr>
            <a:spLocks noGrp="1"/>
          </p:cNvSpPr>
          <p:nvPr>
            <p:ph idx="1"/>
          </p:nvPr>
        </p:nvSpPr>
        <p:spPr>
          <a:xfrm>
            <a:off x="1024128" y="1459832"/>
            <a:ext cx="10542230" cy="5261809"/>
          </a:xfrm>
        </p:spPr>
        <p:txBody>
          <a:bodyPr>
            <a:normAutofit/>
          </a:bodyPr>
          <a:lstStyle/>
          <a:p>
            <a:pPr>
              <a:lnSpc>
                <a:spcPct val="150000"/>
              </a:lnSpc>
              <a:buFont typeface="Arial" panose="020B0604020202020204" pitchFamily="34" charset="0"/>
              <a:buChar char="•"/>
            </a:pPr>
            <a:r>
              <a:rPr lang="tr-TR" sz="1800" dirty="0" err="1"/>
              <a:t>Hematuria</a:t>
            </a:r>
            <a:r>
              <a:rPr lang="tr-TR" sz="1800" dirty="0"/>
              <a:t>, </a:t>
            </a:r>
            <a:r>
              <a:rPr lang="tr-TR" sz="1800" dirty="0" err="1"/>
              <a:t>pollakiuria</a:t>
            </a:r>
            <a:r>
              <a:rPr lang="tr-TR" sz="1800" dirty="0"/>
              <a:t>, </a:t>
            </a:r>
            <a:r>
              <a:rPr lang="tr-TR" sz="1800" dirty="0" err="1"/>
              <a:t>and</a:t>
            </a:r>
            <a:r>
              <a:rPr lang="tr-TR" sz="1800" dirty="0"/>
              <a:t> </a:t>
            </a:r>
            <a:r>
              <a:rPr lang="tr-TR" sz="1800" dirty="0" err="1"/>
              <a:t>stranguria</a:t>
            </a:r>
            <a:r>
              <a:rPr lang="tr-TR" sz="1800" dirty="0"/>
              <a:t> </a:t>
            </a:r>
            <a:r>
              <a:rPr lang="tr-TR" sz="1800" dirty="0" err="1"/>
              <a:t>are</a:t>
            </a:r>
            <a:r>
              <a:rPr lang="tr-TR" sz="1800" dirty="0"/>
              <a:t> </a:t>
            </a:r>
            <a:r>
              <a:rPr lang="tr-TR" sz="1800" dirty="0" err="1"/>
              <a:t>the</a:t>
            </a:r>
            <a:r>
              <a:rPr lang="tr-TR" sz="1800" dirty="0"/>
              <a:t> </a:t>
            </a:r>
            <a:r>
              <a:rPr lang="tr-TR" sz="1800" dirty="0" err="1"/>
              <a:t>characteristic</a:t>
            </a:r>
            <a:r>
              <a:rPr lang="tr-TR" sz="1800" dirty="0"/>
              <a:t> </a:t>
            </a:r>
            <a:r>
              <a:rPr lang="tr-TR" sz="1800" dirty="0" err="1"/>
              <a:t>clinical</a:t>
            </a:r>
            <a:r>
              <a:rPr lang="tr-TR" sz="1800" dirty="0"/>
              <a:t> </a:t>
            </a:r>
            <a:r>
              <a:rPr lang="tr-TR" sz="1800" dirty="0" err="1"/>
              <a:t>signs</a:t>
            </a:r>
            <a:r>
              <a:rPr lang="tr-TR" sz="1800" dirty="0"/>
              <a:t> of </a:t>
            </a:r>
            <a:r>
              <a:rPr lang="tr-TR" sz="1800" dirty="0" err="1"/>
              <a:t>feline</a:t>
            </a:r>
            <a:r>
              <a:rPr lang="tr-TR" sz="1800" dirty="0"/>
              <a:t> </a:t>
            </a:r>
            <a:r>
              <a:rPr lang="tr-TR" sz="1800" dirty="0" err="1"/>
              <a:t>lower</a:t>
            </a:r>
            <a:r>
              <a:rPr lang="tr-TR" sz="1800" dirty="0"/>
              <a:t> </a:t>
            </a:r>
            <a:r>
              <a:rPr lang="tr-TR" sz="1800" dirty="0" err="1"/>
              <a:t>urinary</a:t>
            </a:r>
            <a:r>
              <a:rPr lang="tr-TR" sz="1800" dirty="0"/>
              <a:t> </a:t>
            </a:r>
            <a:r>
              <a:rPr lang="tr-TR" sz="1800" dirty="0" err="1"/>
              <a:t>tract</a:t>
            </a:r>
            <a:r>
              <a:rPr lang="tr-TR" sz="1800" dirty="0"/>
              <a:t> </a:t>
            </a:r>
            <a:r>
              <a:rPr lang="tr-TR" sz="1800" dirty="0" err="1"/>
              <a:t>disease</a:t>
            </a:r>
            <a:r>
              <a:rPr lang="tr-TR" sz="1800" dirty="0"/>
              <a:t> (FLUTD) in </a:t>
            </a:r>
            <a:r>
              <a:rPr lang="tr-TR" sz="1800" dirty="0" err="1"/>
              <a:t>cats</a:t>
            </a:r>
            <a:r>
              <a:rPr lang="tr-TR" sz="1800" dirty="0"/>
              <a:t>. </a:t>
            </a:r>
          </a:p>
          <a:p>
            <a:pPr>
              <a:lnSpc>
                <a:spcPct val="150000"/>
              </a:lnSpc>
              <a:buFont typeface="Arial" panose="020B0604020202020204" pitchFamily="34" charset="0"/>
              <a:buChar char="•"/>
            </a:pPr>
            <a:r>
              <a:rPr lang="tr-TR" sz="1800" dirty="0" err="1"/>
              <a:t>the</a:t>
            </a:r>
            <a:r>
              <a:rPr lang="tr-TR" sz="1800" dirty="0"/>
              <a:t> </a:t>
            </a:r>
            <a:r>
              <a:rPr lang="tr-TR" sz="1800" dirty="0" err="1"/>
              <a:t>specific</a:t>
            </a:r>
            <a:r>
              <a:rPr lang="tr-TR" sz="1800" dirty="0"/>
              <a:t> </a:t>
            </a:r>
            <a:r>
              <a:rPr lang="tr-TR" sz="1800" dirty="0" err="1"/>
              <a:t>underlying</a:t>
            </a:r>
            <a:r>
              <a:rPr lang="tr-TR" sz="1800" dirty="0"/>
              <a:t> </a:t>
            </a:r>
            <a:r>
              <a:rPr lang="tr-TR" sz="1800" dirty="0" err="1"/>
              <a:t>cause</a:t>
            </a:r>
            <a:r>
              <a:rPr lang="tr-TR" sz="1800" dirty="0"/>
              <a:t> of </a:t>
            </a:r>
            <a:r>
              <a:rPr lang="tr-TR" sz="1800" dirty="0" err="1"/>
              <a:t>this</a:t>
            </a:r>
            <a:r>
              <a:rPr lang="tr-TR" sz="1800" dirty="0"/>
              <a:t> </a:t>
            </a:r>
            <a:r>
              <a:rPr lang="tr-TR" sz="1800" dirty="0" err="1"/>
              <a:t>common</a:t>
            </a:r>
            <a:r>
              <a:rPr lang="tr-TR" sz="1800" dirty="0"/>
              <a:t> </a:t>
            </a:r>
            <a:r>
              <a:rPr lang="tr-TR" sz="1800" dirty="0" err="1"/>
              <a:t>syndrome</a:t>
            </a:r>
            <a:r>
              <a:rPr lang="tr-TR" sz="1800" dirty="0"/>
              <a:t> is </a:t>
            </a:r>
            <a:r>
              <a:rPr lang="tr-TR" sz="1800" dirty="0" err="1"/>
              <a:t>often</a:t>
            </a:r>
            <a:r>
              <a:rPr lang="tr-TR" sz="1800" dirty="0"/>
              <a:t> not </a:t>
            </a:r>
            <a:r>
              <a:rPr lang="tr-TR" sz="1800" dirty="0" err="1"/>
              <a:t>identified</a:t>
            </a:r>
            <a:r>
              <a:rPr lang="tr-TR" sz="1800" dirty="0"/>
              <a:t> </a:t>
            </a:r>
          </a:p>
          <a:p>
            <a:pPr>
              <a:lnSpc>
                <a:spcPct val="150000"/>
              </a:lnSpc>
              <a:buFont typeface="Arial" panose="020B0604020202020204" pitchFamily="34" charset="0"/>
              <a:buChar char="•"/>
            </a:pPr>
            <a:r>
              <a:rPr lang="tr-TR" sz="1800" dirty="0" err="1"/>
              <a:t>Associated</a:t>
            </a:r>
            <a:r>
              <a:rPr lang="tr-TR" sz="1800" dirty="0"/>
              <a:t> </a:t>
            </a:r>
            <a:r>
              <a:rPr lang="tr-TR" sz="1800" dirty="0" err="1"/>
              <a:t>conditions</a:t>
            </a:r>
            <a:r>
              <a:rPr lang="tr-TR" sz="1800" dirty="0"/>
              <a:t> </a:t>
            </a:r>
            <a:r>
              <a:rPr lang="tr-TR" sz="1800" dirty="0" err="1"/>
              <a:t>include</a:t>
            </a:r>
            <a:r>
              <a:rPr lang="tr-TR" sz="1800" dirty="0"/>
              <a:t> </a:t>
            </a:r>
          </a:p>
          <a:p>
            <a:pPr lvl="1">
              <a:lnSpc>
                <a:spcPct val="150000"/>
              </a:lnSpc>
              <a:buFont typeface="Arial" panose="020B0604020202020204" pitchFamily="34" charset="0"/>
              <a:buChar char="•"/>
            </a:pPr>
            <a:r>
              <a:rPr lang="tr-TR" dirty="0" err="1"/>
              <a:t>Urinary</a:t>
            </a:r>
            <a:r>
              <a:rPr lang="tr-TR" dirty="0"/>
              <a:t> </a:t>
            </a:r>
            <a:r>
              <a:rPr lang="tr-TR" dirty="0" err="1"/>
              <a:t>tract</a:t>
            </a:r>
            <a:r>
              <a:rPr lang="tr-TR" dirty="0"/>
              <a:t> </a:t>
            </a:r>
            <a:r>
              <a:rPr lang="tr-TR" dirty="0" err="1"/>
              <a:t>infection</a:t>
            </a:r>
            <a:endParaRPr lang="tr-TR" dirty="0"/>
          </a:p>
          <a:p>
            <a:pPr lvl="1">
              <a:lnSpc>
                <a:spcPct val="150000"/>
              </a:lnSpc>
              <a:buFont typeface="Arial" panose="020B0604020202020204" pitchFamily="34" charset="0"/>
              <a:buChar char="•"/>
            </a:pPr>
            <a:r>
              <a:rPr lang="tr-TR" dirty="0" err="1"/>
              <a:t>Neoplasia</a:t>
            </a:r>
            <a:endParaRPr lang="tr-TR" dirty="0"/>
          </a:p>
          <a:p>
            <a:pPr lvl="1">
              <a:lnSpc>
                <a:spcPct val="150000"/>
              </a:lnSpc>
              <a:buFont typeface="Arial" panose="020B0604020202020204" pitchFamily="34" charset="0"/>
              <a:buChar char="•"/>
            </a:pPr>
            <a:r>
              <a:rPr lang="tr-TR" dirty="0" err="1"/>
              <a:t>Trauma</a:t>
            </a:r>
            <a:endParaRPr lang="tr-TR" dirty="0"/>
          </a:p>
          <a:p>
            <a:pPr lvl="1">
              <a:lnSpc>
                <a:spcPct val="150000"/>
              </a:lnSpc>
              <a:buFont typeface="Arial" panose="020B0604020202020204" pitchFamily="34" charset="0"/>
              <a:buChar char="•"/>
            </a:pPr>
            <a:r>
              <a:rPr lang="tr-TR" dirty="0" err="1"/>
              <a:t>Urethral</a:t>
            </a:r>
            <a:r>
              <a:rPr lang="tr-TR" dirty="0"/>
              <a:t> </a:t>
            </a:r>
            <a:r>
              <a:rPr lang="tr-TR" dirty="0" err="1"/>
              <a:t>plugs</a:t>
            </a:r>
            <a:r>
              <a:rPr lang="tr-TR" dirty="0"/>
              <a:t> </a:t>
            </a:r>
          </a:p>
          <a:p>
            <a:pPr lvl="1">
              <a:lnSpc>
                <a:spcPct val="150000"/>
              </a:lnSpc>
              <a:buFont typeface="Arial" panose="020B0604020202020204" pitchFamily="34" charset="0"/>
              <a:buChar char="•"/>
            </a:pPr>
            <a:r>
              <a:rPr lang="tr-TR" dirty="0" err="1"/>
              <a:t>Urolithiasis</a:t>
            </a:r>
            <a:endParaRPr lang="tr-TR" dirty="0"/>
          </a:p>
          <a:p>
            <a:pPr lvl="1">
              <a:lnSpc>
                <a:spcPct val="150000"/>
              </a:lnSpc>
              <a:buFont typeface="Arial" panose="020B0604020202020204" pitchFamily="34" charset="0"/>
              <a:buChar char="•"/>
            </a:pPr>
            <a:r>
              <a:rPr lang="tr-TR" dirty="0"/>
              <a:t>Sterile </a:t>
            </a:r>
            <a:r>
              <a:rPr lang="tr-TR" dirty="0" err="1"/>
              <a:t>cystitis</a:t>
            </a:r>
            <a:r>
              <a:rPr lang="tr-TR" dirty="0"/>
              <a:t> (</a:t>
            </a:r>
            <a:r>
              <a:rPr lang="tr-TR" dirty="0" err="1"/>
              <a:t>feline</a:t>
            </a:r>
            <a:r>
              <a:rPr lang="tr-TR" dirty="0"/>
              <a:t> </a:t>
            </a:r>
            <a:r>
              <a:rPr lang="tr-TR" dirty="0" err="1"/>
              <a:t>interstitial</a:t>
            </a:r>
            <a:r>
              <a:rPr lang="tr-TR" dirty="0"/>
              <a:t> </a:t>
            </a:r>
            <a:r>
              <a:rPr lang="tr-TR" dirty="0" err="1"/>
              <a:t>cystitis</a:t>
            </a:r>
            <a:r>
              <a:rPr lang="tr-TR" dirty="0"/>
              <a:t>)</a:t>
            </a:r>
            <a:endParaRPr lang="en-US" dirty="0"/>
          </a:p>
        </p:txBody>
      </p:sp>
    </p:spTree>
    <p:extLst>
      <p:ext uri="{BB962C8B-B14F-4D97-AF65-F5344CB8AC3E}">
        <p14:creationId xmlns:p14="http://schemas.microsoft.com/office/powerpoint/2010/main" val="5836640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5C5D2-AA03-F24C-A27D-8B35CAFC5E27}"/>
              </a:ext>
            </a:extLst>
          </p:cNvPr>
          <p:cNvSpPr>
            <a:spLocks noGrp="1"/>
          </p:cNvSpPr>
          <p:nvPr>
            <p:ph type="title"/>
          </p:nvPr>
        </p:nvSpPr>
        <p:spPr>
          <a:xfrm>
            <a:off x="1024128" y="440837"/>
            <a:ext cx="9720072" cy="569816"/>
          </a:xfrm>
        </p:spPr>
        <p:txBody>
          <a:bodyPr>
            <a:normAutofit/>
          </a:bodyPr>
          <a:lstStyle/>
          <a:p>
            <a:r>
              <a:rPr lang="tr-TR" sz="2800" b="1" dirty="0">
                <a:solidFill>
                  <a:srgbClr val="00B0F0"/>
                </a:solidFill>
              </a:rPr>
              <a:t>Sterile </a:t>
            </a:r>
            <a:r>
              <a:rPr lang="tr-TR" sz="2800" b="1" dirty="0" err="1">
                <a:solidFill>
                  <a:srgbClr val="00B0F0"/>
                </a:solidFill>
              </a:rPr>
              <a:t>Cystitis</a:t>
            </a:r>
            <a:r>
              <a:rPr lang="tr-TR" sz="2800" b="1" dirty="0">
                <a:solidFill>
                  <a:srgbClr val="00B0F0"/>
                </a:solidFill>
              </a:rPr>
              <a:t> (</a:t>
            </a:r>
            <a:r>
              <a:rPr lang="tr-TR" sz="2800" b="1" dirty="0" err="1">
                <a:solidFill>
                  <a:srgbClr val="00B0F0"/>
                </a:solidFill>
              </a:rPr>
              <a:t>Feline</a:t>
            </a:r>
            <a:r>
              <a:rPr lang="tr-TR" sz="2800" b="1" dirty="0">
                <a:solidFill>
                  <a:srgbClr val="00B0F0"/>
                </a:solidFill>
              </a:rPr>
              <a:t> </a:t>
            </a:r>
            <a:r>
              <a:rPr lang="tr-TR" sz="2800" b="1" dirty="0" err="1">
                <a:solidFill>
                  <a:srgbClr val="00B0F0"/>
                </a:solidFill>
              </a:rPr>
              <a:t>Interstitial</a:t>
            </a:r>
            <a:r>
              <a:rPr lang="tr-TR" sz="2800" b="1" dirty="0">
                <a:solidFill>
                  <a:srgbClr val="00B0F0"/>
                </a:solidFill>
              </a:rPr>
              <a:t> </a:t>
            </a:r>
            <a:r>
              <a:rPr lang="tr-TR" sz="2800" b="1" dirty="0" err="1">
                <a:solidFill>
                  <a:srgbClr val="00B0F0"/>
                </a:solidFill>
              </a:rPr>
              <a:t>Cystitis</a:t>
            </a:r>
            <a:endParaRPr lang="en-US" dirty="0"/>
          </a:p>
        </p:txBody>
      </p:sp>
      <p:sp>
        <p:nvSpPr>
          <p:cNvPr id="3" name="Content Placeholder 2">
            <a:extLst>
              <a:ext uri="{FF2B5EF4-FFF2-40B4-BE49-F238E27FC236}">
                <a16:creationId xmlns:a16="http://schemas.microsoft.com/office/drawing/2014/main" id="{7B751184-5668-AB49-8309-851EE3DC91AC}"/>
              </a:ext>
            </a:extLst>
          </p:cNvPr>
          <p:cNvSpPr>
            <a:spLocks noGrp="1"/>
          </p:cNvSpPr>
          <p:nvPr>
            <p:ph idx="1"/>
          </p:nvPr>
        </p:nvSpPr>
        <p:spPr>
          <a:xfrm>
            <a:off x="815580" y="1251284"/>
            <a:ext cx="11055577" cy="5074118"/>
          </a:xfrm>
        </p:spPr>
        <p:txBody>
          <a:bodyPr>
            <a:normAutofit fontScale="85000" lnSpcReduction="20000"/>
          </a:bodyPr>
          <a:lstStyle/>
          <a:p>
            <a:pPr algn="just">
              <a:lnSpc>
                <a:spcPct val="150000"/>
              </a:lnSpc>
              <a:buFont typeface="Arial" panose="020B0604020202020204" pitchFamily="34" charset="0"/>
              <a:buChar char="•"/>
            </a:pPr>
            <a:r>
              <a:rPr lang="tr-TR" dirty="0" err="1"/>
              <a:t>Feline</a:t>
            </a:r>
            <a:r>
              <a:rPr lang="tr-TR" dirty="0"/>
              <a:t> </a:t>
            </a:r>
            <a:r>
              <a:rPr lang="tr-TR" dirty="0" err="1"/>
              <a:t>interstitial</a:t>
            </a:r>
            <a:r>
              <a:rPr lang="tr-TR" dirty="0"/>
              <a:t> </a:t>
            </a:r>
            <a:r>
              <a:rPr lang="tr-TR" dirty="0" err="1"/>
              <a:t>cystitis</a:t>
            </a:r>
            <a:r>
              <a:rPr lang="tr-TR" dirty="0"/>
              <a:t> is </a:t>
            </a:r>
            <a:r>
              <a:rPr lang="tr-TR" dirty="0" err="1"/>
              <a:t>generally</a:t>
            </a:r>
            <a:r>
              <a:rPr lang="tr-TR" dirty="0"/>
              <a:t> </a:t>
            </a:r>
            <a:r>
              <a:rPr lang="tr-TR" dirty="0" err="1"/>
              <a:t>taken</a:t>
            </a:r>
            <a:r>
              <a:rPr lang="tr-TR" dirty="0"/>
              <a:t> </a:t>
            </a:r>
            <a:r>
              <a:rPr lang="tr-TR" dirty="0" err="1"/>
              <a:t>to</a:t>
            </a:r>
            <a:r>
              <a:rPr lang="tr-TR" dirty="0"/>
              <a:t> be </a:t>
            </a:r>
            <a:r>
              <a:rPr lang="tr-TR" dirty="0" err="1"/>
              <a:t>synonymous</a:t>
            </a:r>
            <a:r>
              <a:rPr lang="tr-TR" dirty="0"/>
              <a:t> </a:t>
            </a:r>
            <a:r>
              <a:rPr lang="tr-TR" dirty="0" err="1"/>
              <a:t>with</a:t>
            </a:r>
            <a:r>
              <a:rPr lang="tr-TR" dirty="0"/>
              <a:t> sterile </a:t>
            </a:r>
            <a:r>
              <a:rPr lang="tr-TR" dirty="0" err="1"/>
              <a:t>cystitis</a:t>
            </a:r>
            <a:r>
              <a:rPr lang="tr-TR" dirty="0"/>
              <a:t> of </a:t>
            </a:r>
            <a:r>
              <a:rPr lang="tr-TR" dirty="0" err="1"/>
              <a:t>unknown</a:t>
            </a:r>
            <a:r>
              <a:rPr lang="tr-TR" dirty="0"/>
              <a:t> </a:t>
            </a:r>
            <a:r>
              <a:rPr lang="tr-TR" dirty="0" err="1"/>
              <a:t>cause</a:t>
            </a:r>
            <a:r>
              <a:rPr lang="tr-TR" dirty="0"/>
              <a:t>. </a:t>
            </a:r>
          </a:p>
          <a:p>
            <a:pPr algn="just">
              <a:lnSpc>
                <a:spcPct val="150000"/>
              </a:lnSpc>
              <a:buFont typeface="Arial" panose="020B0604020202020204" pitchFamily="34" charset="0"/>
              <a:buChar char="•"/>
            </a:pPr>
            <a:r>
              <a:rPr lang="tr-TR" dirty="0" err="1"/>
              <a:t>The</a:t>
            </a:r>
            <a:r>
              <a:rPr lang="tr-TR" dirty="0"/>
              <a:t> </a:t>
            </a:r>
            <a:r>
              <a:rPr lang="tr-TR" dirty="0" err="1"/>
              <a:t>underlying</a:t>
            </a:r>
            <a:r>
              <a:rPr lang="tr-TR" dirty="0"/>
              <a:t> </a:t>
            </a:r>
            <a:r>
              <a:rPr lang="tr-TR" dirty="0" err="1"/>
              <a:t>cause</a:t>
            </a:r>
            <a:r>
              <a:rPr lang="tr-TR" dirty="0"/>
              <a:t> of </a:t>
            </a:r>
            <a:r>
              <a:rPr lang="tr-TR" dirty="0" err="1"/>
              <a:t>this</a:t>
            </a:r>
            <a:r>
              <a:rPr lang="tr-TR" dirty="0"/>
              <a:t> </a:t>
            </a:r>
            <a:r>
              <a:rPr lang="tr-TR" dirty="0" err="1"/>
              <a:t>disorder</a:t>
            </a:r>
            <a:r>
              <a:rPr lang="tr-TR" dirty="0"/>
              <a:t> is </a:t>
            </a:r>
            <a:r>
              <a:rPr lang="tr-TR" dirty="0" err="1"/>
              <a:t>unknown</a:t>
            </a:r>
            <a:r>
              <a:rPr lang="tr-TR" dirty="0"/>
              <a:t>, </a:t>
            </a:r>
            <a:r>
              <a:rPr lang="tr-TR" dirty="0" err="1"/>
              <a:t>although</a:t>
            </a:r>
            <a:r>
              <a:rPr lang="tr-TR" dirty="0"/>
              <a:t> </a:t>
            </a:r>
            <a:r>
              <a:rPr lang="tr-TR" dirty="0" err="1"/>
              <a:t>anxiety</a:t>
            </a:r>
            <a:r>
              <a:rPr lang="tr-TR" dirty="0"/>
              <a:t> </a:t>
            </a:r>
            <a:r>
              <a:rPr lang="tr-TR" dirty="0" err="1"/>
              <a:t>and</a:t>
            </a:r>
            <a:r>
              <a:rPr lang="tr-TR" dirty="0"/>
              <a:t> </a:t>
            </a:r>
            <a:r>
              <a:rPr lang="tr-TR" dirty="0" err="1"/>
              <a:t>altered</a:t>
            </a:r>
            <a:r>
              <a:rPr lang="tr-TR" dirty="0"/>
              <a:t> </a:t>
            </a:r>
            <a:r>
              <a:rPr lang="tr-TR" dirty="0" err="1"/>
              <a:t>neurohormonal</a:t>
            </a:r>
            <a:r>
              <a:rPr lang="tr-TR" dirty="0"/>
              <a:t> </a:t>
            </a:r>
            <a:r>
              <a:rPr lang="tr-TR" dirty="0" err="1"/>
              <a:t>factors</a:t>
            </a:r>
            <a:r>
              <a:rPr lang="tr-TR" dirty="0"/>
              <a:t> </a:t>
            </a:r>
            <a:r>
              <a:rPr lang="tr-TR" dirty="0" err="1"/>
              <a:t>have</a:t>
            </a:r>
            <a:r>
              <a:rPr lang="tr-TR" dirty="0"/>
              <a:t> </a:t>
            </a:r>
            <a:r>
              <a:rPr lang="tr-TR" dirty="0" err="1"/>
              <a:t>been</a:t>
            </a:r>
            <a:r>
              <a:rPr lang="tr-TR" dirty="0"/>
              <a:t> </a:t>
            </a:r>
            <a:r>
              <a:rPr lang="tr-TR" dirty="0" err="1"/>
              <a:t>implicated</a:t>
            </a:r>
            <a:r>
              <a:rPr lang="tr-TR" dirty="0"/>
              <a:t>.</a:t>
            </a:r>
          </a:p>
          <a:p>
            <a:pPr algn="just">
              <a:lnSpc>
                <a:spcPct val="150000"/>
              </a:lnSpc>
              <a:buFont typeface="Arial" panose="020B0604020202020204" pitchFamily="34" charset="0"/>
              <a:buChar char="•"/>
            </a:pPr>
            <a:r>
              <a:rPr lang="tr-TR" dirty="0" err="1"/>
              <a:t>Diagnosis</a:t>
            </a:r>
            <a:r>
              <a:rPr lang="tr-TR" dirty="0"/>
              <a:t> is </a:t>
            </a:r>
            <a:r>
              <a:rPr lang="tr-TR" dirty="0" err="1"/>
              <a:t>by</a:t>
            </a:r>
            <a:r>
              <a:rPr lang="tr-TR" dirty="0"/>
              <a:t> </a:t>
            </a:r>
            <a:r>
              <a:rPr lang="tr-TR" dirty="0" err="1"/>
              <a:t>exclusion</a:t>
            </a:r>
            <a:r>
              <a:rPr lang="tr-TR" dirty="0"/>
              <a:t> of </a:t>
            </a:r>
            <a:r>
              <a:rPr lang="tr-TR" dirty="0" err="1"/>
              <a:t>other</a:t>
            </a:r>
            <a:r>
              <a:rPr lang="tr-TR" dirty="0"/>
              <a:t> </a:t>
            </a:r>
            <a:r>
              <a:rPr lang="tr-TR" dirty="0" err="1"/>
              <a:t>causes</a:t>
            </a:r>
            <a:r>
              <a:rPr lang="tr-TR" dirty="0"/>
              <a:t> of </a:t>
            </a:r>
            <a:r>
              <a:rPr lang="tr-TR" dirty="0" err="1"/>
              <a:t>lower</a:t>
            </a:r>
            <a:r>
              <a:rPr lang="tr-TR" dirty="0"/>
              <a:t> </a:t>
            </a:r>
            <a:r>
              <a:rPr lang="tr-TR" dirty="0" err="1"/>
              <a:t>urinary</a:t>
            </a:r>
            <a:r>
              <a:rPr lang="tr-TR" dirty="0"/>
              <a:t> </a:t>
            </a:r>
            <a:r>
              <a:rPr lang="tr-TR" dirty="0" err="1"/>
              <a:t>tract</a:t>
            </a:r>
            <a:r>
              <a:rPr lang="tr-TR" dirty="0"/>
              <a:t> </a:t>
            </a:r>
            <a:r>
              <a:rPr lang="tr-TR" dirty="0" err="1"/>
              <a:t>disease</a:t>
            </a:r>
            <a:r>
              <a:rPr lang="tr-TR" dirty="0"/>
              <a:t> in </a:t>
            </a:r>
            <a:r>
              <a:rPr lang="tr-TR" dirty="0" err="1"/>
              <a:t>cats</a:t>
            </a:r>
            <a:r>
              <a:rPr lang="tr-TR" dirty="0"/>
              <a:t>, </a:t>
            </a:r>
            <a:r>
              <a:rPr lang="tr-TR" dirty="0" err="1"/>
              <a:t>such</a:t>
            </a:r>
            <a:r>
              <a:rPr lang="tr-TR" dirty="0"/>
              <a:t> as </a:t>
            </a:r>
            <a:r>
              <a:rPr lang="tr-TR" dirty="0" err="1"/>
              <a:t>obstruction</a:t>
            </a:r>
            <a:r>
              <a:rPr lang="tr-TR" dirty="0"/>
              <a:t> </a:t>
            </a:r>
            <a:r>
              <a:rPr lang="tr-TR" dirty="0" err="1"/>
              <a:t>by</a:t>
            </a:r>
            <a:r>
              <a:rPr lang="tr-TR" dirty="0"/>
              <a:t> </a:t>
            </a:r>
            <a:r>
              <a:rPr lang="tr-TR" dirty="0" err="1"/>
              <a:t>urethral</a:t>
            </a:r>
            <a:r>
              <a:rPr lang="tr-TR" dirty="0"/>
              <a:t> </a:t>
            </a:r>
            <a:r>
              <a:rPr lang="tr-TR" dirty="0" err="1"/>
              <a:t>plugs</a:t>
            </a:r>
            <a:r>
              <a:rPr lang="tr-TR" dirty="0"/>
              <a:t>, </a:t>
            </a:r>
            <a:r>
              <a:rPr lang="tr-TR" dirty="0" err="1"/>
              <a:t>bacterial</a:t>
            </a:r>
            <a:r>
              <a:rPr lang="tr-TR" dirty="0"/>
              <a:t> </a:t>
            </a:r>
            <a:r>
              <a:rPr lang="tr-TR" dirty="0" err="1"/>
              <a:t>urinary</a:t>
            </a:r>
            <a:r>
              <a:rPr lang="tr-TR" dirty="0"/>
              <a:t> </a:t>
            </a:r>
            <a:r>
              <a:rPr lang="tr-TR" dirty="0" err="1"/>
              <a:t>tract</a:t>
            </a:r>
            <a:r>
              <a:rPr lang="tr-TR" dirty="0"/>
              <a:t> </a:t>
            </a:r>
            <a:r>
              <a:rPr lang="tr-TR" dirty="0" err="1"/>
              <a:t>infection</a:t>
            </a:r>
            <a:r>
              <a:rPr lang="tr-TR" dirty="0"/>
              <a:t>, </a:t>
            </a:r>
            <a:r>
              <a:rPr lang="tr-TR" dirty="0" err="1"/>
              <a:t>neoplasia</a:t>
            </a:r>
            <a:r>
              <a:rPr lang="tr-TR" dirty="0"/>
              <a:t> </a:t>
            </a:r>
            <a:r>
              <a:rPr lang="tr-TR" dirty="0" err="1"/>
              <a:t>or</a:t>
            </a:r>
            <a:r>
              <a:rPr lang="tr-TR" dirty="0"/>
              <a:t> </a:t>
            </a:r>
            <a:r>
              <a:rPr lang="tr-TR" dirty="0" err="1"/>
              <a:t>other</a:t>
            </a:r>
            <a:r>
              <a:rPr lang="tr-TR" dirty="0"/>
              <a:t> </a:t>
            </a:r>
            <a:r>
              <a:rPr lang="tr-TR" dirty="0" err="1"/>
              <a:t>mass</a:t>
            </a:r>
            <a:r>
              <a:rPr lang="tr-TR" dirty="0"/>
              <a:t> </a:t>
            </a:r>
            <a:r>
              <a:rPr lang="tr-TR" dirty="0" err="1"/>
              <a:t>lesions</a:t>
            </a:r>
            <a:r>
              <a:rPr lang="tr-TR" dirty="0"/>
              <a:t>, </a:t>
            </a:r>
            <a:r>
              <a:rPr lang="tr-TR" dirty="0" err="1"/>
              <a:t>and</a:t>
            </a:r>
            <a:r>
              <a:rPr lang="tr-TR" dirty="0"/>
              <a:t> </a:t>
            </a:r>
            <a:r>
              <a:rPr lang="tr-TR" dirty="0" err="1"/>
              <a:t>urolithiasis</a:t>
            </a:r>
            <a:r>
              <a:rPr lang="tr-TR" dirty="0"/>
              <a:t>. </a:t>
            </a:r>
          </a:p>
          <a:p>
            <a:pPr algn="just">
              <a:lnSpc>
                <a:spcPct val="150000"/>
              </a:lnSpc>
              <a:buFont typeface="Arial" panose="020B0604020202020204" pitchFamily="34" charset="0"/>
              <a:buChar char="•"/>
            </a:pPr>
            <a:r>
              <a:rPr lang="tr-TR" dirty="0" err="1"/>
              <a:t>Diagnostic</a:t>
            </a:r>
            <a:r>
              <a:rPr lang="tr-TR" dirty="0"/>
              <a:t> </a:t>
            </a:r>
            <a:r>
              <a:rPr lang="tr-TR" dirty="0" err="1"/>
              <a:t>tests</a:t>
            </a:r>
            <a:r>
              <a:rPr lang="tr-TR" dirty="0"/>
              <a:t> </a:t>
            </a:r>
            <a:r>
              <a:rPr lang="tr-TR" dirty="0" err="1"/>
              <a:t>to</a:t>
            </a:r>
            <a:r>
              <a:rPr lang="tr-TR" dirty="0"/>
              <a:t> </a:t>
            </a:r>
            <a:r>
              <a:rPr lang="tr-TR" dirty="0" err="1"/>
              <a:t>exclude</a:t>
            </a:r>
            <a:r>
              <a:rPr lang="tr-TR" dirty="0"/>
              <a:t> </a:t>
            </a:r>
            <a:r>
              <a:rPr lang="tr-TR" dirty="0" err="1"/>
              <a:t>these</a:t>
            </a:r>
            <a:r>
              <a:rPr lang="tr-TR" dirty="0"/>
              <a:t> </a:t>
            </a:r>
            <a:r>
              <a:rPr lang="tr-TR" dirty="0" err="1"/>
              <a:t>conditions</a:t>
            </a:r>
            <a:r>
              <a:rPr lang="tr-TR" dirty="0"/>
              <a:t> </a:t>
            </a:r>
            <a:r>
              <a:rPr lang="tr-TR" dirty="0" err="1"/>
              <a:t>may</a:t>
            </a:r>
            <a:r>
              <a:rPr lang="tr-TR" dirty="0"/>
              <a:t> </a:t>
            </a:r>
            <a:r>
              <a:rPr lang="tr-TR" dirty="0" err="1"/>
              <a:t>include</a:t>
            </a:r>
            <a:r>
              <a:rPr lang="tr-TR" dirty="0"/>
              <a:t> </a:t>
            </a:r>
            <a:r>
              <a:rPr lang="tr-TR" dirty="0" err="1"/>
              <a:t>radiographs</a:t>
            </a:r>
            <a:r>
              <a:rPr lang="tr-TR" dirty="0"/>
              <a:t>, </a:t>
            </a:r>
            <a:r>
              <a:rPr lang="tr-TR" dirty="0" err="1"/>
              <a:t>ultrasonography</a:t>
            </a:r>
            <a:r>
              <a:rPr lang="tr-TR" dirty="0"/>
              <a:t>, </a:t>
            </a:r>
            <a:r>
              <a:rPr lang="tr-TR" dirty="0" err="1"/>
              <a:t>urinalysis</a:t>
            </a:r>
            <a:r>
              <a:rPr lang="tr-TR" dirty="0"/>
              <a:t>, </a:t>
            </a:r>
            <a:r>
              <a:rPr lang="tr-TR" dirty="0" err="1"/>
              <a:t>urine</a:t>
            </a:r>
            <a:r>
              <a:rPr lang="tr-TR" dirty="0"/>
              <a:t> </a:t>
            </a:r>
            <a:r>
              <a:rPr lang="tr-TR" dirty="0" err="1"/>
              <a:t>culture</a:t>
            </a:r>
            <a:r>
              <a:rPr lang="tr-TR" dirty="0"/>
              <a:t>, </a:t>
            </a:r>
            <a:r>
              <a:rPr lang="tr-TR" dirty="0" err="1"/>
              <a:t>and</a:t>
            </a:r>
            <a:r>
              <a:rPr lang="tr-TR" dirty="0"/>
              <a:t> </a:t>
            </a:r>
            <a:r>
              <a:rPr lang="tr-TR" dirty="0" err="1"/>
              <a:t>cystoscopy</a:t>
            </a:r>
            <a:r>
              <a:rPr lang="tr-TR" dirty="0"/>
              <a:t>.</a:t>
            </a:r>
          </a:p>
          <a:p>
            <a:pPr algn="just">
              <a:lnSpc>
                <a:spcPct val="150000"/>
              </a:lnSpc>
              <a:buFont typeface="Arial" panose="020B0604020202020204" pitchFamily="34" charset="0"/>
              <a:buChar char="•"/>
            </a:pPr>
            <a:r>
              <a:rPr lang="tr-TR" dirty="0" err="1"/>
              <a:t>Therapeutic</a:t>
            </a:r>
            <a:r>
              <a:rPr lang="tr-TR" dirty="0"/>
              <a:t> </a:t>
            </a:r>
            <a:r>
              <a:rPr lang="tr-TR" dirty="0" err="1"/>
              <a:t>considerations</a:t>
            </a:r>
            <a:r>
              <a:rPr lang="tr-TR" dirty="0"/>
              <a:t> </a:t>
            </a:r>
            <a:r>
              <a:rPr lang="tr-TR" dirty="0" err="1"/>
              <a:t>include</a:t>
            </a:r>
            <a:r>
              <a:rPr lang="tr-TR" dirty="0"/>
              <a:t> </a:t>
            </a:r>
            <a:r>
              <a:rPr lang="tr-TR" dirty="0" err="1"/>
              <a:t>reduction</a:t>
            </a:r>
            <a:r>
              <a:rPr lang="tr-TR" dirty="0"/>
              <a:t> of </a:t>
            </a:r>
            <a:r>
              <a:rPr lang="tr-TR" dirty="0" err="1"/>
              <a:t>stress</a:t>
            </a:r>
            <a:r>
              <a:rPr lang="tr-TR" dirty="0"/>
              <a:t> </a:t>
            </a:r>
            <a:r>
              <a:rPr lang="tr-TR" dirty="0" err="1"/>
              <a:t>through</a:t>
            </a:r>
            <a:r>
              <a:rPr lang="tr-TR" dirty="0"/>
              <a:t> </a:t>
            </a:r>
            <a:r>
              <a:rPr lang="tr-TR" dirty="0" err="1"/>
              <a:t>environmental</a:t>
            </a:r>
            <a:r>
              <a:rPr lang="tr-TR" dirty="0"/>
              <a:t> </a:t>
            </a:r>
            <a:r>
              <a:rPr lang="tr-TR" dirty="0" err="1"/>
              <a:t>changes</a:t>
            </a:r>
            <a:r>
              <a:rPr lang="tr-TR" dirty="0"/>
              <a:t>, </a:t>
            </a:r>
            <a:r>
              <a:rPr lang="tr-TR" dirty="0" err="1"/>
              <a:t>dietary</a:t>
            </a:r>
            <a:r>
              <a:rPr lang="tr-TR" dirty="0"/>
              <a:t> </a:t>
            </a:r>
            <a:r>
              <a:rPr lang="tr-TR" dirty="0" err="1"/>
              <a:t>adjustments</a:t>
            </a:r>
            <a:r>
              <a:rPr lang="tr-TR" dirty="0"/>
              <a:t> (</a:t>
            </a:r>
            <a:r>
              <a:rPr lang="tr-TR" dirty="0" err="1"/>
              <a:t>eg</a:t>
            </a:r>
            <a:r>
              <a:rPr lang="tr-TR" dirty="0"/>
              <a:t>, </a:t>
            </a:r>
            <a:r>
              <a:rPr lang="tr-TR" dirty="0" err="1"/>
              <a:t>use</a:t>
            </a:r>
            <a:r>
              <a:rPr lang="tr-TR" dirty="0"/>
              <a:t> of </a:t>
            </a:r>
            <a:r>
              <a:rPr lang="tr-TR" dirty="0" err="1"/>
              <a:t>canned</a:t>
            </a:r>
            <a:r>
              <a:rPr lang="tr-TR" dirty="0"/>
              <a:t> </a:t>
            </a:r>
            <a:r>
              <a:rPr lang="tr-TR" dirty="0" err="1"/>
              <a:t>preparations</a:t>
            </a:r>
            <a:r>
              <a:rPr lang="tr-TR" dirty="0"/>
              <a:t>), </a:t>
            </a:r>
            <a:r>
              <a:rPr lang="tr-TR" dirty="0" err="1"/>
              <a:t>pheromones</a:t>
            </a:r>
            <a:r>
              <a:rPr lang="tr-TR" dirty="0"/>
              <a:t> </a:t>
            </a:r>
            <a:r>
              <a:rPr lang="tr-TR" dirty="0" err="1"/>
              <a:t>applied</a:t>
            </a:r>
            <a:r>
              <a:rPr lang="tr-TR" dirty="0"/>
              <a:t> </a:t>
            </a:r>
            <a:r>
              <a:rPr lang="tr-TR" dirty="0" err="1"/>
              <a:t>topically</a:t>
            </a:r>
            <a:r>
              <a:rPr lang="tr-TR" dirty="0"/>
              <a:t> in </a:t>
            </a:r>
            <a:r>
              <a:rPr lang="tr-TR" dirty="0" err="1"/>
              <a:t>the</a:t>
            </a:r>
            <a:r>
              <a:rPr lang="tr-TR" dirty="0"/>
              <a:t> </a:t>
            </a:r>
            <a:r>
              <a:rPr lang="tr-TR" dirty="0" err="1"/>
              <a:t>environment</a:t>
            </a:r>
            <a:r>
              <a:rPr lang="tr-TR" dirty="0"/>
              <a:t>, </a:t>
            </a:r>
            <a:r>
              <a:rPr lang="tr-TR" dirty="0" err="1"/>
              <a:t>and</a:t>
            </a:r>
            <a:r>
              <a:rPr lang="tr-TR" dirty="0"/>
              <a:t> </a:t>
            </a:r>
            <a:r>
              <a:rPr lang="tr-TR" dirty="0" err="1"/>
              <a:t>analgesics</a:t>
            </a:r>
            <a:r>
              <a:rPr lang="tr-TR" dirty="0"/>
              <a:t> (</a:t>
            </a:r>
            <a:r>
              <a:rPr lang="tr-TR" dirty="0" err="1"/>
              <a:t>eg</a:t>
            </a:r>
            <a:r>
              <a:rPr lang="tr-TR" dirty="0"/>
              <a:t>, </a:t>
            </a:r>
            <a:r>
              <a:rPr lang="tr-TR" dirty="0" err="1"/>
              <a:t>butorphanol</a:t>
            </a:r>
            <a:r>
              <a:rPr lang="tr-TR" dirty="0"/>
              <a:t>, 0.2–0.4 mg/kg, PO, </a:t>
            </a:r>
            <a:r>
              <a:rPr lang="tr-TR" dirty="0" err="1"/>
              <a:t>bid-tid</a:t>
            </a:r>
            <a:r>
              <a:rPr lang="tr-TR" dirty="0"/>
              <a:t>). </a:t>
            </a:r>
            <a:r>
              <a:rPr lang="tr-TR" dirty="0" err="1"/>
              <a:t>Other</a:t>
            </a:r>
            <a:r>
              <a:rPr lang="tr-TR" dirty="0"/>
              <a:t> </a:t>
            </a:r>
            <a:r>
              <a:rPr lang="tr-TR" dirty="0" err="1"/>
              <a:t>medications</a:t>
            </a:r>
            <a:r>
              <a:rPr lang="tr-TR" dirty="0"/>
              <a:t> (</a:t>
            </a:r>
            <a:r>
              <a:rPr lang="tr-TR" dirty="0" err="1"/>
              <a:t>eg</a:t>
            </a:r>
            <a:r>
              <a:rPr lang="tr-TR" dirty="0"/>
              <a:t>, </a:t>
            </a:r>
            <a:r>
              <a:rPr lang="tr-TR" dirty="0" err="1"/>
              <a:t>amitriptyline</a:t>
            </a:r>
            <a:r>
              <a:rPr lang="tr-TR" dirty="0"/>
              <a:t>, 5–12.5 mg/</a:t>
            </a:r>
            <a:r>
              <a:rPr lang="tr-TR" dirty="0" err="1"/>
              <a:t>cat</a:t>
            </a:r>
            <a:r>
              <a:rPr lang="tr-TR" dirty="0"/>
              <a:t>, PO, </a:t>
            </a:r>
            <a:r>
              <a:rPr lang="tr-TR" dirty="0" err="1"/>
              <a:t>once</a:t>
            </a:r>
            <a:r>
              <a:rPr lang="tr-TR" dirty="0"/>
              <a:t> </a:t>
            </a:r>
            <a:r>
              <a:rPr lang="tr-TR" dirty="0" err="1"/>
              <a:t>or</a:t>
            </a:r>
            <a:r>
              <a:rPr lang="tr-TR" dirty="0"/>
              <a:t> </a:t>
            </a:r>
            <a:r>
              <a:rPr lang="tr-TR" dirty="0" err="1"/>
              <a:t>twice</a:t>
            </a:r>
            <a:r>
              <a:rPr lang="tr-TR" dirty="0"/>
              <a:t> </a:t>
            </a:r>
            <a:r>
              <a:rPr lang="tr-TR" dirty="0" err="1"/>
              <a:t>daily</a:t>
            </a:r>
            <a:r>
              <a:rPr lang="tr-TR" dirty="0"/>
              <a:t>; </a:t>
            </a:r>
            <a:r>
              <a:rPr lang="tr-TR" dirty="0" err="1"/>
              <a:t>clomipramine</a:t>
            </a:r>
            <a:r>
              <a:rPr lang="tr-TR" dirty="0"/>
              <a:t>, 0.5 mg/kg/</a:t>
            </a:r>
            <a:r>
              <a:rPr lang="tr-TR" dirty="0" err="1"/>
              <a:t>day</a:t>
            </a:r>
            <a:r>
              <a:rPr lang="tr-TR" dirty="0"/>
              <a:t>, PO; </a:t>
            </a:r>
            <a:r>
              <a:rPr lang="tr-TR" dirty="0" err="1"/>
              <a:t>fluoxetine</a:t>
            </a:r>
            <a:r>
              <a:rPr lang="tr-TR" dirty="0"/>
              <a:t>, 1 mg/kg/</a:t>
            </a:r>
            <a:r>
              <a:rPr lang="tr-TR" dirty="0" err="1"/>
              <a:t>day</a:t>
            </a:r>
            <a:r>
              <a:rPr lang="tr-TR" dirty="0"/>
              <a:t>, PO) </a:t>
            </a:r>
            <a:r>
              <a:rPr lang="tr-TR" dirty="0" err="1"/>
              <a:t>have</a:t>
            </a:r>
            <a:r>
              <a:rPr lang="tr-TR" dirty="0"/>
              <a:t> </a:t>
            </a:r>
            <a:r>
              <a:rPr lang="tr-TR" dirty="0" err="1"/>
              <a:t>yielded</a:t>
            </a:r>
            <a:r>
              <a:rPr lang="tr-TR" dirty="0"/>
              <a:t> </a:t>
            </a:r>
            <a:r>
              <a:rPr lang="tr-TR" dirty="0" err="1"/>
              <a:t>mixed</a:t>
            </a:r>
            <a:r>
              <a:rPr lang="tr-TR" dirty="0"/>
              <a:t> </a:t>
            </a:r>
            <a:r>
              <a:rPr lang="tr-TR" dirty="0" err="1"/>
              <a:t>results</a:t>
            </a:r>
            <a:endParaRPr lang="en-US" dirty="0"/>
          </a:p>
        </p:txBody>
      </p:sp>
    </p:spTree>
    <p:extLst>
      <p:ext uri="{BB962C8B-B14F-4D97-AF65-F5344CB8AC3E}">
        <p14:creationId xmlns:p14="http://schemas.microsoft.com/office/powerpoint/2010/main" val="2338641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8F8381-B2B4-2644-9B5D-1ACD566196B7}"/>
              </a:ext>
            </a:extLst>
          </p:cNvPr>
          <p:cNvSpPr>
            <a:spLocks noGrp="1"/>
          </p:cNvSpPr>
          <p:nvPr>
            <p:ph type="title"/>
          </p:nvPr>
        </p:nvSpPr>
        <p:spPr/>
        <p:txBody>
          <a:bodyPr/>
          <a:lstStyle/>
          <a:p>
            <a:r>
              <a:rPr lang="tr-TR" b="1" dirty="0"/>
              <a:t>COMPLETE URINALYSIS PANEL </a:t>
            </a:r>
            <a:br>
              <a:rPr lang="tr-TR" dirty="0"/>
            </a:br>
            <a:endParaRPr lang="en-US" dirty="0"/>
          </a:p>
        </p:txBody>
      </p:sp>
    </p:spTree>
    <p:extLst>
      <p:ext uri="{BB962C8B-B14F-4D97-AF65-F5344CB8AC3E}">
        <p14:creationId xmlns:p14="http://schemas.microsoft.com/office/powerpoint/2010/main" val="18464906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3E5BF-C46F-0844-AD2C-0A155B3715ED}"/>
              </a:ext>
            </a:extLst>
          </p:cNvPr>
          <p:cNvSpPr>
            <a:spLocks noGrp="1"/>
          </p:cNvSpPr>
          <p:nvPr>
            <p:ph type="ctrTitle"/>
          </p:nvPr>
        </p:nvSpPr>
        <p:spPr/>
        <p:txBody>
          <a:bodyPr>
            <a:normAutofit/>
          </a:bodyPr>
          <a:lstStyle/>
          <a:p>
            <a:r>
              <a:rPr lang="tr-TR" b="1" dirty="0" err="1">
                <a:solidFill>
                  <a:srgbClr val="0070C0"/>
                </a:solidFill>
              </a:rPr>
              <a:t>Renal</a:t>
            </a:r>
            <a:r>
              <a:rPr lang="tr-TR" b="1" dirty="0">
                <a:solidFill>
                  <a:srgbClr val="0070C0"/>
                </a:solidFill>
              </a:rPr>
              <a:t> </a:t>
            </a:r>
            <a:r>
              <a:rPr lang="tr-TR" b="1" dirty="0" err="1">
                <a:solidFill>
                  <a:srgbClr val="0070C0"/>
                </a:solidFill>
              </a:rPr>
              <a:t>Dysfunction</a:t>
            </a:r>
            <a:r>
              <a:rPr lang="tr-TR" b="1" dirty="0">
                <a:solidFill>
                  <a:srgbClr val="0070C0"/>
                </a:solidFill>
              </a:rPr>
              <a:t> in Small Animals</a:t>
            </a:r>
            <a:endParaRPr lang="en-US" dirty="0">
              <a:solidFill>
                <a:srgbClr val="0070C0"/>
              </a:solidFill>
            </a:endParaRPr>
          </a:p>
        </p:txBody>
      </p:sp>
    </p:spTree>
    <p:extLst>
      <p:ext uri="{BB962C8B-B14F-4D97-AF65-F5344CB8AC3E}">
        <p14:creationId xmlns:p14="http://schemas.microsoft.com/office/powerpoint/2010/main" val="19988596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4AB9E-669D-1344-95E5-8DA8B21D0A98}"/>
              </a:ext>
            </a:extLst>
          </p:cNvPr>
          <p:cNvSpPr>
            <a:spLocks noGrp="1"/>
          </p:cNvSpPr>
          <p:nvPr>
            <p:ph idx="1"/>
          </p:nvPr>
        </p:nvSpPr>
        <p:spPr>
          <a:xfrm>
            <a:off x="998127" y="1478641"/>
            <a:ext cx="9995693" cy="4365112"/>
          </a:xfrm>
        </p:spPr>
        <p:txBody>
          <a:bodyPr>
            <a:normAutofit/>
          </a:bodyPr>
          <a:lstStyle/>
          <a:p>
            <a:pPr algn="just">
              <a:lnSpc>
                <a:spcPct val="150000"/>
              </a:lnSpc>
              <a:buFont typeface="Arial" panose="020B0604020202020204" pitchFamily="34" charset="0"/>
              <a:buChar char="•"/>
            </a:pPr>
            <a:r>
              <a:rPr lang="tr-TR" dirty="0" err="1"/>
              <a:t>Failure</a:t>
            </a:r>
            <a:r>
              <a:rPr lang="tr-TR" dirty="0"/>
              <a:t> of </a:t>
            </a:r>
            <a:r>
              <a:rPr lang="tr-TR" dirty="0" err="1"/>
              <a:t>the</a:t>
            </a:r>
            <a:r>
              <a:rPr lang="tr-TR" dirty="0"/>
              <a:t> </a:t>
            </a:r>
            <a:r>
              <a:rPr lang="tr-TR" dirty="0" err="1"/>
              <a:t>filtration</a:t>
            </a:r>
            <a:r>
              <a:rPr lang="tr-TR" dirty="0"/>
              <a:t> </a:t>
            </a:r>
            <a:r>
              <a:rPr lang="tr-TR" dirty="0" err="1"/>
              <a:t>function</a:t>
            </a:r>
            <a:r>
              <a:rPr lang="tr-TR" dirty="0"/>
              <a:t> of </a:t>
            </a:r>
            <a:r>
              <a:rPr lang="tr-TR" dirty="0" err="1"/>
              <a:t>the</a:t>
            </a:r>
            <a:r>
              <a:rPr lang="tr-TR" dirty="0"/>
              <a:t> </a:t>
            </a:r>
            <a:r>
              <a:rPr lang="tr-TR" dirty="0" err="1"/>
              <a:t>kidneys</a:t>
            </a:r>
            <a:r>
              <a:rPr lang="tr-TR" dirty="0"/>
              <a:t> </a:t>
            </a:r>
            <a:r>
              <a:rPr lang="tr-TR" dirty="0" err="1"/>
              <a:t>leads</a:t>
            </a:r>
            <a:r>
              <a:rPr lang="tr-TR" dirty="0"/>
              <a:t> </a:t>
            </a:r>
            <a:r>
              <a:rPr lang="tr-TR" dirty="0" err="1"/>
              <a:t>to</a:t>
            </a:r>
            <a:r>
              <a:rPr lang="tr-TR" dirty="0"/>
              <a:t> </a:t>
            </a:r>
            <a:r>
              <a:rPr lang="tr-TR" dirty="0" err="1"/>
              <a:t>the</a:t>
            </a:r>
            <a:r>
              <a:rPr lang="tr-TR" dirty="0"/>
              <a:t> </a:t>
            </a:r>
            <a:r>
              <a:rPr lang="tr-TR" dirty="0" err="1"/>
              <a:t>development</a:t>
            </a:r>
            <a:r>
              <a:rPr lang="tr-TR" dirty="0"/>
              <a:t> of </a:t>
            </a:r>
            <a:r>
              <a:rPr lang="tr-TR" dirty="0" err="1"/>
              <a:t>azotemia</a:t>
            </a:r>
            <a:r>
              <a:rPr lang="tr-TR" dirty="0"/>
              <a:t> (an </a:t>
            </a:r>
            <a:r>
              <a:rPr lang="tr-TR" dirty="0" err="1"/>
              <a:t>excess</a:t>
            </a:r>
            <a:r>
              <a:rPr lang="tr-TR" dirty="0"/>
              <a:t> of </a:t>
            </a:r>
            <a:r>
              <a:rPr lang="tr-TR" dirty="0" err="1"/>
              <a:t>nitrogenous</a:t>
            </a:r>
            <a:r>
              <a:rPr lang="tr-TR" dirty="0"/>
              <a:t> </a:t>
            </a:r>
            <a:r>
              <a:rPr lang="tr-TR" dirty="0" err="1"/>
              <a:t>compounds</a:t>
            </a:r>
            <a:r>
              <a:rPr lang="tr-TR" dirty="0"/>
              <a:t> in </a:t>
            </a:r>
            <a:r>
              <a:rPr lang="tr-TR" dirty="0" err="1"/>
              <a:t>the</a:t>
            </a:r>
            <a:r>
              <a:rPr lang="tr-TR" dirty="0"/>
              <a:t> </a:t>
            </a:r>
            <a:r>
              <a:rPr lang="tr-TR" dirty="0" err="1"/>
              <a:t>blood</a:t>
            </a:r>
            <a:r>
              <a:rPr lang="tr-TR" dirty="0"/>
              <a:t>), </a:t>
            </a:r>
            <a:r>
              <a:rPr lang="tr-TR" dirty="0" err="1"/>
              <a:t>which</a:t>
            </a:r>
            <a:r>
              <a:rPr lang="tr-TR" dirty="0"/>
              <a:t> </a:t>
            </a:r>
            <a:r>
              <a:rPr lang="tr-TR" dirty="0" err="1"/>
              <a:t>may</a:t>
            </a:r>
            <a:r>
              <a:rPr lang="tr-TR" dirty="0"/>
              <a:t> be </a:t>
            </a:r>
            <a:r>
              <a:rPr lang="tr-TR" dirty="0" err="1"/>
              <a:t>classified</a:t>
            </a:r>
            <a:r>
              <a:rPr lang="tr-TR" dirty="0"/>
              <a:t> as </a:t>
            </a:r>
            <a:r>
              <a:rPr lang="tr-TR" dirty="0" err="1"/>
              <a:t>prerenal</a:t>
            </a:r>
            <a:r>
              <a:rPr lang="tr-TR" dirty="0"/>
              <a:t>, </a:t>
            </a:r>
            <a:r>
              <a:rPr lang="tr-TR" dirty="0" err="1"/>
              <a:t>renal</a:t>
            </a:r>
            <a:r>
              <a:rPr lang="tr-TR" dirty="0"/>
              <a:t>, </a:t>
            </a:r>
            <a:r>
              <a:rPr lang="tr-TR" dirty="0" err="1"/>
              <a:t>postrenal</a:t>
            </a:r>
            <a:r>
              <a:rPr lang="tr-TR" dirty="0"/>
              <a:t>, </a:t>
            </a:r>
            <a:r>
              <a:rPr lang="tr-TR" dirty="0" err="1"/>
              <a:t>or</a:t>
            </a:r>
            <a:r>
              <a:rPr lang="tr-TR" dirty="0"/>
              <a:t> of </a:t>
            </a:r>
            <a:r>
              <a:rPr lang="tr-TR" dirty="0" err="1"/>
              <a:t>mixed</a:t>
            </a:r>
            <a:r>
              <a:rPr lang="tr-TR" dirty="0"/>
              <a:t> </a:t>
            </a:r>
            <a:r>
              <a:rPr lang="tr-TR" dirty="0" err="1"/>
              <a:t>origin</a:t>
            </a:r>
            <a:r>
              <a:rPr lang="tr-TR" dirty="0"/>
              <a:t>.</a:t>
            </a:r>
          </a:p>
          <a:p>
            <a:pPr algn="just">
              <a:lnSpc>
                <a:spcPct val="150000"/>
              </a:lnSpc>
              <a:buFont typeface="Arial" panose="020B0604020202020204" pitchFamily="34" charset="0"/>
              <a:buChar char="•"/>
            </a:pPr>
            <a:r>
              <a:rPr lang="tr-TR" dirty="0" err="1">
                <a:solidFill>
                  <a:srgbClr val="FF0000"/>
                </a:solidFill>
              </a:rPr>
              <a:t>Prerenal</a:t>
            </a:r>
            <a:r>
              <a:rPr lang="tr-TR" dirty="0">
                <a:solidFill>
                  <a:srgbClr val="FF0000"/>
                </a:solidFill>
              </a:rPr>
              <a:t> </a:t>
            </a:r>
            <a:r>
              <a:rPr lang="tr-TR" dirty="0" err="1">
                <a:solidFill>
                  <a:srgbClr val="FF0000"/>
                </a:solidFill>
              </a:rPr>
              <a:t>azotemia</a:t>
            </a:r>
            <a:r>
              <a:rPr lang="tr-TR" dirty="0">
                <a:solidFill>
                  <a:srgbClr val="FF0000"/>
                </a:solidFill>
              </a:rPr>
              <a:t> </a:t>
            </a:r>
            <a:r>
              <a:rPr lang="tr-TR" dirty="0" err="1"/>
              <a:t>develops</a:t>
            </a:r>
            <a:r>
              <a:rPr lang="tr-TR" dirty="0"/>
              <a:t> </a:t>
            </a:r>
            <a:r>
              <a:rPr lang="tr-TR" dirty="0" err="1"/>
              <a:t>whenever</a:t>
            </a:r>
            <a:r>
              <a:rPr lang="tr-TR" dirty="0"/>
              <a:t> </a:t>
            </a:r>
            <a:r>
              <a:rPr lang="tr-TR" dirty="0" err="1"/>
              <a:t>mean</a:t>
            </a:r>
            <a:r>
              <a:rPr lang="tr-TR" dirty="0"/>
              <a:t> </a:t>
            </a:r>
            <a:r>
              <a:rPr lang="tr-TR" dirty="0" err="1"/>
              <a:t>systemic</a:t>
            </a:r>
            <a:r>
              <a:rPr lang="tr-TR" dirty="0"/>
              <a:t> </a:t>
            </a:r>
            <a:r>
              <a:rPr lang="tr-TR" dirty="0" err="1"/>
              <a:t>arterial</a:t>
            </a:r>
            <a:r>
              <a:rPr lang="tr-TR" dirty="0"/>
              <a:t> </a:t>
            </a:r>
            <a:r>
              <a:rPr lang="tr-TR" dirty="0" err="1"/>
              <a:t>blood</a:t>
            </a:r>
            <a:r>
              <a:rPr lang="tr-TR" dirty="0"/>
              <a:t> </a:t>
            </a:r>
            <a:r>
              <a:rPr lang="tr-TR" dirty="0" err="1"/>
              <a:t>pressure</a:t>
            </a:r>
            <a:r>
              <a:rPr lang="tr-TR" dirty="0"/>
              <a:t> </a:t>
            </a:r>
            <a:r>
              <a:rPr lang="tr-TR" dirty="0" err="1"/>
              <a:t>declines</a:t>
            </a:r>
            <a:r>
              <a:rPr lang="tr-TR" dirty="0"/>
              <a:t> </a:t>
            </a:r>
            <a:r>
              <a:rPr lang="tr-TR" dirty="0" err="1"/>
              <a:t>to</a:t>
            </a:r>
            <a:r>
              <a:rPr lang="tr-TR" dirty="0"/>
              <a:t> </a:t>
            </a:r>
            <a:r>
              <a:rPr lang="tr-TR" dirty="0" err="1"/>
              <a:t>values</a:t>
            </a:r>
            <a:r>
              <a:rPr lang="tr-TR" dirty="0"/>
              <a:t> &lt;60 </a:t>
            </a:r>
            <a:r>
              <a:rPr lang="tr-TR" dirty="0" err="1"/>
              <a:t>mmHg</a:t>
            </a:r>
            <a:r>
              <a:rPr lang="tr-TR" dirty="0"/>
              <a:t> </a:t>
            </a:r>
            <a:r>
              <a:rPr lang="tr-TR" dirty="0" err="1"/>
              <a:t>and</a:t>
            </a:r>
            <a:r>
              <a:rPr lang="tr-TR" dirty="0"/>
              <a:t>/</a:t>
            </a:r>
            <a:r>
              <a:rPr lang="tr-TR" dirty="0" err="1"/>
              <a:t>or</a:t>
            </a:r>
            <a:r>
              <a:rPr lang="tr-TR" dirty="0"/>
              <a:t> </a:t>
            </a:r>
            <a:r>
              <a:rPr lang="tr-TR" dirty="0" err="1"/>
              <a:t>when</a:t>
            </a:r>
            <a:r>
              <a:rPr lang="tr-TR" dirty="0"/>
              <a:t> </a:t>
            </a:r>
            <a:r>
              <a:rPr lang="tr-TR" dirty="0" err="1"/>
              <a:t>dehydration</a:t>
            </a:r>
            <a:r>
              <a:rPr lang="tr-TR" dirty="0"/>
              <a:t> </a:t>
            </a:r>
            <a:r>
              <a:rPr lang="tr-TR" dirty="0" err="1"/>
              <a:t>causes</a:t>
            </a:r>
            <a:r>
              <a:rPr lang="tr-TR" dirty="0"/>
              <a:t> </a:t>
            </a:r>
            <a:r>
              <a:rPr lang="tr-TR" dirty="0" err="1"/>
              <a:t>plasma</a:t>
            </a:r>
            <a:r>
              <a:rPr lang="tr-TR" dirty="0"/>
              <a:t> protein </a:t>
            </a:r>
            <a:r>
              <a:rPr lang="tr-TR" dirty="0" err="1"/>
              <a:t>concentration</a:t>
            </a:r>
            <a:r>
              <a:rPr lang="tr-TR" dirty="0"/>
              <a:t> </a:t>
            </a:r>
            <a:r>
              <a:rPr lang="tr-TR" dirty="0" err="1"/>
              <a:t>to</a:t>
            </a:r>
            <a:r>
              <a:rPr lang="tr-TR" dirty="0"/>
              <a:t> </a:t>
            </a:r>
            <a:r>
              <a:rPr lang="tr-TR" dirty="0" err="1"/>
              <a:t>increase</a:t>
            </a:r>
            <a:r>
              <a:rPr lang="tr-TR" dirty="0"/>
              <a:t>. </a:t>
            </a:r>
          </a:p>
          <a:p>
            <a:pPr algn="just">
              <a:lnSpc>
                <a:spcPct val="150000"/>
              </a:lnSpc>
              <a:buFont typeface="Arial" panose="020B0604020202020204" pitchFamily="34" charset="0"/>
              <a:buChar char="•"/>
            </a:pPr>
            <a:r>
              <a:rPr lang="tr-TR" dirty="0" err="1"/>
              <a:t>Dehydration</a:t>
            </a:r>
            <a:r>
              <a:rPr lang="tr-TR" dirty="0"/>
              <a:t>, </a:t>
            </a:r>
            <a:r>
              <a:rPr lang="tr-TR" dirty="0" err="1"/>
              <a:t>congestive</a:t>
            </a:r>
            <a:r>
              <a:rPr lang="tr-TR" dirty="0"/>
              <a:t> </a:t>
            </a:r>
            <a:r>
              <a:rPr lang="tr-TR" dirty="0" err="1"/>
              <a:t>heart</a:t>
            </a:r>
            <a:r>
              <a:rPr lang="tr-TR" dirty="0"/>
              <a:t> </a:t>
            </a:r>
            <a:r>
              <a:rPr lang="tr-TR" dirty="0" err="1"/>
              <a:t>failure</a:t>
            </a:r>
            <a:r>
              <a:rPr lang="tr-TR" dirty="0"/>
              <a:t>, </a:t>
            </a:r>
            <a:r>
              <a:rPr lang="tr-TR" dirty="0" err="1"/>
              <a:t>and</a:t>
            </a:r>
            <a:r>
              <a:rPr lang="tr-TR" dirty="0"/>
              <a:t> </a:t>
            </a:r>
            <a:r>
              <a:rPr lang="tr-TR" dirty="0" err="1"/>
              <a:t>shock</a:t>
            </a:r>
            <a:r>
              <a:rPr lang="tr-TR" dirty="0"/>
              <a:t>.</a:t>
            </a:r>
          </a:p>
        </p:txBody>
      </p:sp>
    </p:spTree>
    <p:extLst>
      <p:ext uri="{BB962C8B-B14F-4D97-AF65-F5344CB8AC3E}">
        <p14:creationId xmlns:p14="http://schemas.microsoft.com/office/powerpoint/2010/main" val="29469964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D8EC11-1228-2641-A65C-EDB281CAE6B6}"/>
              </a:ext>
            </a:extLst>
          </p:cNvPr>
          <p:cNvSpPr>
            <a:spLocks noGrp="1"/>
          </p:cNvSpPr>
          <p:nvPr>
            <p:ph idx="1"/>
          </p:nvPr>
        </p:nvSpPr>
        <p:spPr>
          <a:xfrm>
            <a:off x="1024128" y="1792015"/>
            <a:ext cx="9720073" cy="4023360"/>
          </a:xfrm>
        </p:spPr>
        <p:txBody>
          <a:bodyPr/>
          <a:lstStyle/>
          <a:p>
            <a:pPr algn="just">
              <a:lnSpc>
                <a:spcPct val="150000"/>
              </a:lnSpc>
              <a:buFont typeface="Arial" panose="020B0604020202020204" pitchFamily="34" charset="0"/>
              <a:buChar char="•"/>
            </a:pPr>
            <a:r>
              <a:rPr lang="tr-TR" dirty="0" err="1">
                <a:solidFill>
                  <a:srgbClr val="FF0000"/>
                </a:solidFill>
              </a:rPr>
              <a:t>Renal</a:t>
            </a:r>
            <a:r>
              <a:rPr lang="tr-TR" dirty="0">
                <a:solidFill>
                  <a:srgbClr val="FF0000"/>
                </a:solidFill>
              </a:rPr>
              <a:t> </a:t>
            </a:r>
            <a:r>
              <a:rPr lang="tr-TR" dirty="0" err="1">
                <a:solidFill>
                  <a:srgbClr val="FF0000"/>
                </a:solidFill>
              </a:rPr>
              <a:t>azotemia</a:t>
            </a:r>
            <a:r>
              <a:rPr lang="tr-TR" dirty="0">
                <a:solidFill>
                  <a:srgbClr val="FF0000"/>
                </a:solidFill>
              </a:rPr>
              <a:t> </a:t>
            </a:r>
            <a:r>
              <a:rPr lang="tr-TR" dirty="0" err="1"/>
              <a:t>refers</a:t>
            </a:r>
            <a:r>
              <a:rPr lang="tr-TR" dirty="0"/>
              <a:t> </a:t>
            </a:r>
            <a:r>
              <a:rPr lang="tr-TR" dirty="0" err="1"/>
              <a:t>to</a:t>
            </a:r>
            <a:r>
              <a:rPr lang="tr-TR" dirty="0"/>
              <a:t> a </a:t>
            </a:r>
            <a:r>
              <a:rPr lang="tr-TR" dirty="0" err="1"/>
              <a:t>reduction</a:t>
            </a:r>
            <a:r>
              <a:rPr lang="tr-TR" dirty="0"/>
              <a:t> in </a:t>
            </a:r>
            <a:r>
              <a:rPr lang="tr-TR" dirty="0" err="1"/>
              <a:t>glomerular</a:t>
            </a:r>
            <a:r>
              <a:rPr lang="tr-TR" dirty="0"/>
              <a:t> </a:t>
            </a:r>
            <a:r>
              <a:rPr lang="tr-TR" dirty="0" err="1"/>
              <a:t>filtration</a:t>
            </a:r>
            <a:r>
              <a:rPr lang="tr-TR" dirty="0"/>
              <a:t> rate (GFR) of ~75% </a:t>
            </a:r>
            <a:r>
              <a:rPr lang="tr-TR" dirty="0" err="1"/>
              <a:t>during</a:t>
            </a:r>
            <a:r>
              <a:rPr lang="tr-TR" dirty="0"/>
              <a:t> </a:t>
            </a:r>
            <a:r>
              <a:rPr lang="tr-TR" dirty="0" err="1"/>
              <a:t>acute</a:t>
            </a:r>
            <a:r>
              <a:rPr lang="tr-TR" dirty="0"/>
              <a:t> </a:t>
            </a:r>
            <a:r>
              <a:rPr lang="tr-TR" dirty="0" err="1"/>
              <a:t>or</a:t>
            </a:r>
            <a:r>
              <a:rPr lang="tr-TR" dirty="0"/>
              <a:t> </a:t>
            </a:r>
            <a:r>
              <a:rPr lang="tr-TR" dirty="0" err="1"/>
              <a:t>chronic</a:t>
            </a:r>
            <a:r>
              <a:rPr lang="tr-TR" dirty="0"/>
              <a:t> </a:t>
            </a:r>
            <a:r>
              <a:rPr lang="tr-TR" dirty="0" err="1"/>
              <a:t>primary</a:t>
            </a:r>
            <a:r>
              <a:rPr lang="tr-TR" dirty="0"/>
              <a:t> </a:t>
            </a:r>
            <a:r>
              <a:rPr lang="tr-TR" dirty="0" err="1"/>
              <a:t>renal</a:t>
            </a:r>
            <a:r>
              <a:rPr lang="tr-TR" dirty="0"/>
              <a:t> (</a:t>
            </a:r>
            <a:r>
              <a:rPr lang="tr-TR" dirty="0" err="1"/>
              <a:t>or</a:t>
            </a:r>
            <a:r>
              <a:rPr lang="tr-TR" dirty="0"/>
              <a:t> </a:t>
            </a:r>
            <a:r>
              <a:rPr lang="tr-TR" dirty="0" err="1"/>
              <a:t>intrarenal</a:t>
            </a:r>
            <a:r>
              <a:rPr lang="tr-TR" dirty="0"/>
              <a:t>) </a:t>
            </a:r>
            <a:r>
              <a:rPr lang="tr-TR" dirty="0" err="1"/>
              <a:t>diseases</a:t>
            </a:r>
            <a:r>
              <a:rPr lang="tr-TR" dirty="0"/>
              <a:t>. </a:t>
            </a:r>
          </a:p>
          <a:p>
            <a:pPr algn="just">
              <a:lnSpc>
                <a:spcPct val="150000"/>
              </a:lnSpc>
              <a:buFont typeface="Arial" panose="020B0604020202020204" pitchFamily="34" charset="0"/>
              <a:buChar char="•"/>
            </a:pPr>
            <a:r>
              <a:rPr lang="tr-TR" dirty="0" err="1">
                <a:solidFill>
                  <a:srgbClr val="FF0000"/>
                </a:solidFill>
              </a:rPr>
              <a:t>Postrenal</a:t>
            </a:r>
            <a:r>
              <a:rPr lang="tr-TR" dirty="0">
                <a:solidFill>
                  <a:srgbClr val="FF0000"/>
                </a:solidFill>
              </a:rPr>
              <a:t> </a:t>
            </a:r>
            <a:r>
              <a:rPr lang="tr-TR" dirty="0" err="1">
                <a:solidFill>
                  <a:srgbClr val="FF0000"/>
                </a:solidFill>
              </a:rPr>
              <a:t>azotemia</a:t>
            </a:r>
            <a:r>
              <a:rPr lang="tr-TR" dirty="0">
                <a:solidFill>
                  <a:srgbClr val="FF0000"/>
                </a:solidFill>
              </a:rPr>
              <a:t> </a:t>
            </a:r>
            <a:r>
              <a:rPr lang="tr-TR" dirty="0" err="1"/>
              <a:t>develops</a:t>
            </a:r>
            <a:r>
              <a:rPr lang="tr-TR" dirty="0"/>
              <a:t> </a:t>
            </a:r>
            <a:r>
              <a:rPr lang="tr-TR" dirty="0" err="1"/>
              <a:t>when</a:t>
            </a:r>
            <a:r>
              <a:rPr lang="tr-TR" dirty="0"/>
              <a:t> </a:t>
            </a:r>
            <a:r>
              <a:rPr lang="tr-TR" dirty="0" err="1"/>
              <a:t>the</a:t>
            </a:r>
            <a:r>
              <a:rPr lang="tr-TR" dirty="0"/>
              <a:t> </a:t>
            </a:r>
            <a:r>
              <a:rPr lang="tr-TR" dirty="0" err="1"/>
              <a:t>integrity</a:t>
            </a:r>
            <a:r>
              <a:rPr lang="tr-TR" dirty="0"/>
              <a:t> of </a:t>
            </a:r>
            <a:r>
              <a:rPr lang="tr-TR" dirty="0" err="1"/>
              <a:t>the</a:t>
            </a:r>
            <a:r>
              <a:rPr lang="tr-TR" dirty="0"/>
              <a:t> </a:t>
            </a:r>
            <a:r>
              <a:rPr lang="tr-TR" dirty="0" err="1"/>
              <a:t>urinary</a:t>
            </a:r>
            <a:r>
              <a:rPr lang="tr-TR" dirty="0"/>
              <a:t> </a:t>
            </a:r>
            <a:r>
              <a:rPr lang="tr-TR" dirty="0" err="1"/>
              <a:t>tract</a:t>
            </a:r>
            <a:r>
              <a:rPr lang="tr-TR" dirty="0"/>
              <a:t> is </a:t>
            </a:r>
            <a:r>
              <a:rPr lang="tr-TR" dirty="0" err="1"/>
              <a:t>disrupted</a:t>
            </a:r>
            <a:r>
              <a:rPr lang="tr-TR" dirty="0"/>
              <a:t> (</a:t>
            </a:r>
            <a:r>
              <a:rPr lang="tr-TR" dirty="0" err="1"/>
              <a:t>eg</a:t>
            </a:r>
            <a:r>
              <a:rPr lang="tr-TR" dirty="0"/>
              <a:t>, </a:t>
            </a:r>
            <a:r>
              <a:rPr lang="tr-TR" dirty="0" err="1"/>
              <a:t>bladder</a:t>
            </a:r>
            <a:r>
              <a:rPr lang="tr-TR" dirty="0"/>
              <a:t> </a:t>
            </a:r>
            <a:r>
              <a:rPr lang="tr-TR" dirty="0" err="1"/>
              <a:t>rupture</a:t>
            </a:r>
            <a:r>
              <a:rPr lang="tr-TR" dirty="0"/>
              <a:t>) </a:t>
            </a:r>
            <a:r>
              <a:rPr lang="tr-TR" dirty="0" err="1"/>
              <a:t>or</a:t>
            </a:r>
            <a:r>
              <a:rPr lang="tr-TR" dirty="0"/>
              <a:t> </a:t>
            </a:r>
            <a:r>
              <a:rPr lang="tr-TR" dirty="0" err="1"/>
              <a:t>urine</a:t>
            </a:r>
            <a:r>
              <a:rPr lang="tr-TR" dirty="0"/>
              <a:t> </a:t>
            </a:r>
            <a:r>
              <a:rPr lang="tr-TR" dirty="0" err="1"/>
              <a:t>outflow</a:t>
            </a:r>
            <a:r>
              <a:rPr lang="tr-TR" dirty="0"/>
              <a:t> is </a:t>
            </a:r>
            <a:r>
              <a:rPr lang="tr-TR" dirty="0" err="1"/>
              <a:t>obstructed</a:t>
            </a:r>
            <a:r>
              <a:rPr lang="tr-TR" dirty="0"/>
              <a:t> (</a:t>
            </a:r>
            <a:r>
              <a:rPr lang="tr-TR" dirty="0" err="1"/>
              <a:t>eg</a:t>
            </a:r>
            <a:r>
              <a:rPr lang="tr-TR" dirty="0"/>
              <a:t>, </a:t>
            </a:r>
            <a:r>
              <a:rPr lang="tr-TR" dirty="0" err="1"/>
              <a:t>urethral</a:t>
            </a:r>
            <a:r>
              <a:rPr lang="tr-TR" dirty="0"/>
              <a:t> </a:t>
            </a:r>
            <a:r>
              <a:rPr lang="tr-TR" dirty="0" err="1"/>
              <a:t>or</a:t>
            </a:r>
            <a:r>
              <a:rPr lang="tr-TR" dirty="0"/>
              <a:t> </a:t>
            </a:r>
            <a:r>
              <a:rPr lang="tr-TR" dirty="0" err="1"/>
              <a:t>bilateral</a:t>
            </a:r>
            <a:r>
              <a:rPr lang="tr-TR" dirty="0"/>
              <a:t> </a:t>
            </a:r>
            <a:r>
              <a:rPr lang="tr-TR" dirty="0" err="1"/>
              <a:t>ureteral</a:t>
            </a:r>
            <a:r>
              <a:rPr lang="tr-TR" dirty="0"/>
              <a:t> </a:t>
            </a:r>
            <a:r>
              <a:rPr lang="tr-TR" dirty="0" err="1"/>
              <a:t>obstruction</a:t>
            </a:r>
            <a:r>
              <a:rPr lang="tr-TR" dirty="0"/>
              <a:t>). </a:t>
            </a:r>
            <a:r>
              <a:rPr lang="tr-TR" dirty="0" err="1"/>
              <a:t>Once</a:t>
            </a:r>
            <a:r>
              <a:rPr lang="tr-TR" dirty="0"/>
              <a:t> </a:t>
            </a:r>
            <a:r>
              <a:rPr lang="tr-TR" dirty="0" err="1"/>
              <a:t>adequate</a:t>
            </a:r>
            <a:r>
              <a:rPr lang="tr-TR" dirty="0"/>
              <a:t> </a:t>
            </a:r>
            <a:r>
              <a:rPr lang="tr-TR" dirty="0" err="1"/>
              <a:t>urine</a:t>
            </a:r>
            <a:r>
              <a:rPr lang="tr-TR" dirty="0"/>
              <a:t> </a:t>
            </a:r>
            <a:r>
              <a:rPr lang="tr-TR" dirty="0" err="1"/>
              <a:t>flow</a:t>
            </a:r>
            <a:r>
              <a:rPr lang="tr-TR" dirty="0"/>
              <a:t> is </a:t>
            </a:r>
            <a:r>
              <a:rPr lang="tr-TR" dirty="0" err="1"/>
              <a:t>restored</a:t>
            </a:r>
            <a:r>
              <a:rPr lang="tr-TR" dirty="0"/>
              <a:t>, </a:t>
            </a:r>
            <a:r>
              <a:rPr lang="tr-TR" dirty="0" err="1"/>
              <a:t>postrenal</a:t>
            </a:r>
            <a:r>
              <a:rPr lang="tr-TR" dirty="0"/>
              <a:t> </a:t>
            </a:r>
            <a:r>
              <a:rPr lang="tr-TR" dirty="0" err="1"/>
              <a:t>azotemia</a:t>
            </a:r>
            <a:r>
              <a:rPr lang="tr-TR" dirty="0"/>
              <a:t> </a:t>
            </a:r>
            <a:r>
              <a:rPr lang="tr-TR" dirty="0" err="1"/>
              <a:t>will</a:t>
            </a:r>
            <a:r>
              <a:rPr lang="tr-TR" dirty="0"/>
              <a:t> </a:t>
            </a:r>
            <a:r>
              <a:rPr lang="tr-TR" dirty="0" err="1"/>
              <a:t>resolve</a:t>
            </a:r>
            <a:r>
              <a:rPr lang="tr-TR" dirty="0"/>
              <a:t>.</a:t>
            </a:r>
            <a:endParaRPr lang="en-US" dirty="0"/>
          </a:p>
          <a:p>
            <a:endParaRPr lang="tr-TR" dirty="0"/>
          </a:p>
        </p:txBody>
      </p:sp>
    </p:spTree>
    <p:extLst>
      <p:ext uri="{BB962C8B-B14F-4D97-AF65-F5344CB8AC3E}">
        <p14:creationId xmlns:p14="http://schemas.microsoft.com/office/powerpoint/2010/main" val="32296468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FC8F5-F592-1E47-8C5D-158E694FF504}"/>
              </a:ext>
            </a:extLst>
          </p:cNvPr>
          <p:cNvSpPr>
            <a:spLocks noGrp="1"/>
          </p:cNvSpPr>
          <p:nvPr>
            <p:ph type="title"/>
          </p:nvPr>
        </p:nvSpPr>
        <p:spPr>
          <a:xfrm>
            <a:off x="1024128" y="745637"/>
            <a:ext cx="9720072" cy="601900"/>
          </a:xfrm>
        </p:spPr>
        <p:txBody>
          <a:bodyPr>
            <a:normAutofit/>
          </a:bodyPr>
          <a:lstStyle/>
          <a:p>
            <a:r>
              <a:rPr lang="en-US" sz="2400" b="1" dirty="0">
                <a:solidFill>
                  <a:srgbClr val="00B0F0"/>
                </a:solidFill>
              </a:rPr>
              <a:t>Chronic Kidney Disease</a:t>
            </a:r>
            <a:endParaRPr lang="en-US" sz="2400" dirty="0">
              <a:solidFill>
                <a:srgbClr val="00B0F0"/>
              </a:solidFill>
            </a:endParaRPr>
          </a:p>
        </p:txBody>
      </p:sp>
      <p:sp>
        <p:nvSpPr>
          <p:cNvPr id="3" name="Content Placeholder 2">
            <a:extLst>
              <a:ext uri="{FF2B5EF4-FFF2-40B4-BE49-F238E27FC236}">
                <a16:creationId xmlns:a16="http://schemas.microsoft.com/office/drawing/2014/main" id="{D788550F-5A7A-394A-ACDD-500C985C4FB4}"/>
              </a:ext>
            </a:extLst>
          </p:cNvPr>
          <p:cNvSpPr>
            <a:spLocks noGrp="1"/>
          </p:cNvSpPr>
          <p:nvPr>
            <p:ph idx="1"/>
          </p:nvPr>
        </p:nvSpPr>
        <p:spPr>
          <a:xfrm>
            <a:off x="1024128" y="1347537"/>
            <a:ext cx="9720073" cy="737937"/>
          </a:xfrm>
        </p:spPr>
        <p:txBody>
          <a:bodyPr>
            <a:normAutofit fontScale="77500" lnSpcReduction="20000"/>
          </a:bodyPr>
          <a:lstStyle/>
          <a:p>
            <a:pPr algn="just">
              <a:lnSpc>
                <a:spcPct val="150000"/>
              </a:lnSpc>
            </a:pPr>
            <a:r>
              <a:rPr lang="en-US" dirty="0"/>
              <a:t>Chronic kidney disease (CKD) involves a loss of functional renal tissue due to a prolonged (≥2 </a:t>
            </a:r>
            <a:r>
              <a:rPr lang="en-US" dirty="0" err="1"/>
              <a:t>mo</a:t>
            </a:r>
            <a:r>
              <a:rPr lang="en-US" dirty="0"/>
              <a:t>), usually progressive, process.</a:t>
            </a:r>
          </a:p>
        </p:txBody>
      </p:sp>
      <p:graphicFrame>
        <p:nvGraphicFramePr>
          <p:cNvPr id="4" name="Table 3">
            <a:extLst>
              <a:ext uri="{FF2B5EF4-FFF2-40B4-BE49-F238E27FC236}">
                <a16:creationId xmlns:a16="http://schemas.microsoft.com/office/drawing/2014/main" id="{013D676C-D7EA-9048-B39A-68DDBFB7F4D4}"/>
              </a:ext>
            </a:extLst>
          </p:cNvPr>
          <p:cNvGraphicFramePr>
            <a:graphicFrameLocks noGrp="1"/>
          </p:cNvGraphicFramePr>
          <p:nvPr>
            <p:extLst>
              <p:ext uri="{D42A27DB-BD31-4B8C-83A1-F6EECF244321}">
                <p14:modId xmlns:p14="http://schemas.microsoft.com/office/powerpoint/2010/main" val="1976412685"/>
              </p:ext>
            </p:extLst>
          </p:nvPr>
        </p:nvGraphicFramePr>
        <p:xfrm>
          <a:off x="1024128" y="3103817"/>
          <a:ext cx="9720262" cy="3285449"/>
        </p:xfrm>
        <a:graphic>
          <a:graphicData uri="http://schemas.openxmlformats.org/drawingml/2006/table">
            <a:tbl>
              <a:tblPr/>
              <a:tblGrid>
                <a:gridCol w="1473439">
                  <a:extLst>
                    <a:ext uri="{9D8B030D-6E8A-4147-A177-3AD203B41FA5}">
                      <a16:colId xmlns:a16="http://schemas.microsoft.com/office/drawing/2014/main" val="771754849"/>
                    </a:ext>
                  </a:extLst>
                </a:gridCol>
                <a:gridCol w="2423223">
                  <a:extLst>
                    <a:ext uri="{9D8B030D-6E8A-4147-A177-3AD203B41FA5}">
                      <a16:colId xmlns:a16="http://schemas.microsoft.com/office/drawing/2014/main" val="4220031289"/>
                    </a:ext>
                  </a:extLst>
                </a:gridCol>
                <a:gridCol w="1730137">
                  <a:extLst>
                    <a:ext uri="{9D8B030D-6E8A-4147-A177-3AD203B41FA5}">
                      <a16:colId xmlns:a16="http://schemas.microsoft.com/office/drawing/2014/main" val="2527991191"/>
                    </a:ext>
                  </a:extLst>
                </a:gridCol>
                <a:gridCol w="2175080">
                  <a:extLst>
                    <a:ext uri="{9D8B030D-6E8A-4147-A177-3AD203B41FA5}">
                      <a16:colId xmlns:a16="http://schemas.microsoft.com/office/drawing/2014/main" val="2158816778"/>
                    </a:ext>
                  </a:extLst>
                </a:gridCol>
                <a:gridCol w="1918383">
                  <a:extLst>
                    <a:ext uri="{9D8B030D-6E8A-4147-A177-3AD203B41FA5}">
                      <a16:colId xmlns:a16="http://schemas.microsoft.com/office/drawing/2014/main" val="2728019898"/>
                    </a:ext>
                  </a:extLst>
                </a:gridCol>
              </a:tblGrid>
              <a:tr h="311048">
                <a:tc>
                  <a:txBody>
                    <a:bodyPr/>
                    <a:lstStyle/>
                    <a:p>
                      <a:r>
                        <a:rPr lang="tr-TR" sz="1500" b="1">
                          <a:effectLst/>
                        </a:rPr>
                        <a:t>Stage</a:t>
                      </a:r>
                      <a:r>
                        <a:rPr lang="tr-TR" sz="1500" b="1" baseline="30000">
                          <a:effectLst/>
                        </a:rPr>
                        <a:t>a</a:t>
                      </a:r>
                      <a:endParaRPr lang="tr-TR" sz="1500" b="1">
                        <a:effectLst/>
                      </a:endParaRP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1</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2</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3</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4</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928741307"/>
                  </a:ext>
                </a:extLst>
              </a:tr>
              <a:tr h="544335">
                <a:tc>
                  <a:txBody>
                    <a:bodyPr/>
                    <a:lstStyle/>
                    <a:p>
                      <a:endParaRPr lang="tr-TR" sz="1500" b="1">
                        <a:effectLst/>
                      </a:endParaRP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dirty="0" err="1">
                          <a:effectLst/>
                        </a:rPr>
                        <a:t>Nonazotemic</a:t>
                      </a:r>
                      <a:r>
                        <a:rPr lang="tr-TR" sz="1500" b="1" dirty="0">
                          <a:effectLst/>
                        </a:rPr>
                        <a:t> </a:t>
                      </a:r>
                      <a:r>
                        <a:rPr lang="tr-TR" sz="1500" b="1" dirty="0" err="1">
                          <a:effectLst/>
                        </a:rPr>
                        <a:t>Kidney</a:t>
                      </a:r>
                      <a:r>
                        <a:rPr lang="tr-TR" sz="1500" b="1" dirty="0">
                          <a:effectLst/>
                        </a:rPr>
                        <a:t> </a:t>
                      </a:r>
                      <a:r>
                        <a:rPr lang="tr-TR" sz="1500" b="1" dirty="0" err="1">
                          <a:effectLst/>
                        </a:rPr>
                        <a:t>Disease</a:t>
                      </a:r>
                      <a:endParaRPr lang="tr-TR" sz="1500" b="1" dirty="0">
                        <a:effectLst/>
                      </a:endParaRP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Mild Renal Azotemia</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Moderate Renal Azotemia</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Severe Renal Azotemia</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3922237028"/>
                  </a:ext>
                </a:extLst>
              </a:tr>
              <a:tr h="311048">
                <a:tc>
                  <a:txBody>
                    <a:bodyPr/>
                    <a:lstStyle/>
                    <a:p>
                      <a:r>
                        <a:rPr lang="tr-TR" sz="1500" b="1">
                          <a:effectLst/>
                        </a:rPr>
                        <a:t>Stage</a:t>
                      </a:r>
                      <a:r>
                        <a:rPr lang="tr-TR" sz="1500" b="1" baseline="30000">
                          <a:effectLst/>
                        </a:rPr>
                        <a:t>a</a:t>
                      </a:r>
                      <a:endParaRPr lang="tr-TR" sz="1500" b="1">
                        <a:effectLst/>
                      </a:endParaRP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1</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2</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3</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4</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1306217548"/>
                  </a:ext>
                </a:extLst>
              </a:tr>
              <a:tr h="544335">
                <a:tc>
                  <a:txBody>
                    <a:bodyPr/>
                    <a:lstStyle/>
                    <a:p>
                      <a:endParaRPr lang="tr-TR" sz="1500" b="1" dirty="0">
                        <a:effectLst/>
                      </a:endParaRP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Nonazotemic Kidney Disease</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Mild Renal Azotemia</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Moderate Renal Azotemia</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Severe Renal Azotemia</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4181659473"/>
                  </a:ext>
                </a:extLst>
              </a:tr>
              <a:tr h="498974">
                <a:tc>
                  <a:txBody>
                    <a:bodyPr/>
                    <a:lstStyle/>
                    <a:p>
                      <a:pPr algn="l" fontAlgn="t"/>
                      <a:r>
                        <a:rPr lang="tr-TR" sz="1500">
                          <a:effectLst/>
                        </a:rPr>
                        <a:t>Creatinine (mg/dL)</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endParaRPr lang="tr-TR" sz="1500">
                        <a:effectLst/>
                      </a:endParaRP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endParaRPr lang="tr-TR" sz="1500">
                        <a:effectLst/>
                      </a:endParaRP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endParaRPr lang="tr-TR" sz="1500">
                        <a:effectLst/>
                      </a:endParaRP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endParaRPr lang="tr-TR" sz="1500">
                        <a:effectLst/>
                      </a:endParaRPr>
                    </a:p>
                  </a:txBody>
                  <a:tcPr marL="77762" marR="77762" marT="16200" marB="16200">
                    <a:lnL w="9525" cap="flat" cmpd="sng" algn="ctr">
                      <a:solidFill>
                        <a:srgbClr val="FFFFFF"/>
                      </a:solidFill>
                      <a:prstDash val="solid"/>
                      <a:round/>
                      <a:headEnd type="none" w="med" len="med"/>
                      <a:tailEnd type="none" w="med" len="med"/>
                    </a:lnL>
                    <a:lnR>
                      <a:noFill/>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1830387547"/>
                  </a:ext>
                </a:extLst>
              </a:tr>
              <a:tr h="265687">
                <a:tc>
                  <a:txBody>
                    <a:bodyPr/>
                    <a:lstStyle/>
                    <a:p>
                      <a:pPr algn="l" fontAlgn="t"/>
                      <a:r>
                        <a:rPr lang="tr-TR" sz="1500">
                          <a:effectLst/>
                        </a:rPr>
                        <a:t>Dogs</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500">
                          <a:effectLst/>
                        </a:rPr>
                        <a:t>&lt;1.4</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500">
                          <a:effectLst/>
                        </a:rPr>
                        <a:t>1.4–2.0</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500">
                          <a:effectLst/>
                        </a:rPr>
                        <a:t>2.1–5.0</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500">
                          <a:effectLst/>
                        </a:rPr>
                        <a:t>&gt;5.0</a:t>
                      </a:r>
                    </a:p>
                  </a:txBody>
                  <a:tcPr marL="77762" marR="77762" marT="16200" marB="16200">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1554277919"/>
                  </a:ext>
                </a:extLst>
              </a:tr>
              <a:tr h="265687">
                <a:tc>
                  <a:txBody>
                    <a:bodyPr/>
                    <a:lstStyle/>
                    <a:p>
                      <a:pPr algn="l" fontAlgn="t"/>
                      <a:r>
                        <a:rPr lang="tr-TR" sz="1500">
                          <a:effectLst/>
                        </a:rPr>
                        <a:t>Cats</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a:noFill/>
                    </a:lnB>
                    <a:solidFill>
                      <a:srgbClr val="F8F8F8"/>
                    </a:solidFill>
                  </a:tcPr>
                </a:tc>
                <a:tc>
                  <a:txBody>
                    <a:bodyPr/>
                    <a:lstStyle/>
                    <a:p>
                      <a:pPr algn="l" fontAlgn="t"/>
                      <a:r>
                        <a:rPr lang="tr-TR" sz="1500">
                          <a:effectLst/>
                        </a:rPr>
                        <a:t>&lt;1.6</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a:noFill/>
                    </a:lnB>
                    <a:solidFill>
                      <a:srgbClr val="F8F8F8"/>
                    </a:solidFill>
                  </a:tcPr>
                </a:tc>
                <a:tc>
                  <a:txBody>
                    <a:bodyPr/>
                    <a:lstStyle/>
                    <a:p>
                      <a:pPr algn="l" fontAlgn="t"/>
                      <a:r>
                        <a:rPr lang="tr-TR" sz="1500">
                          <a:effectLst/>
                        </a:rPr>
                        <a:t>1.6–2.8</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a:noFill/>
                    </a:lnB>
                    <a:solidFill>
                      <a:srgbClr val="F8F8F8"/>
                    </a:solidFill>
                  </a:tcPr>
                </a:tc>
                <a:tc>
                  <a:txBody>
                    <a:bodyPr/>
                    <a:lstStyle/>
                    <a:p>
                      <a:pPr algn="l" fontAlgn="t"/>
                      <a:r>
                        <a:rPr lang="tr-TR" sz="1500">
                          <a:effectLst/>
                        </a:rPr>
                        <a:t>2.9–5.0</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a:noFill/>
                    </a:lnB>
                    <a:solidFill>
                      <a:srgbClr val="F8F8F8"/>
                    </a:solidFill>
                  </a:tcPr>
                </a:tc>
                <a:tc>
                  <a:txBody>
                    <a:bodyPr/>
                    <a:lstStyle/>
                    <a:p>
                      <a:pPr algn="l" fontAlgn="t"/>
                      <a:r>
                        <a:rPr lang="tr-TR" sz="1500">
                          <a:effectLst/>
                        </a:rPr>
                        <a:t>&gt;5.0</a:t>
                      </a:r>
                    </a:p>
                  </a:txBody>
                  <a:tcPr marL="77762" marR="77762" marT="16200" marB="16200">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a:noFill/>
                    </a:lnB>
                    <a:solidFill>
                      <a:srgbClr val="F8F8F8"/>
                    </a:solidFill>
                  </a:tcPr>
                </a:tc>
                <a:extLst>
                  <a:ext uri="{0D108BD9-81ED-4DB2-BD59-A6C34878D82A}">
                    <a16:rowId xmlns:a16="http://schemas.microsoft.com/office/drawing/2014/main" val="312905679"/>
                  </a:ext>
                </a:extLst>
              </a:tr>
              <a:tr h="544335">
                <a:tc gridSpan="5">
                  <a:txBody>
                    <a:bodyPr/>
                    <a:lstStyle/>
                    <a:p>
                      <a:pPr algn="l"/>
                      <a:br>
                        <a:rPr lang="tr-TR" sz="1500" b="0" i="0" u="none" strike="noStrike" dirty="0">
                          <a:solidFill>
                            <a:srgbClr val="333333"/>
                          </a:solidFill>
                          <a:effectLst/>
                          <a:latin typeface="Open Sans"/>
                        </a:rPr>
                      </a:br>
                      <a:endParaRPr lang="tr-TR" sz="1500" b="0" i="0" u="none" strike="noStrike" dirty="0">
                        <a:solidFill>
                          <a:srgbClr val="333333"/>
                        </a:solidFill>
                        <a:effectLst/>
                        <a:latin typeface="Open Sans"/>
                      </a:endParaRPr>
                    </a:p>
                  </a:txBody>
                  <a:tcPr marL="77762" marR="77762" marT="38881" marB="38881" anchor="ctr">
                    <a:lnL>
                      <a:noFill/>
                    </a:lnL>
                    <a:lnR>
                      <a:noFill/>
                    </a:lnR>
                    <a:lnT>
                      <a:noFill/>
                    </a:lnT>
                    <a:lnB>
                      <a:noFill/>
                    </a:lnB>
                    <a:solidFill>
                      <a:srgbClr val="F8F8F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95489775"/>
                  </a:ext>
                </a:extLst>
              </a:tr>
            </a:tbl>
          </a:graphicData>
        </a:graphic>
      </p:graphicFrame>
      <p:sp>
        <p:nvSpPr>
          <p:cNvPr id="6" name="Rectangle 5">
            <a:extLst>
              <a:ext uri="{FF2B5EF4-FFF2-40B4-BE49-F238E27FC236}">
                <a16:creationId xmlns:a16="http://schemas.microsoft.com/office/drawing/2014/main" id="{E679F972-0198-8544-B655-ECF14BCC0E7B}"/>
              </a:ext>
            </a:extLst>
          </p:cNvPr>
          <p:cNvSpPr/>
          <p:nvPr/>
        </p:nvSpPr>
        <p:spPr>
          <a:xfrm>
            <a:off x="3618425" y="2538482"/>
            <a:ext cx="4088875" cy="369332"/>
          </a:xfrm>
          <a:prstGeom prst="rect">
            <a:avLst/>
          </a:prstGeom>
        </p:spPr>
        <p:txBody>
          <a:bodyPr wrap="none">
            <a:spAutoFit/>
          </a:bodyPr>
          <a:lstStyle/>
          <a:p>
            <a:pPr algn="ctr"/>
            <a:r>
              <a:rPr lang="en-US" b="1" dirty="0">
                <a:solidFill>
                  <a:srgbClr val="00B0F0"/>
                </a:solidFill>
                <a:latin typeface="Open Sans"/>
              </a:rPr>
              <a:t>Classification of Stages of Kidney Disease</a:t>
            </a:r>
            <a:endParaRPr lang="en-US" b="1" i="0" u="none" strike="noStrike" dirty="0">
              <a:solidFill>
                <a:srgbClr val="00B0F0"/>
              </a:solidFill>
              <a:effectLst/>
              <a:latin typeface="Open Sans"/>
            </a:endParaRPr>
          </a:p>
        </p:txBody>
      </p:sp>
    </p:spTree>
    <p:extLst>
      <p:ext uri="{BB962C8B-B14F-4D97-AF65-F5344CB8AC3E}">
        <p14:creationId xmlns:p14="http://schemas.microsoft.com/office/powerpoint/2010/main" val="67365323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3C1D4-37F9-E441-AD8A-C88FD73CE9E2}"/>
              </a:ext>
            </a:extLst>
          </p:cNvPr>
          <p:cNvSpPr>
            <a:spLocks noGrp="1"/>
          </p:cNvSpPr>
          <p:nvPr>
            <p:ph type="title"/>
          </p:nvPr>
        </p:nvSpPr>
        <p:spPr>
          <a:xfrm>
            <a:off x="799538" y="743619"/>
            <a:ext cx="9720072" cy="561474"/>
          </a:xfrm>
        </p:spPr>
        <p:txBody>
          <a:bodyPr>
            <a:normAutofit/>
          </a:bodyPr>
          <a:lstStyle/>
          <a:p>
            <a:r>
              <a:rPr lang="tr-TR" sz="2200" b="1" cap="none" dirty="0" err="1">
                <a:solidFill>
                  <a:srgbClr val="00B0F0"/>
                </a:solidFill>
              </a:rPr>
              <a:t>Substaging</a:t>
            </a:r>
            <a:r>
              <a:rPr lang="tr-TR" sz="2200" b="1" cap="none" dirty="0">
                <a:solidFill>
                  <a:srgbClr val="00B0F0"/>
                </a:solidFill>
              </a:rPr>
              <a:t> </a:t>
            </a:r>
            <a:r>
              <a:rPr lang="tr-TR" sz="2200" b="1" cap="none" dirty="0" err="1">
                <a:solidFill>
                  <a:srgbClr val="00B0F0"/>
                </a:solidFill>
              </a:rPr>
              <a:t>Based</a:t>
            </a:r>
            <a:r>
              <a:rPr lang="tr-TR" sz="2200" b="1" cap="none" dirty="0">
                <a:solidFill>
                  <a:srgbClr val="00B0F0"/>
                </a:solidFill>
              </a:rPr>
              <a:t> On Blood </a:t>
            </a:r>
            <a:r>
              <a:rPr lang="tr-TR" sz="2200" b="1" cap="none" dirty="0" err="1">
                <a:solidFill>
                  <a:srgbClr val="00B0F0"/>
                </a:solidFill>
              </a:rPr>
              <a:t>Pressure</a:t>
            </a:r>
            <a:r>
              <a:rPr lang="tr-TR" sz="2200" b="1" cap="none" dirty="0">
                <a:solidFill>
                  <a:srgbClr val="00B0F0"/>
                </a:solidFill>
              </a:rPr>
              <a:t>:</a:t>
            </a:r>
            <a:endParaRPr lang="en-US" sz="2800" cap="none" dirty="0"/>
          </a:p>
        </p:txBody>
      </p:sp>
      <p:sp>
        <p:nvSpPr>
          <p:cNvPr id="3" name="Content Placeholder 2">
            <a:extLst>
              <a:ext uri="{FF2B5EF4-FFF2-40B4-BE49-F238E27FC236}">
                <a16:creationId xmlns:a16="http://schemas.microsoft.com/office/drawing/2014/main" id="{CC674DB1-9F29-9744-9201-36E71BE86BD8}"/>
              </a:ext>
            </a:extLst>
          </p:cNvPr>
          <p:cNvSpPr>
            <a:spLocks noGrp="1"/>
          </p:cNvSpPr>
          <p:nvPr>
            <p:ph idx="1"/>
          </p:nvPr>
        </p:nvSpPr>
        <p:spPr>
          <a:xfrm>
            <a:off x="799537" y="1377282"/>
            <a:ext cx="10863073" cy="1515978"/>
          </a:xfrm>
        </p:spPr>
        <p:txBody>
          <a:bodyPr>
            <a:normAutofit/>
          </a:bodyPr>
          <a:lstStyle/>
          <a:p>
            <a:pPr algn="just">
              <a:lnSpc>
                <a:spcPct val="150000"/>
              </a:lnSpc>
            </a:pPr>
            <a:r>
              <a:rPr lang="en-US" sz="1800" dirty="0" err="1"/>
              <a:t>Sytemic</a:t>
            </a:r>
            <a:r>
              <a:rPr lang="en-US" sz="1800" dirty="0"/>
              <a:t> hypertension is present in ~20% of dogs and cats with CKD and is associated with target organ damage in the kidneys, eyes, CNS, and cardiovascular system. it is recommended that animals with CKD be </a:t>
            </a:r>
            <a:r>
              <a:rPr lang="en-US" sz="1800" dirty="0" err="1"/>
              <a:t>substaged</a:t>
            </a:r>
            <a:r>
              <a:rPr lang="en-US" sz="1800" dirty="0"/>
              <a:t> on the basis of blood pressure measurements</a:t>
            </a:r>
          </a:p>
        </p:txBody>
      </p:sp>
      <p:graphicFrame>
        <p:nvGraphicFramePr>
          <p:cNvPr id="5" name="Table 4">
            <a:extLst>
              <a:ext uri="{FF2B5EF4-FFF2-40B4-BE49-F238E27FC236}">
                <a16:creationId xmlns:a16="http://schemas.microsoft.com/office/drawing/2014/main" id="{7EBED56A-F4D7-FA4E-9269-6752829EA3AF}"/>
              </a:ext>
            </a:extLst>
          </p:cNvPr>
          <p:cNvGraphicFramePr>
            <a:graphicFrameLocks noGrp="1"/>
          </p:cNvGraphicFramePr>
          <p:nvPr>
            <p:extLst>
              <p:ext uri="{D42A27DB-BD31-4B8C-83A1-F6EECF244321}">
                <p14:modId xmlns:p14="http://schemas.microsoft.com/office/powerpoint/2010/main" val="3396980470"/>
              </p:ext>
            </p:extLst>
          </p:nvPr>
        </p:nvGraphicFramePr>
        <p:xfrm>
          <a:off x="1023938" y="2965688"/>
          <a:ext cx="9720262" cy="2663349"/>
        </p:xfrm>
        <a:graphic>
          <a:graphicData uri="http://schemas.openxmlformats.org/drawingml/2006/table">
            <a:tbl>
              <a:tblPr/>
              <a:tblGrid>
                <a:gridCol w="2953732">
                  <a:extLst>
                    <a:ext uri="{9D8B030D-6E8A-4147-A177-3AD203B41FA5}">
                      <a16:colId xmlns:a16="http://schemas.microsoft.com/office/drawing/2014/main" val="1295692356"/>
                    </a:ext>
                  </a:extLst>
                </a:gridCol>
                <a:gridCol w="2483119">
                  <a:extLst>
                    <a:ext uri="{9D8B030D-6E8A-4147-A177-3AD203B41FA5}">
                      <a16:colId xmlns:a16="http://schemas.microsoft.com/office/drawing/2014/main" val="3563080861"/>
                    </a:ext>
                  </a:extLst>
                </a:gridCol>
                <a:gridCol w="1165401">
                  <a:extLst>
                    <a:ext uri="{9D8B030D-6E8A-4147-A177-3AD203B41FA5}">
                      <a16:colId xmlns:a16="http://schemas.microsoft.com/office/drawing/2014/main" val="3442810384"/>
                    </a:ext>
                  </a:extLst>
                </a:gridCol>
                <a:gridCol w="1884156">
                  <a:extLst>
                    <a:ext uri="{9D8B030D-6E8A-4147-A177-3AD203B41FA5}">
                      <a16:colId xmlns:a16="http://schemas.microsoft.com/office/drawing/2014/main" val="3544789180"/>
                    </a:ext>
                  </a:extLst>
                </a:gridCol>
                <a:gridCol w="1233854">
                  <a:extLst>
                    <a:ext uri="{9D8B030D-6E8A-4147-A177-3AD203B41FA5}">
                      <a16:colId xmlns:a16="http://schemas.microsoft.com/office/drawing/2014/main" val="4144088093"/>
                    </a:ext>
                  </a:extLst>
                </a:gridCol>
              </a:tblGrid>
              <a:tr h="311048">
                <a:tc gridSpan="5">
                  <a:txBody>
                    <a:bodyPr/>
                    <a:lstStyle/>
                    <a:p>
                      <a:endParaRPr lang="tr-TR" sz="1500">
                        <a:effectLst/>
                      </a:endParaRPr>
                    </a:p>
                  </a:txBody>
                  <a:tcPr marL="77762" marR="77762" marT="38881" marB="38881" anchor="ctr">
                    <a:lnL>
                      <a:noFill/>
                    </a:lnL>
                    <a:lnR>
                      <a:noFill/>
                    </a:lnR>
                    <a:lnT>
                      <a:noFill/>
                    </a:lnT>
                    <a:lnB w="28575" cap="flat" cmpd="sng" algn="ctr">
                      <a:solidFill>
                        <a:srgbClr val="9BA3A9"/>
                      </a:solidFill>
                      <a:prstDash val="solid"/>
                      <a:round/>
                      <a:headEnd type="none" w="med" len="med"/>
                      <a:tailEnd type="none" w="med" len="med"/>
                    </a:lnB>
                    <a:solidFill>
                      <a:srgbClr val="F8F8F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73773070"/>
                  </a:ext>
                </a:extLst>
              </a:tr>
              <a:tr h="311048">
                <a:tc>
                  <a:txBody>
                    <a:bodyPr/>
                    <a:lstStyle/>
                    <a:p>
                      <a:r>
                        <a:rPr lang="tr-TR" sz="1500" b="1" dirty="0" err="1">
                          <a:effectLst/>
                        </a:rPr>
                        <a:t>Substage</a:t>
                      </a:r>
                      <a:r>
                        <a:rPr lang="tr-TR" sz="1500" b="1" baseline="30000" dirty="0" err="1">
                          <a:effectLst/>
                        </a:rPr>
                        <a:t>a</a:t>
                      </a:r>
                      <a:endParaRPr lang="tr-TR" sz="1500" b="1" dirty="0">
                        <a:effectLst/>
                      </a:endParaRP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AP0</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AP1</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AP2</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AP3</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548315151"/>
                  </a:ext>
                </a:extLst>
              </a:tr>
              <a:tr h="311048">
                <a:tc>
                  <a:txBody>
                    <a:bodyPr/>
                    <a:lstStyle/>
                    <a:p>
                      <a:endParaRPr lang="tr-TR" sz="1500" b="1">
                        <a:effectLst/>
                      </a:endParaRP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No or minimal risk</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Low risk</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Moderate risk</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High risk</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1307520843"/>
                  </a:ext>
                </a:extLst>
              </a:tr>
              <a:tr h="311048">
                <a:tc>
                  <a:txBody>
                    <a:bodyPr/>
                    <a:lstStyle/>
                    <a:p>
                      <a:r>
                        <a:rPr lang="tr-TR" sz="1500" b="1">
                          <a:effectLst/>
                        </a:rPr>
                        <a:t>Substage</a:t>
                      </a:r>
                      <a:r>
                        <a:rPr lang="tr-TR" sz="1500" b="1" baseline="30000">
                          <a:effectLst/>
                        </a:rPr>
                        <a:t>a</a:t>
                      </a:r>
                      <a:endParaRPr lang="tr-TR" sz="1500" b="1">
                        <a:effectLst/>
                      </a:endParaRP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AP0</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AP1</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AP2</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AP3</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3055067801"/>
                  </a:ext>
                </a:extLst>
              </a:tr>
              <a:tr h="311048">
                <a:tc>
                  <a:txBody>
                    <a:bodyPr/>
                    <a:lstStyle/>
                    <a:p>
                      <a:endParaRPr lang="tr-TR" sz="1500" b="1">
                        <a:effectLst/>
                      </a:endParaRP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dirty="0">
                          <a:effectLst/>
                        </a:rPr>
                        <a:t>No </a:t>
                      </a:r>
                      <a:r>
                        <a:rPr lang="tr-TR" sz="1500" b="1" dirty="0" err="1">
                          <a:effectLst/>
                        </a:rPr>
                        <a:t>or</a:t>
                      </a:r>
                      <a:r>
                        <a:rPr lang="tr-TR" sz="1500" b="1" dirty="0">
                          <a:effectLst/>
                        </a:rPr>
                        <a:t> minimal risk</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Low risk</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Moderate risk</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High risk</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2161558297"/>
                  </a:ext>
                </a:extLst>
              </a:tr>
              <a:tr h="265687">
                <a:tc>
                  <a:txBody>
                    <a:bodyPr/>
                    <a:lstStyle/>
                    <a:p>
                      <a:pPr algn="l" fontAlgn="t"/>
                      <a:r>
                        <a:rPr lang="tr-TR" sz="1500">
                          <a:effectLst/>
                        </a:rPr>
                        <a:t>Blood pressure (mmHg)</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endParaRPr lang="tr-TR" sz="1500">
                        <a:effectLst/>
                      </a:endParaRP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endParaRPr lang="tr-TR" sz="1500">
                        <a:effectLst/>
                      </a:endParaRP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endParaRPr lang="tr-TR" sz="1500">
                        <a:effectLst/>
                      </a:endParaRP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endParaRPr lang="tr-TR" sz="1500">
                        <a:effectLst/>
                      </a:endParaRPr>
                    </a:p>
                  </a:txBody>
                  <a:tcPr marL="77762" marR="77762" marT="16200" marB="16200">
                    <a:lnL w="9525" cap="flat" cmpd="sng" algn="ctr">
                      <a:solidFill>
                        <a:srgbClr val="FFFFFF"/>
                      </a:solidFill>
                      <a:prstDash val="solid"/>
                      <a:round/>
                      <a:headEnd type="none" w="med" len="med"/>
                      <a:tailEnd type="none" w="med" len="med"/>
                    </a:lnL>
                    <a:lnR>
                      <a:noFill/>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989119846"/>
                  </a:ext>
                </a:extLst>
              </a:tr>
              <a:tr h="265687">
                <a:tc>
                  <a:txBody>
                    <a:bodyPr/>
                    <a:lstStyle/>
                    <a:p>
                      <a:pPr algn="l" fontAlgn="t"/>
                      <a:r>
                        <a:rPr lang="tr-TR" sz="1500">
                          <a:effectLst/>
                        </a:rPr>
                        <a:t>Systolic</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500">
                          <a:effectLst/>
                        </a:rPr>
                        <a:t>&lt;150</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500">
                          <a:effectLst/>
                        </a:rPr>
                        <a:t>150–159</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500">
                          <a:effectLst/>
                        </a:rPr>
                        <a:t>160–179</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500">
                          <a:effectLst/>
                        </a:rPr>
                        <a:t>&gt;180</a:t>
                      </a:r>
                    </a:p>
                  </a:txBody>
                  <a:tcPr marL="77762" marR="77762" marT="16200" marB="16200">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2460623692"/>
                  </a:ext>
                </a:extLst>
              </a:tr>
              <a:tr h="265687">
                <a:tc>
                  <a:txBody>
                    <a:bodyPr/>
                    <a:lstStyle/>
                    <a:p>
                      <a:pPr algn="l" fontAlgn="t"/>
                      <a:r>
                        <a:rPr lang="tr-TR" sz="1500">
                          <a:effectLst/>
                        </a:rPr>
                        <a:t>Diastolic</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a:noFill/>
                    </a:lnB>
                    <a:solidFill>
                      <a:srgbClr val="F8F8F8"/>
                    </a:solidFill>
                  </a:tcPr>
                </a:tc>
                <a:tc>
                  <a:txBody>
                    <a:bodyPr/>
                    <a:lstStyle/>
                    <a:p>
                      <a:pPr algn="l" fontAlgn="t"/>
                      <a:r>
                        <a:rPr lang="tr-TR" sz="1500">
                          <a:effectLst/>
                        </a:rPr>
                        <a:t>&lt;95</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a:noFill/>
                    </a:lnB>
                    <a:solidFill>
                      <a:srgbClr val="F8F8F8"/>
                    </a:solidFill>
                  </a:tcPr>
                </a:tc>
                <a:tc>
                  <a:txBody>
                    <a:bodyPr/>
                    <a:lstStyle/>
                    <a:p>
                      <a:pPr algn="l" fontAlgn="t"/>
                      <a:r>
                        <a:rPr lang="tr-TR" sz="1500">
                          <a:effectLst/>
                        </a:rPr>
                        <a:t>95–99</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a:noFill/>
                    </a:lnB>
                    <a:solidFill>
                      <a:srgbClr val="F8F8F8"/>
                    </a:solidFill>
                  </a:tcPr>
                </a:tc>
                <a:tc>
                  <a:txBody>
                    <a:bodyPr/>
                    <a:lstStyle/>
                    <a:p>
                      <a:pPr algn="l" fontAlgn="t"/>
                      <a:r>
                        <a:rPr lang="tr-TR" sz="1500">
                          <a:effectLst/>
                        </a:rPr>
                        <a:t>100–119</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a:noFill/>
                    </a:lnB>
                    <a:solidFill>
                      <a:srgbClr val="F8F8F8"/>
                    </a:solidFill>
                  </a:tcPr>
                </a:tc>
                <a:tc>
                  <a:txBody>
                    <a:bodyPr/>
                    <a:lstStyle/>
                    <a:p>
                      <a:pPr algn="l" fontAlgn="t"/>
                      <a:r>
                        <a:rPr lang="tr-TR" sz="1500">
                          <a:effectLst/>
                        </a:rPr>
                        <a:t>&gt;120</a:t>
                      </a:r>
                    </a:p>
                  </a:txBody>
                  <a:tcPr marL="77762" marR="77762" marT="16200" marB="16200">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a:noFill/>
                    </a:lnB>
                    <a:solidFill>
                      <a:srgbClr val="F8F8F8"/>
                    </a:solidFill>
                  </a:tcPr>
                </a:tc>
                <a:extLst>
                  <a:ext uri="{0D108BD9-81ED-4DB2-BD59-A6C34878D82A}">
                    <a16:rowId xmlns:a16="http://schemas.microsoft.com/office/drawing/2014/main" val="7264488"/>
                  </a:ext>
                </a:extLst>
              </a:tr>
              <a:tr h="311048">
                <a:tc gridSpan="5">
                  <a:txBody>
                    <a:bodyPr/>
                    <a:lstStyle/>
                    <a:p>
                      <a:endParaRPr lang="tr-TR" sz="1500" dirty="0">
                        <a:effectLst/>
                      </a:endParaRPr>
                    </a:p>
                  </a:txBody>
                  <a:tcPr marL="77762" marR="77762" marT="38881" marB="38881" anchor="ctr">
                    <a:lnL>
                      <a:noFill/>
                    </a:lnL>
                    <a:lnR>
                      <a:noFill/>
                    </a:lnR>
                    <a:lnT>
                      <a:noFill/>
                    </a:lnT>
                    <a:lnB>
                      <a:noFill/>
                    </a:lnB>
                    <a:solidFill>
                      <a:srgbClr val="F8F8F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0868372"/>
                  </a:ext>
                </a:extLst>
              </a:tr>
            </a:tbl>
          </a:graphicData>
        </a:graphic>
      </p:graphicFrame>
      <p:sp>
        <p:nvSpPr>
          <p:cNvPr id="6" name="Rectangle 1">
            <a:extLst>
              <a:ext uri="{FF2B5EF4-FFF2-40B4-BE49-F238E27FC236}">
                <a16:creationId xmlns:a16="http://schemas.microsoft.com/office/drawing/2014/main" id="{58D4926E-3E9F-144C-BBB9-98FAED24344F}"/>
              </a:ext>
            </a:extLst>
          </p:cNvPr>
          <p:cNvSpPr>
            <a:spLocks noChangeArrowheads="1"/>
          </p:cNvSpPr>
          <p:nvPr/>
        </p:nvSpPr>
        <p:spPr bwMode="auto">
          <a:xfrm>
            <a:off x="1023938" y="29654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7" name="Rectangle 6">
            <a:extLst>
              <a:ext uri="{FF2B5EF4-FFF2-40B4-BE49-F238E27FC236}">
                <a16:creationId xmlns:a16="http://schemas.microsoft.com/office/drawing/2014/main" id="{63D14D65-FFAA-E046-8A9A-681ED4A2278F}"/>
              </a:ext>
            </a:extLst>
          </p:cNvPr>
          <p:cNvSpPr/>
          <p:nvPr/>
        </p:nvSpPr>
        <p:spPr>
          <a:xfrm>
            <a:off x="799538" y="5917795"/>
            <a:ext cx="10863073" cy="646331"/>
          </a:xfrm>
          <a:prstGeom prst="rect">
            <a:avLst/>
          </a:prstGeom>
        </p:spPr>
        <p:txBody>
          <a:bodyPr wrap="square">
            <a:spAutoFit/>
          </a:bodyPr>
          <a:lstStyle/>
          <a:p>
            <a:r>
              <a:rPr lang="tr-TR" dirty="0" err="1">
                <a:solidFill>
                  <a:srgbClr val="333333"/>
                </a:solidFill>
                <a:latin typeface="Open Sans"/>
              </a:rPr>
              <a:t>In</a:t>
            </a:r>
            <a:r>
              <a:rPr lang="tr-TR" dirty="0">
                <a:solidFill>
                  <a:srgbClr val="333333"/>
                </a:solidFill>
                <a:latin typeface="Open Sans"/>
              </a:rPr>
              <a:t> general, </a:t>
            </a:r>
            <a:r>
              <a:rPr lang="tr-TR" dirty="0" err="1">
                <a:solidFill>
                  <a:srgbClr val="333333"/>
                </a:solidFill>
                <a:latin typeface="Open Sans"/>
              </a:rPr>
              <a:t>animals</a:t>
            </a:r>
            <a:r>
              <a:rPr lang="tr-TR" dirty="0">
                <a:solidFill>
                  <a:srgbClr val="333333"/>
                </a:solidFill>
                <a:latin typeface="Open Sans"/>
              </a:rPr>
              <a:t> in </a:t>
            </a:r>
            <a:r>
              <a:rPr lang="tr-TR" dirty="0" err="1">
                <a:solidFill>
                  <a:srgbClr val="333333"/>
                </a:solidFill>
                <a:latin typeface="Open Sans"/>
              </a:rPr>
              <a:t>substage</a:t>
            </a:r>
            <a:r>
              <a:rPr lang="tr-TR" dirty="0">
                <a:solidFill>
                  <a:srgbClr val="333333"/>
                </a:solidFill>
                <a:latin typeface="Open Sans"/>
              </a:rPr>
              <a:t> AP3 </a:t>
            </a:r>
            <a:r>
              <a:rPr lang="tr-TR" dirty="0" err="1">
                <a:solidFill>
                  <a:srgbClr val="333333"/>
                </a:solidFill>
                <a:latin typeface="Open Sans"/>
              </a:rPr>
              <a:t>and</a:t>
            </a:r>
            <a:r>
              <a:rPr lang="tr-TR" dirty="0">
                <a:solidFill>
                  <a:srgbClr val="333333"/>
                </a:solidFill>
                <a:latin typeface="Open Sans"/>
              </a:rPr>
              <a:t> </a:t>
            </a:r>
            <a:r>
              <a:rPr lang="tr-TR" dirty="0" err="1">
                <a:solidFill>
                  <a:srgbClr val="333333"/>
                </a:solidFill>
                <a:latin typeface="Open Sans"/>
              </a:rPr>
              <a:t>those</a:t>
            </a:r>
            <a:r>
              <a:rPr lang="tr-TR" dirty="0">
                <a:solidFill>
                  <a:srgbClr val="333333"/>
                </a:solidFill>
                <a:latin typeface="Open Sans"/>
              </a:rPr>
              <a:t> in </a:t>
            </a:r>
            <a:r>
              <a:rPr lang="tr-TR" dirty="0" err="1">
                <a:solidFill>
                  <a:srgbClr val="333333"/>
                </a:solidFill>
                <a:latin typeface="Open Sans"/>
              </a:rPr>
              <a:t>substage</a:t>
            </a:r>
            <a:r>
              <a:rPr lang="tr-TR" dirty="0">
                <a:solidFill>
                  <a:srgbClr val="333333"/>
                </a:solidFill>
                <a:latin typeface="Open Sans"/>
              </a:rPr>
              <a:t> AP2 </a:t>
            </a:r>
            <a:r>
              <a:rPr lang="tr-TR" dirty="0" err="1">
                <a:solidFill>
                  <a:srgbClr val="333333"/>
                </a:solidFill>
                <a:latin typeface="Open Sans"/>
              </a:rPr>
              <a:t>with</a:t>
            </a:r>
            <a:r>
              <a:rPr lang="tr-TR" dirty="0">
                <a:solidFill>
                  <a:srgbClr val="333333"/>
                </a:solidFill>
                <a:latin typeface="Open Sans"/>
              </a:rPr>
              <a:t> </a:t>
            </a:r>
            <a:r>
              <a:rPr lang="tr-TR" dirty="0" err="1">
                <a:solidFill>
                  <a:srgbClr val="333333"/>
                </a:solidFill>
                <a:latin typeface="Open Sans"/>
              </a:rPr>
              <a:t>preexisting</a:t>
            </a:r>
            <a:r>
              <a:rPr lang="tr-TR" dirty="0">
                <a:solidFill>
                  <a:srgbClr val="333333"/>
                </a:solidFill>
                <a:latin typeface="Open Sans"/>
              </a:rPr>
              <a:t> </a:t>
            </a:r>
            <a:r>
              <a:rPr lang="tr-TR" dirty="0" err="1">
                <a:solidFill>
                  <a:srgbClr val="333333"/>
                </a:solidFill>
                <a:latin typeface="Open Sans"/>
              </a:rPr>
              <a:t>target</a:t>
            </a:r>
            <a:r>
              <a:rPr lang="tr-TR" dirty="0">
                <a:solidFill>
                  <a:srgbClr val="333333"/>
                </a:solidFill>
                <a:latin typeface="Open Sans"/>
              </a:rPr>
              <a:t> organ </a:t>
            </a:r>
            <a:r>
              <a:rPr lang="tr-TR" dirty="0" err="1">
                <a:solidFill>
                  <a:srgbClr val="333333"/>
                </a:solidFill>
                <a:latin typeface="Open Sans"/>
              </a:rPr>
              <a:t>damage</a:t>
            </a:r>
            <a:r>
              <a:rPr lang="tr-TR" dirty="0">
                <a:solidFill>
                  <a:srgbClr val="333333"/>
                </a:solidFill>
                <a:latin typeface="Open Sans"/>
              </a:rPr>
              <a:t> (</a:t>
            </a:r>
            <a:r>
              <a:rPr lang="tr-TR" dirty="0" err="1">
                <a:solidFill>
                  <a:srgbClr val="333333"/>
                </a:solidFill>
                <a:latin typeface="Open Sans"/>
              </a:rPr>
              <a:t>eg</a:t>
            </a:r>
            <a:r>
              <a:rPr lang="tr-TR" dirty="0">
                <a:solidFill>
                  <a:srgbClr val="333333"/>
                </a:solidFill>
                <a:latin typeface="Open Sans"/>
              </a:rPr>
              <a:t>, </a:t>
            </a:r>
            <a:r>
              <a:rPr lang="tr-TR" dirty="0" err="1">
                <a:solidFill>
                  <a:srgbClr val="333333"/>
                </a:solidFill>
                <a:latin typeface="Open Sans"/>
              </a:rPr>
              <a:t>retinal</a:t>
            </a:r>
            <a:r>
              <a:rPr lang="tr-TR" dirty="0">
                <a:solidFill>
                  <a:srgbClr val="333333"/>
                </a:solidFill>
                <a:latin typeface="Open Sans"/>
              </a:rPr>
              <a:t> </a:t>
            </a:r>
            <a:r>
              <a:rPr lang="tr-TR" dirty="0" err="1">
                <a:solidFill>
                  <a:srgbClr val="333333"/>
                </a:solidFill>
                <a:latin typeface="Open Sans"/>
              </a:rPr>
              <a:t>injury</a:t>
            </a:r>
            <a:r>
              <a:rPr lang="tr-TR" dirty="0">
                <a:solidFill>
                  <a:srgbClr val="333333"/>
                </a:solidFill>
                <a:latin typeface="Open Sans"/>
              </a:rPr>
              <a:t> </a:t>
            </a:r>
            <a:r>
              <a:rPr lang="tr-TR" dirty="0" err="1">
                <a:solidFill>
                  <a:srgbClr val="333333"/>
                </a:solidFill>
                <a:latin typeface="Open Sans"/>
              </a:rPr>
              <a:t>or</a:t>
            </a:r>
            <a:r>
              <a:rPr lang="tr-TR" dirty="0">
                <a:solidFill>
                  <a:srgbClr val="333333"/>
                </a:solidFill>
                <a:latin typeface="Open Sans"/>
              </a:rPr>
              <a:t> CKD) </a:t>
            </a:r>
            <a:r>
              <a:rPr lang="tr-TR" dirty="0" err="1">
                <a:solidFill>
                  <a:srgbClr val="333333"/>
                </a:solidFill>
                <a:latin typeface="Open Sans"/>
              </a:rPr>
              <a:t>should</a:t>
            </a:r>
            <a:r>
              <a:rPr lang="tr-TR" dirty="0">
                <a:solidFill>
                  <a:srgbClr val="333333"/>
                </a:solidFill>
                <a:latin typeface="Open Sans"/>
              </a:rPr>
              <a:t> be </a:t>
            </a:r>
            <a:r>
              <a:rPr lang="tr-TR" dirty="0" err="1">
                <a:solidFill>
                  <a:srgbClr val="333333"/>
                </a:solidFill>
                <a:latin typeface="Open Sans"/>
              </a:rPr>
              <a:t>considered</a:t>
            </a:r>
            <a:r>
              <a:rPr lang="tr-TR" dirty="0">
                <a:solidFill>
                  <a:srgbClr val="333333"/>
                </a:solidFill>
                <a:latin typeface="Open Sans"/>
              </a:rPr>
              <a:t> </a:t>
            </a:r>
            <a:r>
              <a:rPr lang="tr-TR" dirty="0" err="1">
                <a:solidFill>
                  <a:srgbClr val="333333"/>
                </a:solidFill>
                <a:latin typeface="Open Sans"/>
              </a:rPr>
              <a:t>candidates</a:t>
            </a:r>
            <a:r>
              <a:rPr lang="tr-TR" dirty="0">
                <a:solidFill>
                  <a:srgbClr val="333333"/>
                </a:solidFill>
                <a:latin typeface="Open Sans"/>
              </a:rPr>
              <a:t> </a:t>
            </a:r>
            <a:r>
              <a:rPr lang="tr-TR" dirty="0" err="1">
                <a:solidFill>
                  <a:srgbClr val="333333"/>
                </a:solidFill>
                <a:latin typeface="Open Sans"/>
              </a:rPr>
              <a:t>for</a:t>
            </a:r>
            <a:r>
              <a:rPr lang="tr-TR" dirty="0">
                <a:solidFill>
                  <a:srgbClr val="333333"/>
                </a:solidFill>
                <a:latin typeface="Open Sans"/>
              </a:rPr>
              <a:t> </a:t>
            </a:r>
            <a:r>
              <a:rPr lang="tr-TR" dirty="0" err="1">
                <a:solidFill>
                  <a:srgbClr val="333333"/>
                </a:solidFill>
                <a:latin typeface="Open Sans"/>
              </a:rPr>
              <a:t>antihypertensive</a:t>
            </a:r>
            <a:r>
              <a:rPr lang="tr-TR" dirty="0">
                <a:solidFill>
                  <a:srgbClr val="333333"/>
                </a:solidFill>
                <a:latin typeface="Open Sans"/>
              </a:rPr>
              <a:t> </a:t>
            </a:r>
            <a:r>
              <a:rPr lang="tr-TR" dirty="0" err="1">
                <a:solidFill>
                  <a:srgbClr val="333333"/>
                </a:solidFill>
                <a:latin typeface="Open Sans"/>
              </a:rPr>
              <a:t>therapy</a:t>
            </a:r>
            <a:r>
              <a:rPr lang="tr-TR" dirty="0">
                <a:solidFill>
                  <a:srgbClr val="333333"/>
                </a:solidFill>
                <a:latin typeface="Open Sans"/>
              </a:rPr>
              <a:t>.</a:t>
            </a:r>
            <a:endParaRPr lang="en-US" dirty="0"/>
          </a:p>
        </p:txBody>
      </p:sp>
    </p:spTree>
    <p:extLst>
      <p:ext uri="{BB962C8B-B14F-4D97-AF65-F5344CB8AC3E}">
        <p14:creationId xmlns:p14="http://schemas.microsoft.com/office/powerpoint/2010/main" val="12956820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E75D-CE70-B04F-AA05-89E7503CC8E2}"/>
              </a:ext>
            </a:extLst>
          </p:cNvPr>
          <p:cNvSpPr>
            <a:spLocks noGrp="1"/>
          </p:cNvSpPr>
          <p:nvPr>
            <p:ph type="title"/>
          </p:nvPr>
        </p:nvSpPr>
        <p:spPr>
          <a:xfrm>
            <a:off x="1024128" y="585216"/>
            <a:ext cx="9720072" cy="569816"/>
          </a:xfrm>
        </p:spPr>
        <p:txBody>
          <a:bodyPr>
            <a:normAutofit/>
          </a:bodyPr>
          <a:lstStyle/>
          <a:p>
            <a:r>
              <a:rPr lang="tr-TR" sz="2400" b="1" cap="none" dirty="0" err="1">
                <a:solidFill>
                  <a:srgbClr val="0070C0"/>
                </a:solidFill>
              </a:rPr>
              <a:t>Substaging</a:t>
            </a:r>
            <a:r>
              <a:rPr lang="tr-TR" sz="2400" b="1" cap="none" dirty="0">
                <a:solidFill>
                  <a:srgbClr val="0070C0"/>
                </a:solidFill>
              </a:rPr>
              <a:t> </a:t>
            </a:r>
            <a:r>
              <a:rPr lang="tr-TR" sz="2400" b="1" cap="none" dirty="0" err="1">
                <a:solidFill>
                  <a:srgbClr val="0070C0"/>
                </a:solidFill>
              </a:rPr>
              <a:t>Based</a:t>
            </a:r>
            <a:r>
              <a:rPr lang="tr-TR" sz="2400" b="1" cap="none" dirty="0">
                <a:solidFill>
                  <a:srgbClr val="0070C0"/>
                </a:solidFill>
              </a:rPr>
              <a:t> On </a:t>
            </a:r>
            <a:r>
              <a:rPr lang="tr-TR" sz="2400" b="1" cap="none" dirty="0" err="1">
                <a:solidFill>
                  <a:srgbClr val="0070C0"/>
                </a:solidFill>
              </a:rPr>
              <a:t>Proteinuria</a:t>
            </a:r>
            <a:r>
              <a:rPr lang="tr-TR" sz="2400" b="1" cap="none" dirty="0">
                <a:solidFill>
                  <a:srgbClr val="0070C0"/>
                </a:solidFill>
              </a:rPr>
              <a:t>:</a:t>
            </a:r>
            <a:endParaRPr lang="en-US" sz="2400" cap="none" dirty="0">
              <a:solidFill>
                <a:srgbClr val="0070C0"/>
              </a:solidFill>
            </a:endParaRPr>
          </a:p>
        </p:txBody>
      </p:sp>
      <p:graphicFrame>
        <p:nvGraphicFramePr>
          <p:cNvPr id="4" name="Table 3">
            <a:extLst>
              <a:ext uri="{FF2B5EF4-FFF2-40B4-BE49-F238E27FC236}">
                <a16:creationId xmlns:a16="http://schemas.microsoft.com/office/drawing/2014/main" id="{DBA44E45-332B-6B48-9107-A30B803D7E63}"/>
              </a:ext>
            </a:extLst>
          </p:cNvPr>
          <p:cNvGraphicFramePr>
            <a:graphicFrameLocks noGrp="1"/>
          </p:cNvGraphicFramePr>
          <p:nvPr>
            <p:extLst>
              <p:ext uri="{D42A27DB-BD31-4B8C-83A1-F6EECF244321}">
                <p14:modId xmlns:p14="http://schemas.microsoft.com/office/powerpoint/2010/main" val="539560602"/>
              </p:ext>
            </p:extLst>
          </p:nvPr>
        </p:nvGraphicFramePr>
        <p:xfrm>
          <a:off x="1023938" y="3409579"/>
          <a:ext cx="9720261" cy="1775566"/>
        </p:xfrm>
        <a:graphic>
          <a:graphicData uri="http://schemas.openxmlformats.org/drawingml/2006/table">
            <a:tbl>
              <a:tblPr/>
              <a:tblGrid>
                <a:gridCol w="2133921">
                  <a:extLst>
                    <a:ext uri="{9D8B030D-6E8A-4147-A177-3AD203B41FA5}">
                      <a16:colId xmlns:a16="http://schemas.microsoft.com/office/drawing/2014/main" val="3369409468"/>
                    </a:ext>
                  </a:extLst>
                </a:gridCol>
                <a:gridCol w="3098505">
                  <a:extLst>
                    <a:ext uri="{9D8B030D-6E8A-4147-A177-3AD203B41FA5}">
                      <a16:colId xmlns:a16="http://schemas.microsoft.com/office/drawing/2014/main" val="544332715"/>
                    </a:ext>
                  </a:extLst>
                </a:gridCol>
                <a:gridCol w="2184689">
                  <a:extLst>
                    <a:ext uri="{9D8B030D-6E8A-4147-A177-3AD203B41FA5}">
                      <a16:colId xmlns:a16="http://schemas.microsoft.com/office/drawing/2014/main" val="107862068"/>
                    </a:ext>
                  </a:extLst>
                </a:gridCol>
                <a:gridCol w="2303146">
                  <a:extLst>
                    <a:ext uri="{9D8B030D-6E8A-4147-A177-3AD203B41FA5}">
                      <a16:colId xmlns:a16="http://schemas.microsoft.com/office/drawing/2014/main" val="168892222"/>
                    </a:ext>
                  </a:extLst>
                </a:gridCol>
              </a:tblGrid>
              <a:tr h="311048">
                <a:tc>
                  <a:txBody>
                    <a:bodyPr/>
                    <a:lstStyle/>
                    <a:p>
                      <a:r>
                        <a:rPr lang="tr-TR" sz="1500" b="1" dirty="0" err="1">
                          <a:effectLst/>
                        </a:rPr>
                        <a:t>Substage</a:t>
                      </a:r>
                      <a:r>
                        <a:rPr lang="tr-TR" sz="1500" b="1" baseline="30000" dirty="0" err="1">
                          <a:effectLst/>
                        </a:rPr>
                        <a:t>a</a:t>
                      </a:r>
                      <a:endParaRPr lang="tr-TR" sz="1500" b="1" dirty="0">
                        <a:effectLst/>
                      </a:endParaRP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N</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BP</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P</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2310213020"/>
                  </a:ext>
                </a:extLst>
              </a:tr>
              <a:tr h="311048">
                <a:tc>
                  <a:txBody>
                    <a:bodyPr/>
                    <a:lstStyle/>
                    <a:p>
                      <a:endParaRPr lang="tr-TR" sz="1500" b="1">
                        <a:effectLst/>
                      </a:endParaRP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Nonproteinuric</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Borderline</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Proteinuric</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2676750768"/>
                  </a:ext>
                </a:extLst>
              </a:tr>
              <a:tr h="311048">
                <a:tc>
                  <a:txBody>
                    <a:bodyPr/>
                    <a:lstStyle/>
                    <a:p>
                      <a:r>
                        <a:rPr lang="tr-TR" sz="1500" b="1">
                          <a:effectLst/>
                        </a:rPr>
                        <a:t>Substage</a:t>
                      </a:r>
                      <a:r>
                        <a:rPr lang="tr-TR" sz="1500" b="1" baseline="30000">
                          <a:effectLst/>
                        </a:rPr>
                        <a:t>a</a:t>
                      </a:r>
                      <a:endParaRPr lang="tr-TR" sz="1500" b="1">
                        <a:effectLst/>
                      </a:endParaRP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N</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BP</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P</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4178304321"/>
                  </a:ext>
                </a:extLst>
              </a:tr>
              <a:tr h="311048">
                <a:tc>
                  <a:txBody>
                    <a:bodyPr/>
                    <a:lstStyle/>
                    <a:p>
                      <a:endParaRPr lang="tr-TR" sz="1500" b="1">
                        <a:effectLst/>
                      </a:endParaRP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Nonproteinuric</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Borderline</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tc>
                  <a:txBody>
                    <a:bodyPr/>
                    <a:lstStyle/>
                    <a:p>
                      <a:r>
                        <a:rPr lang="tr-TR" sz="1500" b="1">
                          <a:effectLst/>
                        </a:rPr>
                        <a:t>Proteinuric</a:t>
                      </a:r>
                    </a:p>
                  </a:txBody>
                  <a:tcPr marL="77762" marR="77762" marT="38881" marB="38881" anchor="ctr">
                    <a:lnL>
                      <a:noFill/>
                    </a:lnL>
                    <a:lnR>
                      <a:noFill/>
                    </a:lnR>
                    <a:lnT w="28575" cap="flat" cmpd="sng" algn="ctr">
                      <a:solidFill>
                        <a:srgbClr val="9BA3A9"/>
                      </a:solidFill>
                      <a:prstDash val="solid"/>
                      <a:round/>
                      <a:headEnd type="none" w="med" len="med"/>
                      <a:tailEnd type="none" w="med" len="med"/>
                    </a:lnT>
                    <a:lnB w="28575" cap="flat" cmpd="sng" algn="ctr">
                      <a:solidFill>
                        <a:srgbClr val="9BA3A9"/>
                      </a:solidFill>
                      <a:prstDash val="solid"/>
                      <a:round/>
                      <a:headEnd type="none" w="med" len="med"/>
                      <a:tailEnd type="none" w="med" len="med"/>
                    </a:lnB>
                    <a:solidFill>
                      <a:srgbClr val="F8F8F8"/>
                    </a:solidFill>
                  </a:tcPr>
                </a:tc>
                <a:extLst>
                  <a:ext uri="{0D108BD9-81ED-4DB2-BD59-A6C34878D82A}">
                    <a16:rowId xmlns:a16="http://schemas.microsoft.com/office/drawing/2014/main" val="4057718252"/>
                  </a:ext>
                </a:extLst>
              </a:tr>
              <a:tr h="265687">
                <a:tc>
                  <a:txBody>
                    <a:bodyPr/>
                    <a:lstStyle/>
                    <a:p>
                      <a:pPr algn="l" fontAlgn="t"/>
                      <a:r>
                        <a:rPr lang="tr-TR" sz="1500">
                          <a:effectLst/>
                        </a:rPr>
                        <a:t>Dogs</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500">
                          <a:effectLst/>
                        </a:rPr>
                        <a:t>&lt;0.2</a:t>
                      </a:r>
                      <a:r>
                        <a:rPr lang="tr-TR" sz="1500" baseline="30000">
                          <a:effectLst/>
                        </a:rPr>
                        <a:t>b</a:t>
                      </a:r>
                      <a:endParaRPr lang="tr-TR" sz="1500">
                        <a:effectLst/>
                      </a:endParaRP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500">
                          <a:effectLst/>
                        </a:rPr>
                        <a:t>0.2–0.5</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500">
                          <a:effectLst/>
                        </a:rPr>
                        <a:t>&gt;0.5</a:t>
                      </a:r>
                    </a:p>
                  </a:txBody>
                  <a:tcPr marL="77762" marR="77762" marT="16200" marB="16200">
                    <a:lnL w="9525" cap="flat" cmpd="sng" algn="ctr">
                      <a:solidFill>
                        <a:srgbClr val="FFFFFF"/>
                      </a:solidFill>
                      <a:prstDash val="solid"/>
                      <a:round/>
                      <a:headEnd type="none" w="med" len="med"/>
                      <a:tailEnd type="none" w="med" len="med"/>
                    </a:lnL>
                    <a:lnR>
                      <a:noFill/>
                    </a:lnR>
                    <a:lnT w="28575" cap="flat" cmpd="sng" algn="ctr">
                      <a:solidFill>
                        <a:srgbClr val="9BA3A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3502521096"/>
                  </a:ext>
                </a:extLst>
              </a:tr>
              <a:tr h="265687">
                <a:tc>
                  <a:txBody>
                    <a:bodyPr/>
                    <a:lstStyle/>
                    <a:p>
                      <a:pPr algn="l" fontAlgn="t"/>
                      <a:r>
                        <a:rPr lang="tr-TR" sz="1500">
                          <a:effectLst/>
                        </a:rPr>
                        <a:t>Cats</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500">
                          <a:effectLst/>
                        </a:rPr>
                        <a:t>&lt;0.2</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500">
                          <a:effectLst/>
                        </a:rPr>
                        <a:t>0.2–0.4</a:t>
                      </a:r>
                    </a:p>
                  </a:txBody>
                  <a:tcPr marL="77762" marR="77762" marT="16200" marB="1620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tc>
                  <a:txBody>
                    <a:bodyPr/>
                    <a:lstStyle/>
                    <a:p>
                      <a:pPr algn="l" fontAlgn="t"/>
                      <a:r>
                        <a:rPr lang="tr-TR" sz="1500" dirty="0">
                          <a:effectLst/>
                        </a:rPr>
                        <a:t>&gt;0.4</a:t>
                      </a:r>
                    </a:p>
                  </a:txBody>
                  <a:tcPr marL="77762" marR="77762" marT="16200" marB="16200">
                    <a:lnL w="9525" cap="flat" cmpd="sng" algn="ctr">
                      <a:solidFill>
                        <a:srgbClr val="FFFFFF"/>
                      </a:solidFill>
                      <a:prstDash val="solid"/>
                      <a:round/>
                      <a:headEnd type="none" w="med" len="med"/>
                      <a:tailEnd type="none" w="med" len="med"/>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solidFill>
                      <a:srgbClr val="F8F8F8"/>
                    </a:solidFill>
                  </a:tcPr>
                </a:tc>
                <a:extLst>
                  <a:ext uri="{0D108BD9-81ED-4DB2-BD59-A6C34878D82A}">
                    <a16:rowId xmlns:a16="http://schemas.microsoft.com/office/drawing/2014/main" val="2410670104"/>
                  </a:ext>
                </a:extLst>
              </a:tr>
            </a:tbl>
          </a:graphicData>
        </a:graphic>
      </p:graphicFrame>
      <p:sp>
        <p:nvSpPr>
          <p:cNvPr id="5" name="Rectangle 4">
            <a:extLst>
              <a:ext uri="{FF2B5EF4-FFF2-40B4-BE49-F238E27FC236}">
                <a16:creationId xmlns:a16="http://schemas.microsoft.com/office/drawing/2014/main" id="{3AC0214D-21CE-0343-9725-FE7988CD599C}"/>
              </a:ext>
            </a:extLst>
          </p:cNvPr>
          <p:cNvSpPr/>
          <p:nvPr/>
        </p:nvSpPr>
        <p:spPr>
          <a:xfrm>
            <a:off x="1023937" y="1266643"/>
            <a:ext cx="10414083" cy="1709699"/>
          </a:xfrm>
          <a:prstGeom prst="rect">
            <a:avLst/>
          </a:prstGeom>
        </p:spPr>
        <p:txBody>
          <a:bodyPr wrap="square">
            <a:spAutoFit/>
          </a:bodyPr>
          <a:lstStyle/>
          <a:p>
            <a:pPr algn="just">
              <a:lnSpc>
                <a:spcPct val="150000"/>
              </a:lnSpc>
            </a:pPr>
            <a:r>
              <a:rPr lang="en-US" dirty="0"/>
              <a:t>Proteinuria is an important finding and is associated with a poor prognosis in aged animals and in those with CKD. Changes in the magnitude of proteinuria represent a good marker for the efficacy of antihypertensive therapy. Animals with CKD should also be </a:t>
            </a:r>
            <a:r>
              <a:rPr lang="en-US" dirty="0" err="1"/>
              <a:t>substaged</a:t>
            </a:r>
            <a:r>
              <a:rPr lang="en-US" dirty="0"/>
              <a:t> on the basis of proteinuria (see Table: Substages of Chronic Kidney Disease Based on Proteinuria), using the </a:t>
            </a:r>
            <a:r>
              <a:rPr lang="en-US" dirty="0" err="1"/>
              <a:t>protein:creatinine</a:t>
            </a:r>
            <a:r>
              <a:rPr lang="en-US" dirty="0"/>
              <a:t> ratio.</a:t>
            </a:r>
          </a:p>
        </p:txBody>
      </p:sp>
    </p:spTree>
    <p:extLst>
      <p:ext uri="{BB962C8B-B14F-4D97-AF65-F5344CB8AC3E}">
        <p14:creationId xmlns:p14="http://schemas.microsoft.com/office/powerpoint/2010/main" val="29635799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D748E70-CCC3-B849-B9D5-6E707E7A3BA1}"/>
              </a:ext>
            </a:extLst>
          </p:cNvPr>
          <p:cNvSpPr>
            <a:spLocks noGrp="1"/>
          </p:cNvSpPr>
          <p:nvPr>
            <p:ph type="title"/>
          </p:nvPr>
        </p:nvSpPr>
        <p:spPr/>
        <p:txBody>
          <a:bodyPr>
            <a:normAutofit/>
          </a:bodyPr>
          <a:lstStyle/>
          <a:p>
            <a:pPr algn="l"/>
            <a:r>
              <a:rPr lang="tr-TR" b="1" dirty="0" err="1">
                <a:solidFill>
                  <a:schemeClr val="accent6">
                    <a:lumMod val="50000"/>
                  </a:schemeClr>
                </a:solidFill>
              </a:rPr>
              <a:t>Etiology</a:t>
            </a:r>
            <a:endParaRPr lang="en-US" dirty="0">
              <a:solidFill>
                <a:schemeClr val="accent6">
                  <a:lumMod val="50000"/>
                </a:schemeClr>
              </a:solidFill>
            </a:endParaRPr>
          </a:p>
        </p:txBody>
      </p:sp>
    </p:spTree>
    <p:extLst>
      <p:ext uri="{BB962C8B-B14F-4D97-AF65-F5344CB8AC3E}">
        <p14:creationId xmlns:p14="http://schemas.microsoft.com/office/powerpoint/2010/main" val="5958347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5FAFC6-D733-C44E-A69C-ADA1A0CF65EF}"/>
              </a:ext>
            </a:extLst>
          </p:cNvPr>
          <p:cNvSpPr>
            <a:spLocks noGrp="1"/>
          </p:cNvSpPr>
          <p:nvPr>
            <p:ph idx="1"/>
          </p:nvPr>
        </p:nvSpPr>
        <p:spPr>
          <a:xfrm>
            <a:off x="1531205" y="689665"/>
            <a:ext cx="4304330" cy="5619549"/>
          </a:xfrm>
        </p:spPr>
        <p:style>
          <a:lnRef idx="2">
            <a:schemeClr val="dk1"/>
          </a:lnRef>
          <a:fillRef idx="1">
            <a:schemeClr val="lt1"/>
          </a:fillRef>
          <a:effectRef idx="0">
            <a:schemeClr val="dk1"/>
          </a:effectRef>
          <a:fontRef idx="minor">
            <a:schemeClr val="dk1"/>
          </a:fontRef>
        </p:style>
        <p:txBody>
          <a:bodyPr>
            <a:normAutofit/>
          </a:bodyPr>
          <a:lstStyle/>
          <a:p>
            <a:pPr>
              <a:lnSpc>
                <a:spcPct val="150000"/>
              </a:lnSpc>
              <a:buFont typeface="Wingdings" pitchFamily="2" charset="2"/>
              <a:buChar char="v"/>
            </a:pPr>
            <a:r>
              <a:rPr lang="tr-TR" dirty="0" err="1">
                <a:solidFill>
                  <a:srgbClr val="FF0000"/>
                </a:solidFill>
              </a:rPr>
              <a:t>macrovascular</a:t>
            </a:r>
            <a:r>
              <a:rPr lang="tr-TR" dirty="0">
                <a:solidFill>
                  <a:srgbClr val="FF0000"/>
                </a:solidFill>
              </a:rPr>
              <a:t> </a:t>
            </a:r>
            <a:r>
              <a:rPr lang="tr-TR" dirty="0" err="1">
                <a:solidFill>
                  <a:srgbClr val="FF0000"/>
                </a:solidFill>
              </a:rPr>
              <a:t>compartment</a:t>
            </a:r>
            <a:endParaRPr lang="tr-TR" dirty="0"/>
          </a:p>
          <a:p>
            <a:pPr lvl="1">
              <a:lnSpc>
                <a:spcPct val="150000"/>
              </a:lnSpc>
              <a:buFont typeface="Arial" panose="020B0604020202020204" pitchFamily="34" charset="0"/>
              <a:buChar char="•"/>
            </a:pPr>
            <a:r>
              <a:rPr lang="tr-TR" dirty="0" err="1"/>
              <a:t>Systemic</a:t>
            </a:r>
            <a:r>
              <a:rPr lang="tr-TR" dirty="0"/>
              <a:t> </a:t>
            </a:r>
            <a:r>
              <a:rPr lang="tr-TR" dirty="0" err="1"/>
              <a:t>hypertension</a:t>
            </a:r>
            <a:endParaRPr lang="tr-TR" dirty="0"/>
          </a:p>
          <a:p>
            <a:pPr lvl="1">
              <a:lnSpc>
                <a:spcPct val="150000"/>
              </a:lnSpc>
              <a:buFont typeface="Arial" panose="020B0604020202020204" pitchFamily="34" charset="0"/>
              <a:buChar char="•"/>
            </a:pPr>
            <a:r>
              <a:rPr lang="tr-TR" dirty="0" err="1"/>
              <a:t>Coagulopathies</a:t>
            </a:r>
            <a:endParaRPr lang="tr-TR" dirty="0"/>
          </a:p>
          <a:p>
            <a:pPr lvl="1">
              <a:lnSpc>
                <a:spcPct val="150000"/>
              </a:lnSpc>
              <a:buFont typeface="Arial" panose="020B0604020202020204" pitchFamily="34" charset="0"/>
              <a:buChar char="•"/>
            </a:pPr>
            <a:r>
              <a:rPr lang="tr-TR" dirty="0" err="1"/>
              <a:t>Chronic</a:t>
            </a:r>
            <a:r>
              <a:rPr lang="tr-TR" dirty="0"/>
              <a:t> </a:t>
            </a:r>
            <a:r>
              <a:rPr lang="tr-TR" dirty="0" err="1"/>
              <a:t>hypoperfusion</a:t>
            </a:r>
            <a:endParaRPr lang="tr-TR" dirty="0"/>
          </a:p>
          <a:p>
            <a:pPr>
              <a:lnSpc>
                <a:spcPct val="150000"/>
              </a:lnSpc>
              <a:buFont typeface="Wingdings" pitchFamily="2" charset="2"/>
              <a:buChar char="v"/>
            </a:pPr>
            <a:r>
              <a:rPr lang="tr-TR" dirty="0" err="1">
                <a:solidFill>
                  <a:srgbClr val="FF0000"/>
                </a:solidFill>
              </a:rPr>
              <a:t>microvascular</a:t>
            </a:r>
            <a:r>
              <a:rPr lang="tr-TR" dirty="0">
                <a:solidFill>
                  <a:srgbClr val="FF0000"/>
                </a:solidFill>
              </a:rPr>
              <a:t> </a:t>
            </a:r>
            <a:r>
              <a:rPr lang="tr-TR" dirty="0" err="1">
                <a:solidFill>
                  <a:srgbClr val="FF0000"/>
                </a:solidFill>
              </a:rPr>
              <a:t>compartment</a:t>
            </a:r>
            <a:r>
              <a:rPr lang="tr-TR" dirty="0">
                <a:solidFill>
                  <a:srgbClr val="FF0000"/>
                </a:solidFill>
              </a:rPr>
              <a:t> </a:t>
            </a:r>
            <a:r>
              <a:rPr lang="tr-TR" dirty="0"/>
              <a:t> </a:t>
            </a:r>
          </a:p>
          <a:p>
            <a:pPr lvl="1">
              <a:lnSpc>
                <a:spcPct val="150000"/>
              </a:lnSpc>
              <a:buFont typeface="Arial" panose="020B0604020202020204" pitchFamily="34" charset="0"/>
              <a:buChar char="•"/>
            </a:pPr>
            <a:r>
              <a:rPr lang="tr-TR" dirty="0" err="1"/>
              <a:t>Systemic</a:t>
            </a:r>
            <a:r>
              <a:rPr lang="tr-TR" dirty="0"/>
              <a:t> </a:t>
            </a:r>
            <a:r>
              <a:rPr lang="tr-TR" dirty="0" err="1"/>
              <a:t>and</a:t>
            </a:r>
            <a:r>
              <a:rPr lang="tr-TR" dirty="0"/>
              <a:t> </a:t>
            </a:r>
            <a:r>
              <a:rPr lang="tr-TR" dirty="0" err="1"/>
              <a:t>glomerular</a:t>
            </a:r>
            <a:r>
              <a:rPr lang="tr-TR" dirty="0"/>
              <a:t> </a:t>
            </a:r>
            <a:r>
              <a:rPr lang="tr-TR" dirty="0" err="1"/>
              <a:t>hypertension</a:t>
            </a:r>
            <a:endParaRPr lang="tr-TR" dirty="0"/>
          </a:p>
          <a:p>
            <a:pPr lvl="1">
              <a:lnSpc>
                <a:spcPct val="150000"/>
              </a:lnSpc>
              <a:buFont typeface="Arial" panose="020B0604020202020204" pitchFamily="34" charset="0"/>
              <a:buChar char="•"/>
            </a:pPr>
            <a:r>
              <a:rPr lang="tr-TR" dirty="0" err="1"/>
              <a:t>Glomerulonephritis</a:t>
            </a:r>
            <a:endParaRPr lang="tr-TR" dirty="0"/>
          </a:p>
          <a:p>
            <a:pPr lvl="1">
              <a:lnSpc>
                <a:spcPct val="150000"/>
              </a:lnSpc>
              <a:buFont typeface="Arial" panose="020B0604020202020204" pitchFamily="34" charset="0"/>
              <a:buChar char="•"/>
            </a:pPr>
            <a:r>
              <a:rPr lang="tr-TR" dirty="0" err="1"/>
              <a:t>Developmental</a:t>
            </a:r>
            <a:r>
              <a:rPr lang="tr-TR" dirty="0"/>
              <a:t> </a:t>
            </a:r>
            <a:r>
              <a:rPr lang="tr-TR" dirty="0" err="1"/>
              <a:t>disorders</a:t>
            </a:r>
            <a:endParaRPr lang="tr-TR" dirty="0"/>
          </a:p>
          <a:p>
            <a:pPr lvl="1">
              <a:lnSpc>
                <a:spcPct val="150000"/>
              </a:lnSpc>
              <a:buFont typeface="Arial" panose="020B0604020202020204" pitchFamily="34" charset="0"/>
              <a:buChar char="•"/>
            </a:pPr>
            <a:r>
              <a:rPr lang="tr-TR" dirty="0" err="1"/>
              <a:t>Congenital</a:t>
            </a:r>
            <a:r>
              <a:rPr lang="tr-TR" dirty="0"/>
              <a:t> </a:t>
            </a:r>
            <a:r>
              <a:rPr lang="tr-TR" dirty="0" err="1"/>
              <a:t>collagen</a:t>
            </a:r>
            <a:r>
              <a:rPr lang="tr-TR" dirty="0"/>
              <a:t> </a:t>
            </a:r>
            <a:r>
              <a:rPr lang="tr-TR" dirty="0" err="1"/>
              <a:t>defects</a:t>
            </a:r>
            <a:endParaRPr lang="tr-TR" dirty="0"/>
          </a:p>
          <a:p>
            <a:pPr lvl="1">
              <a:lnSpc>
                <a:spcPct val="150000"/>
              </a:lnSpc>
              <a:buFont typeface="Arial" panose="020B0604020202020204" pitchFamily="34" charset="0"/>
              <a:buChar char="•"/>
            </a:pPr>
            <a:r>
              <a:rPr lang="tr-TR" dirty="0" err="1"/>
              <a:t>Amyloidosis</a:t>
            </a:r>
            <a:endParaRPr lang="tr-TR" dirty="0"/>
          </a:p>
        </p:txBody>
      </p:sp>
      <p:sp>
        <p:nvSpPr>
          <p:cNvPr id="4" name="Content Placeholder 2">
            <a:extLst>
              <a:ext uri="{FF2B5EF4-FFF2-40B4-BE49-F238E27FC236}">
                <a16:creationId xmlns:a16="http://schemas.microsoft.com/office/drawing/2014/main" id="{322B8310-B70D-6946-A8DF-79945DE3C7C5}"/>
              </a:ext>
            </a:extLst>
          </p:cNvPr>
          <p:cNvSpPr txBox="1">
            <a:spLocks/>
          </p:cNvSpPr>
          <p:nvPr/>
        </p:nvSpPr>
        <p:spPr>
          <a:xfrm>
            <a:off x="6546550" y="689666"/>
            <a:ext cx="4304330" cy="5619549"/>
          </a:xfrm>
          <a:prstGeom prst="rect">
            <a:avLst/>
          </a:prstGeom>
        </p:spPr>
        <p:style>
          <a:lnRef idx="2">
            <a:schemeClr val="dk1"/>
          </a:lnRef>
          <a:fillRef idx="1">
            <a:schemeClr val="lt1"/>
          </a:fillRef>
          <a:effectRef idx="0">
            <a:schemeClr val="dk1"/>
          </a:effectRef>
          <a:fontRef idx="minor">
            <a:schemeClr val="dk1"/>
          </a:fontRef>
        </p:style>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a:lnSpc>
                <a:spcPct val="150000"/>
              </a:lnSpc>
              <a:buFont typeface="Wingdings" pitchFamily="2" charset="2"/>
              <a:buChar char="v"/>
            </a:pPr>
            <a:r>
              <a:rPr lang="tr-TR" dirty="0" err="1">
                <a:solidFill>
                  <a:srgbClr val="FF0000"/>
                </a:solidFill>
              </a:rPr>
              <a:t>interstitial</a:t>
            </a:r>
            <a:r>
              <a:rPr lang="tr-TR" dirty="0">
                <a:solidFill>
                  <a:srgbClr val="FF0000"/>
                </a:solidFill>
              </a:rPr>
              <a:t> </a:t>
            </a:r>
            <a:r>
              <a:rPr lang="tr-TR" dirty="0" err="1">
                <a:solidFill>
                  <a:srgbClr val="FF0000"/>
                </a:solidFill>
              </a:rPr>
              <a:t>compartment</a:t>
            </a:r>
            <a:endParaRPr lang="tr-TR" dirty="0">
              <a:solidFill>
                <a:srgbClr val="FF0000"/>
              </a:solidFill>
            </a:endParaRPr>
          </a:p>
          <a:p>
            <a:pPr lvl="1">
              <a:lnSpc>
                <a:spcPct val="150000"/>
              </a:lnSpc>
              <a:buFont typeface="Arial" panose="020B0604020202020204" pitchFamily="34" charset="0"/>
              <a:buChar char="•"/>
            </a:pPr>
            <a:r>
              <a:rPr lang="tr-TR" dirty="0" err="1"/>
              <a:t>Pyelonephritis</a:t>
            </a:r>
            <a:endParaRPr lang="tr-TR" dirty="0"/>
          </a:p>
          <a:p>
            <a:pPr lvl="1">
              <a:lnSpc>
                <a:spcPct val="150000"/>
              </a:lnSpc>
              <a:buFont typeface="Arial" panose="020B0604020202020204" pitchFamily="34" charset="0"/>
              <a:buChar char="•"/>
            </a:pPr>
            <a:r>
              <a:rPr lang="tr-TR" dirty="0" err="1"/>
              <a:t>Neoplasia</a:t>
            </a:r>
            <a:endParaRPr lang="tr-TR" dirty="0"/>
          </a:p>
          <a:p>
            <a:pPr lvl="1">
              <a:lnSpc>
                <a:spcPct val="150000"/>
              </a:lnSpc>
              <a:buFont typeface="Arial" panose="020B0604020202020204" pitchFamily="34" charset="0"/>
              <a:buChar char="•"/>
            </a:pPr>
            <a:r>
              <a:rPr lang="tr-TR" dirty="0" err="1"/>
              <a:t>Obstructive</a:t>
            </a:r>
            <a:r>
              <a:rPr lang="tr-TR" dirty="0"/>
              <a:t> </a:t>
            </a:r>
            <a:r>
              <a:rPr lang="tr-TR" dirty="0" err="1"/>
              <a:t>uropathy</a:t>
            </a:r>
            <a:endParaRPr lang="tr-TR" dirty="0"/>
          </a:p>
          <a:p>
            <a:pPr lvl="1">
              <a:lnSpc>
                <a:spcPct val="150000"/>
              </a:lnSpc>
              <a:buFont typeface="Arial" panose="020B0604020202020204" pitchFamily="34" charset="0"/>
              <a:buChar char="•"/>
            </a:pPr>
            <a:r>
              <a:rPr lang="tr-TR" dirty="0" err="1"/>
              <a:t>Allergic</a:t>
            </a:r>
            <a:r>
              <a:rPr lang="tr-TR" dirty="0"/>
              <a:t> </a:t>
            </a:r>
            <a:r>
              <a:rPr lang="tr-TR" dirty="0" err="1"/>
              <a:t>and</a:t>
            </a:r>
            <a:r>
              <a:rPr lang="tr-TR" dirty="0"/>
              <a:t> </a:t>
            </a:r>
            <a:r>
              <a:rPr lang="tr-TR" dirty="0" err="1"/>
              <a:t>immune-mediated</a:t>
            </a:r>
            <a:r>
              <a:rPr lang="tr-TR" dirty="0"/>
              <a:t> </a:t>
            </a:r>
            <a:r>
              <a:rPr lang="tr-TR" dirty="0" err="1"/>
              <a:t>nephritis</a:t>
            </a:r>
            <a:endParaRPr lang="tr-TR" dirty="0"/>
          </a:p>
          <a:p>
            <a:pPr>
              <a:lnSpc>
                <a:spcPct val="150000"/>
              </a:lnSpc>
              <a:buFont typeface="Wingdings" pitchFamily="2" charset="2"/>
              <a:buChar char="v"/>
            </a:pPr>
            <a:r>
              <a:rPr lang="tr-TR" dirty="0" err="1">
                <a:solidFill>
                  <a:srgbClr val="FF0000"/>
                </a:solidFill>
              </a:rPr>
              <a:t>tubular</a:t>
            </a:r>
            <a:r>
              <a:rPr lang="tr-TR" dirty="0">
                <a:solidFill>
                  <a:srgbClr val="FF0000"/>
                </a:solidFill>
              </a:rPr>
              <a:t> </a:t>
            </a:r>
            <a:r>
              <a:rPr lang="tr-TR" dirty="0" err="1">
                <a:solidFill>
                  <a:srgbClr val="FF0000"/>
                </a:solidFill>
              </a:rPr>
              <a:t>compartment</a:t>
            </a:r>
            <a:r>
              <a:rPr lang="tr-TR" dirty="0">
                <a:solidFill>
                  <a:srgbClr val="FF0000"/>
                </a:solidFill>
              </a:rPr>
              <a:t> </a:t>
            </a:r>
          </a:p>
          <a:p>
            <a:pPr lvl="1">
              <a:lnSpc>
                <a:spcPct val="150000"/>
              </a:lnSpc>
              <a:buFont typeface="Arial" panose="020B0604020202020204" pitchFamily="34" charset="0"/>
              <a:buChar char="•"/>
            </a:pPr>
            <a:r>
              <a:rPr lang="tr-TR" dirty="0" err="1"/>
              <a:t>Tubular</a:t>
            </a:r>
            <a:r>
              <a:rPr lang="tr-TR" dirty="0"/>
              <a:t> </a:t>
            </a:r>
            <a:r>
              <a:rPr lang="tr-TR" dirty="0" err="1"/>
              <a:t>reabsorptive</a:t>
            </a:r>
            <a:r>
              <a:rPr lang="tr-TR" dirty="0"/>
              <a:t> </a:t>
            </a:r>
            <a:r>
              <a:rPr lang="tr-TR" dirty="0" err="1"/>
              <a:t>defects</a:t>
            </a:r>
            <a:endParaRPr lang="tr-TR" dirty="0"/>
          </a:p>
          <a:p>
            <a:pPr lvl="1">
              <a:lnSpc>
                <a:spcPct val="150000"/>
              </a:lnSpc>
              <a:buFont typeface="Arial" panose="020B0604020202020204" pitchFamily="34" charset="0"/>
              <a:buChar char="•"/>
            </a:pPr>
            <a:r>
              <a:rPr lang="tr-TR" dirty="0" err="1"/>
              <a:t>Chronic</a:t>
            </a:r>
            <a:r>
              <a:rPr lang="tr-TR" dirty="0"/>
              <a:t> </a:t>
            </a:r>
            <a:r>
              <a:rPr lang="tr-TR" dirty="0" err="1"/>
              <a:t>low-grade</a:t>
            </a:r>
            <a:r>
              <a:rPr lang="tr-TR" dirty="0"/>
              <a:t> </a:t>
            </a:r>
            <a:r>
              <a:rPr lang="tr-TR" dirty="0" err="1"/>
              <a:t>nephrotoxicity</a:t>
            </a:r>
            <a:endParaRPr lang="tr-TR" dirty="0"/>
          </a:p>
          <a:p>
            <a:pPr lvl="1">
              <a:lnSpc>
                <a:spcPct val="150000"/>
              </a:lnSpc>
              <a:buFont typeface="Arial" panose="020B0604020202020204" pitchFamily="34" charset="0"/>
              <a:buChar char="•"/>
            </a:pPr>
            <a:r>
              <a:rPr lang="tr-TR" dirty="0" err="1"/>
              <a:t>Obstructive</a:t>
            </a:r>
            <a:r>
              <a:rPr lang="tr-TR" dirty="0"/>
              <a:t> </a:t>
            </a:r>
            <a:r>
              <a:rPr lang="tr-TR" dirty="0" err="1"/>
              <a:t>uropathy</a:t>
            </a:r>
            <a:endParaRPr lang="en-US" dirty="0"/>
          </a:p>
        </p:txBody>
      </p:sp>
    </p:spTree>
    <p:extLst>
      <p:ext uri="{BB962C8B-B14F-4D97-AF65-F5344CB8AC3E}">
        <p14:creationId xmlns:p14="http://schemas.microsoft.com/office/powerpoint/2010/main" val="15454522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96FEC-FB27-D34B-8E0A-19C1F28B2D36}"/>
              </a:ext>
            </a:extLst>
          </p:cNvPr>
          <p:cNvSpPr>
            <a:spLocks noGrp="1"/>
          </p:cNvSpPr>
          <p:nvPr>
            <p:ph type="title"/>
          </p:nvPr>
        </p:nvSpPr>
        <p:spPr>
          <a:xfrm>
            <a:off x="879749" y="809806"/>
            <a:ext cx="9720072" cy="569816"/>
          </a:xfrm>
        </p:spPr>
        <p:txBody>
          <a:bodyPr>
            <a:normAutofit/>
          </a:bodyPr>
          <a:lstStyle/>
          <a:p>
            <a:r>
              <a:rPr lang="tr-TR" sz="2800" b="1" cap="none" dirty="0" err="1">
                <a:solidFill>
                  <a:srgbClr val="0070C0"/>
                </a:solidFill>
              </a:rPr>
              <a:t>Clinical</a:t>
            </a:r>
            <a:r>
              <a:rPr lang="tr-TR" sz="2800" b="1" cap="none" dirty="0">
                <a:solidFill>
                  <a:srgbClr val="0070C0"/>
                </a:solidFill>
              </a:rPr>
              <a:t> </a:t>
            </a:r>
            <a:r>
              <a:rPr lang="tr-TR" sz="2800" b="1" cap="none" dirty="0" err="1">
                <a:solidFill>
                  <a:srgbClr val="0070C0"/>
                </a:solidFill>
              </a:rPr>
              <a:t>Findings</a:t>
            </a:r>
            <a:endParaRPr lang="en-US" sz="2800" cap="none" dirty="0">
              <a:solidFill>
                <a:srgbClr val="0070C0"/>
              </a:solidFill>
            </a:endParaRPr>
          </a:p>
        </p:txBody>
      </p:sp>
      <p:sp>
        <p:nvSpPr>
          <p:cNvPr id="3" name="Content Placeholder 2">
            <a:extLst>
              <a:ext uri="{FF2B5EF4-FFF2-40B4-BE49-F238E27FC236}">
                <a16:creationId xmlns:a16="http://schemas.microsoft.com/office/drawing/2014/main" id="{B53A6196-B00C-3C4C-BC44-79ABE9C35389}"/>
              </a:ext>
            </a:extLst>
          </p:cNvPr>
          <p:cNvSpPr>
            <a:spLocks noGrp="1"/>
          </p:cNvSpPr>
          <p:nvPr>
            <p:ph idx="1"/>
          </p:nvPr>
        </p:nvSpPr>
        <p:spPr>
          <a:xfrm>
            <a:off x="1024128" y="1652337"/>
            <a:ext cx="9720073" cy="4657023"/>
          </a:xfrm>
        </p:spPr>
        <p:txBody>
          <a:bodyPr>
            <a:normAutofit fontScale="85000" lnSpcReduction="20000"/>
          </a:bodyPr>
          <a:lstStyle/>
          <a:p>
            <a:pPr algn="just">
              <a:lnSpc>
                <a:spcPct val="150000"/>
              </a:lnSpc>
              <a:buFont typeface="Arial" panose="020B0604020202020204" pitchFamily="34" charset="0"/>
              <a:buChar char="•"/>
            </a:pPr>
            <a:r>
              <a:rPr lang="en-US" dirty="0"/>
              <a:t>No  clinical signs are seen as a direct result of disease until ≥75% of nephron function has been impaired (Stages 3 and 4)</a:t>
            </a:r>
          </a:p>
          <a:p>
            <a:pPr algn="just">
              <a:lnSpc>
                <a:spcPct val="150000"/>
              </a:lnSpc>
              <a:buFont typeface="Arial" panose="020B0604020202020204" pitchFamily="34" charset="0"/>
              <a:buChar char="•"/>
            </a:pPr>
            <a:r>
              <a:rPr lang="en-US" dirty="0"/>
              <a:t>Polydipsia and polyuria (late Stage 2 or early Stage 3)</a:t>
            </a:r>
          </a:p>
          <a:p>
            <a:pPr algn="just">
              <a:lnSpc>
                <a:spcPct val="150000"/>
              </a:lnSpc>
              <a:buFont typeface="Arial" panose="020B0604020202020204" pitchFamily="34" charset="0"/>
              <a:buChar char="•"/>
            </a:pPr>
            <a:r>
              <a:rPr lang="en-US" dirty="0"/>
              <a:t>Azotemia </a:t>
            </a:r>
          </a:p>
          <a:p>
            <a:pPr algn="just">
              <a:lnSpc>
                <a:spcPct val="150000"/>
              </a:lnSpc>
              <a:buFont typeface="Arial" panose="020B0604020202020204" pitchFamily="34" charset="0"/>
              <a:buChar char="•"/>
            </a:pPr>
            <a:r>
              <a:rPr lang="en-US" dirty="0"/>
              <a:t>Uremic syndrome in Stage 4 </a:t>
            </a:r>
          </a:p>
          <a:p>
            <a:pPr algn="just">
              <a:lnSpc>
                <a:spcPct val="150000"/>
              </a:lnSpc>
              <a:buFont typeface="Arial" panose="020B0604020202020204" pitchFamily="34" charset="0"/>
              <a:buChar char="•"/>
            </a:pPr>
            <a:r>
              <a:rPr lang="en-US" dirty="0"/>
              <a:t>Anorexia, weight loss, dehydration, oral ulceration, vomiting, and diarrhea</a:t>
            </a:r>
          </a:p>
          <a:p>
            <a:pPr algn="just">
              <a:lnSpc>
                <a:spcPct val="150000"/>
              </a:lnSpc>
              <a:buFont typeface="Arial" panose="020B0604020202020204" pitchFamily="34" charset="0"/>
              <a:buChar char="•"/>
            </a:pPr>
            <a:r>
              <a:rPr lang="en-US" dirty="0"/>
              <a:t>Loose teeth, deformable maxilla and mandible, or pathologic fractures may be seen with renal secondary osteodystrophy (Renal Secondary Hyperparathyroidism)</a:t>
            </a:r>
          </a:p>
          <a:p>
            <a:pPr algn="just">
              <a:lnSpc>
                <a:spcPct val="150000"/>
              </a:lnSpc>
              <a:buFont typeface="Arial" panose="020B0604020202020204" pitchFamily="34" charset="0"/>
              <a:buChar char="•"/>
            </a:pPr>
            <a:r>
              <a:rPr lang="en-US" dirty="0"/>
              <a:t>Nonregenerative, normocytic, normochromic anemia.</a:t>
            </a:r>
          </a:p>
        </p:txBody>
      </p:sp>
    </p:spTree>
    <p:extLst>
      <p:ext uri="{BB962C8B-B14F-4D97-AF65-F5344CB8AC3E}">
        <p14:creationId xmlns:p14="http://schemas.microsoft.com/office/powerpoint/2010/main" val="9902246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62C94-F4FB-2F44-B877-7C206F0F19D3}"/>
              </a:ext>
            </a:extLst>
          </p:cNvPr>
          <p:cNvSpPr>
            <a:spLocks noGrp="1"/>
          </p:cNvSpPr>
          <p:nvPr>
            <p:ph type="title"/>
          </p:nvPr>
        </p:nvSpPr>
        <p:spPr>
          <a:xfrm>
            <a:off x="1024128" y="809806"/>
            <a:ext cx="9720072" cy="666068"/>
          </a:xfrm>
        </p:spPr>
        <p:txBody>
          <a:bodyPr>
            <a:normAutofit/>
          </a:bodyPr>
          <a:lstStyle/>
          <a:p>
            <a:r>
              <a:rPr lang="tr-TR" sz="2800" b="1" cap="none" dirty="0" err="1">
                <a:solidFill>
                  <a:srgbClr val="0070C0"/>
                </a:solidFill>
              </a:rPr>
              <a:t>Diagnosis</a:t>
            </a:r>
            <a:endParaRPr lang="en-US" sz="2800" cap="none" dirty="0">
              <a:solidFill>
                <a:srgbClr val="0070C0"/>
              </a:solidFill>
            </a:endParaRPr>
          </a:p>
        </p:txBody>
      </p:sp>
      <p:sp>
        <p:nvSpPr>
          <p:cNvPr id="3" name="Content Placeholder 2">
            <a:extLst>
              <a:ext uri="{FF2B5EF4-FFF2-40B4-BE49-F238E27FC236}">
                <a16:creationId xmlns:a16="http://schemas.microsoft.com/office/drawing/2014/main" id="{FF114AE5-6B3D-A340-B49F-E84FDEEFA95F}"/>
              </a:ext>
            </a:extLst>
          </p:cNvPr>
          <p:cNvSpPr>
            <a:spLocks noGrp="1"/>
          </p:cNvSpPr>
          <p:nvPr>
            <p:ph idx="1"/>
          </p:nvPr>
        </p:nvSpPr>
        <p:spPr>
          <a:xfrm>
            <a:off x="978145" y="1625785"/>
            <a:ext cx="9812038" cy="4721192"/>
          </a:xfrm>
        </p:spPr>
        <p:txBody>
          <a:bodyPr>
            <a:normAutofit/>
          </a:bodyPr>
          <a:lstStyle/>
          <a:p>
            <a:pPr algn="just">
              <a:lnSpc>
                <a:spcPct val="150000"/>
              </a:lnSpc>
              <a:buFont typeface="Arial" panose="020B0604020202020204" pitchFamily="34" charset="0"/>
              <a:buChar char="•"/>
            </a:pPr>
            <a:r>
              <a:rPr lang="tr-TR" sz="1800" dirty="0" err="1"/>
              <a:t>In</a:t>
            </a:r>
            <a:r>
              <a:rPr lang="tr-TR" sz="1800" dirty="0"/>
              <a:t> </a:t>
            </a:r>
            <a:r>
              <a:rPr lang="tr-TR" sz="1800" dirty="0" err="1"/>
              <a:t>Stages</a:t>
            </a:r>
            <a:r>
              <a:rPr lang="tr-TR" sz="1800" dirty="0"/>
              <a:t> 1 </a:t>
            </a:r>
            <a:r>
              <a:rPr lang="tr-TR" sz="1800" dirty="0" err="1"/>
              <a:t>and</a:t>
            </a:r>
            <a:r>
              <a:rPr lang="tr-TR" sz="1800" dirty="0"/>
              <a:t> 2, </a:t>
            </a:r>
            <a:r>
              <a:rPr lang="tr-TR" sz="1800" dirty="0" err="1"/>
              <a:t>diagnosis</a:t>
            </a:r>
            <a:r>
              <a:rPr lang="tr-TR" sz="1800" dirty="0"/>
              <a:t> is </a:t>
            </a:r>
            <a:r>
              <a:rPr lang="tr-TR" sz="1800" dirty="0" err="1"/>
              <a:t>often</a:t>
            </a:r>
            <a:r>
              <a:rPr lang="tr-TR" sz="1800" dirty="0"/>
              <a:t> </a:t>
            </a:r>
            <a:r>
              <a:rPr lang="tr-TR" sz="1800" dirty="0" err="1"/>
              <a:t>missed</a:t>
            </a:r>
            <a:r>
              <a:rPr lang="tr-TR" sz="1800" dirty="0"/>
              <a:t> </a:t>
            </a:r>
            <a:r>
              <a:rPr lang="tr-TR" sz="1800" dirty="0" err="1"/>
              <a:t>or</a:t>
            </a:r>
            <a:r>
              <a:rPr lang="tr-TR" sz="1800" dirty="0"/>
              <a:t> </a:t>
            </a:r>
            <a:r>
              <a:rPr lang="tr-TR" sz="1800" dirty="0" err="1"/>
              <a:t>made</a:t>
            </a:r>
            <a:r>
              <a:rPr lang="tr-TR" sz="1800" dirty="0"/>
              <a:t> </a:t>
            </a:r>
            <a:r>
              <a:rPr lang="tr-TR" sz="1800" dirty="0" err="1"/>
              <a:t>incidentally</a:t>
            </a:r>
            <a:r>
              <a:rPr lang="tr-TR" sz="1800" dirty="0"/>
              <a:t> </a:t>
            </a:r>
            <a:r>
              <a:rPr lang="tr-TR" sz="1800" dirty="0" err="1"/>
              <a:t>during</a:t>
            </a:r>
            <a:r>
              <a:rPr lang="tr-TR" sz="1800" dirty="0"/>
              <a:t> </a:t>
            </a:r>
            <a:r>
              <a:rPr lang="tr-TR" sz="1800" dirty="0" err="1"/>
              <a:t>imaging</a:t>
            </a:r>
            <a:r>
              <a:rPr lang="tr-TR" sz="1800" dirty="0"/>
              <a:t> </a:t>
            </a:r>
            <a:r>
              <a:rPr lang="tr-TR" sz="1800" dirty="0" err="1"/>
              <a:t>studies</a:t>
            </a:r>
            <a:r>
              <a:rPr lang="tr-TR" sz="1800" dirty="0"/>
              <a:t> </a:t>
            </a:r>
            <a:r>
              <a:rPr lang="tr-TR" sz="1800" dirty="0" err="1"/>
              <a:t>or</a:t>
            </a:r>
            <a:r>
              <a:rPr lang="tr-TR" sz="1800" dirty="0"/>
              <a:t> </a:t>
            </a:r>
            <a:r>
              <a:rPr lang="tr-TR" sz="1800" dirty="0" err="1"/>
              <a:t>urinalyses</a:t>
            </a:r>
            <a:r>
              <a:rPr lang="tr-TR" sz="1800" dirty="0"/>
              <a:t> </a:t>
            </a:r>
            <a:r>
              <a:rPr lang="tr-TR" sz="1800" dirty="0" err="1"/>
              <a:t>conducted</a:t>
            </a:r>
            <a:r>
              <a:rPr lang="tr-TR" sz="1800" dirty="0"/>
              <a:t> </a:t>
            </a:r>
            <a:r>
              <a:rPr lang="tr-TR" sz="1800" dirty="0" err="1"/>
              <a:t>for</a:t>
            </a:r>
            <a:r>
              <a:rPr lang="tr-TR" sz="1800" dirty="0"/>
              <a:t> </a:t>
            </a:r>
            <a:r>
              <a:rPr lang="tr-TR" sz="1800" dirty="0" err="1"/>
              <a:t>other</a:t>
            </a:r>
            <a:r>
              <a:rPr lang="tr-TR" sz="1800" dirty="0"/>
              <a:t> </a:t>
            </a:r>
            <a:r>
              <a:rPr lang="tr-TR" sz="1800" dirty="0" err="1"/>
              <a:t>purposes</a:t>
            </a:r>
            <a:r>
              <a:rPr lang="tr-TR" sz="1800" dirty="0"/>
              <a:t>.</a:t>
            </a:r>
          </a:p>
          <a:p>
            <a:pPr algn="just">
              <a:lnSpc>
                <a:spcPct val="150000"/>
              </a:lnSpc>
              <a:buFont typeface="Arial" panose="020B0604020202020204" pitchFamily="34" charset="0"/>
              <a:buChar char="•"/>
            </a:pPr>
            <a:r>
              <a:rPr lang="tr-TR" sz="1800" dirty="0" err="1"/>
              <a:t>In</a:t>
            </a:r>
            <a:r>
              <a:rPr lang="tr-TR" sz="1800" dirty="0"/>
              <a:t> </a:t>
            </a:r>
            <a:r>
              <a:rPr lang="tr-TR" sz="1800" dirty="0" err="1"/>
              <a:t>Stages</a:t>
            </a:r>
            <a:r>
              <a:rPr lang="tr-TR" sz="1800" dirty="0"/>
              <a:t> 3 </a:t>
            </a:r>
            <a:r>
              <a:rPr lang="tr-TR" sz="1800" dirty="0" err="1"/>
              <a:t>and</a:t>
            </a:r>
            <a:r>
              <a:rPr lang="tr-TR" sz="1800" dirty="0"/>
              <a:t> 4, </a:t>
            </a:r>
            <a:r>
              <a:rPr lang="tr-TR" sz="1800" dirty="0" err="1"/>
              <a:t>the</a:t>
            </a:r>
            <a:r>
              <a:rPr lang="tr-TR" sz="1800" dirty="0"/>
              <a:t> BUN, serum </a:t>
            </a:r>
            <a:r>
              <a:rPr lang="tr-TR" sz="1800" dirty="0" err="1"/>
              <a:t>creatinine</a:t>
            </a:r>
            <a:r>
              <a:rPr lang="tr-TR" sz="1800" dirty="0"/>
              <a:t>, </a:t>
            </a:r>
            <a:r>
              <a:rPr lang="tr-TR" sz="1800" dirty="0" err="1"/>
              <a:t>and</a:t>
            </a:r>
            <a:r>
              <a:rPr lang="tr-TR" sz="1800" dirty="0"/>
              <a:t> </a:t>
            </a:r>
            <a:r>
              <a:rPr lang="tr-TR" sz="1800" dirty="0" err="1"/>
              <a:t>inorganic</a:t>
            </a:r>
            <a:r>
              <a:rPr lang="tr-TR" sz="1800" dirty="0"/>
              <a:t> </a:t>
            </a:r>
            <a:r>
              <a:rPr lang="tr-TR" sz="1800" dirty="0" err="1"/>
              <a:t>phosphorus</a:t>
            </a:r>
            <a:r>
              <a:rPr lang="tr-TR" sz="1800" dirty="0"/>
              <a:t> </a:t>
            </a:r>
            <a:r>
              <a:rPr lang="tr-TR" sz="1800" dirty="0" err="1"/>
              <a:t>concentrations</a:t>
            </a:r>
            <a:r>
              <a:rPr lang="tr-TR" sz="1800" dirty="0"/>
              <a:t> </a:t>
            </a:r>
            <a:r>
              <a:rPr lang="tr-TR" sz="1800" dirty="0" err="1"/>
              <a:t>are</a:t>
            </a:r>
            <a:r>
              <a:rPr lang="tr-TR" sz="1800" dirty="0"/>
              <a:t> </a:t>
            </a:r>
            <a:r>
              <a:rPr lang="tr-TR" sz="1800" dirty="0" err="1"/>
              <a:t>increased</a:t>
            </a:r>
            <a:endParaRPr lang="tr-TR" sz="1800" dirty="0"/>
          </a:p>
          <a:p>
            <a:pPr algn="just">
              <a:lnSpc>
                <a:spcPct val="150000"/>
              </a:lnSpc>
              <a:buFont typeface="Arial" panose="020B0604020202020204" pitchFamily="34" charset="0"/>
              <a:buChar char="•"/>
            </a:pPr>
            <a:r>
              <a:rPr lang="tr-TR" sz="1800" dirty="0" err="1"/>
              <a:t>Potassium</a:t>
            </a:r>
            <a:r>
              <a:rPr lang="tr-TR" sz="1800" dirty="0"/>
              <a:t> </a:t>
            </a:r>
            <a:r>
              <a:rPr lang="tr-TR" sz="1800" dirty="0" err="1"/>
              <a:t>depletion</a:t>
            </a:r>
            <a:r>
              <a:rPr lang="tr-TR" sz="1800" dirty="0"/>
              <a:t>, </a:t>
            </a:r>
            <a:r>
              <a:rPr lang="tr-TR" sz="1800" dirty="0" err="1"/>
              <a:t>due</a:t>
            </a:r>
            <a:r>
              <a:rPr lang="tr-TR" sz="1800" dirty="0"/>
              <a:t> </a:t>
            </a:r>
            <a:r>
              <a:rPr lang="tr-TR" sz="1800" dirty="0" err="1"/>
              <a:t>to</a:t>
            </a:r>
            <a:r>
              <a:rPr lang="tr-TR" sz="1800" dirty="0"/>
              <a:t> </a:t>
            </a:r>
            <a:r>
              <a:rPr lang="tr-TR" sz="1800" dirty="0" err="1"/>
              <a:t>renal</a:t>
            </a:r>
            <a:r>
              <a:rPr lang="tr-TR" sz="1800" dirty="0"/>
              <a:t> </a:t>
            </a:r>
            <a:r>
              <a:rPr lang="tr-TR" sz="1800" dirty="0" err="1"/>
              <a:t>potassium</a:t>
            </a:r>
            <a:r>
              <a:rPr lang="tr-TR" sz="1800" dirty="0"/>
              <a:t> </a:t>
            </a:r>
            <a:r>
              <a:rPr lang="tr-TR" sz="1800" dirty="0" err="1"/>
              <a:t>wasting</a:t>
            </a:r>
            <a:r>
              <a:rPr lang="tr-TR" sz="1800" dirty="0"/>
              <a:t> </a:t>
            </a:r>
            <a:r>
              <a:rPr lang="tr-TR" sz="1800" dirty="0" err="1"/>
              <a:t>combined</a:t>
            </a:r>
            <a:r>
              <a:rPr lang="tr-TR" sz="1800" dirty="0"/>
              <a:t> </a:t>
            </a:r>
            <a:r>
              <a:rPr lang="tr-TR" sz="1800" dirty="0" err="1"/>
              <a:t>with</a:t>
            </a:r>
            <a:r>
              <a:rPr lang="tr-TR" sz="1800" dirty="0"/>
              <a:t> </a:t>
            </a:r>
            <a:r>
              <a:rPr lang="tr-TR" sz="1800" dirty="0" err="1"/>
              <a:t>inadequate</a:t>
            </a:r>
            <a:r>
              <a:rPr lang="tr-TR" sz="1800" dirty="0"/>
              <a:t> </a:t>
            </a:r>
            <a:r>
              <a:rPr lang="tr-TR" sz="1800" dirty="0" err="1"/>
              <a:t>intake</a:t>
            </a:r>
            <a:r>
              <a:rPr lang="tr-TR" sz="1800" dirty="0"/>
              <a:t> </a:t>
            </a:r>
            <a:r>
              <a:rPr lang="tr-TR" sz="1800" dirty="0" err="1"/>
              <a:t>and</a:t>
            </a:r>
            <a:r>
              <a:rPr lang="tr-TR" sz="1800" dirty="0"/>
              <a:t> </a:t>
            </a:r>
            <a:r>
              <a:rPr lang="tr-TR" sz="1800" dirty="0" err="1"/>
              <a:t>the</a:t>
            </a:r>
            <a:r>
              <a:rPr lang="tr-TR" sz="1800" dirty="0"/>
              <a:t> </a:t>
            </a:r>
            <a:r>
              <a:rPr lang="tr-TR" sz="1800" dirty="0" err="1"/>
              <a:t>kaliuretic</a:t>
            </a:r>
            <a:r>
              <a:rPr lang="tr-TR" sz="1800" dirty="0"/>
              <a:t> </a:t>
            </a:r>
            <a:r>
              <a:rPr lang="tr-TR" sz="1800" dirty="0" err="1"/>
              <a:t>effects</a:t>
            </a:r>
            <a:r>
              <a:rPr lang="tr-TR" sz="1800" dirty="0"/>
              <a:t> of </a:t>
            </a:r>
            <a:r>
              <a:rPr lang="tr-TR" sz="1800" dirty="0" err="1"/>
              <a:t>acidosis</a:t>
            </a:r>
            <a:r>
              <a:rPr lang="tr-TR" sz="1800" dirty="0"/>
              <a:t>, is </a:t>
            </a:r>
            <a:r>
              <a:rPr lang="tr-TR" sz="1800" dirty="0" err="1"/>
              <a:t>frequently</a:t>
            </a:r>
            <a:r>
              <a:rPr lang="tr-TR" sz="1800" dirty="0"/>
              <a:t> </a:t>
            </a:r>
            <a:r>
              <a:rPr lang="tr-TR" sz="1800" dirty="0" err="1"/>
              <a:t>seen</a:t>
            </a:r>
            <a:r>
              <a:rPr lang="tr-TR" sz="1800" dirty="0"/>
              <a:t> in </a:t>
            </a:r>
            <a:r>
              <a:rPr lang="tr-TR" sz="1800" dirty="0" err="1"/>
              <a:t>cats</a:t>
            </a:r>
            <a:r>
              <a:rPr lang="tr-TR" sz="1800" dirty="0"/>
              <a:t> </a:t>
            </a:r>
            <a:r>
              <a:rPr lang="tr-TR" sz="1800" dirty="0" err="1"/>
              <a:t>and</a:t>
            </a:r>
            <a:r>
              <a:rPr lang="tr-TR" sz="1800" dirty="0"/>
              <a:t> </a:t>
            </a:r>
            <a:r>
              <a:rPr lang="tr-TR" sz="1800" dirty="0" err="1"/>
              <a:t>occasionally</a:t>
            </a:r>
            <a:r>
              <a:rPr lang="tr-TR" sz="1800" dirty="0"/>
              <a:t> in </a:t>
            </a:r>
            <a:r>
              <a:rPr lang="tr-TR" sz="1800" dirty="0" err="1"/>
              <a:t>dogs</a:t>
            </a:r>
            <a:endParaRPr lang="tr-TR" sz="1800" dirty="0"/>
          </a:p>
          <a:p>
            <a:pPr algn="just">
              <a:lnSpc>
                <a:spcPct val="150000"/>
              </a:lnSpc>
              <a:buFont typeface="Arial" panose="020B0604020202020204" pitchFamily="34" charset="0"/>
              <a:buChar char="•"/>
            </a:pPr>
            <a:r>
              <a:rPr lang="tr-TR" sz="1800" dirty="0" err="1"/>
              <a:t>Hyperkalemia</a:t>
            </a:r>
            <a:r>
              <a:rPr lang="tr-TR" sz="1800" dirty="0"/>
              <a:t> </a:t>
            </a:r>
            <a:r>
              <a:rPr lang="tr-TR" sz="1800" dirty="0" err="1"/>
              <a:t>associated</a:t>
            </a:r>
            <a:r>
              <a:rPr lang="tr-TR" sz="1800" dirty="0"/>
              <a:t> </a:t>
            </a:r>
            <a:r>
              <a:rPr lang="tr-TR" sz="1800" dirty="0" err="1"/>
              <a:t>with</a:t>
            </a:r>
            <a:r>
              <a:rPr lang="tr-TR" sz="1800" dirty="0"/>
              <a:t> </a:t>
            </a:r>
            <a:r>
              <a:rPr lang="tr-TR" sz="1800" dirty="0" err="1"/>
              <a:t>oliguria</a:t>
            </a:r>
            <a:r>
              <a:rPr lang="tr-TR" sz="1800" dirty="0"/>
              <a:t> </a:t>
            </a:r>
            <a:r>
              <a:rPr lang="tr-TR" sz="1800" dirty="0" err="1"/>
              <a:t>and</a:t>
            </a:r>
            <a:r>
              <a:rPr lang="tr-TR" sz="1800" dirty="0"/>
              <a:t> </a:t>
            </a:r>
            <a:r>
              <a:rPr lang="tr-TR" sz="1800" dirty="0" err="1"/>
              <a:t>anuria</a:t>
            </a:r>
            <a:r>
              <a:rPr lang="tr-TR" sz="1800" dirty="0"/>
              <a:t> </a:t>
            </a:r>
            <a:r>
              <a:rPr lang="tr-TR" sz="1800" dirty="0" err="1"/>
              <a:t>may</a:t>
            </a:r>
            <a:r>
              <a:rPr lang="tr-TR" sz="1800" dirty="0"/>
              <a:t> be </a:t>
            </a:r>
            <a:r>
              <a:rPr lang="tr-TR" sz="1800" dirty="0" err="1"/>
              <a:t>noted</a:t>
            </a:r>
            <a:r>
              <a:rPr lang="tr-TR" sz="1800" dirty="0"/>
              <a:t> in terminal </a:t>
            </a:r>
            <a:r>
              <a:rPr lang="tr-TR" sz="1800" dirty="0" err="1"/>
              <a:t>Stage</a:t>
            </a:r>
            <a:r>
              <a:rPr lang="tr-TR" sz="1800" dirty="0"/>
              <a:t> 4 </a:t>
            </a:r>
            <a:endParaRPr lang="en-US" sz="1800" dirty="0"/>
          </a:p>
        </p:txBody>
      </p:sp>
    </p:spTree>
    <p:extLst>
      <p:ext uri="{BB962C8B-B14F-4D97-AF65-F5344CB8AC3E}">
        <p14:creationId xmlns:p14="http://schemas.microsoft.com/office/powerpoint/2010/main" val="769869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2DCC8-1CA3-EB46-BB8E-33FD217D196C}"/>
              </a:ext>
            </a:extLst>
          </p:cNvPr>
          <p:cNvSpPr>
            <a:spLocks noGrp="1"/>
          </p:cNvSpPr>
          <p:nvPr>
            <p:ph type="title"/>
          </p:nvPr>
        </p:nvSpPr>
        <p:spPr>
          <a:xfrm>
            <a:off x="761684" y="340584"/>
            <a:ext cx="9720072" cy="540565"/>
          </a:xfrm>
        </p:spPr>
        <p:style>
          <a:lnRef idx="2">
            <a:schemeClr val="accent1"/>
          </a:lnRef>
          <a:fillRef idx="1">
            <a:schemeClr val="lt1"/>
          </a:fillRef>
          <a:effectRef idx="0">
            <a:schemeClr val="accent1"/>
          </a:effectRef>
          <a:fontRef idx="minor">
            <a:schemeClr val="dk1"/>
          </a:fontRef>
        </p:style>
        <p:txBody>
          <a:bodyPr>
            <a:normAutofit/>
          </a:bodyPr>
          <a:lstStyle/>
          <a:p>
            <a:r>
              <a:rPr lang="tr-TR" sz="2800" b="1" dirty="0" err="1">
                <a:solidFill>
                  <a:srgbClr val="0070C0"/>
                </a:solidFill>
              </a:rPr>
              <a:t>Urine</a:t>
            </a:r>
            <a:r>
              <a:rPr lang="tr-TR" sz="2800" b="1" dirty="0">
                <a:solidFill>
                  <a:srgbClr val="0070C0"/>
                </a:solidFill>
              </a:rPr>
              <a:t> </a:t>
            </a:r>
            <a:r>
              <a:rPr lang="tr-TR" sz="2800" b="1" dirty="0" err="1">
                <a:solidFill>
                  <a:srgbClr val="0070C0"/>
                </a:solidFill>
              </a:rPr>
              <a:t>Clarity</a:t>
            </a:r>
            <a:r>
              <a:rPr lang="tr-TR" sz="2800" b="1" dirty="0">
                <a:solidFill>
                  <a:srgbClr val="0070C0"/>
                </a:solidFill>
              </a:rPr>
              <a:t> </a:t>
            </a:r>
            <a:endParaRPr lang="en-US" sz="2800" b="1" dirty="0">
              <a:solidFill>
                <a:srgbClr val="0070C0"/>
              </a:solidFill>
            </a:endParaRPr>
          </a:p>
        </p:txBody>
      </p:sp>
      <p:sp>
        <p:nvSpPr>
          <p:cNvPr id="3" name="Content Placeholder 2">
            <a:extLst>
              <a:ext uri="{FF2B5EF4-FFF2-40B4-BE49-F238E27FC236}">
                <a16:creationId xmlns:a16="http://schemas.microsoft.com/office/drawing/2014/main" id="{7C1EA0BA-9E21-7B48-9F69-6DC7847B4D32}"/>
              </a:ext>
            </a:extLst>
          </p:cNvPr>
          <p:cNvSpPr>
            <a:spLocks noGrp="1"/>
          </p:cNvSpPr>
          <p:nvPr>
            <p:ph idx="1"/>
          </p:nvPr>
        </p:nvSpPr>
        <p:spPr>
          <a:xfrm>
            <a:off x="919625" y="1008590"/>
            <a:ext cx="11100579" cy="5009949"/>
          </a:xfrm>
        </p:spPr>
        <p:txBody>
          <a:bodyPr>
            <a:normAutofit lnSpcReduction="10000"/>
          </a:bodyPr>
          <a:lstStyle/>
          <a:p>
            <a:pPr marL="0" indent="0">
              <a:lnSpc>
                <a:spcPct val="150000"/>
              </a:lnSpc>
              <a:buNone/>
            </a:pPr>
            <a:r>
              <a:rPr lang="en-US" dirty="0"/>
              <a:t>In most animals, normal urine is clear to slightly cloudy </a:t>
            </a:r>
          </a:p>
          <a:p>
            <a:pPr marL="0" indent="0">
              <a:lnSpc>
                <a:spcPct val="150000"/>
              </a:lnSpc>
              <a:buNone/>
            </a:pPr>
            <a:r>
              <a:rPr lang="en-US" b="1" dirty="0">
                <a:solidFill>
                  <a:srgbClr val="FF0000"/>
                </a:solidFill>
              </a:rPr>
              <a:t>Values Below Reference Range </a:t>
            </a:r>
            <a:endParaRPr lang="en-US" dirty="0">
              <a:solidFill>
                <a:srgbClr val="FF0000"/>
              </a:solidFill>
            </a:endParaRPr>
          </a:p>
          <a:p>
            <a:pPr marL="0" indent="0">
              <a:lnSpc>
                <a:spcPct val="150000"/>
              </a:lnSpc>
              <a:buNone/>
            </a:pPr>
            <a:r>
              <a:rPr lang="en-US" dirty="0"/>
              <a:t>In an animal that typically shows cloudy urine, a clear urine would suggest absence of crystalluria. </a:t>
            </a:r>
          </a:p>
          <a:p>
            <a:pPr marL="0" indent="0">
              <a:lnSpc>
                <a:spcPct val="150000"/>
              </a:lnSpc>
              <a:buNone/>
            </a:pPr>
            <a:r>
              <a:rPr lang="en-US" b="1" dirty="0">
                <a:solidFill>
                  <a:srgbClr val="FF0000"/>
                </a:solidFill>
              </a:rPr>
              <a:t>Values Above Reference Range </a:t>
            </a:r>
            <a:endParaRPr lang="en-US" dirty="0">
              <a:solidFill>
                <a:srgbClr val="FF0000"/>
              </a:solidFill>
            </a:endParaRPr>
          </a:p>
          <a:p>
            <a:pPr marL="0" indent="0">
              <a:lnSpc>
                <a:spcPct val="150000"/>
              </a:lnSpc>
              <a:buNone/>
            </a:pPr>
            <a:r>
              <a:rPr lang="en-US" dirty="0"/>
              <a:t>Excessively cloudy urine can be the result of high numbers of crystals, leukocytes, erythrocytes, bacteria, mucus, casts, lipids, or possibly sperm. </a:t>
            </a:r>
          </a:p>
          <a:p>
            <a:pPr marL="0" indent="0">
              <a:lnSpc>
                <a:spcPct val="150000"/>
              </a:lnSpc>
              <a:buNone/>
            </a:pPr>
            <a:r>
              <a:rPr lang="en-US" b="1" dirty="0">
                <a:solidFill>
                  <a:srgbClr val="00B0F0"/>
                </a:solidFill>
              </a:rPr>
              <a:t>Other Laboratory Tests </a:t>
            </a:r>
            <a:endParaRPr lang="en-US" dirty="0">
              <a:solidFill>
                <a:srgbClr val="00B0F0"/>
              </a:solidFill>
            </a:endParaRPr>
          </a:p>
          <a:p>
            <a:pPr marL="0" indent="0">
              <a:lnSpc>
                <a:spcPct val="150000"/>
              </a:lnSpc>
              <a:buNone/>
            </a:pPr>
            <a:r>
              <a:rPr lang="en-US" dirty="0"/>
              <a:t>Microscopic examination of the urine sediment is advised. </a:t>
            </a:r>
          </a:p>
          <a:p>
            <a:pPr>
              <a:lnSpc>
                <a:spcPct val="150000"/>
              </a:lnSpc>
              <a:buFont typeface="Arial" panose="020B0604020202020204" pitchFamily="34" charset="0"/>
              <a:buChar char="•"/>
            </a:pPr>
            <a:endParaRPr lang="en-US" dirty="0"/>
          </a:p>
        </p:txBody>
      </p:sp>
    </p:spTree>
    <p:extLst>
      <p:ext uri="{BB962C8B-B14F-4D97-AF65-F5344CB8AC3E}">
        <p14:creationId xmlns:p14="http://schemas.microsoft.com/office/powerpoint/2010/main" val="1709168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E8BDB-74B6-1544-A3B8-588F3E0029C3}"/>
              </a:ext>
            </a:extLst>
          </p:cNvPr>
          <p:cNvSpPr>
            <a:spLocks noGrp="1"/>
          </p:cNvSpPr>
          <p:nvPr>
            <p:ph type="title"/>
          </p:nvPr>
        </p:nvSpPr>
        <p:spPr>
          <a:xfrm>
            <a:off x="1024128" y="585216"/>
            <a:ext cx="9720072" cy="746279"/>
          </a:xfrm>
        </p:spPr>
        <p:txBody>
          <a:bodyPr>
            <a:normAutofit/>
          </a:bodyPr>
          <a:lstStyle/>
          <a:p>
            <a:r>
              <a:rPr lang="tr-TR" sz="2800" b="1" cap="none" dirty="0" err="1">
                <a:solidFill>
                  <a:srgbClr val="00B0F0"/>
                </a:solidFill>
              </a:rPr>
              <a:t>Treatment</a:t>
            </a:r>
            <a:endParaRPr lang="en-US" sz="2800" cap="none" dirty="0">
              <a:solidFill>
                <a:srgbClr val="00B0F0"/>
              </a:solidFill>
            </a:endParaRPr>
          </a:p>
        </p:txBody>
      </p:sp>
      <p:sp>
        <p:nvSpPr>
          <p:cNvPr id="3" name="Content Placeholder 2">
            <a:extLst>
              <a:ext uri="{FF2B5EF4-FFF2-40B4-BE49-F238E27FC236}">
                <a16:creationId xmlns:a16="http://schemas.microsoft.com/office/drawing/2014/main" id="{DCC965F5-452D-D94A-86B1-EF1DBA671C4E}"/>
              </a:ext>
            </a:extLst>
          </p:cNvPr>
          <p:cNvSpPr>
            <a:spLocks noGrp="1"/>
          </p:cNvSpPr>
          <p:nvPr>
            <p:ph idx="1"/>
          </p:nvPr>
        </p:nvSpPr>
        <p:spPr>
          <a:xfrm>
            <a:off x="1024128" y="1331495"/>
            <a:ext cx="9720073" cy="4977865"/>
          </a:xfrm>
        </p:spPr>
        <p:txBody>
          <a:bodyPr>
            <a:normAutofit/>
          </a:bodyPr>
          <a:lstStyle/>
          <a:p>
            <a:pPr algn="just">
              <a:lnSpc>
                <a:spcPct val="150000"/>
              </a:lnSpc>
              <a:buFont typeface="Arial" panose="020B0604020202020204" pitchFamily="34" charset="0"/>
              <a:buChar char="•"/>
            </a:pPr>
            <a:r>
              <a:rPr lang="tr-TR" sz="2000" dirty="0" err="1"/>
              <a:t>Recommended</a:t>
            </a:r>
            <a:r>
              <a:rPr lang="tr-TR" sz="2000" dirty="0"/>
              <a:t> </a:t>
            </a:r>
            <a:r>
              <a:rPr lang="tr-TR" sz="2000" dirty="0" err="1"/>
              <a:t>treatment</a:t>
            </a:r>
            <a:r>
              <a:rPr lang="tr-TR" sz="2000" dirty="0"/>
              <a:t> </a:t>
            </a:r>
            <a:r>
              <a:rPr lang="tr-TR" sz="2000" dirty="0" err="1"/>
              <a:t>varies</a:t>
            </a:r>
            <a:r>
              <a:rPr lang="tr-TR" sz="2000" dirty="0"/>
              <a:t> </a:t>
            </a:r>
            <a:r>
              <a:rPr lang="tr-TR" sz="2000" dirty="0" err="1"/>
              <a:t>with</a:t>
            </a:r>
            <a:r>
              <a:rPr lang="tr-TR" sz="2000" dirty="0"/>
              <a:t> </a:t>
            </a:r>
            <a:r>
              <a:rPr lang="tr-TR" sz="2000" dirty="0" err="1"/>
              <a:t>the</a:t>
            </a:r>
            <a:r>
              <a:rPr lang="tr-TR" sz="2000" dirty="0"/>
              <a:t> </a:t>
            </a:r>
            <a:r>
              <a:rPr lang="tr-TR" sz="2000" dirty="0" err="1"/>
              <a:t>stage</a:t>
            </a:r>
            <a:r>
              <a:rPr lang="tr-TR" sz="2000" dirty="0"/>
              <a:t> of </a:t>
            </a:r>
            <a:r>
              <a:rPr lang="tr-TR" sz="2000" dirty="0" err="1"/>
              <a:t>the</a:t>
            </a:r>
            <a:r>
              <a:rPr lang="tr-TR" sz="2000" dirty="0"/>
              <a:t> </a:t>
            </a:r>
            <a:r>
              <a:rPr lang="tr-TR" sz="2000" dirty="0" err="1"/>
              <a:t>disease</a:t>
            </a:r>
            <a:endParaRPr lang="tr-TR" sz="2000" dirty="0"/>
          </a:p>
          <a:p>
            <a:pPr algn="just">
              <a:lnSpc>
                <a:spcPct val="150000"/>
              </a:lnSpc>
              <a:buFont typeface="Arial" panose="020B0604020202020204" pitchFamily="34" charset="0"/>
              <a:buChar char="•"/>
            </a:pPr>
            <a:r>
              <a:rPr lang="tr-TR" sz="2000" dirty="0" err="1"/>
              <a:t>identify</a:t>
            </a:r>
            <a:r>
              <a:rPr lang="tr-TR" sz="2000" dirty="0"/>
              <a:t> </a:t>
            </a:r>
            <a:r>
              <a:rPr lang="tr-TR" sz="2000" dirty="0" err="1"/>
              <a:t>and</a:t>
            </a:r>
            <a:r>
              <a:rPr lang="tr-TR" sz="2000" dirty="0"/>
              <a:t> </a:t>
            </a:r>
            <a:r>
              <a:rPr lang="tr-TR" sz="2000" dirty="0" err="1"/>
              <a:t>treat</a:t>
            </a:r>
            <a:r>
              <a:rPr lang="tr-TR" sz="2000" dirty="0"/>
              <a:t> </a:t>
            </a:r>
            <a:r>
              <a:rPr lang="tr-TR" sz="2000" dirty="0" err="1"/>
              <a:t>the</a:t>
            </a:r>
            <a:r>
              <a:rPr lang="tr-TR" sz="2000" dirty="0"/>
              <a:t> </a:t>
            </a:r>
            <a:r>
              <a:rPr lang="tr-TR" sz="2000" dirty="0" err="1"/>
              <a:t>primary</a:t>
            </a:r>
            <a:r>
              <a:rPr lang="tr-TR" sz="2000" dirty="0"/>
              <a:t> </a:t>
            </a:r>
            <a:r>
              <a:rPr lang="tr-TR" sz="2000" dirty="0" err="1"/>
              <a:t>cause</a:t>
            </a:r>
            <a:r>
              <a:rPr lang="tr-TR" sz="2000" dirty="0"/>
              <a:t> of </a:t>
            </a:r>
            <a:r>
              <a:rPr lang="tr-TR" sz="2000" dirty="0" err="1"/>
              <a:t>the</a:t>
            </a:r>
            <a:r>
              <a:rPr lang="tr-TR" sz="2000" dirty="0"/>
              <a:t> </a:t>
            </a:r>
            <a:r>
              <a:rPr lang="tr-TR" sz="2000" dirty="0" err="1"/>
              <a:t>disease</a:t>
            </a:r>
            <a:r>
              <a:rPr lang="tr-TR" sz="2000" dirty="0"/>
              <a:t> </a:t>
            </a:r>
            <a:r>
              <a:rPr lang="tr-TR" sz="2000" dirty="0" err="1"/>
              <a:t>should</a:t>
            </a:r>
            <a:r>
              <a:rPr lang="tr-TR" sz="2000" dirty="0"/>
              <a:t> be </a:t>
            </a:r>
            <a:r>
              <a:rPr lang="tr-TR" sz="2000" dirty="0" err="1"/>
              <a:t>thorough</a:t>
            </a:r>
            <a:endParaRPr lang="tr-TR" sz="2000" dirty="0"/>
          </a:p>
          <a:p>
            <a:pPr algn="just">
              <a:lnSpc>
                <a:spcPct val="150000"/>
              </a:lnSpc>
              <a:buFont typeface="Arial" panose="020B0604020202020204" pitchFamily="34" charset="0"/>
              <a:buChar char="•"/>
            </a:pPr>
            <a:r>
              <a:rPr lang="tr-TR" sz="2000" dirty="0" err="1"/>
              <a:t>The</a:t>
            </a:r>
            <a:r>
              <a:rPr lang="tr-TR" sz="2000" dirty="0"/>
              <a:t> </a:t>
            </a:r>
            <a:r>
              <a:rPr lang="tr-TR" sz="2000" dirty="0" err="1"/>
              <a:t>identification</a:t>
            </a:r>
            <a:r>
              <a:rPr lang="tr-TR" sz="2000" dirty="0"/>
              <a:t> </a:t>
            </a:r>
            <a:r>
              <a:rPr lang="tr-TR" sz="2000" dirty="0" err="1"/>
              <a:t>and</a:t>
            </a:r>
            <a:r>
              <a:rPr lang="tr-TR" sz="2000" dirty="0"/>
              <a:t> </a:t>
            </a:r>
            <a:r>
              <a:rPr lang="tr-TR" sz="2000" dirty="0" err="1"/>
              <a:t>supportive</a:t>
            </a:r>
            <a:r>
              <a:rPr lang="tr-TR" sz="2000" dirty="0"/>
              <a:t> </a:t>
            </a:r>
            <a:r>
              <a:rPr lang="tr-TR" sz="2000" dirty="0" err="1"/>
              <a:t>treatment</a:t>
            </a:r>
            <a:r>
              <a:rPr lang="tr-TR" sz="2000" dirty="0"/>
              <a:t> of </a:t>
            </a:r>
            <a:r>
              <a:rPr lang="tr-TR" sz="2000" dirty="0" err="1"/>
              <a:t>developing</a:t>
            </a:r>
            <a:r>
              <a:rPr lang="tr-TR" sz="2000" dirty="0"/>
              <a:t> </a:t>
            </a:r>
            <a:r>
              <a:rPr lang="tr-TR" sz="2000" dirty="0" err="1"/>
              <a:t>complications</a:t>
            </a:r>
            <a:endParaRPr lang="tr-TR" sz="2000" dirty="0"/>
          </a:p>
          <a:p>
            <a:pPr lvl="1" algn="just">
              <a:lnSpc>
                <a:spcPct val="150000"/>
              </a:lnSpc>
              <a:buFont typeface="Arial" panose="020B0604020202020204" pitchFamily="34" charset="0"/>
              <a:buChar char="•"/>
            </a:pPr>
            <a:r>
              <a:rPr lang="tr-TR" sz="2000" dirty="0" err="1"/>
              <a:t>Systemic</a:t>
            </a:r>
            <a:r>
              <a:rPr lang="tr-TR" sz="2000" dirty="0"/>
              <a:t> </a:t>
            </a:r>
            <a:r>
              <a:rPr lang="tr-TR" sz="2000" dirty="0" err="1"/>
              <a:t>hypertension</a:t>
            </a:r>
            <a:endParaRPr lang="tr-TR" sz="2000" dirty="0"/>
          </a:p>
          <a:p>
            <a:pPr lvl="1" algn="just">
              <a:lnSpc>
                <a:spcPct val="150000"/>
              </a:lnSpc>
              <a:buFont typeface="Arial" panose="020B0604020202020204" pitchFamily="34" charset="0"/>
              <a:buChar char="•"/>
            </a:pPr>
            <a:r>
              <a:rPr lang="tr-TR" sz="2000" dirty="0" err="1"/>
              <a:t>Potassium</a:t>
            </a:r>
            <a:r>
              <a:rPr lang="tr-TR" sz="2000" dirty="0"/>
              <a:t> </a:t>
            </a:r>
            <a:r>
              <a:rPr lang="tr-TR" sz="2000" dirty="0" err="1"/>
              <a:t>homeostasis</a:t>
            </a:r>
            <a:r>
              <a:rPr lang="tr-TR" sz="2000" dirty="0"/>
              <a:t> </a:t>
            </a:r>
            <a:r>
              <a:rPr lang="tr-TR" sz="2000" dirty="0" err="1"/>
              <a:t>disorders</a:t>
            </a:r>
            <a:endParaRPr lang="tr-TR" sz="2000" dirty="0"/>
          </a:p>
          <a:p>
            <a:pPr lvl="1" algn="just">
              <a:lnSpc>
                <a:spcPct val="150000"/>
              </a:lnSpc>
              <a:buFont typeface="Arial" panose="020B0604020202020204" pitchFamily="34" charset="0"/>
              <a:buChar char="•"/>
            </a:pPr>
            <a:r>
              <a:rPr lang="tr-TR" sz="2000" dirty="0" err="1"/>
              <a:t>Metabolic</a:t>
            </a:r>
            <a:r>
              <a:rPr lang="tr-TR" sz="2000" dirty="0"/>
              <a:t> </a:t>
            </a:r>
            <a:r>
              <a:rPr lang="tr-TR" sz="2000" dirty="0" err="1"/>
              <a:t>acidosis</a:t>
            </a:r>
            <a:endParaRPr lang="tr-TR" sz="2000" dirty="0"/>
          </a:p>
          <a:p>
            <a:pPr lvl="1" algn="just">
              <a:lnSpc>
                <a:spcPct val="150000"/>
              </a:lnSpc>
              <a:buFont typeface="Arial" panose="020B0604020202020204" pitchFamily="34" charset="0"/>
              <a:buChar char="•"/>
            </a:pPr>
            <a:r>
              <a:rPr lang="tr-TR" sz="2000" dirty="0" err="1"/>
              <a:t>Bacterial</a:t>
            </a:r>
            <a:r>
              <a:rPr lang="tr-TR" sz="2000" dirty="0"/>
              <a:t> </a:t>
            </a:r>
            <a:r>
              <a:rPr lang="tr-TR" sz="2000" dirty="0" err="1"/>
              <a:t>urinary</a:t>
            </a:r>
            <a:r>
              <a:rPr lang="tr-TR" sz="2000" dirty="0"/>
              <a:t> </a:t>
            </a:r>
            <a:r>
              <a:rPr lang="tr-TR" sz="2000" dirty="0" err="1"/>
              <a:t>tract</a:t>
            </a:r>
            <a:r>
              <a:rPr lang="tr-TR" sz="2000" dirty="0"/>
              <a:t> </a:t>
            </a:r>
            <a:r>
              <a:rPr lang="tr-TR" sz="2000" dirty="0" err="1"/>
              <a:t>infection</a:t>
            </a:r>
            <a:endParaRPr lang="tr-TR" sz="2000" dirty="0"/>
          </a:p>
        </p:txBody>
      </p:sp>
    </p:spTree>
    <p:extLst>
      <p:ext uri="{BB962C8B-B14F-4D97-AF65-F5344CB8AC3E}">
        <p14:creationId xmlns:p14="http://schemas.microsoft.com/office/powerpoint/2010/main" val="29827840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8A3EF8-9991-FC4A-AA19-91CE749FF075}"/>
              </a:ext>
            </a:extLst>
          </p:cNvPr>
          <p:cNvSpPr>
            <a:spLocks noGrp="1"/>
          </p:cNvSpPr>
          <p:nvPr>
            <p:ph idx="1"/>
          </p:nvPr>
        </p:nvSpPr>
        <p:spPr>
          <a:xfrm>
            <a:off x="1024128" y="371475"/>
            <a:ext cx="10148177" cy="5937885"/>
          </a:xfrm>
        </p:spPr>
        <p:txBody>
          <a:bodyPr>
            <a:normAutofit/>
          </a:bodyPr>
          <a:lstStyle/>
          <a:p>
            <a:pPr marL="0" indent="0" algn="just">
              <a:lnSpc>
                <a:spcPct val="150000"/>
              </a:lnSpc>
              <a:buNone/>
            </a:pPr>
            <a:r>
              <a:rPr lang="tr-TR" sz="1800" b="1" dirty="0" err="1">
                <a:solidFill>
                  <a:srgbClr val="00B0F0"/>
                </a:solidFill>
              </a:rPr>
              <a:t>Antihypertensive</a:t>
            </a:r>
            <a:r>
              <a:rPr lang="tr-TR" sz="1800" b="1" dirty="0">
                <a:solidFill>
                  <a:srgbClr val="00B0F0"/>
                </a:solidFill>
              </a:rPr>
              <a:t> </a:t>
            </a:r>
            <a:r>
              <a:rPr lang="tr-TR" sz="1800" b="1" dirty="0" err="1">
                <a:solidFill>
                  <a:srgbClr val="00B0F0"/>
                </a:solidFill>
              </a:rPr>
              <a:t>medications</a:t>
            </a:r>
            <a:r>
              <a:rPr lang="tr-TR" sz="1800" b="1" dirty="0">
                <a:solidFill>
                  <a:srgbClr val="00B0F0"/>
                </a:solidFill>
              </a:rPr>
              <a:t> (AP2 </a:t>
            </a:r>
            <a:r>
              <a:rPr lang="tr-TR" sz="1800" b="1" dirty="0" err="1">
                <a:solidFill>
                  <a:srgbClr val="00B0F0"/>
                </a:solidFill>
              </a:rPr>
              <a:t>and</a:t>
            </a:r>
            <a:r>
              <a:rPr lang="tr-TR" sz="1800" b="1" dirty="0">
                <a:solidFill>
                  <a:srgbClr val="00B0F0"/>
                </a:solidFill>
              </a:rPr>
              <a:t> AP3) </a:t>
            </a:r>
          </a:p>
          <a:p>
            <a:pPr lvl="1" algn="just">
              <a:lnSpc>
                <a:spcPct val="150000"/>
              </a:lnSpc>
            </a:pPr>
            <a:r>
              <a:rPr lang="tr-TR" dirty="0" err="1"/>
              <a:t>Calcium-channel</a:t>
            </a:r>
            <a:r>
              <a:rPr lang="tr-TR" dirty="0"/>
              <a:t> </a:t>
            </a:r>
            <a:r>
              <a:rPr lang="tr-TR" dirty="0" err="1"/>
              <a:t>blocker:amlodipine</a:t>
            </a:r>
            <a:r>
              <a:rPr lang="tr-TR" dirty="0"/>
              <a:t> </a:t>
            </a:r>
            <a:r>
              <a:rPr lang="tr-TR" dirty="0" err="1"/>
              <a:t>besylate</a:t>
            </a:r>
            <a:r>
              <a:rPr lang="tr-TR" dirty="0"/>
              <a:t> (0.25–0.5 mg/kg/</a:t>
            </a:r>
            <a:r>
              <a:rPr lang="tr-TR" dirty="0" err="1"/>
              <a:t>day</a:t>
            </a:r>
            <a:r>
              <a:rPr lang="tr-TR" dirty="0"/>
              <a:t>, PO)</a:t>
            </a:r>
          </a:p>
          <a:p>
            <a:pPr lvl="1" algn="just">
              <a:lnSpc>
                <a:spcPct val="150000"/>
              </a:lnSpc>
            </a:pPr>
            <a:r>
              <a:rPr lang="tr-TR" dirty="0" err="1"/>
              <a:t>Angiotensin-converting</a:t>
            </a:r>
            <a:r>
              <a:rPr lang="tr-TR" dirty="0"/>
              <a:t> </a:t>
            </a:r>
            <a:r>
              <a:rPr lang="tr-TR" dirty="0" err="1"/>
              <a:t>enzyme</a:t>
            </a:r>
            <a:r>
              <a:rPr lang="tr-TR" dirty="0"/>
              <a:t> (ACE) </a:t>
            </a:r>
            <a:r>
              <a:rPr lang="tr-TR" dirty="0" err="1"/>
              <a:t>inhibitor</a:t>
            </a:r>
            <a:r>
              <a:rPr lang="tr-TR" dirty="0"/>
              <a:t>: </a:t>
            </a:r>
            <a:r>
              <a:rPr lang="tr-TR" dirty="0" err="1"/>
              <a:t>enalapril</a:t>
            </a:r>
            <a:r>
              <a:rPr lang="tr-TR" dirty="0"/>
              <a:t> </a:t>
            </a:r>
            <a:r>
              <a:rPr lang="tr-TR" dirty="0" err="1"/>
              <a:t>or</a:t>
            </a:r>
            <a:r>
              <a:rPr lang="tr-TR" dirty="0"/>
              <a:t> </a:t>
            </a:r>
            <a:r>
              <a:rPr lang="tr-TR" dirty="0" err="1"/>
              <a:t>benazepril</a:t>
            </a:r>
            <a:r>
              <a:rPr lang="tr-TR" dirty="0"/>
              <a:t> (0.5 mg/kg, </a:t>
            </a:r>
            <a:r>
              <a:rPr lang="tr-TR" dirty="0" err="1"/>
              <a:t>once</a:t>
            </a:r>
            <a:r>
              <a:rPr lang="tr-TR" dirty="0"/>
              <a:t> </a:t>
            </a:r>
            <a:r>
              <a:rPr lang="tr-TR" dirty="0" err="1"/>
              <a:t>daily</a:t>
            </a:r>
            <a:r>
              <a:rPr lang="tr-TR" dirty="0"/>
              <a:t> in </a:t>
            </a:r>
            <a:r>
              <a:rPr lang="tr-TR" dirty="0" err="1"/>
              <a:t>cats</a:t>
            </a:r>
            <a:r>
              <a:rPr lang="tr-TR" dirty="0"/>
              <a:t> </a:t>
            </a:r>
            <a:r>
              <a:rPr lang="tr-TR" dirty="0" err="1"/>
              <a:t>and</a:t>
            </a:r>
            <a:r>
              <a:rPr lang="tr-TR" dirty="0"/>
              <a:t> </a:t>
            </a:r>
            <a:r>
              <a:rPr lang="tr-TR" dirty="0" err="1"/>
              <a:t>bid</a:t>
            </a:r>
            <a:r>
              <a:rPr lang="tr-TR" dirty="0"/>
              <a:t> in </a:t>
            </a:r>
            <a:r>
              <a:rPr lang="tr-TR" dirty="0" err="1"/>
              <a:t>dogs</a:t>
            </a:r>
            <a:r>
              <a:rPr lang="tr-TR" dirty="0"/>
              <a:t>) </a:t>
            </a:r>
          </a:p>
          <a:p>
            <a:pPr lvl="1" algn="just">
              <a:lnSpc>
                <a:spcPct val="150000"/>
              </a:lnSpc>
            </a:pPr>
            <a:r>
              <a:rPr lang="tr-TR" dirty="0" err="1"/>
              <a:t>Angiotensin-receptor</a:t>
            </a:r>
            <a:r>
              <a:rPr lang="tr-TR" dirty="0"/>
              <a:t> </a:t>
            </a:r>
            <a:r>
              <a:rPr lang="tr-TR" dirty="0" err="1"/>
              <a:t>blocker</a:t>
            </a:r>
            <a:r>
              <a:rPr lang="tr-TR" dirty="0"/>
              <a:t> (ARB): </a:t>
            </a:r>
            <a:r>
              <a:rPr lang="tr-TR" dirty="0" err="1"/>
              <a:t>telmisartan</a:t>
            </a:r>
            <a:r>
              <a:rPr lang="tr-TR" dirty="0"/>
              <a:t> (1 mg/kg, </a:t>
            </a:r>
            <a:r>
              <a:rPr lang="tr-TR" dirty="0" err="1"/>
              <a:t>once</a:t>
            </a:r>
            <a:r>
              <a:rPr lang="tr-TR" dirty="0"/>
              <a:t> </a:t>
            </a:r>
            <a:r>
              <a:rPr lang="tr-TR" dirty="0" err="1"/>
              <a:t>daily</a:t>
            </a:r>
            <a:r>
              <a:rPr lang="tr-TR" dirty="0"/>
              <a:t> in </a:t>
            </a:r>
            <a:r>
              <a:rPr lang="tr-TR" dirty="0" err="1"/>
              <a:t>cats</a:t>
            </a:r>
            <a:r>
              <a:rPr lang="tr-TR" dirty="0"/>
              <a:t> </a:t>
            </a:r>
            <a:r>
              <a:rPr lang="tr-TR" dirty="0" err="1"/>
              <a:t>and</a:t>
            </a:r>
            <a:r>
              <a:rPr lang="tr-TR" dirty="0"/>
              <a:t> </a:t>
            </a:r>
            <a:r>
              <a:rPr lang="tr-TR" dirty="0" err="1"/>
              <a:t>bid</a:t>
            </a:r>
            <a:r>
              <a:rPr lang="tr-TR" dirty="0"/>
              <a:t> in </a:t>
            </a:r>
            <a:r>
              <a:rPr lang="tr-TR" dirty="0" err="1"/>
              <a:t>dogs</a:t>
            </a:r>
            <a:r>
              <a:rPr lang="tr-TR" dirty="0"/>
              <a:t>)</a:t>
            </a:r>
          </a:p>
          <a:p>
            <a:pPr lvl="1" algn="just">
              <a:lnSpc>
                <a:spcPct val="150000"/>
              </a:lnSpc>
            </a:pPr>
            <a:endParaRPr lang="tr-TR" dirty="0"/>
          </a:p>
          <a:p>
            <a:pPr marL="128016" lvl="1" indent="0" algn="just">
              <a:lnSpc>
                <a:spcPct val="150000"/>
              </a:lnSpc>
              <a:buNone/>
            </a:pPr>
            <a:r>
              <a:rPr lang="tr-TR" dirty="0" err="1"/>
              <a:t>If</a:t>
            </a:r>
            <a:r>
              <a:rPr lang="tr-TR" dirty="0"/>
              <a:t> an ACE </a:t>
            </a:r>
            <a:r>
              <a:rPr lang="tr-TR" dirty="0" err="1"/>
              <a:t>inhibitor</a:t>
            </a:r>
            <a:r>
              <a:rPr lang="tr-TR" dirty="0"/>
              <a:t> is </a:t>
            </a:r>
            <a:r>
              <a:rPr lang="tr-TR" dirty="0" err="1"/>
              <a:t>used</a:t>
            </a:r>
            <a:r>
              <a:rPr lang="tr-TR" dirty="0"/>
              <a:t> in </a:t>
            </a:r>
            <a:r>
              <a:rPr lang="tr-TR" dirty="0" err="1"/>
              <a:t>conjunction</a:t>
            </a:r>
            <a:r>
              <a:rPr lang="tr-TR" dirty="0"/>
              <a:t> </a:t>
            </a:r>
            <a:r>
              <a:rPr lang="tr-TR" dirty="0" err="1"/>
              <a:t>with</a:t>
            </a:r>
            <a:r>
              <a:rPr lang="tr-TR" dirty="0"/>
              <a:t> a </a:t>
            </a:r>
            <a:r>
              <a:rPr lang="tr-TR" dirty="0" err="1"/>
              <a:t>renal</a:t>
            </a:r>
            <a:r>
              <a:rPr lang="tr-TR" dirty="0"/>
              <a:t> </a:t>
            </a:r>
            <a:r>
              <a:rPr lang="tr-TR" dirty="0" err="1"/>
              <a:t>diet</a:t>
            </a:r>
            <a:r>
              <a:rPr lang="tr-TR" dirty="0"/>
              <a:t>, </a:t>
            </a:r>
            <a:r>
              <a:rPr lang="tr-TR" dirty="0" err="1"/>
              <a:t>potassium</a:t>
            </a:r>
            <a:r>
              <a:rPr lang="tr-TR" dirty="0"/>
              <a:t> </a:t>
            </a:r>
            <a:r>
              <a:rPr lang="tr-TR" dirty="0" err="1"/>
              <a:t>should</a:t>
            </a:r>
            <a:r>
              <a:rPr lang="tr-TR" dirty="0"/>
              <a:t> be </a:t>
            </a:r>
            <a:r>
              <a:rPr lang="tr-TR" dirty="0" err="1"/>
              <a:t>carefully</a:t>
            </a:r>
            <a:r>
              <a:rPr lang="tr-TR" dirty="0"/>
              <a:t> </a:t>
            </a:r>
            <a:r>
              <a:rPr lang="tr-TR" dirty="0" err="1"/>
              <a:t>monitored</a:t>
            </a:r>
            <a:r>
              <a:rPr lang="tr-TR" dirty="0"/>
              <a:t>. </a:t>
            </a:r>
            <a:r>
              <a:rPr lang="tr-TR" dirty="0" err="1"/>
              <a:t>Hyperkalemia</a:t>
            </a:r>
            <a:r>
              <a:rPr lang="tr-TR" dirty="0"/>
              <a:t> </a:t>
            </a:r>
            <a:r>
              <a:rPr lang="tr-TR" dirty="0" err="1"/>
              <a:t>may</a:t>
            </a:r>
            <a:r>
              <a:rPr lang="tr-TR" dirty="0"/>
              <a:t> </a:t>
            </a:r>
            <a:r>
              <a:rPr lang="tr-TR" dirty="0" err="1"/>
              <a:t>develop</a:t>
            </a:r>
            <a:r>
              <a:rPr lang="tr-TR" dirty="0"/>
              <a:t>, </a:t>
            </a:r>
            <a:r>
              <a:rPr lang="tr-TR" dirty="0" err="1"/>
              <a:t>particularly</a:t>
            </a:r>
            <a:r>
              <a:rPr lang="tr-TR" dirty="0"/>
              <a:t> in </a:t>
            </a:r>
            <a:r>
              <a:rPr lang="tr-TR" dirty="0" err="1"/>
              <a:t>Stage</a:t>
            </a:r>
            <a:r>
              <a:rPr lang="tr-TR" dirty="0"/>
              <a:t> 4, </a:t>
            </a:r>
            <a:r>
              <a:rPr lang="tr-TR" dirty="0" err="1"/>
              <a:t>and</a:t>
            </a:r>
            <a:r>
              <a:rPr lang="tr-TR" dirty="0"/>
              <a:t> </a:t>
            </a:r>
            <a:r>
              <a:rPr lang="tr-TR" dirty="0" err="1"/>
              <a:t>dietary</a:t>
            </a:r>
            <a:r>
              <a:rPr lang="tr-TR" dirty="0"/>
              <a:t> </a:t>
            </a:r>
            <a:r>
              <a:rPr lang="tr-TR" dirty="0" err="1"/>
              <a:t>change</a:t>
            </a:r>
            <a:r>
              <a:rPr lang="tr-TR" dirty="0"/>
              <a:t> </a:t>
            </a:r>
            <a:r>
              <a:rPr lang="tr-TR" dirty="0" err="1"/>
              <a:t>or</a:t>
            </a:r>
            <a:r>
              <a:rPr lang="tr-TR" dirty="0"/>
              <a:t> </a:t>
            </a:r>
            <a:r>
              <a:rPr lang="tr-TR" dirty="0" err="1"/>
              <a:t>dosage</a:t>
            </a:r>
            <a:r>
              <a:rPr lang="tr-TR" dirty="0"/>
              <a:t> </a:t>
            </a:r>
            <a:r>
              <a:rPr lang="tr-TR" dirty="0" err="1"/>
              <a:t>adjustment</a:t>
            </a:r>
            <a:r>
              <a:rPr lang="tr-TR" dirty="0"/>
              <a:t> </a:t>
            </a:r>
            <a:r>
              <a:rPr lang="tr-TR" dirty="0" err="1"/>
              <a:t>should</a:t>
            </a:r>
            <a:r>
              <a:rPr lang="tr-TR" dirty="0"/>
              <a:t> be </a:t>
            </a:r>
            <a:r>
              <a:rPr lang="tr-TR" dirty="0" err="1"/>
              <a:t>considered</a:t>
            </a:r>
            <a:r>
              <a:rPr lang="tr-TR" dirty="0"/>
              <a:t> </a:t>
            </a:r>
            <a:r>
              <a:rPr lang="tr-TR" dirty="0" err="1"/>
              <a:t>if</a:t>
            </a:r>
            <a:r>
              <a:rPr lang="tr-TR" dirty="0"/>
              <a:t> serum </a:t>
            </a:r>
            <a:r>
              <a:rPr lang="tr-TR" dirty="0" err="1"/>
              <a:t>potassium</a:t>
            </a:r>
            <a:r>
              <a:rPr lang="tr-TR" dirty="0"/>
              <a:t> </a:t>
            </a:r>
            <a:r>
              <a:rPr lang="tr-TR" dirty="0" err="1"/>
              <a:t>exceeds</a:t>
            </a:r>
            <a:r>
              <a:rPr lang="tr-TR" dirty="0"/>
              <a:t> 6.5 </a:t>
            </a:r>
            <a:r>
              <a:rPr lang="tr-TR" dirty="0" err="1"/>
              <a:t>mEq</a:t>
            </a:r>
            <a:r>
              <a:rPr lang="tr-TR" dirty="0"/>
              <a:t>/L</a:t>
            </a:r>
          </a:p>
          <a:p>
            <a:pPr marL="128016" lvl="1" indent="0" algn="just">
              <a:lnSpc>
                <a:spcPct val="150000"/>
              </a:lnSpc>
              <a:buNone/>
            </a:pPr>
            <a:endParaRPr lang="tr-TR" dirty="0"/>
          </a:p>
          <a:p>
            <a:pPr marL="128016" lvl="1" indent="0" algn="just">
              <a:lnSpc>
                <a:spcPct val="150000"/>
              </a:lnSpc>
              <a:buNone/>
            </a:pPr>
            <a:r>
              <a:rPr lang="tr-TR" dirty="0" err="1"/>
              <a:t>While</a:t>
            </a:r>
            <a:r>
              <a:rPr lang="tr-TR" dirty="0"/>
              <a:t> ACE </a:t>
            </a:r>
            <a:r>
              <a:rPr lang="tr-TR" dirty="0" err="1"/>
              <a:t>inhibitors</a:t>
            </a:r>
            <a:r>
              <a:rPr lang="tr-TR" dirty="0"/>
              <a:t> (</a:t>
            </a:r>
            <a:r>
              <a:rPr lang="tr-TR" dirty="0" err="1"/>
              <a:t>or</a:t>
            </a:r>
            <a:r>
              <a:rPr lang="tr-TR" dirty="0"/>
              <a:t> </a:t>
            </a:r>
            <a:r>
              <a:rPr lang="tr-TR" dirty="0" err="1"/>
              <a:t>ARBs</a:t>
            </a:r>
            <a:r>
              <a:rPr lang="tr-TR" dirty="0"/>
              <a:t>) </a:t>
            </a:r>
            <a:r>
              <a:rPr lang="tr-TR" dirty="0" err="1"/>
              <a:t>and</a:t>
            </a:r>
            <a:r>
              <a:rPr lang="tr-TR" dirty="0"/>
              <a:t> </a:t>
            </a:r>
            <a:r>
              <a:rPr lang="tr-TR" dirty="0" err="1"/>
              <a:t>calcium-channel</a:t>
            </a:r>
            <a:r>
              <a:rPr lang="tr-TR" dirty="0"/>
              <a:t> </a:t>
            </a:r>
            <a:r>
              <a:rPr lang="tr-TR" dirty="0" err="1"/>
              <a:t>blockers</a:t>
            </a:r>
            <a:r>
              <a:rPr lang="tr-TR" dirty="0"/>
              <a:t> </a:t>
            </a:r>
            <a:r>
              <a:rPr lang="tr-TR" dirty="0" err="1"/>
              <a:t>may</a:t>
            </a:r>
            <a:r>
              <a:rPr lang="tr-TR" dirty="0"/>
              <a:t> be </a:t>
            </a:r>
            <a:r>
              <a:rPr lang="tr-TR" dirty="0" err="1"/>
              <a:t>administered</a:t>
            </a:r>
            <a:r>
              <a:rPr lang="tr-TR" dirty="0"/>
              <a:t> </a:t>
            </a:r>
            <a:r>
              <a:rPr lang="tr-TR" dirty="0" err="1"/>
              <a:t>together</a:t>
            </a:r>
            <a:r>
              <a:rPr lang="tr-TR" dirty="0"/>
              <a:t>, a </a:t>
            </a:r>
            <a:r>
              <a:rPr lang="tr-TR" dirty="0" err="1"/>
              <a:t>calcium-channel</a:t>
            </a:r>
            <a:r>
              <a:rPr lang="tr-TR" dirty="0"/>
              <a:t> </a:t>
            </a:r>
            <a:r>
              <a:rPr lang="tr-TR" dirty="0" err="1"/>
              <a:t>blocker</a:t>
            </a:r>
            <a:r>
              <a:rPr lang="tr-TR" dirty="0"/>
              <a:t> is </a:t>
            </a:r>
            <a:r>
              <a:rPr lang="tr-TR" dirty="0" err="1"/>
              <a:t>usually</a:t>
            </a:r>
            <a:r>
              <a:rPr lang="tr-TR" dirty="0"/>
              <a:t> </a:t>
            </a:r>
            <a:r>
              <a:rPr lang="tr-TR" dirty="0" err="1"/>
              <a:t>recommended</a:t>
            </a:r>
            <a:r>
              <a:rPr lang="tr-TR" dirty="0"/>
              <a:t> as </a:t>
            </a:r>
            <a:r>
              <a:rPr lang="tr-TR" dirty="0" err="1"/>
              <a:t>initial</a:t>
            </a:r>
            <a:r>
              <a:rPr lang="tr-TR" dirty="0"/>
              <a:t> </a:t>
            </a:r>
            <a:r>
              <a:rPr lang="tr-TR" dirty="0" err="1"/>
              <a:t>therapy</a:t>
            </a:r>
            <a:r>
              <a:rPr lang="tr-TR" dirty="0"/>
              <a:t> in </a:t>
            </a:r>
            <a:r>
              <a:rPr lang="tr-TR" dirty="0" err="1"/>
              <a:t>cats</a:t>
            </a:r>
            <a:r>
              <a:rPr lang="tr-TR" dirty="0"/>
              <a:t> </a:t>
            </a:r>
            <a:r>
              <a:rPr lang="tr-TR" dirty="0" err="1"/>
              <a:t>and</a:t>
            </a:r>
            <a:r>
              <a:rPr lang="tr-TR" dirty="0"/>
              <a:t> an ACE </a:t>
            </a:r>
            <a:r>
              <a:rPr lang="tr-TR" dirty="0" err="1"/>
              <a:t>inhibitor</a:t>
            </a:r>
            <a:r>
              <a:rPr lang="tr-TR" dirty="0"/>
              <a:t> (</a:t>
            </a:r>
            <a:r>
              <a:rPr lang="tr-TR" dirty="0" err="1"/>
              <a:t>or</a:t>
            </a:r>
            <a:r>
              <a:rPr lang="tr-TR" dirty="0"/>
              <a:t> ARB) in </a:t>
            </a:r>
            <a:r>
              <a:rPr lang="tr-TR" dirty="0" err="1"/>
              <a:t>dogs</a:t>
            </a:r>
            <a:r>
              <a:rPr lang="tr-TR" dirty="0"/>
              <a:t>.</a:t>
            </a:r>
            <a:endParaRPr lang="en-US" dirty="0"/>
          </a:p>
        </p:txBody>
      </p:sp>
    </p:spTree>
    <p:extLst>
      <p:ext uri="{BB962C8B-B14F-4D97-AF65-F5344CB8AC3E}">
        <p14:creationId xmlns:p14="http://schemas.microsoft.com/office/powerpoint/2010/main" val="40695053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A1D860-30B9-E84B-BEA7-5BC5E9A04AB7}"/>
              </a:ext>
            </a:extLst>
          </p:cNvPr>
          <p:cNvSpPr>
            <a:spLocks noGrp="1"/>
          </p:cNvSpPr>
          <p:nvPr>
            <p:ph idx="1"/>
          </p:nvPr>
        </p:nvSpPr>
        <p:spPr>
          <a:xfrm>
            <a:off x="1024128" y="714375"/>
            <a:ext cx="9720073" cy="5594985"/>
          </a:xfrm>
        </p:spPr>
        <p:txBody>
          <a:bodyPr>
            <a:normAutofit fontScale="92500" lnSpcReduction="10000"/>
          </a:bodyPr>
          <a:lstStyle/>
          <a:p>
            <a:pPr algn="just">
              <a:lnSpc>
                <a:spcPct val="150000"/>
              </a:lnSpc>
              <a:buFont typeface="Arial" panose="020B0604020202020204" pitchFamily="34" charset="0"/>
              <a:buChar char="•"/>
            </a:pPr>
            <a:r>
              <a:rPr lang="tr-TR" sz="1800" dirty="0" err="1"/>
              <a:t>Dietary</a:t>
            </a:r>
            <a:r>
              <a:rPr lang="tr-TR" sz="1800" dirty="0"/>
              <a:t> </a:t>
            </a:r>
            <a:r>
              <a:rPr lang="tr-TR" sz="1800" dirty="0" err="1"/>
              <a:t>restriction</a:t>
            </a:r>
            <a:r>
              <a:rPr lang="tr-TR" sz="1800" dirty="0"/>
              <a:t> of </a:t>
            </a:r>
            <a:r>
              <a:rPr lang="tr-TR" sz="1800" dirty="0" err="1"/>
              <a:t>phosphate</a:t>
            </a:r>
            <a:r>
              <a:rPr lang="tr-TR" sz="1800" dirty="0"/>
              <a:t> </a:t>
            </a:r>
            <a:r>
              <a:rPr lang="tr-TR" sz="1800" dirty="0" err="1"/>
              <a:t>and</a:t>
            </a:r>
            <a:r>
              <a:rPr lang="tr-TR" sz="1800" dirty="0"/>
              <a:t> </a:t>
            </a:r>
            <a:r>
              <a:rPr lang="tr-TR" sz="1800" dirty="0" err="1"/>
              <a:t>acid</a:t>
            </a:r>
            <a:r>
              <a:rPr lang="tr-TR" sz="1800" dirty="0"/>
              <a:t> </a:t>
            </a:r>
            <a:r>
              <a:rPr lang="tr-TR" sz="1800" dirty="0" err="1"/>
              <a:t>load</a:t>
            </a:r>
            <a:r>
              <a:rPr lang="tr-TR" sz="1800" dirty="0"/>
              <a:t> </a:t>
            </a:r>
          </a:p>
          <a:p>
            <a:pPr algn="just">
              <a:lnSpc>
                <a:spcPct val="150000"/>
              </a:lnSpc>
              <a:buFont typeface="Arial" panose="020B0604020202020204" pitchFamily="34" charset="0"/>
              <a:buChar char="•"/>
            </a:pPr>
            <a:r>
              <a:rPr lang="tr-TR" sz="1800" dirty="0" err="1"/>
              <a:t>specialized</a:t>
            </a:r>
            <a:r>
              <a:rPr lang="tr-TR" sz="1800" dirty="0"/>
              <a:t> </a:t>
            </a:r>
            <a:r>
              <a:rPr lang="tr-TR" sz="1800" dirty="0" err="1"/>
              <a:t>diets</a:t>
            </a:r>
            <a:r>
              <a:rPr lang="tr-TR" sz="1800" dirty="0"/>
              <a:t> </a:t>
            </a:r>
            <a:r>
              <a:rPr lang="tr-TR" sz="1800" dirty="0" err="1"/>
              <a:t>for</a:t>
            </a:r>
            <a:r>
              <a:rPr lang="tr-TR" sz="1800" dirty="0"/>
              <a:t> </a:t>
            </a:r>
            <a:r>
              <a:rPr lang="tr-TR" sz="1800" dirty="0" err="1"/>
              <a:t>management</a:t>
            </a:r>
            <a:r>
              <a:rPr lang="tr-TR" sz="1800" dirty="0"/>
              <a:t> of </a:t>
            </a:r>
            <a:r>
              <a:rPr lang="tr-TR" sz="1800" dirty="0" err="1"/>
              <a:t>kidney</a:t>
            </a:r>
            <a:r>
              <a:rPr lang="tr-TR" sz="1800" dirty="0"/>
              <a:t> </a:t>
            </a:r>
            <a:r>
              <a:rPr lang="tr-TR" sz="1800" dirty="0" err="1"/>
              <a:t>disease</a:t>
            </a:r>
            <a:r>
              <a:rPr lang="tr-TR" sz="1800" dirty="0"/>
              <a:t> </a:t>
            </a:r>
            <a:r>
              <a:rPr lang="tr-TR" sz="1800" dirty="0" err="1"/>
              <a:t>should</a:t>
            </a:r>
            <a:r>
              <a:rPr lang="tr-TR" sz="1800" dirty="0"/>
              <a:t> be fed. </a:t>
            </a:r>
          </a:p>
          <a:p>
            <a:pPr algn="just">
              <a:lnSpc>
                <a:spcPct val="150000"/>
              </a:lnSpc>
              <a:buFont typeface="Arial" panose="020B0604020202020204" pitchFamily="34" charset="0"/>
              <a:buChar char="•"/>
            </a:pPr>
            <a:r>
              <a:rPr lang="tr-TR" sz="1800" dirty="0" err="1"/>
              <a:t>Potassium</a:t>
            </a:r>
            <a:r>
              <a:rPr lang="tr-TR" sz="1800" dirty="0"/>
              <a:t> </a:t>
            </a:r>
            <a:r>
              <a:rPr lang="tr-TR" sz="1800" dirty="0" err="1"/>
              <a:t>citrate</a:t>
            </a:r>
            <a:r>
              <a:rPr lang="tr-TR" sz="1800" dirty="0"/>
              <a:t> </a:t>
            </a:r>
            <a:r>
              <a:rPr lang="tr-TR" sz="1800" dirty="0" err="1"/>
              <a:t>or</a:t>
            </a:r>
            <a:r>
              <a:rPr lang="tr-TR" sz="1800" dirty="0"/>
              <a:t> </a:t>
            </a:r>
            <a:r>
              <a:rPr lang="tr-TR" sz="1800" dirty="0" err="1"/>
              <a:t>sodium</a:t>
            </a:r>
            <a:r>
              <a:rPr lang="tr-TR" sz="1800" dirty="0"/>
              <a:t> </a:t>
            </a:r>
            <a:r>
              <a:rPr lang="tr-TR" sz="1800" dirty="0" err="1"/>
              <a:t>bicarbonate</a:t>
            </a:r>
            <a:r>
              <a:rPr lang="tr-TR" sz="1800" dirty="0"/>
              <a:t>, </a:t>
            </a:r>
            <a:r>
              <a:rPr lang="tr-TR" sz="1800" dirty="0" err="1"/>
              <a:t>given</a:t>
            </a:r>
            <a:r>
              <a:rPr lang="tr-TR" sz="1800" dirty="0"/>
              <a:t> PO, </a:t>
            </a:r>
            <a:r>
              <a:rPr lang="tr-TR" sz="1800" dirty="0" err="1"/>
              <a:t>may</a:t>
            </a:r>
            <a:r>
              <a:rPr lang="tr-TR" sz="1800" dirty="0"/>
              <a:t> be </a:t>
            </a:r>
            <a:r>
              <a:rPr lang="tr-TR" sz="1800" dirty="0" err="1"/>
              <a:t>indicated</a:t>
            </a:r>
            <a:r>
              <a:rPr lang="tr-TR" sz="1800" dirty="0"/>
              <a:t> </a:t>
            </a:r>
            <a:r>
              <a:rPr lang="tr-TR" sz="1800" dirty="0" err="1"/>
              <a:t>if</a:t>
            </a:r>
            <a:r>
              <a:rPr lang="tr-TR" sz="1800" dirty="0"/>
              <a:t> </a:t>
            </a:r>
            <a:r>
              <a:rPr lang="tr-TR" sz="1800" dirty="0" err="1"/>
              <a:t>the</a:t>
            </a:r>
            <a:r>
              <a:rPr lang="tr-TR" sz="1800" dirty="0"/>
              <a:t> </a:t>
            </a:r>
            <a:r>
              <a:rPr lang="tr-TR" sz="1800" dirty="0" err="1"/>
              <a:t>animal</a:t>
            </a:r>
            <a:r>
              <a:rPr lang="tr-TR" sz="1800" dirty="0"/>
              <a:t> is </a:t>
            </a:r>
            <a:r>
              <a:rPr lang="tr-TR" sz="1800" dirty="0" err="1"/>
              <a:t>severely</a:t>
            </a:r>
            <a:r>
              <a:rPr lang="tr-TR" sz="1800" dirty="0"/>
              <a:t> </a:t>
            </a:r>
            <a:r>
              <a:rPr lang="tr-TR" sz="1800" dirty="0" err="1"/>
              <a:t>acidotic</a:t>
            </a:r>
            <a:r>
              <a:rPr lang="tr-TR" sz="1800" dirty="0"/>
              <a:t> (</a:t>
            </a:r>
            <a:r>
              <a:rPr lang="tr-TR" sz="1800" dirty="0" err="1"/>
              <a:t>plasma</a:t>
            </a:r>
            <a:r>
              <a:rPr lang="tr-TR" sz="1800" dirty="0"/>
              <a:t> </a:t>
            </a:r>
            <a:r>
              <a:rPr lang="tr-TR" sz="1800" dirty="0" err="1"/>
              <a:t>bicarbonate</a:t>
            </a:r>
            <a:r>
              <a:rPr lang="tr-TR" sz="1800" dirty="0"/>
              <a:t> &lt;15 </a:t>
            </a:r>
            <a:r>
              <a:rPr lang="tr-TR" sz="1800" dirty="0" err="1"/>
              <a:t>mEq</a:t>
            </a:r>
            <a:r>
              <a:rPr lang="tr-TR" sz="1800" dirty="0"/>
              <a:t>/L) </a:t>
            </a:r>
            <a:r>
              <a:rPr lang="tr-TR" sz="1800" dirty="0" err="1"/>
              <a:t>or</a:t>
            </a:r>
            <a:r>
              <a:rPr lang="tr-TR" sz="1800" dirty="0"/>
              <a:t> </a:t>
            </a:r>
            <a:r>
              <a:rPr lang="tr-TR" sz="1800" dirty="0" err="1"/>
              <a:t>remains</a:t>
            </a:r>
            <a:r>
              <a:rPr lang="tr-TR" sz="1800" dirty="0"/>
              <a:t> </a:t>
            </a:r>
            <a:r>
              <a:rPr lang="tr-TR" sz="1800" dirty="0" err="1"/>
              <a:t>acidotic</a:t>
            </a:r>
            <a:r>
              <a:rPr lang="tr-TR" sz="1800" dirty="0"/>
              <a:t> 2–3 </a:t>
            </a:r>
            <a:r>
              <a:rPr lang="tr-TR" sz="1800" dirty="0" err="1"/>
              <a:t>wk</a:t>
            </a:r>
            <a:r>
              <a:rPr lang="tr-TR" sz="1800" dirty="0"/>
              <a:t> </a:t>
            </a:r>
            <a:r>
              <a:rPr lang="tr-TR" sz="1800" dirty="0" err="1"/>
              <a:t>after</a:t>
            </a:r>
            <a:r>
              <a:rPr lang="tr-TR" sz="1800" dirty="0"/>
              <a:t> </a:t>
            </a:r>
            <a:r>
              <a:rPr lang="tr-TR" sz="1800" dirty="0" err="1"/>
              <a:t>diet</a:t>
            </a:r>
            <a:r>
              <a:rPr lang="tr-TR" sz="1800" dirty="0"/>
              <a:t> </a:t>
            </a:r>
            <a:r>
              <a:rPr lang="tr-TR" sz="1800" dirty="0" err="1"/>
              <a:t>change</a:t>
            </a:r>
            <a:r>
              <a:rPr lang="tr-TR" sz="1800" dirty="0"/>
              <a:t>. </a:t>
            </a:r>
          </a:p>
          <a:p>
            <a:pPr algn="just">
              <a:lnSpc>
                <a:spcPct val="150000"/>
              </a:lnSpc>
              <a:buFont typeface="Arial" panose="020B0604020202020204" pitchFamily="34" charset="0"/>
              <a:buChar char="•"/>
            </a:pPr>
            <a:r>
              <a:rPr lang="tr-TR" sz="1800" dirty="0" err="1"/>
              <a:t>phosphate-binding</a:t>
            </a:r>
            <a:r>
              <a:rPr lang="tr-TR" sz="1800" dirty="0"/>
              <a:t> </a:t>
            </a:r>
            <a:r>
              <a:rPr lang="tr-TR" sz="1800" dirty="0" err="1"/>
              <a:t>gels</a:t>
            </a:r>
            <a:r>
              <a:rPr lang="tr-TR" sz="1800" dirty="0"/>
              <a:t> </a:t>
            </a:r>
            <a:r>
              <a:rPr lang="tr-TR" sz="1800" dirty="0" err="1"/>
              <a:t>containing</a:t>
            </a:r>
            <a:r>
              <a:rPr lang="tr-TR" sz="1800" dirty="0"/>
              <a:t> </a:t>
            </a:r>
            <a:r>
              <a:rPr lang="tr-TR" sz="1800" dirty="0" err="1"/>
              <a:t>calcium</a:t>
            </a:r>
            <a:r>
              <a:rPr lang="tr-TR" sz="1800" dirty="0"/>
              <a:t> </a:t>
            </a:r>
            <a:r>
              <a:rPr lang="tr-TR" sz="1800" dirty="0" err="1"/>
              <a:t>acetate</a:t>
            </a:r>
            <a:r>
              <a:rPr lang="tr-TR" sz="1800" dirty="0"/>
              <a:t>, </a:t>
            </a:r>
            <a:r>
              <a:rPr lang="tr-TR" sz="1800" dirty="0" err="1"/>
              <a:t>calcium</a:t>
            </a:r>
            <a:r>
              <a:rPr lang="tr-TR" sz="1800" dirty="0"/>
              <a:t> </a:t>
            </a:r>
            <a:r>
              <a:rPr lang="tr-TR" sz="1800" dirty="0" err="1"/>
              <a:t>carbonate</a:t>
            </a:r>
            <a:r>
              <a:rPr lang="tr-TR" sz="1800" dirty="0"/>
              <a:t>, </a:t>
            </a:r>
            <a:r>
              <a:rPr lang="tr-TR" sz="1800" dirty="0" err="1"/>
              <a:t>calcium</a:t>
            </a:r>
            <a:r>
              <a:rPr lang="tr-TR" sz="1800" dirty="0"/>
              <a:t> </a:t>
            </a:r>
            <a:r>
              <a:rPr lang="tr-TR" sz="1800" dirty="0" err="1"/>
              <a:t>carbonate</a:t>
            </a:r>
            <a:r>
              <a:rPr lang="tr-TR" sz="1800" dirty="0"/>
              <a:t> </a:t>
            </a:r>
            <a:r>
              <a:rPr lang="tr-TR" sz="1800" dirty="0" err="1"/>
              <a:t>plus</a:t>
            </a:r>
            <a:r>
              <a:rPr lang="tr-TR" sz="1800" dirty="0"/>
              <a:t> </a:t>
            </a:r>
            <a:r>
              <a:rPr lang="tr-TR" sz="1800" dirty="0" err="1"/>
              <a:t>chitosan</a:t>
            </a:r>
            <a:r>
              <a:rPr lang="tr-TR" sz="1800" dirty="0"/>
              <a:t>, </a:t>
            </a:r>
            <a:r>
              <a:rPr lang="tr-TR" sz="1800" dirty="0" err="1"/>
              <a:t>lanthanum</a:t>
            </a:r>
            <a:r>
              <a:rPr lang="tr-TR" sz="1800" dirty="0"/>
              <a:t> </a:t>
            </a:r>
            <a:r>
              <a:rPr lang="tr-TR" sz="1800" dirty="0" err="1"/>
              <a:t>carbonate</a:t>
            </a:r>
            <a:r>
              <a:rPr lang="tr-TR" sz="1800" dirty="0"/>
              <a:t>, </a:t>
            </a:r>
            <a:r>
              <a:rPr lang="tr-TR" sz="1800" dirty="0" err="1"/>
              <a:t>or</a:t>
            </a:r>
            <a:r>
              <a:rPr lang="tr-TR" sz="1800" dirty="0"/>
              <a:t> </a:t>
            </a:r>
            <a:r>
              <a:rPr lang="tr-TR" sz="1800" dirty="0" err="1"/>
              <a:t>aluminum</a:t>
            </a:r>
            <a:r>
              <a:rPr lang="tr-TR" sz="1800" dirty="0"/>
              <a:t> </a:t>
            </a:r>
            <a:r>
              <a:rPr lang="tr-TR" sz="1800" dirty="0" err="1"/>
              <a:t>hydroxide</a:t>
            </a:r>
            <a:endParaRPr lang="tr-TR" sz="1800" dirty="0"/>
          </a:p>
          <a:p>
            <a:pPr algn="just">
              <a:lnSpc>
                <a:spcPct val="150000"/>
              </a:lnSpc>
              <a:buFont typeface="Arial" panose="020B0604020202020204" pitchFamily="34" charset="0"/>
              <a:buChar char="•"/>
            </a:pPr>
            <a:r>
              <a:rPr lang="en-US" sz="1800" dirty="0"/>
              <a:t> Dietary restriction of protein may relieve some of the signs of uremia. High-quality protein (</a:t>
            </a:r>
            <a:r>
              <a:rPr lang="en-US" sz="1800" dirty="0" err="1"/>
              <a:t>eg</a:t>
            </a:r>
            <a:r>
              <a:rPr lang="en-US" sz="1800" dirty="0"/>
              <a:t>, egg protein) should be fed at a level of 2–2.8 g/kg/day for dogs and 2.8–3.8 g/kg/day for cats.</a:t>
            </a:r>
          </a:p>
          <a:p>
            <a:pPr algn="just">
              <a:lnSpc>
                <a:spcPct val="150000"/>
              </a:lnSpc>
              <a:buFont typeface="Arial" panose="020B0604020202020204" pitchFamily="34" charset="0"/>
              <a:buChar char="•"/>
            </a:pPr>
            <a:r>
              <a:rPr lang="en-US" sz="1800" dirty="0"/>
              <a:t>proton pump inhibitor such as omeprazole (0.5–1 mg/kg/day, PO) or an H2-receptor antagonist such as famotidine (5 mg/kg, PO, </a:t>
            </a:r>
            <a:r>
              <a:rPr lang="en-US" sz="1800" dirty="0" err="1"/>
              <a:t>tid-qid</a:t>
            </a:r>
            <a:r>
              <a:rPr lang="en-US" sz="1800" dirty="0"/>
              <a:t>) decreases gastric acidity and vomiting. Anabolic steroids, such as </a:t>
            </a:r>
            <a:r>
              <a:rPr lang="en-US" sz="1800" dirty="0" err="1"/>
              <a:t>oxymethalone</a:t>
            </a:r>
            <a:r>
              <a:rPr lang="en-US" sz="1800" dirty="0"/>
              <a:t> or nandrolone, have been administered to stimulate RBC production in anemic animals, but this is not effective.</a:t>
            </a:r>
          </a:p>
        </p:txBody>
      </p:sp>
    </p:spTree>
    <p:extLst>
      <p:ext uri="{BB962C8B-B14F-4D97-AF65-F5344CB8AC3E}">
        <p14:creationId xmlns:p14="http://schemas.microsoft.com/office/powerpoint/2010/main" val="379991705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FD2E1B-06A0-D14E-A771-EA44498E8AF7}"/>
              </a:ext>
            </a:extLst>
          </p:cNvPr>
          <p:cNvSpPr>
            <a:spLocks noGrp="1"/>
          </p:cNvSpPr>
          <p:nvPr>
            <p:ph idx="1"/>
          </p:nvPr>
        </p:nvSpPr>
        <p:spPr>
          <a:xfrm>
            <a:off x="952690" y="1320165"/>
            <a:ext cx="10491597" cy="5537835"/>
          </a:xfrm>
        </p:spPr>
        <p:txBody>
          <a:bodyPr>
            <a:normAutofit/>
          </a:bodyPr>
          <a:lstStyle/>
          <a:p>
            <a:pPr algn="just">
              <a:lnSpc>
                <a:spcPct val="150000"/>
              </a:lnSpc>
              <a:buFont typeface="Arial" panose="020B0604020202020204" pitchFamily="34" charset="0"/>
              <a:buChar char="•"/>
            </a:pPr>
            <a:r>
              <a:rPr lang="en-US" sz="1800" dirty="0"/>
              <a:t>E</a:t>
            </a:r>
            <a:r>
              <a:rPr lang="tr-TR" sz="1800" dirty="0" err="1"/>
              <a:t>rythropoietin</a:t>
            </a:r>
            <a:r>
              <a:rPr lang="tr-TR" sz="1800" dirty="0"/>
              <a:t> </a:t>
            </a:r>
            <a:r>
              <a:rPr lang="tr-TR" sz="1800" dirty="0" err="1"/>
              <a:t>and</a:t>
            </a:r>
            <a:r>
              <a:rPr lang="tr-TR" sz="1800" dirty="0"/>
              <a:t> </a:t>
            </a:r>
            <a:r>
              <a:rPr lang="tr-TR" sz="1800" dirty="0" err="1"/>
              <a:t>other</a:t>
            </a:r>
            <a:r>
              <a:rPr lang="tr-TR" sz="1800" dirty="0"/>
              <a:t> </a:t>
            </a:r>
            <a:r>
              <a:rPr lang="tr-TR" sz="1800" dirty="0" err="1"/>
              <a:t>erythropoiesis-stimulating</a:t>
            </a:r>
            <a:r>
              <a:rPr lang="tr-TR" sz="1800" dirty="0"/>
              <a:t> </a:t>
            </a:r>
            <a:r>
              <a:rPr lang="tr-TR" sz="1800" dirty="0" err="1"/>
              <a:t>agents</a:t>
            </a:r>
            <a:r>
              <a:rPr lang="tr-TR" sz="1800" dirty="0"/>
              <a:t> (</a:t>
            </a:r>
            <a:r>
              <a:rPr lang="tr-TR" sz="1800" dirty="0" err="1"/>
              <a:t>eg</a:t>
            </a:r>
            <a:r>
              <a:rPr lang="tr-TR" sz="1800" dirty="0"/>
              <a:t>, </a:t>
            </a:r>
            <a:r>
              <a:rPr lang="tr-TR" sz="1800" dirty="0" err="1"/>
              <a:t>darbopoietin</a:t>
            </a:r>
            <a:r>
              <a:rPr lang="tr-TR" sz="1800" dirty="0"/>
              <a:t>, </a:t>
            </a:r>
            <a:r>
              <a:rPr lang="tr-TR" sz="1800" dirty="0" err="1"/>
              <a:t>continuous</a:t>
            </a:r>
            <a:r>
              <a:rPr lang="tr-TR" sz="1800" dirty="0"/>
              <a:t> </a:t>
            </a:r>
            <a:r>
              <a:rPr lang="tr-TR" sz="1800" dirty="0" err="1"/>
              <a:t>erythropoietin</a:t>
            </a:r>
            <a:r>
              <a:rPr lang="tr-TR" sz="1800" dirty="0"/>
              <a:t> </a:t>
            </a:r>
            <a:r>
              <a:rPr lang="tr-TR" sz="1800" dirty="0" err="1"/>
              <a:t>receptor</a:t>
            </a:r>
            <a:r>
              <a:rPr lang="tr-TR" sz="1800" dirty="0"/>
              <a:t> </a:t>
            </a:r>
            <a:r>
              <a:rPr lang="tr-TR" sz="1800" dirty="0" err="1"/>
              <a:t>activator</a:t>
            </a:r>
            <a:r>
              <a:rPr lang="tr-TR" sz="1800" dirty="0"/>
              <a:t>) </a:t>
            </a:r>
            <a:r>
              <a:rPr lang="tr-TR" sz="1800" dirty="0" err="1"/>
              <a:t>may</a:t>
            </a:r>
            <a:r>
              <a:rPr lang="tr-TR" sz="1800" dirty="0"/>
              <a:t> </a:t>
            </a:r>
            <a:r>
              <a:rPr lang="tr-TR" sz="1800" dirty="0" err="1"/>
              <a:t>stimulate</a:t>
            </a:r>
            <a:r>
              <a:rPr lang="tr-TR" sz="1800" dirty="0"/>
              <a:t> RBC </a:t>
            </a:r>
            <a:r>
              <a:rPr lang="tr-TR" sz="1800" dirty="0" err="1"/>
              <a:t>production</a:t>
            </a:r>
            <a:r>
              <a:rPr lang="tr-TR" sz="1800" dirty="0"/>
              <a:t>, but </a:t>
            </a:r>
            <a:r>
              <a:rPr lang="tr-TR" sz="1800" dirty="0" err="1"/>
              <a:t>antierythropoietin</a:t>
            </a:r>
            <a:r>
              <a:rPr lang="tr-TR" sz="1800" dirty="0"/>
              <a:t> </a:t>
            </a:r>
            <a:r>
              <a:rPr lang="tr-TR" sz="1800" dirty="0" err="1"/>
              <a:t>antibodies</a:t>
            </a:r>
            <a:r>
              <a:rPr lang="tr-TR" sz="1800" dirty="0"/>
              <a:t> </a:t>
            </a:r>
            <a:r>
              <a:rPr lang="tr-TR" sz="1800" dirty="0" err="1"/>
              <a:t>develop</a:t>
            </a:r>
            <a:r>
              <a:rPr lang="tr-TR" sz="1800" dirty="0"/>
              <a:t> in ~50% of </a:t>
            </a:r>
            <a:r>
              <a:rPr lang="tr-TR" sz="1800" dirty="0" err="1"/>
              <a:t>animals</a:t>
            </a:r>
            <a:r>
              <a:rPr lang="tr-TR" sz="1800" dirty="0"/>
              <a:t> </a:t>
            </a:r>
            <a:r>
              <a:rPr lang="tr-TR" sz="1800" dirty="0" err="1"/>
              <a:t>treated</a:t>
            </a:r>
            <a:r>
              <a:rPr lang="tr-TR" sz="1800" dirty="0"/>
              <a:t> </a:t>
            </a:r>
            <a:r>
              <a:rPr lang="tr-TR" sz="1800" dirty="0" err="1"/>
              <a:t>with</a:t>
            </a:r>
            <a:r>
              <a:rPr lang="tr-TR" sz="1800" dirty="0"/>
              <a:t> </a:t>
            </a:r>
            <a:r>
              <a:rPr lang="tr-TR" sz="1800" dirty="0" err="1"/>
              <a:t>the</a:t>
            </a:r>
            <a:r>
              <a:rPr lang="tr-TR" sz="1800" dirty="0"/>
              <a:t> </a:t>
            </a:r>
            <a:r>
              <a:rPr lang="tr-TR" sz="1800" dirty="0" err="1"/>
              <a:t>human</a:t>
            </a:r>
            <a:r>
              <a:rPr lang="tr-TR" sz="1800" dirty="0"/>
              <a:t> </a:t>
            </a:r>
            <a:r>
              <a:rPr lang="tr-TR" sz="1800" dirty="0" err="1"/>
              <a:t>recombinant</a:t>
            </a:r>
            <a:r>
              <a:rPr lang="tr-TR" sz="1800" dirty="0"/>
              <a:t> </a:t>
            </a:r>
            <a:r>
              <a:rPr lang="tr-TR" sz="1800" dirty="0" err="1"/>
              <a:t>erythropoietin</a:t>
            </a:r>
            <a:r>
              <a:rPr lang="tr-TR" sz="1800" dirty="0"/>
              <a:t>, </a:t>
            </a:r>
            <a:r>
              <a:rPr lang="tr-TR" sz="1800" dirty="0" err="1"/>
              <a:t>epoetin</a:t>
            </a:r>
            <a:r>
              <a:rPr lang="tr-TR" sz="1800" dirty="0"/>
              <a:t> alfa, </a:t>
            </a:r>
            <a:r>
              <a:rPr lang="tr-TR" sz="1800" dirty="0" err="1"/>
              <a:t>and</a:t>
            </a:r>
            <a:r>
              <a:rPr lang="tr-TR" sz="1800" dirty="0"/>
              <a:t> </a:t>
            </a:r>
            <a:r>
              <a:rPr lang="tr-TR" sz="1800" dirty="0" err="1"/>
              <a:t>may</a:t>
            </a:r>
            <a:r>
              <a:rPr lang="tr-TR" sz="1800" dirty="0"/>
              <a:t> </a:t>
            </a:r>
            <a:r>
              <a:rPr lang="tr-TR" sz="1800" dirty="0" err="1"/>
              <a:t>result</a:t>
            </a:r>
            <a:r>
              <a:rPr lang="tr-TR" sz="1800" dirty="0"/>
              <a:t> in </a:t>
            </a:r>
            <a:r>
              <a:rPr lang="tr-TR" sz="1800" dirty="0" err="1"/>
              <a:t>refractory</a:t>
            </a:r>
            <a:r>
              <a:rPr lang="tr-TR" sz="1800" dirty="0"/>
              <a:t> </a:t>
            </a:r>
            <a:r>
              <a:rPr lang="tr-TR" sz="1800" dirty="0" err="1"/>
              <a:t>anemia</a:t>
            </a:r>
            <a:endParaRPr lang="tr-TR" sz="1800" dirty="0"/>
          </a:p>
          <a:p>
            <a:pPr algn="just">
              <a:lnSpc>
                <a:spcPct val="150000"/>
              </a:lnSpc>
              <a:buFont typeface="Arial" panose="020B0604020202020204" pitchFamily="34" charset="0"/>
              <a:buChar char="•"/>
            </a:pPr>
            <a:r>
              <a:rPr lang="tr-TR" sz="1800" dirty="0" err="1"/>
              <a:t>Fluid</a:t>
            </a:r>
            <a:r>
              <a:rPr lang="tr-TR" sz="1800" dirty="0"/>
              <a:t> </a:t>
            </a:r>
            <a:r>
              <a:rPr lang="tr-TR" sz="1800" dirty="0" err="1"/>
              <a:t>therapy</a:t>
            </a:r>
            <a:r>
              <a:rPr lang="tr-TR" sz="1800" dirty="0"/>
              <a:t> </a:t>
            </a:r>
            <a:r>
              <a:rPr lang="tr-TR" sz="1800" dirty="0" err="1"/>
              <a:t>with</a:t>
            </a:r>
            <a:r>
              <a:rPr lang="tr-TR" sz="1800" dirty="0"/>
              <a:t> </a:t>
            </a:r>
            <a:r>
              <a:rPr lang="tr-TR" sz="1800" dirty="0" err="1"/>
              <a:t>polyionic</a:t>
            </a:r>
            <a:r>
              <a:rPr lang="tr-TR" sz="1800" dirty="0"/>
              <a:t> </a:t>
            </a:r>
            <a:r>
              <a:rPr lang="tr-TR" sz="1800" dirty="0" err="1"/>
              <a:t>solutions</a:t>
            </a:r>
            <a:r>
              <a:rPr lang="tr-TR" sz="1800" dirty="0"/>
              <a:t>, </a:t>
            </a:r>
            <a:r>
              <a:rPr lang="tr-TR" sz="1800" dirty="0" err="1"/>
              <a:t>given</a:t>
            </a:r>
            <a:r>
              <a:rPr lang="tr-TR" sz="1800" dirty="0"/>
              <a:t> IV </a:t>
            </a:r>
            <a:r>
              <a:rPr lang="tr-TR" sz="1800" dirty="0" err="1"/>
              <a:t>or</a:t>
            </a:r>
            <a:r>
              <a:rPr lang="tr-TR" sz="1800" dirty="0"/>
              <a:t> SC in </a:t>
            </a:r>
            <a:r>
              <a:rPr lang="tr-TR" sz="1800" dirty="0" err="1"/>
              <a:t>the</a:t>
            </a:r>
            <a:r>
              <a:rPr lang="tr-TR" sz="1800" dirty="0"/>
              <a:t> </a:t>
            </a:r>
            <a:r>
              <a:rPr lang="tr-TR" sz="1800" dirty="0" err="1"/>
              <a:t>hospital</a:t>
            </a:r>
            <a:r>
              <a:rPr lang="tr-TR" sz="1800" dirty="0"/>
              <a:t> </a:t>
            </a:r>
            <a:r>
              <a:rPr lang="tr-TR" sz="1800" dirty="0" err="1"/>
              <a:t>or</a:t>
            </a:r>
            <a:r>
              <a:rPr lang="tr-TR" sz="1800" dirty="0"/>
              <a:t> SC </a:t>
            </a:r>
            <a:r>
              <a:rPr lang="tr-TR" sz="1800" dirty="0" err="1"/>
              <a:t>by</a:t>
            </a:r>
            <a:r>
              <a:rPr lang="tr-TR" sz="1800" dirty="0"/>
              <a:t> </a:t>
            </a:r>
            <a:r>
              <a:rPr lang="tr-TR" sz="1800" dirty="0" err="1"/>
              <a:t>owners</a:t>
            </a:r>
            <a:r>
              <a:rPr lang="tr-TR" sz="1800" dirty="0"/>
              <a:t> at </a:t>
            </a:r>
            <a:r>
              <a:rPr lang="tr-TR" sz="1800" dirty="0" err="1"/>
              <a:t>home</a:t>
            </a:r>
            <a:r>
              <a:rPr lang="tr-TR" sz="1800" dirty="0"/>
              <a:t>, is </a:t>
            </a:r>
            <a:r>
              <a:rPr lang="tr-TR" sz="1800" dirty="0" err="1"/>
              <a:t>often</a:t>
            </a:r>
            <a:r>
              <a:rPr lang="tr-TR" sz="1800" dirty="0"/>
              <a:t> </a:t>
            </a:r>
            <a:r>
              <a:rPr lang="tr-TR" sz="1800" dirty="0" err="1"/>
              <a:t>beneficial</a:t>
            </a:r>
            <a:r>
              <a:rPr lang="tr-TR" sz="1800" dirty="0"/>
              <a:t> in </a:t>
            </a:r>
            <a:r>
              <a:rPr lang="tr-TR" sz="1800" dirty="0" err="1"/>
              <a:t>animals</a:t>
            </a:r>
            <a:r>
              <a:rPr lang="tr-TR" sz="1800" dirty="0"/>
              <a:t> </a:t>
            </a:r>
            <a:r>
              <a:rPr lang="tr-TR" sz="1800" dirty="0" err="1"/>
              <a:t>with</a:t>
            </a:r>
            <a:r>
              <a:rPr lang="tr-TR" sz="1800" dirty="0"/>
              <a:t> </a:t>
            </a:r>
            <a:r>
              <a:rPr lang="tr-TR" sz="1800" dirty="0" err="1"/>
              <a:t>intermittent</a:t>
            </a:r>
            <a:r>
              <a:rPr lang="tr-TR" sz="1800" dirty="0"/>
              <a:t> </a:t>
            </a:r>
            <a:r>
              <a:rPr lang="tr-TR" sz="1800" dirty="0" err="1"/>
              <a:t>signs</a:t>
            </a:r>
            <a:r>
              <a:rPr lang="tr-TR" sz="1800" dirty="0"/>
              <a:t> of </a:t>
            </a:r>
            <a:r>
              <a:rPr lang="tr-TR" sz="1800" dirty="0" err="1"/>
              <a:t>uremia</a:t>
            </a:r>
            <a:endParaRPr lang="tr-TR" sz="1800" dirty="0"/>
          </a:p>
          <a:p>
            <a:pPr algn="just">
              <a:lnSpc>
                <a:spcPct val="150000"/>
              </a:lnSpc>
              <a:buFont typeface="Arial" panose="020B0604020202020204" pitchFamily="34" charset="0"/>
              <a:buChar char="•"/>
            </a:pPr>
            <a:r>
              <a:rPr lang="tr-TR" sz="1800" dirty="0"/>
              <a:t>Oral vitamin D </a:t>
            </a:r>
            <a:r>
              <a:rPr lang="tr-TR" sz="1800" dirty="0" err="1"/>
              <a:t>administration</a:t>
            </a:r>
            <a:r>
              <a:rPr lang="tr-TR" sz="1800" dirty="0"/>
              <a:t> </a:t>
            </a:r>
            <a:r>
              <a:rPr lang="tr-TR" sz="1800" dirty="0" err="1"/>
              <a:t>may</a:t>
            </a:r>
            <a:r>
              <a:rPr lang="tr-TR" sz="1800" dirty="0"/>
              <a:t> </a:t>
            </a:r>
            <a:r>
              <a:rPr lang="tr-TR" sz="1800" dirty="0" err="1"/>
              <a:t>reduce</a:t>
            </a:r>
            <a:r>
              <a:rPr lang="tr-TR" sz="1800" dirty="0"/>
              <a:t> </a:t>
            </a:r>
            <a:r>
              <a:rPr lang="tr-TR" sz="1800" dirty="0" err="1"/>
              <a:t>uremic</a:t>
            </a:r>
            <a:r>
              <a:rPr lang="tr-TR" sz="1800" dirty="0"/>
              <a:t> </a:t>
            </a:r>
            <a:r>
              <a:rPr lang="tr-TR" sz="1800" dirty="0" err="1"/>
              <a:t>signs</a:t>
            </a:r>
            <a:r>
              <a:rPr lang="tr-TR" sz="1800" dirty="0"/>
              <a:t> </a:t>
            </a:r>
            <a:r>
              <a:rPr lang="tr-TR" sz="1800" dirty="0" err="1"/>
              <a:t>and</a:t>
            </a:r>
            <a:r>
              <a:rPr lang="tr-TR" sz="1800" dirty="0"/>
              <a:t> </a:t>
            </a:r>
            <a:r>
              <a:rPr lang="tr-TR" sz="1800" dirty="0" err="1"/>
              <a:t>prolong</a:t>
            </a:r>
            <a:r>
              <a:rPr lang="tr-TR" sz="1800" dirty="0"/>
              <a:t> </a:t>
            </a:r>
            <a:r>
              <a:rPr lang="tr-TR" sz="1800" dirty="0" err="1"/>
              <a:t>survival</a:t>
            </a:r>
            <a:r>
              <a:rPr lang="tr-TR" sz="1800" dirty="0"/>
              <a:t>, </a:t>
            </a:r>
            <a:r>
              <a:rPr lang="tr-TR" sz="1800" dirty="0" err="1"/>
              <a:t>particularly</a:t>
            </a:r>
            <a:r>
              <a:rPr lang="tr-TR" sz="1800" dirty="0"/>
              <a:t> in </a:t>
            </a:r>
            <a:r>
              <a:rPr lang="tr-TR" sz="1800" dirty="0" err="1"/>
              <a:t>dogs</a:t>
            </a:r>
            <a:r>
              <a:rPr lang="tr-TR" sz="1800" dirty="0"/>
              <a:t>. </a:t>
            </a:r>
            <a:r>
              <a:rPr lang="tr-TR" sz="1800" dirty="0" err="1"/>
              <a:t>However</a:t>
            </a:r>
            <a:r>
              <a:rPr lang="tr-TR" sz="1800" dirty="0"/>
              <a:t>, vitamin D </a:t>
            </a:r>
            <a:r>
              <a:rPr lang="tr-TR" sz="1800" dirty="0" err="1"/>
              <a:t>administration</a:t>
            </a:r>
            <a:r>
              <a:rPr lang="tr-TR" sz="1800" dirty="0"/>
              <a:t> </a:t>
            </a:r>
            <a:r>
              <a:rPr lang="tr-TR" sz="1800" dirty="0" err="1"/>
              <a:t>requires</a:t>
            </a:r>
            <a:r>
              <a:rPr lang="tr-TR" sz="1800" dirty="0"/>
              <a:t> </a:t>
            </a:r>
            <a:r>
              <a:rPr lang="tr-TR" sz="1800" dirty="0" err="1"/>
              <a:t>prior</a:t>
            </a:r>
            <a:r>
              <a:rPr lang="tr-TR" sz="1800" dirty="0"/>
              <a:t> </a:t>
            </a:r>
            <a:r>
              <a:rPr lang="tr-TR" sz="1800" dirty="0" err="1"/>
              <a:t>resolution</a:t>
            </a:r>
            <a:r>
              <a:rPr lang="tr-TR" sz="1800" dirty="0"/>
              <a:t> of </a:t>
            </a:r>
            <a:r>
              <a:rPr lang="tr-TR" sz="1800" dirty="0" err="1"/>
              <a:t>hyperphosphatemia</a:t>
            </a:r>
            <a:r>
              <a:rPr lang="tr-TR" sz="1800" dirty="0"/>
              <a:t> (</a:t>
            </a:r>
            <a:r>
              <a:rPr lang="tr-TR" sz="1800" dirty="0" err="1"/>
              <a:t>goal</a:t>
            </a:r>
            <a:r>
              <a:rPr lang="tr-TR" sz="1800" dirty="0"/>
              <a:t> is serum </a:t>
            </a:r>
            <a:r>
              <a:rPr lang="tr-TR" sz="1800" dirty="0" err="1"/>
              <a:t>phosphorus</a:t>
            </a:r>
            <a:r>
              <a:rPr lang="tr-TR" sz="1800" dirty="0"/>
              <a:t> &lt;6 mg/</a:t>
            </a:r>
            <a:r>
              <a:rPr lang="tr-TR" sz="1800" dirty="0" err="1"/>
              <a:t>dL</a:t>
            </a:r>
            <a:r>
              <a:rPr lang="tr-TR" sz="1800" dirty="0"/>
              <a:t>), </a:t>
            </a:r>
            <a:r>
              <a:rPr lang="tr-TR" sz="1800" dirty="0" err="1"/>
              <a:t>and</a:t>
            </a:r>
            <a:r>
              <a:rPr lang="tr-TR" sz="1800" dirty="0"/>
              <a:t> it </a:t>
            </a:r>
            <a:r>
              <a:rPr lang="tr-TR" sz="1800" dirty="0" err="1"/>
              <a:t>may</a:t>
            </a:r>
            <a:r>
              <a:rPr lang="tr-TR" sz="1800" dirty="0"/>
              <a:t> </a:t>
            </a:r>
            <a:r>
              <a:rPr lang="tr-TR" sz="1800" dirty="0" err="1"/>
              <a:t>induce</a:t>
            </a:r>
            <a:r>
              <a:rPr lang="tr-TR" sz="1800" dirty="0"/>
              <a:t> </a:t>
            </a:r>
            <a:r>
              <a:rPr lang="tr-TR" sz="1800" dirty="0" err="1"/>
              <a:t>hypercalcemia</a:t>
            </a:r>
            <a:r>
              <a:rPr lang="tr-TR" sz="1800" dirty="0"/>
              <a:t>.</a:t>
            </a:r>
            <a:endParaRPr lang="en-US" sz="1800" dirty="0"/>
          </a:p>
        </p:txBody>
      </p:sp>
    </p:spTree>
    <p:extLst>
      <p:ext uri="{BB962C8B-B14F-4D97-AF65-F5344CB8AC3E}">
        <p14:creationId xmlns:p14="http://schemas.microsoft.com/office/powerpoint/2010/main" val="216190422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62085-4287-7D4A-83B4-AAFAE2916575}"/>
              </a:ext>
            </a:extLst>
          </p:cNvPr>
          <p:cNvSpPr>
            <a:spLocks noGrp="1"/>
          </p:cNvSpPr>
          <p:nvPr>
            <p:ph type="title"/>
          </p:nvPr>
        </p:nvSpPr>
        <p:spPr>
          <a:xfrm>
            <a:off x="1024128" y="585216"/>
            <a:ext cx="9720072" cy="629222"/>
          </a:xfrm>
        </p:spPr>
        <p:txBody>
          <a:bodyPr>
            <a:normAutofit/>
          </a:bodyPr>
          <a:lstStyle/>
          <a:p>
            <a:pPr algn="just"/>
            <a:r>
              <a:rPr lang="tr-TR" sz="2000" b="1" dirty="0" err="1">
                <a:solidFill>
                  <a:srgbClr val="00B0F0"/>
                </a:solidFill>
              </a:rPr>
              <a:t>Acute</a:t>
            </a:r>
            <a:r>
              <a:rPr lang="tr-TR" sz="2000" b="1" dirty="0">
                <a:solidFill>
                  <a:srgbClr val="00B0F0"/>
                </a:solidFill>
              </a:rPr>
              <a:t> </a:t>
            </a:r>
            <a:r>
              <a:rPr lang="tr-TR" sz="2000" b="1" dirty="0" err="1">
                <a:solidFill>
                  <a:srgbClr val="00B0F0"/>
                </a:solidFill>
              </a:rPr>
              <a:t>Kidney</a:t>
            </a:r>
            <a:r>
              <a:rPr lang="tr-TR" sz="2000" b="1" dirty="0">
                <a:solidFill>
                  <a:srgbClr val="00B0F0"/>
                </a:solidFill>
              </a:rPr>
              <a:t> </a:t>
            </a:r>
            <a:r>
              <a:rPr lang="tr-TR" sz="2000" b="1" dirty="0" err="1">
                <a:solidFill>
                  <a:srgbClr val="00B0F0"/>
                </a:solidFill>
              </a:rPr>
              <a:t>Injury</a:t>
            </a:r>
            <a:r>
              <a:rPr lang="tr-TR" sz="2000" b="1" dirty="0">
                <a:solidFill>
                  <a:srgbClr val="00B0F0"/>
                </a:solidFill>
              </a:rPr>
              <a:t>(</a:t>
            </a:r>
            <a:r>
              <a:rPr lang="tr-TR" sz="2000" b="1" dirty="0" err="1">
                <a:solidFill>
                  <a:srgbClr val="00B0F0"/>
                </a:solidFill>
              </a:rPr>
              <a:t>acute</a:t>
            </a:r>
            <a:r>
              <a:rPr lang="tr-TR" sz="2000" b="1" dirty="0">
                <a:solidFill>
                  <a:srgbClr val="00B0F0"/>
                </a:solidFill>
              </a:rPr>
              <a:t> </a:t>
            </a:r>
            <a:r>
              <a:rPr lang="tr-TR" sz="2000" b="1" dirty="0" err="1">
                <a:solidFill>
                  <a:srgbClr val="00B0F0"/>
                </a:solidFill>
              </a:rPr>
              <a:t>renal</a:t>
            </a:r>
            <a:r>
              <a:rPr lang="tr-TR" sz="2000" b="1" dirty="0">
                <a:solidFill>
                  <a:srgbClr val="00B0F0"/>
                </a:solidFill>
              </a:rPr>
              <a:t> </a:t>
            </a:r>
            <a:r>
              <a:rPr lang="tr-TR" sz="2000" b="1" dirty="0" err="1">
                <a:solidFill>
                  <a:srgbClr val="00B0F0"/>
                </a:solidFill>
              </a:rPr>
              <a:t>failure</a:t>
            </a:r>
            <a:r>
              <a:rPr lang="tr-TR" sz="2000" b="1" dirty="0">
                <a:solidFill>
                  <a:srgbClr val="00B0F0"/>
                </a:solidFill>
              </a:rPr>
              <a:t>)</a:t>
            </a:r>
            <a:endParaRPr lang="en-US" sz="2000" b="1" dirty="0">
              <a:solidFill>
                <a:srgbClr val="00B0F0"/>
              </a:solidFill>
            </a:endParaRPr>
          </a:p>
        </p:txBody>
      </p:sp>
      <p:sp>
        <p:nvSpPr>
          <p:cNvPr id="3" name="Content Placeholder 2">
            <a:extLst>
              <a:ext uri="{FF2B5EF4-FFF2-40B4-BE49-F238E27FC236}">
                <a16:creationId xmlns:a16="http://schemas.microsoft.com/office/drawing/2014/main" id="{F2E62539-561F-6847-81F9-9C9618D7EA3A}"/>
              </a:ext>
            </a:extLst>
          </p:cNvPr>
          <p:cNvSpPr>
            <a:spLocks noGrp="1"/>
          </p:cNvSpPr>
          <p:nvPr>
            <p:ph idx="1"/>
          </p:nvPr>
        </p:nvSpPr>
        <p:spPr>
          <a:xfrm>
            <a:off x="1024128" y="1214438"/>
            <a:ext cx="9720073" cy="5094922"/>
          </a:xfrm>
        </p:spPr>
        <p:txBody>
          <a:bodyPr>
            <a:normAutofit/>
          </a:bodyPr>
          <a:lstStyle/>
          <a:p>
            <a:pPr algn="just">
              <a:lnSpc>
                <a:spcPct val="150000"/>
              </a:lnSpc>
            </a:pPr>
            <a:r>
              <a:rPr lang="tr-TR" b="1" dirty="0" err="1">
                <a:solidFill>
                  <a:srgbClr val="FF0000"/>
                </a:solidFill>
              </a:rPr>
              <a:t>Causes</a:t>
            </a:r>
            <a:endParaRPr lang="tr-TR" b="1" dirty="0">
              <a:solidFill>
                <a:srgbClr val="FF0000"/>
              </a:solidFill>
            </a:endParaRPr>
          </a:p>
          <a:p>
            <a:pPr algn="just">
              <a:lnSpc>
                <a:spcPct val="150000"/>
              </a:lnSpc>
              <a:buFont typeface="Arial" panose="020B0604020202020204" pitchFamily="34" charset="0"/>
              <a:buChar char="•"/>
            </a:pPr>
            <a:r>
              <a:rPr lang="tr-TR" dirty="0" err="1">
                <a:solidFill>
                  <a:schemeClr val="accent2"/>
                </a:solidFill>
              </a:rPr>
              <a:t>Toxins</a:t>
            </a:r>
            <a:r>
              <a:rPr lang="tr-TR" dirty="0">
                <a:solidFill>
                  <a:schemeClr val="accent2"/>
                </a:solidFill>
              </a:rPr>
              <a:t>  </a:t>
            </a:r>
            <a:r>
              <a:rPr lang="tr-TR" dirty="0"/>
              <a:t>(</a:t>
            </a:r>
            <a:r>
              <a:rPr lang="tr-TR" dirty="0" err="1"/>
              <a:t>eg</a:t>
            </a:r>
            <a:r>
              <a:rPr lang="tr-TR" dirty="0"/>
              <a:t>, </a:t>
            </a:r>
            <a:r>
              <a:rPr lang="tr-TR" dirty="0" err="1"/>
              <a:t>ethylene</a:t>
            </a:r>
            <a:r>
              <a:rPr lang="tr-TR" dirty="0"/>
              <a:t> </a:t>
            </a:r>
            <a:r>
              <a:rPr lang="tr-TR" dirty="0" err="1"/>
              <a:t>glycol</a:t>
            </a:r>
            <a:r>
              <a:rPr lang="tr-TR" dirty="0"/>
              <a:t>, </a:t>
            </a:r>
            <a:r>
              <a:rPr lang="tr-TR" dirty="0" err="1"/>
              <a:t>aminoglycoside</a:t>
            </a:r>
            <a:r>
              <a:rPr lang="tr-TR" dirty="0"/>
              <a:t> </a:t>
            </a:r>
            <a:r>
              <a:rPr lang="tr-TR" dirty="0" err="1"/>
              <a:t>antibiotics</a:t>
            </a:r>
            <a:r>
              <a:rPr lang="tr-TR" dirty="0"/>
              <a:t>, </a:t>
            </a:r>
            <a:r>
              <a:rPr lang="tr-TR" dirty="0" err="1"/>
              <a:t>hypercalcemia</a:t>
            </a:r>
            <a:r>
              <a:rPr lang="tr-TR" dirty="0"/>
              <a:t>, </a:t>
            </a:r>
            <a:r>
              <a:rPr lang="tr-TR" dirty="0" err="1"/>
              <a:t>hemoglobinuria</a:t>
            </a:r>
            <a:r>
              <a:rPr lang="tr-TR" dirty="0"/>
              <a:t>, </a:t>
            </a:r>
            <a:r>
              <a:rPr lang="tr-TR" dirty="0" err="1"/>
              <a:t>melamine-cyanuric</a:t>
            </a:r>
            <a:r>
              <a:rPr lang="tr-TR" dirty="0"/>
              <a:t> </a:t>
            </a:r>
            <a:r>
              <a:rPr lang="tr-TR" dirty="0" err="1"/>
              <a:t>acid</a:t>
            </a:r>
            <a:r>
              <a:rPr lang="tr-TR" dirty="0"/>
              <a:t>, </a:t>
            </a:r>
            <a:r>
              <a:rPr lang="tr-TR" dirty="0" err="1"/>
              <a:t>grapes</a:t>
            </a:r>
            <a:r>
              <a:rPr lang="tr-TR" dirty="0"/>
              <a:t> </a:t>
            </a:r>
            <a:r>
              <a:rPr lang="tr-TR" dirty="0" err="1"/>
              <a:t>or</a:t>
            </a:r>
            <a:r>
              <a:rPr lang="tr-TR" dirty="0"/>
              <a:t> </a:t>
            </a:r>
            <a:r>
              <a:rPr lang="tr-TR" dirty="0" err="1"/>
              <a:t>raisins</a:t>
            </a:r>
            <a:r>
              <a:rPr lang="tr-TR" dirty="0"/>
              <a:t>, </a:t>
            </a:r>
            <a:r>
              <a:rPr lang="tr-TR" dirty="0" err="1"/>
              <a:t>NSAIDs</a:t>
            </a:r>
            <a:r>
              <a:rPr lang="tr-TR" dirty="0"/>
              <a:t>)</a:t>
            </a:r>
          </a:p>
          <a:p>
            <a:pPr algn="just">
              <a:lnSpc>
                <a:spcPct val="150000"/>
              </a:lnSpc>
              <a:buFont typeface="Arial" panose="020B0604020202020204" pitchFamily="34" charset="0"/>
              <a:buChar char="•"/>
            </a:pPr>
            <a:r>
              <a:rPr lang="tr-TR" dirty="0" err="1">
                <a:solidFill>
                  <a:schemeClr val="accent2"/>
                </a:solidFill>
              </a:rPr>
              <a:t>Ischemia</a:t>
            </a:r>
            <a:r>
              <a:rPr lang="tr-TR" dirty="0"/>
              <a:t>  (</a:t>
            </a:r>
            <a:r>
              <a:rPr lang="tr-TR" dirty="0" err="1"/>
              <a:t>eg</a:t>
            </a:r>
            <a:r>
              <a:rPr lang="tr-TR" dirty="0"/>
              <a:t>, </a:t>
            </a:r>
            <a:r>
              <a:rPr lang="tr-TR" dirty="0" err="1"/>
              <a:t>embolic</a:t>
            </a:r>
            <a:r>
              <a:rPr lang="tr-TR" dirty="0"/>
              <a:t> </a:t>
            </a:r>
            <a:r>
              <a:rPr lang="tr-TR" dirty="0" err="1"/>
              <a:t>showers</a:t>
            </a:r>
            <a:r>
              <a:rPr lang="tr-TR" dirty="0"/>
              <a:t> </a:t>
            </a:r>
            <a:r>
              <a:rPr lang="tr-TR" dirty="0" err="1"/>
              <a:t>from</a:t>
            </a:r>
            <a:r>
              <a:rPr lang="tr-TR" dirty="0"/>
              <a:t> </a:t>
            </a:r>
            <a:r>
              <a:rPr lang="tr-TR" dirty="0" err="1"/>
              <a:t>disseminated</a:t>
            </a:r>
            <a:r>
              <a:rPr lang="tr-TR" dirty="0"/>
              <a:t> </a:t>
            </a:r>
            <a:r>
              <a:rPr lang="tr-TR" dirty="0" err="1"/>
              <a:t>intravascular</a:t>
            </a:r>
            <a:r>
              <a:rPr lang="tr-TR" dirty="0"/>
              <a:t> </a:t>
            </a:r>
            <a:r>
              <a:rPr lang="tr-TR" dirty="0" err="1"/>
              <a:t>coagulation</a:t>
            </a:r>
            <a:r>
              <a:rPr lang="tr-TR" dirty="0"/>
              <a:t> </a:t>
            </a:r>
            <a:r>
              <a:rPr lang="tr-TR" dirty="0" err="1"/>
              <a:t>or</a:t>
            </a:r>
            <a:r>
              <a:rPr lang="tr-TR" dirty="0"/>
              <a:t> severe </a:t>
            </a:r>
            <a:r>
              <a:rPr lang="tr-TR" dirty="0" err="1"/>
              <a:t>prolonged</a:t>
            </a:r>
            <a:r>
              <a:rPr lang="tr-TR" dirty="0"/>
              <a:t> </a:t>
            </a:r>
            <a:r>
              <a:rPr lang="tr-TR" dirty="0" err="1"/>
              <a:t>hypoperfusion</a:t>
            </a:r>
            <a:r>
              <a:rPr lang="tr-TR" dirty="0"/>
              <a:t>)</a:t>
            </a:r>
          </a:p>
          <a:p>
            <a:pPr algn="just">
              <a:lnSpc>
                <a:spcPct val="150000"/>
              </a:lnSpc>
              <a:buFont typeface="Arial" panose="020B0604020202020204" pitchFamily="34" charset="0"/>
              <a:buChar char="•"/>
            </a:pPr>
            <a:r>
              <a:rPr lang="tr-TR" dirty="0">
                <a:solidFill>
                  <a:schemeClr val="accent2"/>
                </a:solidFill>
              </a:rPr>
              <a:t> </a:t>
            </a:r>
            <a:r>
              <a:rPr lang="tr-TR" dirty="0" err="1">
                <a:solidFill>
                  <a:schemeClr val="accent2"/>
                </a:solidFill>
              </a:rPr>
              <a:t>Infection</a:t>
            </a:r>
            <a:r>
              <a:rPr lang="tr-TR" dirty="0">
                <a:solidFill>
                  <a:schemeClr val="accent2"/>
                </a:solidFill>
              </a:rPr>
              <a:t> </a:t>
            </a:r>
            <a:r>
              <a:rPr lang="tr-TR" dirty="0"/>
              <a:t>(</a:t>
            </a:r>
            <a:r>
              <a:rPr lang="tr-TR" dirty="0" err="1"/>
              <a:t>eg</a:t>
            </a:r>
            <a:r>
              <a:rPr lang="tr-TR" dirty="0"/>
              <a:t>, </a:t>
            </a:r>
            <a:r>
              <a:rPr lang="tr-TR" dirty="0" err="1"/>
              <a:t>leptospirosis</a:t>
            </a:r>
            <a:r>
              <a:rPr lang="tr-TR" dirty="0"/>
              <a:t>, </a:t>
            </a:r>
            <a:r>
              <a:rPr lang="tr-TR" dirty="0" err="1"/>
              <a:t>borreliosis</a:t>
            </a:r>
            <a:r>
              <a:rPr lang="tr-TR" dirty="0"/>
              <a:t>).</a:t>
            </a:r>
          </a:p>
        </p:txBody>
      </p:sp>
    </p:spTree>
    <p:extLst>
      <p:ext uri="{BB962C8B-B14F-4D97-AF65-F5344CB8AC3E}">
        <p14:creationId xmlns:p14="http://schemas.microsoft.com/office/powerpoint/2010/main" val="221919260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15C0C-A5A2-8A42-B117-0BA1BBDE246D}"/>
              </a:ext>
            </a:extLst>
          </p:cNvPr>
          <p:cNvSpPr>
            <a:spLocks noGrp="1"/>
          </p:cNvSpPr>
          <p:nvPr>
            <p:ph idx="1"/>
          </p:nvPr>
        </p:nvSpPr>
        <p:spPr>
          <a:xfrm>
            <a:off x="938403" y="1343025"/>
            <a:ext cx="10191560" cy="4023360"/>
          </a:xfrm>
        </p:spPr>
        <p:txBody>
          <a:bodyPr>
            <a:normAutofit fontScale="92500" lnSpcReduction="10000"/>
          </a:bodyPr>
          <a:lstStyle/>
          <a:p>
            <a:pPr algn="just">
              <a:lnSpc>
                <a:spcPct val="160000"/>
              </a:lnSpc>
            </a:pPr>
            <a:r>
              <a:rPr lang="tr-TR" b="1" dirty="0" err="1">
                <a:solidFill>
                  <a:srgbClr val="FF0000"/>
                </a:solidFill>
              </a:rPr>
              <a:t>Clinical</a:t>
            </a:r>
            <a:r>
              <a:rPr lang="tr-TR" b="1" dirty="0">
                <a:solidFill>
                  <a:srgbClr val="FF0000"/>
                </a:solidFill>
              </a:rPr>
              <a:t> </a:t>
            </a:r>
            <a:r>
              <a:rPr lang="tr-TR" b="1" dirty="0" err="1">
                <a:solidFill>
                  <a:srgbClr val="FF0000"/>
                </a:solidFill>
              </a:rPr>
              <a:t>Findings</a:t>
            </a:r>
            <a:endParaRPr lang="tr-TR" b="1" dirty="0">
              <a:solidFill>
                <a:srgbClr val="FF0000"/>
              </a:solidFill>
            </a:endParaRPr>
          </a:p>
          <a:p>
            <a:pPr algn="just">
              <a:lnSpc>
                <a:spcPct val="160000"/>
              </a:lnSpc>
              <a:buFont typeface="Arial" panose="020B0604020202020204" pitchFamily="34" charset="0"/>
              <a:buChar char="•"/>
            </a:pPr>
            <a:r>
              <a:rPr lang="tr-TR" dirty="0" err="1"/>
              <a:t>Mild</a:t>
            </a:r>
            <a:r>
              <a:rPr lang="tr-TR" dirty="0"/>
              <a:t> AKI </a:t>
            </a:r>
            <a:r>
              <a:rPr lang="tr-TR" dirty="0" err="1"/>
              <a:t>often</a:t>
            </a:r>
            <a:r>
              <a:rPr lang="tr-TR" dirty="0"/>
              <a:t> </a:t>
            </a:r>
            <a:r>
              <a:rPr lang="tr-TR" dirty="0" err="1"/>
              <a:t>goes</a:t>
            </a:r>
            <a:r>
              <a:rPr lang="tr-TR" dirty="0"/>
              <a:t> </a:t>
            </a:r>
            <a:r>
              <a:rPr lang="tr-TR" dirty="0" err="1"/>
              <a:t>unrecognized</a:t>
            </a:r>
            <a:r>
              <a:rPr lang="tr-TR" dirty="0"/>
              <a:t>; severe </a:t>
            </a:r>
            <a:r>
              <a:rPr lang="tr-TR" dirty="0" err="1"/>
              <a:t>initial</a:t>
            </a:r>
            <a:r>
              <a:rPr lang="tr-TR" dirty="0"/>
              <a:t> </a:t>
            </a:r>
            <a:r>
              <a:rPr lang="tr-TR" dirty="0" err="1"/>
              <a:t>or</a:t>
            </a:r>
            <a:r>
              <a:rPr lang="tr-TR" dirty="0"/>
              <a:t> </a:t>
            </a:r>
            <a:r>
              <a:rPr lang="tr-TR" dirty="0" err="1"/>
              <a:t>repeated</a:t>
            </a:r>
            <a:r>
              <a:rPr lang="tr-TR" dirty="0"/>
              <a:t> </a:t>
            </a:r>
            <a:r>
              <a:rPr lang="tr-TR" dirty="0" err="1"/>
              <a:t>bouts</a:t>
            </a:r>
            <a:r>
              <a:rPr lang="tr-TR" dirty="0"/>
              <a:t> </a:t>
            </a:r>
            <a:r>
              <a:rPr lang="tr-TR" dirty="0" err="1"/>
              <a:t>may</a:t>
            </a:r>
            <a:r>
              <a:rPr lang="tr-TR" dirty="0"/>
              <a:t> </a:t>
            </a:r>
            <a:r>
              <a:rPr lang="tr-TR" dirty="0" err="1"/>
              <a:t>lead</a:t>
            </a:r>
            <a:r>
              <a:rPr lang="tr-TR" dirty="0"/>
              <a:t> </a:t>
            </a:r>
            <a:r>
              <a:rPr lang="tr-TR" dirty="0" err="1"/>
              <a:t>to</a:t>
            </a:r>
            <a:r>
              <a:rPr lang="tr-TR" dirty="0"/>
              <a:t> CKD.</a:t>
            </a:r>
          </a:p>
          <a:p>
            <a:pPr algn="just">
              <a:lnSpc>
                <a:spcPct val="160000"/>
              </a:lnSpc>
              <a:buFont typeface="Arial" panose="020B0604020202020204" pitchFamily="34" charset="0"/>
              <a:buChar char="•"/>
            </a:pPr>
            <a:r>
              <a:rPr lang="tr-TR" dirty="0"/>
              <a:t>AKI is </a:t>
            </a:r>
            <a:r>
              <a:rPr lang="tr-TR" dirty="0" err="1"/>
              <a:t>recognized</a:t>
            </a:r>
            <a:r>
              <a:rPr lang="tr-TR" dirty="0"/>
              <a:t> in </a:t>
            </a:r>
            <a:r>
              <a:rPr lang="tr-TR" dirty="0" err="1"/>
              <a:t>advanced</a:t>
            </a:r>
            <a:r>
              <a:rPr lang="tr-TR" dirty="0"/>
              <a:t> </a:t>
            </a:r>
            <a:r>
              <a:rPr lang="tr-TR" dirty="0" err="1"/>
              <a:t>stages</a:t>
            </a:r>
            <a:r>
              <a:rPr lang="tr-TR" dirty="0"/>
              <a:t> </a:t>
            </a:r>
            <a:r>
              <a:rPr lang="tr-TR" dirty="0" err="1"/>
              <a:t>and</a:t>
            </a:r>
            <a:r>
              <a:rPr lang="tr-TR" dirty="0"/>
              <a:t> is </a:t>
            </a:r>
            <a:r>
              <a:rPr lang="tr-TR" dirty="0" err="1"/>
              <a:t>characterized</a:t>
            </a:r>
            <a:r>
              <a:rPr lang="tr-TR" dirty="0"/>
              <a:t> </a:t>
            </a:r>
            <a:r>
              <a:rPr lang="tr-TR" dirty="0" err="1"/>
              <a:t>clinically</a:t>
            </a:r>
            <a:r>
              <a:rPr lang="tr-TR" dirty="0"/>
              <a:t> </a:t>
            </a:r>
            <a:r>
              <a:rPr lang="tr-TR" dirty="0" err="1"/>
              <a:t>by</a:t>
            </a:r>
            <a:r>
              <a:rPr lang="tr-TR" dirty="0"/>
              <a:t> </a:t>
            </a:r>
            <a:r>
              <a:rPr lang="tr-TR" dirty="0" err="1"/>
              <a:t>anorexia</a:t>
            </a:r>
            <a:r>
              <a:rPr lang="tr-TR" dirty="0"/>
              <a:t>, </a:t>
            </a:r>
            <a:r>
              <a:rPr lang="tr-TR" dirty="0" err="1"/>
              <a:t>depression</a:t>
            </a:r>
            <a:r>
              <a:rPr lang="tr-TR" dirty="0"/>
              <a:t>, </a:t>
            </a:r>
            <a:r>
              <a:rPr lang="tr-TR" dirty="0" err="1"/>
              <a:t>dehydration</a:t>
            </a:r>
            <a:r>
              <a:rPr lang="tr-TR" dirty="0"/>
              <a:t>, oral </a:t>
            </a:r>
            <a:r>
              <a:rPr lang="tr-TR" dirty="0" err="1"/>
              <a:t>ulceration</a:t>
            </a:r>
            <a:r>
              <a:rPr lang="tr-TR" dirty="0"/>
              <a:t>, </a:t>
            </a:r>
            <a:r>
              <a:rPr lang="tr-TR" dirty="0" err="1"/>
              <a:t>vomiting</a:t>
            </a:r>
            <a:r>
              <a:rPr lang="tr-TR" dirty="0"/>
              <a:t> </a:t>
            </a:r>
            <a:r>
              <a:rPr lang="tr-TR" dirty="0" err="1"/>
              <a:t>and</a:t>
            </a:r>
            <a:r>
              <a:rPr lang="tr-TR" dirty="0"/>
              <a:t>/</a:t>
            </a:r>
            <a:r>
              <a:rPr lang="tr-TR" dirty="0" err="1"/>
              <a:t>or</a:t>
            </a:r>
            <a:r>
              <a:rPr lang="tr-TR" dirty="0"/>
              <a:t> </a:t>
            </a:r>
            <a:r>
              <a:rPr lang="tr-TR" dirty="0" err="1"/>
              <a:t>diarrhea</a:t>
            </a:r>
            <a:r>
              <a:rPr lang="tr-TR" dirty="0"/>
              <a:t>, </a:t>
            </a:r>
            <a:r>
              <a:rPr lang="tr-TR" dirty="0" err="1"/>
              <a:t>or</a:t>
            </a:r>
            <a:r>
              <a:rPr lang="tr-TR" dirty="0"/>
              <a:t> </a:t>
            </a:r>
            <a:r>
              <a:rPr lang="tr-TR" dirty="0" err="1"/>
              <a:t>oliguria</a:t>
            </a:r>
            <a:r>
              <a:rPr lang="tr-TR" dirty="0"/>
              <a:t>.</a:t>
            </a:r>
          </a:p>
          <a:p>
            <a:pPr algn="just">
              <a:lnSpc>
                <a:spcPct val="160000"/>
              </a:lnSpc>
              <a:buFont typeface="Arial" panose="020B0604020202020204" pitchFamily="34" charset="0"/>
              <a:buChar char="•"/>
            </a:pPr>
            <a:r>
              <a:rPr lang="tr-TR" dirty="0" err="1"/>
              <a:t>Physical</a:t>
            </a:r>
            <a:r>
              <a:rPr lang="tr-TR" dirty="0"/>
              <a:t> </a:t>
            </a:r>
            <a:r>
              <a:rPr lang="tr-TR" dirty="0" err="1"/>
              <a:t>examination</a:t>
            </a:r>
            <a:r>
              <a:rPr lang="tr-TR" dirty="0"/>
              <a:t> </a:t>
            </a:r>
            <a:r>
              <a:rPr lang="tr-TR" dirty="0" err="1"/>
              <a:t>findings</a:t>
            </a:r>
            <a:r>
              <a:rPr lang="tr-TR" dirty="0"/>
              <a:t> </a:t>
            </a:r>
            <a:r>
              <a:rPr lang="tr-TR" dirty="0" err="1"/>
              <a:t>often</a:t>
            </a:r>
            <a:r>
              <a:rPr lang="tr-TR" dirty="0"/>
              <a:t> </a:t>
            </a:r>
            <a:r>
              <a:rPr lang="tr-TR" dirty="0" err="1"/>
              <a:t>reveal</a:t>
            </a:r>
            <a:r>
              <a:rPr lang="tr-TR" dirty="0"/>
              <a:t> </a:t>
            </a:r>
            <a:r>
              <a:rPr lang="tr-TR" dirty="0" err="1"/>
              <a:t>dehydration</a:t>
            </a:r>
            <a:r>
              <a:rPr lang="tr-TR" dirty="0"/>
              <a:t> but </a:t>
            </a:r>
            <a:r>
              <a:rPr lang="tr-TR" dirty="0" err="1"/>
              <a:t>otherwise</a:t>
            </a:r>
            <a:r>
              <a:rPr lang="tr-TR" dirty="0"/>
              <a:t> </a:t>
            </a:r>
            <a:r>
              <a:rPr lang="tr-TR" dirty="0" err="1"/>
              <a:t>are</a:t>
            </a:r>
            <a:r>
              <a:rPr lang="tr-TR" dirty="0"/>
              <a:t> </a:t>
            </a:r>
            <a:r>
              <a:rPr lang="tr-TR" dirty="0" err="1"/>
              <a:t>usually</a:t>
            </a:r>
            <a:r>
              <a:rPr lang="tr-TR" dirty="0"/>
              <a:t> not </a:t>
            </a:r>
            <a:r>
              <a:rPr lang="tr-TR" dirty="0" err="1"/>
              <a:t>remarkable</a:t>
            </a:r>
            <a:r>
              <a:rPr lang="tr-TR" dirty="0"/>
              <a:t>, </a:t>
            </a:r>
            <a:r>
              <a:rPr lang="tr-TR" dirty="0" err="1"/>
              <a:t>although</a:t>
            </a:r>
            <a:r>
              <a:rPr lang="tr-TR" dirty="0"/>
              <a:t> </a:t>
            </a:r>
            <a:r>
              <a:rPr lang="tr-TR" dirty="0" err="1"/>
              <a:t>pain</a:t>
            </a:r>
            <a:r>
              <a:rPr lang="tr-TR" dirty="0"/>
              <a:t> is </a:t>
            </a:r>
            <a:r>
              <a:rPr lang="tr-TR" dirty="0" err="1"/>
              <a:t>occasionally</a:t>
            </a:r>
            <a:r>
              <a:rPr lang="tr-TR" dirty="0"/>
              <a:t> </a:t>
            </a:r>
            <a:r>
              <a:rPr lang="tr-TR" dirty="0" err="1"/>
              <a:t>elicited</a:t>
            </a:r>
            <a:r>
              <a:rPr lang="tr-TR" dirty="0"/>
              <a:t> on </a:t>
            </a:r>
            <a:r>
              <a:rPr lang="tr-TR" dirty="0" err="1"/>
              <a:t>palpation</a:t>
            </a:r>
            <a:r>
              <a:rPr lang="tr-TR" dirty="0"/>
              <a:t> of </a:t>
            </a:r>
            <a:r>
              <a:rPr lang="tr-TR" dirty="0" err="1"/>
              <a:t>the</a:t>
            </a:r>
            <a:r>
              <a:rPr lang="tr-TR" dirty="0"/>
              <a:t> </a:t>
            </a:r>
            <a:r>
              <a:rPr lang="tr-TR" dirty="0" err="1"/>
              <a:t>kidneys</a:t>
            </a:r>
            <a:r>
              <a:rPr lang="tr-TR" dirty="0"/>
              <a:t>, </a:t>
            </a:r>
            <a:r>
              <a:rPr lang="tr-TR" dirty="0" err="1"/>
              <a:t>which</a:t>
            </a:r>
            <a:r>
              <a:rPr lang="tr-TR" dirty="0"/>
              <a:t> </a:t>
            </a:r>
            <a:r>
              <a:rPr lang="tr-TR" dirty="0" err="1"/>
              <a:t>may</a:t>
            </a:r>
            <a:r>
              <a:rPr lang="tr-TR" dirty="0"/>
              <a:t> be normal in size </a:t>
            </a:r>
            <a:r>
              <a:rPr lang="tr-TR" dirty="0" err="1"/>
              <a:t>to</a:t>
            </a:r>
            <a:r>
              <a:rPr lang="tr-TR" dirty="0"/>
              <a:t> </a:t>
            </a:r>
            <a:r>
              <a:rPr lang="tr-TR" dirty="0" err="1"/>
              <a:t>slightly</a:t>
            </a:r>
            <a:r>
              <a:rPr lang="tr-TR" dirty="0"/>
              <a:t> </a:t>
            </a:r>
            <a:r>
              <a:rPr lang="tr-TR" dirty="0" err="1"/>
              <a:t>enlarged</a:t>
            </a:r>
            <a:r>
              <a:rPr lang="tr-TR" dirty="0"/>
              <a:t>.</a:t>
            </a:r>
            <a:endParaRPr lang="en-US" dirty="0"/>
          </a:p>
          <a:p>
            <a:endParaRPr lang="en-US" dirty="0"/>
          </a:p>
        </p:txBody>
      </p:sp>
    </p:spTree>
    <p:extLst>
      <p:ext uri="{BB962C8B-B14F-4D97-AF65-F5344CB8AC3E}">
        <p14:creationId xmlns:p14="http://schemas.microsoft.com/office/powerpoint/2010/main" val="260721070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56D51-5E1C-8A44-AB12-495284648E87}"/>
              </a:ext>
            </a:extLst>
          </p:cNvPr>
          <p:cNvSpPr>
            <a:spLocks noGrp="1"/>
          </p:cNvSpPr>
          <p:nvPr>
            <p:ph type="title"/>
          </p:nvPr>
        </p:nvSpPr>
        <p:spPr>
          <a:xfrm>
            <a:off x="752666" y="870966"/>
            <a:ext cx="9720072" cy="643509"/>
          </a:xfrm>
        </p:spPr>
        <p:txBody>
          <a:bodyPr>
            <a:normAutofit/>
          </a:bodyPr>
          <a:lstStyle/>
          <a:p>
            <a:r>
              <a:rPr lang="tr-TR" sz="2800" b="1" dirty="0" err="1">
                <a:solidFill>
                  <a:srgbClr val="00B0F0"/>
                </a:solidFill>
              </a:rPr>
              <a:t>Diagnosis</a:t>
            </a:r>
            <a:endParaRPr lang="en-US" sz="2800" dirty="0">
              <a:solidFill>
                <a:srgbClr val="00B0F0"/>
              </a:solidFill>
            </a:endParaRPr>
          </a:p>
        </p:txBody>
      </p:sp>
      <p:sp>
        <p:nvSpPr>
          <p:cNvPr id="3" name="Content Placeholder 2">
            <a:extLst>
              <a:ext uri="{FF2B5EF4-FFF2-40B4-BE49-F238E27FC236}">
                <a16:creationId xmlns:a16="http://schemas.microsoft.com/office/drawing/2014/main" id="{DE8C37B2-EB1A-DE47-9B08-8502D64C23B3}"/>
              </a:ext>
            </a:extLst>
          </p:cNvPr>
          <p:cNvSpPr>
            <a:spLocks noGrp="1"/>
          </p:cNvSpPr>
          <p:nvPr>
            <p:ph idx="1"/>
          </p:nvPr>
        </p:nvSpPr>
        <p:spPr>
          <a:xfrm>
            <a:off x="752666" y="1671636"/>
            <a:ext cx="11148822" cy="5014913"/>
          </a:xfrm>
        </p:spPr>
        <p:txBody>
          <a:bodyPr>
            <a:normAutofit fontScale="85000" lnSpcReduction="20000"/>
          </a:bodyPr>
          <a:lstStyle/>
          <a:p>
            <a:pPr algn="just">
              <a:lnSpc>
                <a:spcPct val="160000"/>
              </a:lnSpc>
              <a:buFont typeface="Arial" panose="020B0604020202020204" pitchFamily="34" charset="0"/>
              <a:buChar char="•"/>
            </a:pPr>
            <a:r>
              <a:rPr lang="tr-TR" dirty="0" err="1"/>
              <a:t>History</a:t>
            </a:r>
            <a:r>
              <a:rPr lang="tr-TR" dirty="0"/>
              <a:t> of </a:t>
            </a:r>
            <a:r>
              <a:rPr lang="tr-TR" dirty="0" err="1"/>
              <a:t>hypotension</a:t>
            </a:r>
            <a:r>
              <a:rPr lang="tr-TR" dirty="0"/>
              <a:t>, </a:t>
            </a:r>
            <a:r>
              <a:rPr lang="tr-TR" dirty="0" err="1"/>
              <a:t>shock</a:t>
            </a:r>
            <a:r>
              <a:rPr lang="tr-TR" dirty="0"/>
              <a:t>, </a:t>
            </a:r>
            <a:r>
              <a:rPr lang="tr-TR" dirty="0" err="1"/>
              <a:t>or</a:t>
            </a:r>
            <a:r>
              <a:rPr lang="tr-TR" dirty="0"/>
              <a:t> </a:t>
            </a:r>
            <a:r>
              <a:rPr lang="tr-TR" dirty="0" err="1"/>
              <a:t>recent</a:t>
            </a:r>
            <a:r>
              <a:rPr lang="tr-TR" dirty="0"/>
              <a:t> </a:t>
            </a:r>
            <a:r>
              <a:rPr lang="tr-TR" dirty="0" err="1"/>
              <a:t>exposure</a:t>
            </a:r>
            <a:r>
              <a:rPr lang="tr-TR" dirty="0"/>
              <a:t> </a:t>
            </a:r>
            <a:r>
              <a:rPr lang="tr-TR" dirty="0" err="1"/>
              <a:t>to</a:t>
            </a:r>
            <a:r>
              <a:rPr lang="tr-TR" dirty="0"/>
              <a:t> </a:t>
            </a:r>
            <a:r>
              <a:rPr lang="tr-TR" dirty="0" err="1"/>
              <a:t>known</a:t>
            </a:r>
            <a:r>
              <a:rPr lang="tr-TR" dirty="0"/>
              <a:t> </a:t>
            </a:r>
            <a:r>
              <a:rPr lang="tr-TR" dirty="0" err="1"/>
              <a:t>nephrotoxins</a:t>
            </a:r>
            <a:endParaRPr lang="tr-TR" dirty="0"/>
          </a:p>
          <a:p>
            <a:pPr algn="just">
              <a:lnSpc>
                <a:spcPct val="160000"/>
              </a:lnSpc>
              <a:buFont typeface="Arial" panose="020B0604020202020204" pitchFamily="34" charset="0"/>
              <a:buChar char="•"/>
            </a:pPr>
            <a:r>
              <a:rPr lang="tr-TR" dirty="0" err="1"/>
              <a:t>Poorly</a:t>
            </a:r>
            <a:r>
              <a:rPr lang="tr-TR" dirty="0"/>
              <a:t>  </a:t>
            </a:r>
            <a:r>
              <a:rPr lang="tr-TR" dirty="0" err="1"/>
              <a:t>concentrated</a:t>
            </a:r>
            <a:r>
              <a:rPr lang="tr-TR" dirty="0"/>
              <a:t> </a:t>
            </a:r>
            <a:r>
              <a:rPr lang="tr-TR" dirty="0" err="1"/>
              <a:t>urine</a:t>
            </a:r>
            <a:r>
              <a:rPr lang="tr-TR" dirty="0"/>
              <a:t> (</a:t>
            </a:r>
            <a:r>
              <a:rPr lang="tr-TR" dirty="0" err="1"/>
              <a:t>specific</a:t>
            </a:r>
            <a:r>
              <a:rPr lang="tr-TR" dirty="0"/>
              <a:t> </a:t>
            </a:r>
            <a:r>
              <a:rPr lang="tr-TR" dirty="0" err="1"/>
              <a:t>gravity</a:t>
            </a:r>
            <a:r>
              <a:rPr lang="tr-TR" dirty="0"/>
              <a:t> 1.007–1.030) </a:t>
            </a:r>
            <a:r>
              <a:rPr lang="tr-TR" dirty="0" err="1"/>
              <a:t>despite</a:t>
            </a:r>
            <a:r>
              <a:rPr lang="tr-TR" dirty="0"/>
              <a:t> </a:t>
            </a:r>
            <a:r>
              <a:rPr lang="tr-TR" dirty="0" err="1"/>
              <a:t>dehydration</a:t>
            </a:r>
            <a:r>
              <a:rPr lang="tr-TR" dirty="0"/>
              <a:t> </a:t>
            </a:r>
            <a:r>
              <a:rPr lang="tr-TR" dirty="0" err="1"/>
              <a:t>and</a:t>
            </a:r>
            <a:r>
              <a:rPr lang="tr-TR" dirty="0"/>
              <a:t>/</a:t>
            </a:r>
            <a:r>
              <a:rPr lang="tr-TR" dirty="0" err="1"/>
              <a:t>or</a:t>
            </a:r>
            <a:r>
              <a:rPr lang="tr-TR" dirty="0"/>
              <a:t> </a:t>
            </a:r>
            <a:r>
              <a:rPr lang="tr-TR" dirty="0" err="1"/>
              <a:t>azotemia</a:t>
            </a:r>
            <a:r>
              <a:rPr lang="tr-TR" dirty="0"/>
              <a:t> </a:t>
            </a:r>
            <a:r>
              <a:rPr lang="tr-TR" dirty="0" err="1"/>
              <a:t>suggests</a:t>
            </a:r>
            <a:r>
              <a:rPr lang="tr-TR" dirty="0"/>
              <a:t> </a:t>
            </a:r>
            <a:r>
              <a:rPr lang="tr-TR" dirty="0" err="1"/>
              <a:t>renal</a:t>
            </a:r>
            <a:r>
              <a:rPr lang="tr-TR" dirty="0"/>
              <a:t> </a:t>
            </a:r>
            <a:r>
              <a:rPr lang="tr-TR" dirty="0" err="1"/>
              <a:t>dysfunction</a:t>
            </a:r>
            <a:r>
              <a:rPr lang="tr-TR" dirty="0"/>
              <a:t>. </a:t>
            </a:r>
          </a:p>
          <a:p>
            <a:pPr algn="just">
              <a:lnSpc>
                <a:spcPct val="160000"/>
              </a:lnSpc>
              <a:buFont typeface="Arial" panose="020B0604020202020204" pitchFamily="34" charset="0"/>
              <a:buChar char="•"/>
            </a:pPr>
            <a:r>
              <a:rPr lang="tr-TR" dirty="0" err="1"/>
              <a:t>Differentiating</a:t>
            </a:r>
            <a:r>
              <a:rPr lang="tr-TR" dirty="0"/>
              <a:t> </a:t>
            </a:r>
            <a:r>
              <a:rPr lang="tr-TR" dirty="0" err="1"/>
              <a:t>between</a:t>
            </a:r>
            <a:r>
              <a:rPr lang="tr-TR" dirty="0"/>
              <a:t> </a:t>
            </a:r>
            <a:r>
              <a:rPr lang="tr-TR" dirty="0" err="1"/>
              <a:t>chronic</a:t>
            </a:r>
            <a:r>
              <a:rPr lang="tr-TR" dirty="0"/>
              <a:t> </a:t>
            </a:r>
            <a:r>
              <a:rPr lang="tr-TR" dirty="0" err="1"/>
              <a:t>and</a:t>
            </a:r>
            <a:r>
              <a:rPr lang="tr-TR" dirty="0"/>
              <a:t> </a:t>
            </a:r>
            <a:r>
              <a:rPr lang="tr-TR" dirty="0" err="1"/>
              <a:t>acute</a:t>
            </a:r>
            <a:r>
              <a:rPr lang="tr-TR" dirty="0"/>
              <a:t> </a:t>
            </a:r>
            <a:r>
              <a:rPr lang="tr-TR" dirty="0" err="1"/>
              <a:t>kidney</a:t>
            </a:r>
            <a:r>
              <a:rPr lang="tr-TR" dirty="0"/>
              <a:t> </a:t>
            </a:r>
            <a:r>
              <a:rPr lang="tr-TR" dirty="0" err="1"/>
              <a:t>disease</a:t>
            </a:r>
            <a:r>
              <a:rPr lang="tr-TR" dirty="0"/>
              <a:t> (</a:t>
            </a:r>
            <a:r>
              <a:rPr lang="tr-TR" dirty="0" err="1"/>
              <a:t>and</a:t>
            </a:r>
            <a:r>
              <a:rPr lang="tr-TR" dirty="0"/>
              <a:t> </a:t>
            </a:r>
            <a:r>
              <a:rPr lang="tr-TR" dirty="0" err="1"/>
              <a:t>establishing</a:t>
            </a:r>
            <a:r>
              <a:rPr lang="tr-TR" dirty="0"/>
              <a:t> a </a:t>
            </a:r>
            <a:r>
              <a:rPr lang="tr-TR" dirty="0" err="1"/>
              <a:t>specific</a:t>
            </a:r>
            <a:r>
              <a:rPr lang="tr-TR" dirty="0"/>
              <a:t> </a:t>
            </a:r>
            <a:r>
              <a:rPr lang="tr-TR" dirty="0" err="1"/>
              <a:t>cause</a:t>
            </a:r>
            <a:r>
              <a:rPr lang="tr-TR" dirty="0"/>
              <a:t> in </a:t>
            </a:r>
            <a:r>
              <a:rPr lang="tr-TR" dirty="0" err="1"/>
              <a:t>acute</a:t>
            </a:r>
            <a:r>
              <a:rPr lang="tr-TR" dirty="0"/>
              <a:t> </a:t>
            </a:r>
            <a:r>
              <a:rPr lang="tr-TR" dirty="0" err="1"/>
              <a:t>kidney</a:t>
            </a:r>
            <a:r>
              <a:rPr lang="tr-TR" dirty="0"/>
              <a:t> </a:t>
            </a:r>
            <a:r>
              <a:rPr lang="tr-TR" dirty="0" err="1"/>
              <a:t>disease</a:t>
            </a:r>
            <a:r>
              <a:rPr lang="tr-TR" dirty="0"/>
              <a:t>) is </a:t>
            </a:r>
            <a:r>
              <a:rPr lang="tr-TR" dirty="0" err="1"/>
              <a:t>important</a:t>
            </a:r>
            <a:r>
              <a:rPr lang="tr-TR" dirty="0"/>
              <a:t>, </a:t>
            </a:r>
            <a:r>
              <a:rPr lang="tr-TR" dirty="0" err="1"/>
              <a:t>because</a:t>
            </a:r>
            <a:r>
              <a:rPr lang="tr-TR" dirty="0"/>
              <a:t> </a:t>
            </a:r>
            <a:r>
              <a:rPr lang="tr-TR" dirty="0" err="1"/>
              <a:t>the</a:t>
            </a:r>
            <a:r>
              <a:rPr lang="tr-TR" dirty="0"/>
              <a:t> </a:t>
            </a:r>
            <a:r>
              <a:rPr lang="tr-TR" dirty="0" err="1"/>
              <a:t>prognosis</a:t>
            </a:r>
            <a:r>
              <a:rPr lang="tr-TR" dirty="0"/>
              <a:t> </a:t>
            </a:r>
            <a:r>
              <a:rPr lang="tr-TR" dirty="0" err="1"/>
              <a:t>and</a:t>
            </a:r>
            <a:r>
              <a:rPr lang="tr-TR" dirty="0"/>
              <a:t> </a:t>
            </a:r>
            <a:r>
              <a:rPr lang="tr-TR" dirty="0" err="1"/>
              <a:t>specific</a:t>
            </a:r>
            <a:r>
              <a:rPr lang="tr-TR" dirty="0"/>
              <a:t> </a:t>
            </a:r>
            <a:r>
              <a:rPr lang="tr-TR" dirty="0" err="1"/>
              <a:t>therapy</a:t>
            </a:r>
            <a:r>
              <a:rPr lang="tr-TR" dirty="0"/>
              <a:t> </a:t>
            </a:r>
            <a:r>
              <a:rPr lang="tr-TR" dirty="0" err="1"/>
              <a:t>may</a:t>
            </a:r>
            <a:r>
              <a:rPr lang="tr-TR" dirty="0"/>
              <a:t> </a:t>
            </a:r>
            <a:r>
              <a:rPr lang="tr-TR" dirty="0" err="1"/>
              <a:t>differ</a:t>
            </a:r>
            <a:endParaRPr lang="tr-TR" dirty="0"/>
          </a:p>
          <a:p>
            <a:pPr algn="just">
              <a:lnSpc>
                <a:spcPct val="160000"/>
              </a:lnSpc>
              <a:buFont typeface="Arial" panose="020B0604020202020204" pitchFamily="34" charset="0"/>
              <a:buChar char="•"/>
            </a:pPr>
            <a:r>
              <a:rPr lang="tr-TR" dirty="0" err="1"/>
              <a:t>marked</a:t>
            </a:r>
            <a:r>
              <a:rPr lang="tr-TR" dirty="0"/>
              <a:t> </a:t>
            </a:r>
            <a:r>
              <a:rPr lang="tr-TR" dirty="0" err="1"/>
              <a:t>cylindruria</a:t>
            </a:r>
            <a:r>
              <a:rPr lang="tr-TR" dirty="0"/>
              <a:t>, a </a:t>
            </a:r>
            <a:r>
              <a:rPr lang="tr-TR" dirty="0" err="1"/>
              <a:t>large</a:t>
            </a:r>
            <a:r>
              <a:rPr lang="tr-TR" dirty="0"/>
              <a:t> </a:t>
            </a:r>
            <a:r>
              <a:rPr lang="tr-TR" dirty="0" err="1"/>
              <a:t>number</a:t>
            </a:r>
            <a:r>
              <a:rPr lang="tr-TR" dirty="0"/>
              <a:t> of </a:t>
            </a:r>
            <a:r>
              <a:rPr lang="tr-TR" dirty="0" err="1"/>
              <a:t>renal</a:t>
            </a:r>
            <a:r>
              <a:rPr lang="tr-TR" dirty="0"/>
              <a:t> </a:t>
            </a:r>
            <a:r>
              <a:rPr lang="tr-TR" dirty="0" err="1"/>
              <a:t>epithelial</a:t>
            </a:r>
            <a:r>
              <a:rPr lang="tr-TR" dirty="0"/>
              <a:t> </a:t>
            </a:r>
            <a:r>
              <a:rPr lang="tr-TR" dirty="0" err="1"/>
              <a:t>cells</a:t>
            </a:r>
            <a:r>
              <a:rPr lang="tr-TR" dirty="0"/>
              <a:t> </a:t>
            </a:r>
            <a:r>
              <a:rPr lang="tr-TR" dirty="0" err="1"/>
              <a:t>and</a:t>
            </a:r>
            <a:r>
              <a:rPr lang="tr-TR" dirty="0"/>
              <a:t> </a:t>
            </a:r>
            <a:r>
              <a:rPr lang="tr-TR" dirty="0" err="1"/>
              <a:t>leukocytes</a:t>
            </a:r>
            <a:r>
              <a:rPr lang="tr-TR" dirty="0"/>
              <a:t> in </a:t>
            </a:r>
            <a:r>
              <a:rPr lang="tr-TR" dirty="0" err="1"/>
              <a:t>the</a:t>
            </a:r>
            <a:r>
              <a:rPr lang="tr-TR" dirty="0"/>
              <a:t> </a:t>
            </a:r>
            <a:r>
              <a:rPr lang="tr-TR" dirty="0" err="1"/>
              <a:t>urine</a:t>
            </a:r>
            <a:r>
              <a:rPr lang="tr-TR" dirty="0"/>
              <a:t> </a:t>
            </a:r>
            <a:r>
              <a:rPr lang="tr-TR" dirty="0" err="1"/>
              <a:t>sediment</a:t>
            </a:r>
            <a:r>
              <a:rPr lang="tr-TR" dirty="0"/>
              <a:t>, </a:t>
            </a:r>
            <a:r>
              <a:rPr lang="tr-TR" dirty="0" err="1"/>
              <a:t>glucosuria</a:t>
            </a:r>
            <a:r>
              <a:rPr lang="tr-TR" dirty="0"/>
              <a:t>, </a:t>
            </a:r>
            <a:r>
              <a:rPr lang="tr-TR" dirty="0" err="1"/>
              <a:t>crystalluria</a:t>
            </a:r>
            <a:r>
              <a:rPr lang="tr-TR" dirty="0"/>
              <a:t>, </a:t>
            </a:r>
            <a:r>
              <a:rPr lang="tr-TR" dirty="0" err="1"/>
              <a:t>enzymuria</a:t>
            </a:r>
            <a:r>
              <a:rPr lang="tr-TR" dirty="0"/>
              <a:t>, </a:t>
            </a:r>
            <a:r>
              <a:rPr lang="tr-TR" dirty="0" err="1"/>
              <a:t>and</a:t>
            </a:r>
            <a:r>
              <a:rPr lang="tr-TR" dirty="0"/>
              <a:t>/</a:t>
            </a:r>
            <a:r>
              <a:rPr lang="tr-TR" dirty="0" err="1"/>
              <a:t>or</a:t>
            </a:r>
            <a:r>
              <a:rPr lang="tr-TR" dirty="0"/>
              <a:t> </a:t>
            </a:r>
            <a:r>
              <a:rPr lang="tr-TR" dirty="0" err="1"/>
              <a:t>myoglobinuria</a:t>
            </a:r>
            <a:r>
              <a:rPr lang="tr-TR" dirty="0"/>
              <a:t>/</a:t>
            </a:r>
            <a:r>
              <a:rPr lang="tr-TR" dirty="0" err="1"/>
              <a:t>hemoglobinuria</a:t>
            </a:r>
            <a:r>
              <a:rPr lang="tr-TR" dirty="0"/>
              <a:t>. </a:t>
            </a:r>
          </a:p>
          <a:p>
            <a:pPr algn="just">
              <a:lnSpc>
                <a:spcPct val="160000"/>
              </a:lnSpc>
              <a:buFont typeface="Arial" panose="020B0604020202020204" pitchFamily="34" charset="0"/>
              <a:buChar char="•"/>
            </a:pPr>
            <a:r>
              <a:rPr lang="tr-TR" dirty="0" err="1"/>
              <a:t>increased</a:t>
            </a:r>
            <a:r>
              <a:rPr lang="tr-TR" dirty="0"/>
              <a:t> serum </a:t>
            </a:r>
            <a:r>
              <a:rPr lang="tr-TR" dirty="0" err="1"/>
              <a:t>urea</a:t>
            </a:r>
            <a:r>
              <a:rPr lang="tr-TR" dirty="0"/>
              <a:t> </a:t>
            </a:r>
            <a:r>
              <a:rPr lang="tr-TR" dirty="0" err="1"/>
              <a:t>nitrogen</a:t>
            </a:r>
            <a:r>
              <a:rPr lang="tr-TR" dirty="0"/>
              <a:t>, </a:t>
            </a:r>
            <a:r>
              <a:rPr lang="tr-TR" dirty="0" err="1"/>
              <a:t>creatinine</a:t>
            </a:r>
            <a:r>
              <a:rPr lang="tr-TR" dirty="0"/>
              <a:t>, </a:t>
            </a:r>
            <a:r>
              <a:rPr lang="tr-TR" dirty="0" err="1"/>
              <a:t>and</a:t>
            </a:r>
            <a:r>
              <a:rPr lang="tr-TR" dirty="0"/>
              <a:t> </a:t>
            </a:r>
            <a:r>
              <a:rPr lang="tr-TR" dirty="0" err="1"/>
              <a:t>inorganic</a:t>
            </a:r>
            <a:r>
              <a:rPr lang="tr-TR" dirty="0"/>
              <a:t> </a:t>
            </a:r>
            <a:r>
              <a:rPr lang="tr-TR" dirty="0" err="1"/>
              <a:t>phosphorus</a:t>
            </a:r>
            <a:r>
              <a:rPr lang="tr-TR" dirty="0"/>
              <a:t> </a:t>
            </a:r>
            <a:r>
              <a:rPr lang="tr-TR" dirty="0" err="1"/>
              <a:t>concentrations</a:t>
            </a:r>
            <a:r>
              <a:rPr lang="tr-TR" dirty="0"/>
              <a:t> </a:t>
            </a:r>
            <a:r>
              <a:rPr lang="tr-TR" dirty="0" err="1"/>
              <a:t>and</a:t>
            </a:r>
            <a:r>
              <a:rPr lang="tr-TR" dirty="0"/>
              <a:t> </a:t>
            </a:r>
            <a:r>
              <a:rPr lang="tr-TR" dirty="0" err="1"/>
              <a:t>metabolic</a:t>
            </a:r>
            <a:r>
              <a:rPr lang="tr-TR" dirty="0"/>
              <a:t> </a:t>
            </a:r>
            <a:r>
              <a:rPr lang="tr-TR" dirty="0" err="1"/>
              <a:t>acidosis</a:t>
            </a:r>
            <a:r>
              <a:rPr lang="tr-TR" dirty="0"/>
              <a:t>. </a:t>
            </a:r>
          </a:p>
          <a:p>
            <a:pPr algn="just">
              <a:lnSpc>
                <a:spcPct val="160000"/>
              </a:lnSpc>
              <a:buFont typeface="Arial" panose="020B0604020202020204" pitchFamily="34" charset="0"/>
              <a:buChar char="•"/>
            </a:pPr>
            <a:r>
              <a:rPr lang="tr-TR" dirty="0"/>
              <a:t> </a:t>
            </a:r>
            <a:r>
              <a:rPr lang="tr-TR" dirty="0" err="1"/>
              <a:t>Oliguria</a:t>
            </a:r>
            <a:r>
              <a:rPr lang="tr-TR" dirty="0"/>
              <a:t> </a:t>
            </a:r>
            <a:r>
              <a:rPr lang="tr-TR" dirty="0" err="1"/>
              <a:t>or</a:t>
            </a:r>
            <a:r>
              <a:rPr lang="tr-TR" dirty="0"/>
              <a:t> </a:t>
            </a:r>
            <a:r>
              <a:rPr lang="tr-TR" dirty="0" err="1"/>
              <a:t>anuria</a:t>
            </a:r>
            <a:r>
              <a:rPr lang="tr-TR" dirty="0"/>
              <a:t> </a:t>
            </a:r>
            <a:r>
              <a:rPr lang="tr-TR" dirty="0" err="1"/>
              <a:t>after</a:t>
            </a:r>
            <a:r>
              <a:rPr lang="tr-TR" dirty="0"/>
              <a:t> </a:t>
            </a:r>
            <a:r>
              <a:rPr lang="tr-TR" dirty="0" err="1"/>
              <a:t>rehydration</a:t>
            </a:r>
            <a:r>
              <a:rPr lang="tr-TR" dirty="0"/>
              <a:t>, </a:t>
            </a:r>
            <a:r>
              <a:rPr lang="tr-TR" dirty="0" err="1"/>
              <a:t>which</a:t>
            </a:r>
            <a:r>
              <a:rPr lang="tr-TR" dirty="0"/>
              <a:t> is </a:t>
            </a:r>
            <a:r>
              <a:rPr lang="tr-TR" dirty="0" err="1"/>
              <a:t>often</a:t>
            </a:r>
            <a:r>
              <a:rPr lang="tr-TR" dirty="0"/>
              <a:t> </a:t>
            </a:r>
            <a:r>
              <a:rPr lang="tr-TR" dirty="0" err="1"/>
              <a:t>associated</a:t>
            </a:r>
            <a:r>
              <a:rPr lang="tr-TR" dirty="0"/>
              <a:t> </a:t>
            </a:r>
            <a:r>
              <a:rPr lang="tr-TR" dirty="0" err="1"/>
              <a:t>with</a:t>
            </a:r>
            <a:r>
              <a:rPr lang="tr-TR" dirty="0"/>
              <a:t> </a:t>
            </a:r>
            <a:r>
              <a:rPr lang="tr-TR" dirty="0" err="1"/>
              <a:t>hyperkalemia</a:t>
            </a:r>
            <a:r>
              <a:rPr lang="tr-TR" dirty="0"/>
              <a:t>, is a </a:t>
            </a:r>
            <a:r>
              <a:rPr lang="tr-TR" dirty="0" err="1"/>
              <a:t>poor</a:t>
            </a:r>
            <a:r>
              <a:rPr lang="tr-TR" dirty="0"/>
              <a:t> </a:t>
            </a:r>
            <a:r>
              <a:rPr lang="tr-TR" dirty="0" err="1"/>
              <a:t>prognostic</a:t>
            </a:r>
            <a:r>
              <a:rPr lang="tr-TR" dirty="0"/>
              <a:t> </a:t>
            </a:r>
            <a:r>
              <a:rPr lang="tr-TR" dirty="0" err="1"/>
              <a:t>sign</a:t>
            </a:r>
            <a:r>
              <a:rPr lang="tr-TR" dirty="0"/>
              <a:t>; in </a:t>
            </a:r>
            <a:r>
              <a:rPr lang="tr-TR" dirty="0" err="1"/>
              <a:t>contrast</a:t>
            </a:r>
            <a:r>
              <a:rPr lang="tr-TR" dirty="0"/>
              <a:t>, </a:t>
            </a:r>
            <a:r>
              <a:rPr lang="tr-TR" dirty="0" err="1"/>
              <a:t>polyuric</a:t>
            </a:r>
            <a:r>
              <a:rPr lang="tr-TR" dirty="0"/>
              <a:t> </a:t>
            </a:r>
            <a:r>
              <a:rPr lang="tr-TR" dirty="0" err="1"/>
              <a:t>animals</a:t>
            </a:r>
            <a:r>
              <a:rPr lang="tr-TR" dirty="0"/>
              <a:t> </a:t>
            </a:r>
            <a:r>
              <a:rPr lang="tr-TR" dirty="0" err="1"/>
              <a:t>have</a:t>
            </a:r>
            <a:r>
              <a:rPr lang="tr-TR" dirty="0"/>
              <a:t> a </a:t>
            </a:r>
            <a:r>
              <a:rPr lang="tr-TR" dirty="0" err="1"/>
              <a:t>better</a:t>
            </a:r>
            <a:r>
              <a:rPr lang="tr-TR" dirty="0"/>
              <a:t> </a:t>
            </a:r>
            <a:r>
              <a:rPr lang="tr-TR" dirty="0" err="1"/>
              <a:t>prognosis</a:t>
            </a:r>
            <a:r>
              <a:rPr lang="tr-TR" dirty="0"/>
              <a:t>  </a:t>
            </a:r>
            <a:r>
              <a:rPr lang="tr-TR" dirty="0" err="1"/>
              <a:t>although</a:t>
            </a:r>
            <a:r>
              <a:rPr lang="tr-TR" dirty="0"/>
              <a:t> </a:t>
            </a:r>
            <a:r>
              <a:rPr lang="tr-TR" dirty="0" err="1"/>
              <a:t>they</a:t>
            </a:r>
            <a:r>
              <a:rPr lang="tr-TR" dirty="0"/>
              <a:t> </a:t>
            </a:r>
            <a:r>
              <a:rPr lang="tr-TR" dirty="0" err="1"/>
              <a:t>may</a:t>
            </a:r>
            <a:r>
              <a:rPr lang="tr-TR" dirty="0"/>
              <a:t> </a:t>
            </a:r>
            <a:r>
              <a:rPr lang="tr-TR" dirty="0" err="1"/>
              <a:t>become</a:t>
            </a:r>
            <a:r>
              <a:rPr lang="tr-TR" dirty="0"/>
              <a:t> </a:t>
            </a:r>
            <a:r>
              <a:rPr lang="tr-TR" dirty="0" err="1"/>
              <a:t>hypokalemic</a:t>
            </a:r>
            <a:endParaRPr lang="en-US" dirty="0"/>
          </a:p>
        </p:txBody>
      </p:sp>
    </p:spTree>
    <p:extLst>
      <p:ext uri="{BB962C8B-B14F-4D97-AF65-F5344CB8AC3E}">
        <p14:creationId xmlns:p14="http://schemas.microsoft.com/office/powerpoint/2010/main" val="15811083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84B8BB-1141-AE44-9FF0-208E33FCB438}"/>
              </a:ext>
            </a:extLst>
          </p:cNvPr>
          <p:cNvSpPr>
            <a:spLocks noGrp="1"/>
          </p:cNvSpPr>
          <p:nvPr>
            <p:ph idx="1"/>
          </p:nvPr>
        </p:nvSpPr>
        <p:spPr>
          <a:xfrm>
            <a:off x="1024128" y="757238"/>
            <a:ext cx="9720073" cy="5552122"/>
          </a:xfrm>
        </p:spPr>
        <p:txBody>
          <a:bodyPr>
            <a:normAutofit/>
          </a:bodyPr>
          <a:lstStyle/>
          <a:p>
            <a:pPr marL="0" indent="0" algn="just">
              <a:lnSpc>
                <a:spcPct val="150000"/>
              </a:lnSpc>
              <a:buNone/>
            </a:pPr>
            <a:r>
              <a:rPr lang="tr-TR" sz="2000" b="1" dirty="0" err="1">
                <a:solidFill>
                  <a:srgbClr val="00B0F0"/>
                </a:solidFill>
              </a:rPr>
              <a:t>Treatment</a:t>
            </a:r>
            <a:endParaRPr lang="tr-TR" sz="2000" b="1" dirty="0">
              <a:solidFill>
                <a:srgbClr val="00B0F0"/>
              </a:solidFill>
            </a:endParaRPr>
          </a:p>
          <a:p>
            <a:pPr algn="just">
              <a:lnSpc>
                <a:spcPct val="150000"/>
              </a:lnSpc>
              <a:buFont typeface="Arial" panose="020B0604020202020204" pitchFamily="34" charset="0"/>
              <a:buChar char="•"/>
            </a:pPr>
            <a:r>
              <a:rPr lang="tr-TR" sz="1800" dirty="0" err="1"/>
              <a:t>Fluid</a:t>
            </a:r>
            <a:r>
              <a:rPr lang="tr-TR" sz="1800" dirty="0"/>
              <a:t> </a:t>
            </a:r>
            <a:r>
              <a:rPr lang="tr-TR" sz="1800" dirty="0" err="1"/>
              <a:t>therapy</a:t>
            </a:r>
            <a:r>
              <a:rPr lang="tr-TR" sz="1800" dirty="0"/>
              <a:t> is </a:t>
            </a:r>
            <a:r>
              <a:rPr lang="tr-TR" sz="1800" dirty="0" err="1"/>
              <a:t>indicated</a:t>
            </a:r>
            <a:r>
              <a:rPr lang="tr-TR" sz="1800" dirty="0"/>
              <a:t> </a:t>
            </a:r>
            <a:r>
              <a:rPr lang="tr-TR" sz="1800" dirty="0" err="1"/>
              <a:t>for</a:t>
            </a:r>
            <a:r>
              <a:rPr lang="tr-TR" sz="1800" dirty="0"/>
              <a:t> </a:t>
            </a:r>
            <a:r>
              <a:rPr lang="tr-TR" sz="1800" dirty="0" err="1"/>
              <a:t>all</a:t>
            </a:r>
            <a:r>
              <a:rPr lang="tr-TR" sz="1800" dirty="0"/>
              <a:t> </a:t>
            </a:r>
            <a:r>
              <a:rPr lang="tr-TR" sz="1800" dirty="0" err="1"/>
              <a:t>dehydrated</a:t>
            </a:r>
            <a:r>
              <a:rPr lang="tr-TR" sz="1800" dirty="0"/>
              <a:t> </a:t>
            </a:r>
            <a:r>
              <a:rPr lang="tr-TR" sz="1800" dirty="0" err="1"/>
              <a:t>and</a:t>
            </a:r>
            <a:r>
              <a:rPr lang="tr-TR" sz="1800" dirty="0"/>
              <a:t> </a:t>
            </a:r>
            <a:r>
              <a:rPr lang="tr-TR" sz="1800" dirty="0" err="1"/>
              <a:t>inappetant</a:t>
            </a:r>
            <a:r>
              <a:rPr lang="tr-TR" sz="1800" dirty="0"/>
              <a:t> </a:t>
            </a:r>
            <a:r>
              <a:rPr lang="tr-TR" sz="1800" dirty="0" err="1"/>
              <a:t>animals</a:t>
            </a:r>
            <a:r>
              <a:rPr lang="tr-TR" sz="1800" dirty="0"/>
              <a:t>.</a:t>
            </a:r>
          </a:p>
          <a:p>
            <a:pPr algn="just">
              <a:lnSpc>
                <a:spcPct val="150000"/>
              </a:lnSpc>
              <a:buFont typeface="Arial" panose="020B0604020202020204" pitchFamily="34" charset="0"/>
              <a:buChar char="•"/>
            </a:pPr>
            <a:r>
              <a:rPr lang="tr-TR" sz="1800" dirty="0"/>
              <a:t>A </a:t>
            </a:r>
            <a:r>
              <a:rPr lang="tr-TR" sz="1800" dirty="0" err="1"/>
              <a:t>polyionic</a:t>
            </a:r>
            <a:r>
              <a:rPr lang="tr-TR" sz="1800" dirty="0"/>
              <a:t> </a:t>
            </a:r>
            <a:r>
              <a:rPr lang="tr-TR" sz="1800" dirty="0" err="1"/>
              <a:t>fluid</a:t>
            </a:r>
            <a:r>
              <a:rPr lang="tr-TR" sz="1800" dirty="0"/>
              <a:t> </a:t>
            </a:r>
            <a:r>
              <a:rPr lang="tr-TR" sz="1800" dirty="0" err="1"/>
              <a:t>such</a:t>
            </a:r>
            <a:r>
              <a:rPr lang="tr-TR" sz="1800" dirty="0"/>
              <a:t> as </a:t>
            </a:r>
            <a:r>
              <a:rPr lang="tr-TR" sz="1800" dirty="0" err="1"/>
              <a:t>lactated</a:t>
            </a:r>
            <a:r>
              <a:rPr lang="tr-TR" sz="1800" dirty="0"/>
              <a:t> </a:t>
            </a:r>
            <a:r>
              <a:rPr lang="tr-TR" sz="1800" dirty="0" err="1"/>
              <a:t>Ringer’s</a:t>
            </a:r>
            <a:r>
              <a:rPr lang="tr-TR" sz="1800" dirty="0"/>
              <a:t> </a:t>
            </a:r>
            <a:r>
              <a:rPr lang="tr-TR" sz="1800" dirty="0" err="1"/>
              <a:t>solution</a:t>
            </a:r>
            <a:r>
              <a:rPr lang="tr-TR" sz="1800" dirty="0"/>
              <a:t> is </a:t>
            </a:r>
            <a:r>
              <a:rPr lang="tr-TR" sz="1800" dirty="0" err="1"/>
              <a:t>satisfactory</a:t>
            </a:r>
            <a:r>
              <a:rPr lang="tr-TR" sz="1800" dirty="0"/>
              <a:t> </a:t>
            </a:r>
            <a:r>
              <a:rPr lang="tr-TR" sz="1800" dirty="0" err="1"/>
              <a:t>unless</a:t>
            </a:r>
            <a:r>
              <a:rPr lang="tr-TR" sz="1800" dirty="0"/>
              <a:t> </a:t>
            </a:r>
            <a:r>
              <a:rPr lang="tr-TR" sz="1800" dirty="0" err="1"/>
              <a:t>hyperkalemia</a:t>
            </a:r>
            <a:r>
              <a:rPr lang="tr-TR" sz="1800" dirty="0"/>
              <a:t> is </a:t>
            </a:r>
            <a:r>
              <a:rPr lang="tr-TR" sz="1800" dirty="0" err="1"/>
              <a:t>present</a:t>
            </a:r>
            <a:r>
              <a:rPr lang="tr-TR" sz="1800" dirty="0"/>
              <a:t>, in </a:t>
            </a:r>
            <a:r>
              <a:rPr lang="tr-TR" sz="1800" dirty="0" err="1"/>
              <a:t>which</a:t>
            </a:r>
            <a:r>
              <a:rPr lang="tr-TR" sz="1800" dirty="0"/>
              <a:t> </a:t>
            </a:r>
            <a:r>
              <a:rPr lang="tr-TR" sz="1800" dirty="0" err="1"/>
              <a:t>case</a:t>
            </a:r>
            <a:r>
              <a:rPr lang="tr-TR" sz="1800" dirty="0"/>
              <a:t> normal </a:t>
            </a:r>
            <a:r>
              <a:rPr lang="tr-TR" sz="1800" dirty="0" err="1"/>
              <a:t>saline</a:t>
            </a:r>
            <a:r>
              <a:rPr lang="tr-TR" sz="1800" dirty="0"/>
              <a:t> is </a:t>
            </a:r>
            <a:r>
              <a:rPr lang="tr-TR" sz="1800" dirty="0" err="1"/>
              <a:t>recommended</a:t>
            </a:r>
            <a:r>
              <a:rPr lang="tr-TR" sz="1800" dirty="0"/>
              <a:t>. </a:t>
            </a:r>
          </a:p>
          <a:p>
            <a:pPr algn="just">
              <a:lnSpc>
                <a:spcPct val="150000"/>
              </a:lnSpc>
              <a:buFont typeface="Arial" panose="020B0604020202020204" pitchFamily="34" charset="0"/>
              <a:buChar char="•"/>
            </a:pPr>
            <a:r>
              <a:rPr lang="tr-TR" sz="1800" dirty="0" err="1"/>
              <a:t>Sodium</a:t>
            </a:r>
            <a:r>
              <a:rPr lang="tr-TR" sz="1800" dirty="0"/>
              <a:t> </a:t>
            </a:r>
            <a:r>
              <a:rPr lang="tr-TR" sz="1800" dirty="0" err="1"/>
              <a:t>bicarbonate</a:t>
            </a:r>
            <a:r>
              <a:rPr lang="tr-TR" sz="1800" dirty="0"/>
              <a:t> </a:t>
            </a:r>
            <a:r>
              <a:rPr lang="tr-TR" sz="1800" dirty="0" err="1"/>
              <a:t>may</a:t>
            </a:r>
            <a:r>
              <a:rPr lang="tr-TR" sz="1800" dirty="0"/>
              <a:t> be </a:t>
            </a:r>
            <a:r>
              <a:rPr lang="tr-TR" sz="1800" dirty="0" err="1"/>
              <a:t>cautiously</a:t>
            </a:r>
            <a:r>
              <a:rPr lang="tr-TR" sz="1800" dirty="0"/>
              <a:t> </a:t>
            </a:r>
            <a:r>
              <a:rPr lang="tr-TR" sz="1800" dirty="0" err="1"/>
              <a:t>added</a:t>
            </a:r>
            <a:r>
              <a:rPr lang="tr-TR" sz="1800" dirty="0"/>
              <a:t> </a:t>
            </a:r>
            <a:r>
              <a:rPr lang="tr-TR" sz="1800" dirty="0" err="1"/>
              <a:t>to</a:t>
            </a:r>
            <a:r>
              <a:rPr lang="tr-TR" sz="1800" dirty="0"/>
              <a:t> </a:t>
            </a:r>
            <a:r>
              <a:rPr lang="tr-TR" sz="1800" dirty="0" err="1"/>
              <a:t>the</a:t>
            </a:r>
            <a:r>
              <a:rPr lang="tr-TR" sz="1800" dirty="0"/>
              <a:t> </a:t>
            </a:r>
            <a:r>
              <a:rPr lang="tr-TR" sz="1800" dirty="0" err="1"/>
              <a:t>fluids</a:t>
            </a:r>
            <a:r>
              <a:rPr lang="tr-TR" sz="1800" dirty="0"/>
              <a:t> </a:t>
            </a:r>
            <a:r>
              <a:rPr lang="tr-TR" sz="1800" dirty="0" err="1"/>
              <a:t>to</a:t>
            </a:r>
            <a:r>
              <a:rPr lang="tr-TR" sz="1800" dirty="0"/>
              <a:t> </a:t>
            </a:r>
            <a:r>
              <a:rPr lang="tr-TR" sz="1800" dirty="0" err="1"/>
              <a:t>correct</a:t>
            </a:r>
            <a:r>
              <a:rPr lang="tr-TR" sz="1800" dirty="0"/>
              <a:t> </a:t>
            </a:r>
            <a:r>
              <a:rPr lang="tr-TR" sz="1800" dirty="0" err="1"/>
              <a:t>acidosis</a:t>
            </a:r>
            <a:endParaRPr lang="tr-TR" sz="1800" b="1" dirty="0"/>
          </a:p>
          <a:p>
            <a:pPr algn="just">
              <a:lnSpc>
                <a:spcPct val="150000"/>
              </a:lnSpc>
              <a:buFont typeface="Arial" panose="020B0604020202020204" pitchFamily="34" charset="0"/>
              <a:buChar char="•"/>
            </a:pPr>
            <a:r>
              <a:rPr lang="tr-TR" sz="1800" dirty="0" err="1"/>
              <a:t>In</a:t>
            </a:r>
            <a:r>
              <a:rPr lang="tr-TR" sz="1800" dirty="0"/>
              <a:t> </a:t>
            </a:r>
            <a:r>
              <a:rPr lang="tr-TR" sz="1800" dirty="0" err="1"/>
              <a:t>oliguric</a:t>
            </a:r>
            <a:r>
              <a:rPr lang="tr-TR" sz="1800" dirty="0"/>
              <a:t> </a:t>
            </a:r>
            <a:r>
              <a:rPr lang="tr-TR" sz="1800" dirty="0" err="1"/>
              <a:t>or</a:t>
            </a:r>
            <a:r>
              <a:rPr lang="tr-TR" sz="1800" dirty="0"/>
              <a:t> </a:t>
            </a:r>
            <a:r>
              <a:rPr lang="tr-TR" sz="1800" dirty="0" err="1"/>
              <a:t>anuric</a:t>
            </a:r>
            <a:r>
              <a:rPr lang="tr-TR" sz="1800" dirty="0"/>
              <a:t> </a:t>
            </a:r>
            <a:r>
              <a:rPr lang="tr-TR" sz="1800" dirty="0" err="1"/>
              <a:t>animals</a:t>
            </a:r>
            <a:r>
              <a:rPr lang="tr-TR" sz="1800" dirty="0"/>
              <a:t>, </a:t>
            </a:r>
            <a:r>
              <a:rPr lang="tr-TR" sz="1800" dirty="0" err="1"/>
              <a:t>therapy</a:t>
            </a:r>
            <a:r>
              <a:rPr lang="tr-TR" sz="1800" dirty="0"/>
              <a:t> </a:t>
            </a:r>
            <a:r>
              <a:rPr lang="tr-TR" sz="1800" dirty="0" err="1"/>
              <a:t>to</a:t>
            </a:r>
            <a:r>
              <a:rPr lang="tr-TR" sz="1800" dirty="0"/>
              <a:t> </a:t>
            </a:r>
            <a:r>
              <a:rPr lang="tr-TR" sz="1800" dirty="0" err="1"/>
              <a:t>promote</a:t>
            </a:r>
            <a:r>
              <a:rPr lang="tr-TR" sz="1800" dirty="0"/>
              <a:t> </a:t>
            </a:r>
            <a:r>
              <a:rPr lang="tr-TR" sz="1800" dirty="0" err="1"/>
              <a:t>increased</a:t>
            </a:r>
            <a:r>
              <a:rPr lang="tr-TR" sz="1800" dirty="0"/>
              <a:t> </a:t>
            </a:r>
            <a:r>
              <a:rPr lang="tr-TR" sz="1800" dirty="0" err="1"/>
              <a:t>urine</a:t>
            </a:r>
            <a:r>
              <a:rPr lang="tr-TR" sz="1800" dirty="0"/>
              <a:t> </a:t>
            </a:r>
            <a:r>
              <a:rPr lang="tr-TR" sz="1800" dirty="0" err="1"/>
              <a:t>volume</a:t>
            </a:r>
            <a:r>
              <a:rPr lang="tr-TR" sz="1800" dirty="0"/>
              <a:t> is </a:t>
            </a:r>
            <a:r>
              <a:rPr lang="tr-TR" sz="1800" dirty="0" err="1"/>
              <a:t>often</a:t>
            </a:r>
            <a:r>
              <a:rPr lang="tr-TR" sz="1800" dirty="0"/>
              <a:t> </a:t>
            </a:r>
            <a:r>
              <a:rPr lang="tr-TR" sz="1800" dirty="0" err="1"/>
              <a:t>recommended</a:t>
            </a:r>
            <a:r>
              <a:rPr lang="tr-TR" sz="1800" dirty="0"/>
              <a:t> </a:t>
            </a:r>
            <a:r>
              <a:rPr lang="tr-TR" sz="1800" dirty="0" err="1"/>
              <a:t>if</a:t>
            </a:r>
            <a:r>
              <a:rPr lang="tr-TR" sz="1800" dirty="0"/>
              <a:t> </a:t>
            </a:r>
            <a:r>
              <a:rPr lang="tr-TR" sz="1800" dirty="0" err="1"/>
              <a:t>the</a:t>
            </a:r>
            <a:r>
              <a:rPr lang="tr-TR" sz="1800" dirty="0"/>
              <a:t> </a:t>
            </a:r>
            <a:r>
              <a:rPr lang="tr-TR" sz="1800" dirty="0" err="1"/>
              <a:t>animal</a:t>
            </a:r>
            <a:r>
              <a:rPr lang="tr-TR" sz="1800" dirty="0"/>
              <a:t> is </a:t>
            </a:r>
            <a:r>
              <a:rPr lang="tr-TR" sz="1800" dirty="0" err="1"/>
              <a:t>well</a:t>
            </a:r>
            <a:r>
              <a:rPr lang="tr-TR" sz="1800" dirty="0"/>
              <a:t> </a:t>
            </a:r>
            <a:r>
              <a:rPr lang="tr-TR" sz="1800" dirty="0" err="1"/>
              <a:t>hydrated</a:t>
            </a:r>
            <a:r>
              <a:rPr lang="tr-TR" sz="1800" dirty="0"/>
              <a:t> </a:t>
            </a:r>
            <a:r>
              <a:rPr lang="tr-TR" sz="1800" dirty="0" err="1"/>
              <a:t>and</a:t>
            </a:r>
            <a:r>
              <a:rPr lang="tr-TR" sz="1800" dirty="0"/>
              <a:t> </a:t>
            </a:r>
            <a:r>
              <a:rPr lang="tr-TR" sz="1800" dirty="0" err="1"/>
              <a:t>urine</a:t>
            </a:r>
            <a:r>
              <a:rPr lang="tr-TR" sz="1800" dirty="0"/>
              <a:t> </a:t>
            </a:r>
            <a:r>
              <a:rPr lang="tr-TR" sz="1800" dirty="0" err="1"/>
              <a:t>production</a:t>
            </a:r>
            <a:r>
              <a:rPr lang="tr-TR" sz="1800" dirty="0"/>
              <a:t> is &lt;0.5 </a:t>
            </a:r>
            <a:r>
              <a:rPr lang="tr-TR" sz="1800" dirty="0" err="1"/>
              <a:t>mL</a:t>
            </a:r>
            <a:r>
              <a:rPr lang="tr-TR" sz="1800" dirty="0"/>
              <a:t>/kg/</a:t>
            </a:r>
            <a:r>
              <a:rPr lang="tr-TR" sz="1800" dirty="0" err="1"/>
              <a:t>hr</a:t>
            </a:r>
            <a:r>
              <a:rPr lang="tr-TR" sz="1800" dirty="0"/>
              <a:t>.</a:t>
            </a:r>
          </a:p>
          <a:p>
            <a:pPr algn="just">
              <a:lnSpc>
                <a:spcPct val="150000"/>
              </a:lnSpc>
              <a:buFont typeface="Arial" panose="020B0604020202020204" pitchFamily="34" charset="0"/>
              <a:buChar char="•"/>
            </a:pPr>
            <a:r>
              <a:rPr lang="tr-TR" sz="1800" dirty="0"/>
              <a:t>Administration of </a:t>
            </a:r>
            <a:r>
              <a:rPr lang="tr-TR" sz="1800" dirty="0" err="1"/>
              <a:t>excess</a:t>
            </a:r>
            <a:r>
              <a:rPr lang="tr-TR" sz="1800" dirty="0"/>
              <a:t> </a:t>
            </a:r>
            <a:r>
              <a:rPr lang="tr-TR" sz="1800" dirty="0" err="1"/>
              <a:t>fluid</a:t>
            </a:r>
            <a:r>
              <a:rPr lang="tr-TR" sz="1800" dirty="0"/>
              <a:t> </a:t>
            </a:r>
            <a:r>
              <a:rPr lang="tr-TR" sz="1800" dirty="0" err="1"/>
              <a:t>to</a:t>
            </a:r>
            <a:r>
              <a:rPr lang="tr-TR" sz="1800" dirty="0"/>
              <a:t> an </a:t>
            </a:r>
            <a:r>
              <a:rPr lang="tr-TR" sz="1800" dirty="0" err="1"/>
              <a:t>animal</a:t>
            </a:r>
            <a:r>
              <a:rPr lang="tr-TR" sz="1800" dirty="0"/>
              <a:t> in </a:t>
            </a:r>
            <a:r>
              <a:rPr lang="tr-TR" sz="1800" dirty="0" err="1"/>
              <a:t>the</a:t>
            </a:r>
            <a:r>
              <a:rPr lang="tr-TR" sz="1800" dirty="0"/>
              <a:t> </a:t>
            </a:r>
            <a:r>
              <a:rPr lang="tr-TR" sz="1800" dirty="0" err="1"/>
              <a:t>maintenance</a:t>
            </a:r>
            <a:r>
              <a:rPr lang="tr-TR" sz="1800" dirty="0"/>
              <a:t> </a:t>
            </a:r>
            <a:r>
              <a:rPr lang="tr-TR" sz="1800" dirty="0" err="1"/>
              <a:t>phase</a:t>
            </a:r>
            <a:r>
              <a:rPr lang="tr-TR" sz="1800" dirty="0"/>
              <a:t> of </a:t>
            </a:r>
            <a:r>
              <a:rPr lang="tr-TR" sz="1800" dirty="0" err="1"/>
              <a:t>oliguric</a:t>
            </a:r>
            <a:r>
              <a:rPr lang="tr-TR" sz="1800" dirty="0"/>
              <a:t> </a:t>
            </a:r>
            <a:r>
              <a:rPr lang="tr-TR" sz="1800" dirty="0" err="1"/>
              <a:t>renal</a:t>
            </a:r>
            <a:r>
              <a:rPr lang="tr-TR" sz="1800" dirty="0"/>
              <a:t> </a:t>
            </a:r>
            <a:r>
              <a:rPr lang="tr-TR" sz="1800" dirty="0" err="1"/>
              <a:t>failure</a:t>
            </a:r>
            <a:r>
              <a:rPr lang="tr-TR" sz="1800" dirty="0"/>
              <a:t> </a:t>
            </a:r>
            <a:r>
              <a:rPr lang="tr-TR" sz="1800" dirty="0" err="1"/>
              <a:t>may</a:t>
            </a:r>
            <a:r>
              <a:rPr lang="tr-TR" sz="1800" dirty="0"/>
              <a:t> </a:t>
            </a:r>
            <a:r>
              <a:rPr lang="tr-TR" sz="1800" dirty="0" err="1"/>
              <a:t>result</a:t>
            </a:r>
            <a:r>
              <a:rPr lang="tr-TR" sz="1800" dirty="0"/>
              <a:t> in life-</a:t>
            </a:r>
            <a:r>
              <a:rPr lang="tr-TR" sz="1800" dirty="0" err="1"/>
              <a:t>threatening</a:t>
            </a:r>
            <a:r>
              <a:rPr lang="tr-TR" sz="1800" dirty="0"/>
              <a:t> </a:t>
            </a:r>
            <a:r>
              <a:rPr lang="tr-TR" sz="1800" dirty="0" err="1"/>
              <a:t>pulmonary</a:t>
            </a:r>
            <a:r>
              <a:rPr lang="tr-TR" sz="1800" dirty="0"/>
              <a:t> </a:t>
            </a:r>
            <a:r>
              <a:rPr lang="tr-TR" sz="1800" dirty="0" err="1"/>
              <a:t>and</a:t>
            </a:r>
            <a:r>
              <a:rPr lang="tr-TR" sz="1800" dirty="0"/>
              <a:t> </a:t>
            </a:r>
            <a:r>
              <a:rPr lang="tr-TR" sz="1800" dirty="0" err="1"/>
              <a:t>cerebral</a:t>
            </a:r>
            <a:r>
              <a:rPr lang="tr-TR" sz="1800" dirty="0"/>
              <a:t> </a:t>
            </a:r>
            <a:r>
              <a:rPr lang="tr-TR" sz="1800" dirty="0" err="1"/>
              <a:t>edema</a:t>
            </a:r>
            <a:endParaRPr lang="tr-TR" sz="1800" dirty="0"/>
          </a:p>
          <a:p>
            <a:pPr>
              <a:lnSpc>
                <a:spcPct val="150000"/>
              </a:lnSpc>
              <a:buFont typeface="Arial" panose="020B0604020202020204" pitchFamily="34" charset="0"/>
              <a:buChar char="•"/>
            </a:pPr>
            <a:endParaRPr lang="tr-TR" sz="1800" dirty="0"/>
          </a:p>
        </p:txBody>
      </p:sp>
    </p:spTree>
    <p:extLst>
      <p:ext uri="{BB962C8B-B14F-4D97-AF65-F5344CB8AC3E}">
        <p14:creationId xmlns:p14="http://schemas.microsoft.com/office/powerpoint/2010/main" val="263880064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4C9C65-610D-D848-9B95-14B0179E45F4}"/>
              </a:ext>
            </a:extLst>
          </p:cNvPr>
          <p:cNvSpPr>
            <a:spLocks noGrp="1"/>
          </p:cNvSpPr>
          <p:nvPr>
            <p:ph idx="1"/>
          </p:nvPr>
        </p:nvSpPr>
        <p:spPr>
          <a:xfrm>
            <a:off x="806335" y="465513"/>
            <a:ext cx="10299469" cy="5843847"/>
          </a:xfrm>
        </p:spPr>
        <p:txBody>
          <a:bodyPr>
            <a:normAutofit/>
          </a:bodyPr>
          <a:lstStyle/>
          <a:p>
            <a:pPr algn="just">
              <a:lnSpc>
                <a:spcPct val="150000"/>
              </a:lnSpc>
              <a:buFont typeface="Arial" panose="020B0604020202020204" pitchFamily="34" charset="0"/>
              <a:buChar char="•"/>
            </a:pPr>
            <a:r>
              <a:rPr lang="tr-TR" sz="1800" dirty="0" err="1"/>
              <a:t>Overhydration</a:t>
            </a:r>
            <a:r>
              <a:rPr lang="tr-TR" sz="1800" dirty="0"/>
              <a:t> </a:t>
            </a:r>
            <a:r>
              <a:rPr lang="tr-TR" sz="1800" dirty="0" err="1"/>
              <a:t>by</a:t>
            </a:r>
            <a:r>
              <a:rPr lang="tr-TR" sz="1800" dirty="0"/>
              <a:t> </a:t>
            </a:r>
            <a:r>
              <a:rPr lang="tr-TR" sz="1800" dirty="0" err="1"/>
              <a:t>administration</a:t>
            </a:r>
            <a:r>
              <a:rPr lang="tr-TR" sz="1800" dirty="0"/>
              <a:t> of a test </a:t>
            </a:r>
            <a:r>
              <a:rPr lang="tr-TR" sz="1800" dirty="0" err="1"/>
              <a:t>dosage</a:t>
            </a:r>
            <a:r>
              <a:rPr lang="tr-TR" sz="1800" dirty="0"/>
              <a:t> of </a:t>
            </a:r>
            <a:r>
              <a:rPr lang="tr-TR" sz="1800" dirty="0" err="1"/>
              <a:t>polyionic</a:t>
            </a:r>
            <a:r>
              <a:rPr lang="tr-TR" sz="1800" dirty="0"/>
              <a:t> </a:t>
            </a:r>
            <a:r>
              <a:rPr lang="tr-TR" sz="1800" dirty="0" err="1"/>
              <a:t>solution</a:t>
            </a:r>
            <a:r>
              <a:rPr lang="tr-TR" sz="1800" dirty="0"/>
              <a:t> IV at 50 </a:t>
            </a:r>
            <a:r>
              <a:rPr lang="tr-TR" sz="1800" dirty="0" err="1"/>
              <a:t>mL</a:t>
            </a:r>
            <a:r>
              <a:rPr lang="tr-TR" sz="1800" dirty="0"/>
              <a:t>/kg</a:t>
            </a:r>
          </a:p>
          <a:p>
            <a:pPr algn="just">
              <a:lnSpc>
                <a:spcPct val="150000"/>
              </a:lnSpc>
              <a:buFont typeface="Arial" panose="020B0604020202020204" pitchFamily="34" charset="0"/>
              <a:buChar char="•"/>
            </a:pPr>
            <a:r>
              <a:rPr lang="tr-TR" sz="1800" dirty="0" err="1"/>
              <a:t>If</a:t>
            </a:r>
            <a:r>
              <a:rPr lang="tr-TR" sz="1800" dirty="0"/>
              <a:t> </a:t>
            </a:r>
            <a:r>
              <a:rPr lang="tr-TR" sz="1800" dirty="0" err="1"/>
              <a:t>this</a:t>
            </a:r>
            <a:r>
              <a:rPr lang="tr-TR" sz="1800" dirty="0"/>
              <a:t> </a:t>
            </a:r>
            <a:r>
              <a:rPr lang="tr-TR" sz="1800" dirty="0" err="1"/>
              <a:t>fails</a:t>
            </a:r>
            <a:r>
              <a:rPr lang="tr-TR" sz="1800" dirty="0"/>
              <a:t> </a:t>
            </a:r>
            <a:r>
              <a:rPr lang="tr-TR" sz="1800" dirty="0" err="1"/>
              <a:t>to</a:t>
            </a:r>
            <a:r>
              <a:rPr lang="tr-TR" sz="1800" dirty="0"/>
              <a:t> </a:t>
            </a:r>
            <a:r>
              <a:rPr lang="tr-TR" sz="1800" dirty="0" err="1"/>
              <a:t>yield</a:t>
            </a:r>
            <a:r>
              <a:rPr lang="tr-TR" sz="1800" dirty="0"/>
              <a:t> </a:t>
            </a:r>
            <a:r>
              <a:rPr lang="tr-TR" sz="1800" dirty="0" err="1"/>
              <a:t>adequate</a:t>
            </a:r>
            <a:r>
              <a:rPr lang="tr-TR" sz="1800" dirty="0"/>
              <a:t> </a:t>
            </a:r>
            <a:r>
              <a:rPr lang="tr-TR" sz="1800" dirty="0" err="1"/>
              <a:t>urine</a:t>
            </a:r>
            <a:r>
              <a:rPr lang="tr-TR" sz="1800" dirty="0"/>
              <a:t> </a:t>
            </a:r>
            <a:r>
              <a:rPr lang="tr-TR" sz="1800" dirty="0" err="1"/>
              <a:t>flow</a:t>
            </a:r>
            <a:r>
              <a:rPr lang="tr-TR" sz="1800" dirty="0"/>
              <a:t> </a:t>
            </a:r>
            <a:r>
              <a:rPr lang="tr-TR" sz="1800" dirty="0" err="1"/>
              <a:t>within</a:t>
            </a:r>
            <a:r>
              <a:rPr lang="tr-TR" sz="1800" dirty="0"/>
              <a:t> 3 </a:t>
            </a:r>
            <a:r>
              <a:rPr lang="tr-TR" sz="1800" dirty="0" err="1"/>
              <a:t>hr</a:t>
            </a:r>
            <a:r>
              <a:rPr lang="tr-TR" sz="1800" dirty="0"/>
              <a:t>, </a:t>
            </a:r>
            <a:r>
              <a:rPr lang="tr-TR" sz="1800" dirty="0" err="1"/>
              <a:t>further</a:t>
            </a:r>
            <a:r>
              <a:rPr lang="tr-TR" sz="1800" dirty="0"/>
              <a:t> </a:t>
            </a:r>
            <a:r>
              <a:rPr lang="tr-TR" sz="1800" dirty="0" err="1"/>
              <a:t>measures</a:t>
            </a:r>
            <a:r>
              <a:rPr lang="tr-TR" sz="1800" dirty="0"/>
              <a:t> </a:t>
            </a:r>
            <a:r>
              <a:rPr lang="tr-TR" sz="1800" dirty="0" err="1"/>
              <a:t>include</a:t>
            </a:r>
            <a:r>
              <a:rPr lang="tr-TR" sz="1800" dirty="0"/>
              <a:t> </a:t>
            </a:r>
            <a:r>
              <a:rPr lang="tr-TR" sz="1800" dirty="0" err="1"/>
              <a:t>osmotic</a:t>
            </a:r>
            <a:r>
              <a:rPr lang="tr-TR" sz="1800" dirty="0"/>
              <a:t> </a:t>
            </a:r>
            <a:r>
              <a:rPr lang="tr-TR" sz="1800" dirty="0" err="1"/>
              <a:t>diuresis</a:t>
            </a:r>
            <a:r>
              <a:rPr lang="tr-TR" sz="1800" dirty="0"/>
              <a:t> (10% </a:t>
            </a:r>
            <a:r>
              <a:rPr lang="tr-TR" sz="1800" dirty="0" err="1"/>
              <a:t>or</a:t>
            </a:r>
            <a:r>
              <a:rPr lang="tr-TR" sz="1800" dirty="0"/>
              <a:t> 20% </a:t>
            </a:r>
            <a:r>
              <a:rPr lang="tr-TR" sz="1800" dirty="0" err="1"/>
              <a:t>mannitol</a:t>
            </a:r>
            <a:r>
              <a:rPr lang="tr-TR" sz="1800" dirty="0"/>
              <a:t> </a:t>
            </a:r>
            <a:r>
              <a:rPr lang="tr-TR" sz="1800" dirty="0" err="1"/>
              <a:t>or</a:t>
            </a:r>
            <a:r>
              <a:rPr lang="tr-TR" sz="1800" dirty="0"/>
              <a:t> </a:t>
            </a:r>
            <a:r>
              <a:rPr lang="tr-TR" sz="1800" dirty="0" err="1"/>
              <a:t>dextrose</a:t>
            </a:r>
            <a:r>
              <a:rPr lang="tr-TR" sz="1800" dirty="0"/>
              <a:t>, 0.5–1 g/kg, IV, as a </a:t>
            </a:r>
            <a:r>
              <a:rPr lang="tr-TR" sz="1800" dirty="0" err="1"/>
              <a:t>slow</a:t>
            </a:r>
            <a:r>
              <a:rPr lang="tr-TR" sz="1800" dirty="0"/>
              <a:t> </a:t>
            </a:r>
            <a:r>
              <a:rPr lang="tr-TR" sz="1800" dirty="0" err="1"/>
              <a:t>bolus</a:t>
            </a:r>
            <a:r>
              <a:rPr lang="tr-TR" sz="1800" dirty="0"/>
              <a:t> </a:t>
            </a:r>
            <a:r>
              <a:rPr lang="tr-TR" sz="1800" dirty="0" err="1"/>
              <a:t>throughout</a:t>
            </a:r>
            <a:r>
              <a:rPr lang="tr-TR" sz="1800" dirty="0"/>
              <a:t> 15– 30 </a:t>
            </a:r>
            <a:r>
              <a:rPr lang="tr-TR" sz="1800" dirty="0" err="1"/>
              <a:t>min</a:t>
            </a:r>
            <a:r>
              <a:rPr lang="tr-TR" sz="1800" dirty="0"/>
              <a:t>, </a:t>
            </a:r>
            <a:r>
              <a:rPr lang="tr-TR" sz="1800" dirty="0" err="1"/>
              <a:t>alternated</a:t>
            </a:r>
            <a:r>
              <a:rPr lang="tr-TR" sz="1800" dirty="0"/>
              <a:t> </a:t>
            </a:r>
            <a:r>
              <a:rPr lang="tr-TR" sz="1800" dirty="0" err="1"/>
              <a:t>with</a:t>
            </a:r>
            <a:r>
              <a:rPr lang="tr-TR" sz="1800" dirty="0"/>
              <a:t> </a:t>
            </a:r>
            <a:r>
              <a:rPr lang="tr-TR" sz="1800" dirty="0" err="1"/>
              <a:t>infusion</a:t>
            </a:r>
            <a:r>
              <a:rPr lang="tr-TR" sz="1800" dirty="0"/>
              <a:t> of </a:t>
            </a:r>
            <a:r>
              <a:rPr lang="tr-TR" sz="1800" dirty="0" err="1"/>
              <a:t>lactated</a:t>
            </a:r>
            <a:r>
              <a:rPr lang="tr-TR" sz="1800" dirty="0"/>
              <a:t> </a:t>
            </a:r>
            <a:r>
              <a:rPr lang="tr-TR" sz="1800" dirty="0" err="1"/>
              <a:t>Ringer’s</a:t>
            </a:r>
            <a:r>
              <a:rPr lang="tr-TR" sz="1800" dirty="0"/>
              <a:t> </a:t>
            </a:r>
            <a:r>
              <a:rPr lang="tr-TR" sz="1800" dirty="0" err="1"/>
              <a:t>solution</a:t>
            </a:r>
            <a:r>
              <a:rPr lang="tr-TR" sz="1800" dirty="0"/>
              <a:t>, 30 </a:t>
            </a:r>
            <a:r>
              <a:rPr lang="tr-TR" sz="1800" dirty="0" err="1"/>
              <a:t>mL</a:t>
            </a:r>
            <a:r>
              <a:rPr lang="tr-TR" sz="1800" dirty="0"/>
              <a:t>/kg, IV, </a:t>
            </a:r>
            <a:r>
              <a:rPr lang="tr-TR" sz="1800" dirty="0" err="1"/>
              <a:t>throughout</a:t>
            </a:r>
            <a:r>
              <a:rPr lang="tr-TR" sz="1800" dirty="0"/>
              <a:t> 30 </a:t>
            </a:r>
            <a:r>
              <a:rPr lang="tr-TR" sz="1800" dirty="0" err="1"/>
              <a:t>min</a:t>
            </a:r>
            <a:r>
              <a:rPr lang="tr-TR" sz="1800" dirty="0"/>
              <a:t>). </a:t>
            </a:r>
          </a:p>
          <a:p>
            <a:pPr algn="just">
              <a:lnSpc>
                <a:spcPct val="150000"/>
              </a:lnSpc>
              <a:buFont typeface="Arial" panose="020B0604020202020204" pitchFamily="34" charset="0"/>
              <a:buChar char="•"/>
            </a:pPr>
            <a:r>
              <a:rPr lang="tr-TR" sz="1800" dirty="0" err="1"/>
              <a:t>Subsequent</a:t>
            </a:r>
            <a:r>
              <a:rPr lang="tr-TR" sz="1800" dirty="0"/>
              <a:t> </a:t>
            </a:r>
            <a:r>
              <a:rPr lang="tr-TR" sz="1800" dirty="0" err="1"/>
              <a:t>measures</a:t>
            </a:r>
            <a:r>
              <a:rPr lang="tr-TR" sz="1800" dirty="0"/>
              <a:t> </a:t>
            </a:r>
            <a:r>
              <a:rPr lang="tr-TR" sz="1800" dirty="0" err="1"/>
              <a:t>generally</a:t>
            </a:r>
            <a:r>
              <a:rPr lang="tr-TR" sz="1800" dirty="0"/>
              <a:t> </a:t>
            </a:r>
            <a:r>
              <a:rPr lang="tr-TR" sz="1800" dirty="0" err="1"/>
              <a:t>include</a:t>
            </a:r>
            <a:r>
              <a:rPr lang="tr-TR" sz="1800" dirty="0"/>
              <a:t> </a:t>
            </a:r>
            <a:r>
              <a:rPr lang="tr-TR" sz="1800" dirty="0" err="1"/>
              <a:t>furosemide</a:t>
            </a:r>
            <a:r>
              <a:rPr lang="tr-TR" sz="1800" dirty="0"/>
              <a:t> (2 mg/kg, IV, </a:t>
            </a:r>
            <a:r>
              <a:rPr lang="tr-TR" sz="1800" dirty="0" err="1"/>
              <a:t>which</a:t>
            </a:r>
            <a:r>
              <a:rPr lang="tr-TR" sz="1800" dirty="0"/>
              <a:t> can be </a:t>
            </a:r>
            <a:r>
              <a:rPr lang="tr-TR" sz="1800" dirty="0" err="1"/>
              <a:t>doubled</a:t>
            </a:r>
            <a:r>
              <a:rPr lang="tr-TR" sz="1800" dirty="0"/>
              <a:t> </a:t>
            </a:r>
            <a:r>
              <a:rPr lang="tr-TR" sz="1800" dirty="0" err="1"/>
              <a:t>and</a:t>
            </a:r>
            <a:r>
              <a:rPr lang="tr-TR" sz="1800" dirty="0"/>
              <a:t> </a:t>
            </a:r>
            <a:r>
              <a:rPr lang="tr-TR" sz="1800" dirty="0" err="1"/>
              <a:t>then</a:t>
            </a:r>
            <a:r>
              <a:rPr lang="tr-TR" sz="1800" dirty="0"/>
              <a:t> </a:t>
            </a:r>
            <a:r>
              <a:rPr lang="tr-TR" sz="1800" dirty="0" err="1"/>
              <a:t>tripled</a:t>
            </a:r>
            <a:r>
              <a:rPr lang="tr-TR" sz="1800" dirty="0"/>
              <a:t> at 2-hr </a:t>
            </a:r>
            <a:r>
              <a:rPr lang="tr-TR" sz="1800" dirty="0" err="1"/>
              <a:t>intervals</a:t>
            </a:r>
            <a:r>
              <a:rPr lang="tr-TR" sz="1800" dirty="0"/>
              <a:t> </a:t>
            </a:r>
            <a:r>
              <a:rPr lang="tr-TR" sz="1800" dirty="0" err="1"/>
              <a:t>if</a:t>
            </a:r>
            <a:r>
              <a:rPr lang="tr-TR" sz="1800" dirty="0"/>
              <a:t> </a:t>
            </a:r>
            <a:r>
              <a:rPr lang="tr-TR" sz="1800" dirty="0" err="1"/>
              <a:t>urine</a:t>
            </a:r>
            <a:r>
              <a:rPr lang="tr-TR" sz="1800" dirty="0"/>
              <a:t> </a:t>
            </a:r>
            <a:r>
              <a:rPr lang="tr-TR" sz="1800" dirty="0" err="1"/>
              <a:t>production</a:t>
            </a:r>
            <a:r>
              <a:rPr lang="tr-TR" sz="1800" dirty="0"/>
              <a:t> </a:t>
            </a:r>
            <a:r>
              <a:rPr lang="tr-TR" sz="1800" dirty="0" err="1"/>
              <a:t>does</a:t>
            </a:r>
            <a:r>
              <a:rPr lang="tr-TR" sz="1800" dirty="0"/>
              <a:t> not </a:t>
            </a:r>
            <a:r>
              <a:rPr lang="tr-TR" sz="1800" dirty="0" err="1"/>
              <a:t>increase</a:t>
            </a:r>
            <a:r>
              <a:rPr lang="tr-TR" sz="1800" dirty="0"/>
              <a:t> </a:t>
            </a:r>
            <a:r>
              <a:rPr lang="tr-TR" sz="1800" dirty="0" err="1"/>
              <a:t>above</a:t>
            </a:r>
            <a:r>
              <a:rPr lang="tr-TR" sz="1800" dirty="0"/>
              <a:t> </a:t>
            </a:r>
            <a:r>
              <a:rPr lang="tr-TR" sz="1800" dirty="0" err="1"/>
              <a:t>the</a:t>
            </a:r>
            <a:r>
              <a:rPr lang="tr-TR" sz="1800" dirty="0"/>
              <a:t> </a:t>
            </a:r>
            <a:r>
              <a:rPr lang="tr-TR" sz="1800" dirty="0" err="1"/>
              <a:t>target</a:t>
            </a:r>
            <a:r>
              <a:rPr lang="tr-TR" sz="1800" dirty="0"/>
              <a:t> of 0.5 </a:t>
            </a:r>
            <a:r>
              <a:rPr lang="tr-TR" sz="1800" dirty="0" err="1"/>
              <a:t>mL</a:t>
            </a:r>
            <a:r>
              <a:rPr lang="tr-TR" sz="1800" dirty="0"/>
              <a:t>/kg/</a:t>
            </a:r>
            <a:r>
              <a:rPr lang="tr-TR" sz="1800" dirty="0" err="1"/>
              <a:t>hr</a:t>
            </a:r>
            <a:r>
              <a:rPr lang="tr-TR" sz="1800" dirty="0"/>
              <a:t> </a:t>
            </a:r>
            <a:r>
              <a:rPr lang="tr-TR" sz="1800" dirty="0" err="1"/>
              <a:t>However</a:t>
            </a:r>
            <a:r>
              <a:rPr lang="tr-TR" sz="1800" dirty="0"/>
              <a:t>, </a:t>
            </a:r>
            <a:r>
              <a:rPr lang="tr-TR" sz="1800" dirty="0" err="1"/>
              <a:t>furosemide</a:t>
            </a:r>
            <a:r>
              <a:rPr lang="tr-TR" sz="1800" dirty="0"/>
              <a:t> </a:t>
            </a:r>
            <a:r>
              <a:rPr lang="tr-TR" sz="1800" dirty="0" err="1"/>
              <a:t>may</a:t>
            </a:r>
            <a:r>
              <a:rPr lang="tr-TR" sz="1800" dirty="0"/>
              <a:t> </a:t>
            </a:r>
            <a:r>
              <a:rPr lang="tr-TR" sz="1800" dirty="0" err="1"/>
              <a:t>worsen</a:t>
            </a:r>
            <a:r>
              <a:rPr lang="tr-TR" sz="1800" dirty="0"/>
              <a:t> </a:t>
            </a:r>
            <a:r>
              <a:rPr lang="tr-TR" sz="1800" dirty="0" err="1"/>
              <a:t>the</a:t>
            </a:r>
            <a:r>
              <a:rPr lang="tr-TR" sz="1800" dirty="0"/>
              <a:t> </a:t>
            </a:r>
            <a:r>
              <a:rPr lang="tr-TR" sz="1800" dirty="0" err="1"/>
              <a:t>severity</a:t>
            </a:r>
            <a:r>
              <a:rPr lang="tr-TR" sz="1800" dirty="0"/>
              <a:t> of AKI </a:t>
            </a:r>
            <a:r>
              <a:rPr lang="tr-TR" sz="1800" dirty="0" err="1"/>
              <a:t>caused</a:t>
            </a:r>
            <a:r>
              <a:rPr lang="tr-TR" sz="1800" dirty="0"/>
              <a:t> </a:t>
            </a:r>
            <a:r>
              <a:rPr lang="tr-TR" sz="1800" dirty="0" err="1"/>
              <a:t>by</a:t>
            </a:r>
            <a:r>
              <a:rPr lang="tr-TR" sz="1800" dirty="0"/>
              <a:t> </a:t>
            </a:r>
            <a:r>
              <a:rPr lang="tr-TR" sz="1800" dirty="0" err="1"/>
              <a:t>aminoglycosides</a:t>
            </a:r>
            <a:r>
              <a:rPr lang="tr-TR" sz="1800" dirty="0"/>
              <a:t>. </a:t>
            </a:r>
          </a:p>
          <a:p>
            <a:pPr algn="just">
              <a:lnSpc>
                <a:spcPct val="150000"/>
              </a:lnSpc>
              <a:buFont typeface="Arial" panose="020B0604020202020204" pitchFamily="34" charset="0"/>
              <a:buChar char="•"/>
            </a:pPr>
            <a:r>
              <a:rPr lang="tr-TR" sz="1800" dirty="0" err="1"/>
              <a:t>Finally</a:t>
            </a:r>
            <a:r>
              <a:rPr lang="tr-TR" sz="1800" dirty="0"/>
              <a:t>, </a:t>
            </a:r>
            <a:r>
              <a:rPr lang="tr-TR" sz="1800" dirty="0" err="1"/>
              <a:t>renal</a:t>
            </a:r>
            <a:r>
              <a:rPr lang="tr-TR" sz="1800" dirty="0"/>
              <a:t> </a:t>
            </a:r>
            <a:r>
              <a:rPr lang="tr-TR" sz="1800" dirty="0" err="1"/>
              <a:t>vasodilators</a:t>
            </a:r>
            <a:r>
              <a:rPr lang="tr-TR" sz="1800" dirty="0"/>
              <a:t> (</a:t>
            </a:r>
            <a:r>
              <a:rPr lang="tr-TR" sz="1800" dirty="0" err="1"/>
              <a:t>dopamine</a:t>
            </a:r>
            <a:r>
              <a:rPr lang="tr-TR" sz="1800" dirty="0"/>
              <a:t> </a:t>
            </a:r>
            <a:r>
              <a:rPr lang="tr-TR" sz="1800" dirty="0" err="1"/>
              <a:t>diluted</a:t>
            </a:r>
            <a:r>
              <a:rPr lang="tr-TR" sz="1800" dirty="0"/>
              <a:t> in 5% </a:t>
            </a:r>
            <a:r>
              <a:rPr lang="tr-TR" sz="1800" dirty="0" err="1"/>
              <a:t>dextrose</a:t>
            </a:r>
            <a:r>
              <a:rPr lang="tr-TR" sz="1800" dirty="0"/>
              <a:t>, IV, </a:t>
            </a:r>
            <a:r>
              <a:rPr lang="tr-TR" sz="1800" dirty="0" err="1"/>
              <a:t>to</a:t>
            </a:r>
            <a:r>
              <a:rPr lang="tr-TR" sz="1800" dirty="0"/>
              <a:t> </a:t>
            </a:r>
            <a:r>
              <a:rPr lang="tr-TR" sz="1800" dirty="0" err="1"/>
              <a:t>provide</a:t>
            </a:r>
            <a:r>
              <a:rPr lang="tr-TR" sz="1800" dirty="0"/>
              <a:t> 1–5 </a:t>
            </a:r>
            <a:r>
              <a:rPr lang="tr-TR" sz="1800" dirty="0" err="1"/>
              <a:t>mcg</a:t>
            </a:r>
            <a:r>
              <a:rPr lang="tr-TR" sz="1800" dirty="0"/>
              <a:t>/kg/</a:t>
            </a:r>
            <a:r>
              <a:rPr lang="tr-TR" sz="1800" dirty="0" err="1"/>
              <a:t>min</a:t>
            </a:r>
            <a:r>
              <a:rPr lang="tr-TR" sz="1800" dirty="0"/>
              <a:t>) </a:t>
            </a:r>
            <a:r>
              <a:rPr lang="tr-TR" sz="1800" dirty="0" err="1"/>
              <a:t>plus</a:t>
            </a:r>
            <a:r>
              <a:rPr lang="tr-TR" sz="1800" dirty="0"/>
              <a:t> </a:t>
            </a:r>
            <a:r>
              <a:rPr lang="tr-TR" sz="1800" dirty="0" err="1"/>
              <a:t>furosemide</a:t>
            </a:r>
            <a:r>
              <a:rPr lang="tr-TR" sz="1800" dirty="0"/>
              <a:t> (2 mg/kg, IV) </a:t>
            </a:r>
            <a:r>
              <a:rPr lang="tr-TR" sz="1800" dirty="0" err="1"/>
              <a:t>may</a:t>
            </a:r>
            <a:r>
              <a:rPr lang="tr-TR" sz="1800" dirty="0"/>
              <a:t> be </a:t>
            </a:r>
            <a:r>
              <a:rPr lang="tr-TR" sz="1800" dirty="0" err="1"/>
              <a:t>tried</a:t>
            </a:r>
            <a:r>
              <a:rPr lang="tr-TR" sz="1800" dirty="0"/>
              <a:t> </a:t>
            </a:r>
            <a:r>
              <a:rPr lang="tr-TR" sz="1800" dirty="0" err="1"/>
              <a:t>for</a:t>
            </a:r>
            <a:r>
              <a:rPr lang="tr-TR" sz="1800" dirty="0"/>
              <a:t> 2 </a:t>
            </a:r>
            <a:r>
              <a:rPr lang="tr-TR" sz="1800" dirty="0" err="1"/>
              <a:t>hr</a:t>
            </a:r>
            <a:r>
              <a:rPr lang="tr-TR" sz="1800" dirty="0"/>
              <a:t>. </a:t>
            </a:r>
            <a:r>
              <a:rPr lang="tr-TR" sz="1800" dirty="0" err="1"/>
              <a:t>Dopamine</a:t>
            </a:r>
            <a:r>
              <a:rPr lang="tr-TR" sz="1800" dirty="0"/>
              <a:t> </a:t>
            </a:r>
            <a:r>
              <a:rPr lang="tr-TR" sz="1800" dirty="0" err="1"/>
              <a:t>may</a:t>
            </a:r>
            <a:r>
              <a:rPr lang="tr-TR" sz="1800" dirty="0"/>
              <a:t> </a:t>
            </a:r>
            <a:r>
              <a:rPr lang="tr-TR" sz="1800" dirty="0" err="1"/>
              <a:t>lead</a:t>
            </a:r>
            <a:r>
              <a:rPr lang="tr-TR" sz="1800" dirty="0"/>
              <a:t> </a:t>
            </a:r>
            <a:r>
              <a:rPr lang="tr-TR" sz="1800" dirty="0" err="1"/>
              <a:t>to</a:t>
            </a:r>
            <a:r>
              <a:rPr lang="tr-TR" sz="1800" dirty="0"/>
              <a:t> </a:t>
            </a:r>
            <a:r>
              <a:rPr lang="tr-TR" sz="1800" dirty="0" err="1"/>
              <a:t>ventricular</a:t>
            </a:r>
            <a:r>
              <a:rPr lang="tr-TR" sz="1800" dirty="0"/>
              <a:t> </a:t>
            </a:r>
            <a:r>
              <a:rPr lang="tr-TR" sz="1800" dirty="0" err="1"/>
              <a:t>arrhythmias</a:t>
            </a:r>
            <a:r>
              <a:rPr lang="tr-TR" sz="1800" dirty="0"/>
              <a:t>, </a:t>
            </a:r>
            <a:r>
              <a:rPr lang="tr-TR" sz="1800" dirty="0" err="1"/>
              <a:t>and</a:t>
            </a:r>
            <a:r>
              <a:rPr lang="tr-TR" sz="1800" dirty="0"/>
              <a:t> </a:t>
            </a:r>
            <a:r>
              <a:rPr lang="tr-TR" sz="1800" dirty="0" err="1"/>
              <a:t>high</a:t>
            </a:r>
            <a:r>
              <a:rPr lang="tr-TR" sz="1800" dirty="0"/>
              <a:t> </a:t>
            </a:r>
            <a:r>
              <a:rPr lang="tr-TR" sz="1800" dirty="0" err="1"/>
              <a:t>doses</a:t>
            </a:r>
            <a:r>
              <a:rPr lang="tr-TR" sz="1800" dirty="0"/>
              <a:t> of </a:t>
            </a:r>
            <a:r>
              <a:rPr lang="tr-TR" sz="1800" dirty="0" err="1"/>
              <a:t>dopamine</a:t>
            </a:r>
            <a:r>
              <a:rPr lang="tr-TR" sz="1800" dirty="0"/>
              <a:t> </a:t>
            </a:r>
            <a:r>
              <a:rPr lang="tr-TR" sz="1800" dirty="0" err="1"/>
              <a:t>may</a:t>
            </a:r>
            <a:r>
              <a:rPr lang="tr-TR" sz="1800" dirty="0"/>
              <a:t> </a:t>
            </a:r>
            <a:r>
              <a:rPr lang="tr-TR" sz="1800" dirty="0" err="1"/>
              <a:t>cause</a:t>
            </a:r>
            <a:r>
              <a:rPr lang="tr-TR" sz="1800" dirty="0"/>
              <a:t> </a:t>
            </a:r>
            <a:r>
              <a:rPr lang="tr-TR" sz="1800" dirty="0" err="1"/>
              <a:t>renal</a:t>
            </a:r>
            <a:r>
              <a:rPr lang="tr-TR" sz="1800" dirty="0"/>
              <a:t> </a:t>
            </a:r>
            <a:r>
              <a:rPr lang="tr-TR" sz="1800" dirty="0" err="1"/>
              <a:t>vasoconstriction</a:t>
            </a:r>
            <a:r>
              <a:rPr lang="tr-TR" sz="1800" dirty="0"/>
              <a:t>. </a:t>
            </a:r>
            <a:r>
              <a:rPr lang="tr-TR" sz="1800" dirty="0" err="1"/>
              <a:t>Dopamine</a:t>
            </a:r>
            <a:r>
              <a:rPr lang="tr-TR" sz="1800" dirty="0"/>
              <a:t> </a:t>
            </a:r>
            <a:r>
              <a:rPr lang="tr-TR" sz="1800" dirty="0" err="1"/>
              <a:t>produces</a:t>
            </a:r>
            <a:r>
              <a:rPr lang="tr-TR" sz="1800" dirty="0"/>
              <a:t> minimal </a:t>
            </a:r>
            <a:r>
              <a:rPr lang="tr-TR" sz="1800" dirty="0" err="1"/>
              <a:t>renal</a:t>
            </a:r>
            <a:r>
              <a:rPr lang="tr-TR" sz="1800" dirty="0"/>
              <a:t> </a:t>
            </a:r>
            <a:r>
              <a:rPr lang="tr-TR" sz="1800" dirty="0" err="1"/>
              <a:t>vasodilation</a:t>
            </a:r>
            <a:r>
              <a:rPr lang="tr-TR" sz="1800" dirty="0"/>
              <a:t> in </a:t>
            </a:r>
            <a:r>
              <a:rPr lang="tr-TR" sz="1800" dirty="0" err="1"/>
              <a:t>cats</a:t>
            </a:r>
            <a:r>
              <a:rPr lang="tr-TR" sz="1800" dirty="0"/>
              <a:t> </a:t>
            </a:r>
            <a:r>
              <a:rPr lang="tr-TR" sz="1800" dirty="0" err="1"/>
              <a:t>and</a:t>
            </a:r>
            <a:r>
              <a:rPr lang="tr-TR" sz="1800" dirty="0"/>
              <a:t> </a:t>
            </a:r>
            <a:r>
              <a:rPr lang="tr-TR" sz="1800" dirty="0" err="1"/>
              <a:t>calcium</a:t>
            </a:r>
            <a:r>
              <a:rPr lang="tr-TR" sz="1800" dirty="0"/>
              <a:t> </a:t>
            </a:r>
            <a:r>
              <a:rPr lang="tr-TR" sz="1800" dirty="0" err="1"/>
              <a:t>channel</a:t>
            </a:r>
            <a:r>
              <a:rPr lang="tr-TR" sz="1800" dirty="0"/>
              <a:t> </a:t>
            </a:r>
            <a:r>
              <a:rPr lang="tr-TR" sz="1800" dirty="0" err="1"/>
              <a:t>blockade</a:t>
            </a:r>
            <a:r>
              <a:rPr lang="tr-TR" sz="1800" dirty="0"/>
              <a:t> (</a:t>
            </a:r>
            <a:r>
              <a:rPr lang="tr-TR" sz="1800" dirty="0" err="1"/>
              <a:t>eg</a:t>
            </a:r>
            <a:r>
              <a:rPr lang="tr-TR" sz="1800" dirty="0"/>
              <a:t>, </a:t>
            </a:r>
            <a:r>
              <a:rPr lang="tr-TR" sz="1800" dirty="0" err="1"/>
              <a:t>amlodipine</a:t>
            </a:r>
            <a:r>
              <a:rPr lang="tr-TR" sz="1800" dirty="0"/>
              <a:t> </a:t>
            </a:r>
            <a:r>
              <a:rPr lang="tr-TR" sz="1800" dirty="0" err="1"/>
              <a:t>besylate</a:t>
            </a:r>
            <a:r>
              <a:rPr lang="tr-TR" sz="1800" dirty="0"/>
              <a:t>, 0.25–0.5 mg/kg, </a:t>
            </a:r>
            <a:r>
              <a:rPr lang="tr-TR" sz="1800" dirty="0" err="1"/>
              <a:t>or</a:t>
            </a:r>
            <a:r>
              <a:rPr lang="tr-TR" sz="1800" dirty="0"/>
              <a:t> </a:t>
            </a:r>
            <a:r>
              <a:rPr lang="tr-TR" sz="1800" dirty="0" err="1"/>
              <a:t>diltiazem</a:t>
            </a:r>
            <a:r>
              <a:rPr lang="tr-TR" sz="1800" dirty="0"/>
              <a:t>, 1–3 mg/kg) </a:t>
            </a:r>
            <a:r>
              <a:rPr lang="tr-TR" sz="1800" dirty="0" err="1"/>
              <a:t>may</a:t>
            </a:r>
            <a:r>
              <a:rPr lang="tr-TR" sz="1800" dirty="0"/>
              <a:t> be </a:t>
            </a:r>
            <a:r>
              <a:rPr lang="tr-TR" sz="1800" dirty="0" err="1"/>
              <a:t>preferred</a:t>
            </a:r>
            <a:r>
              <a:rPr lang="tr-TR" sz="1800" dirty="0"/>
              <a:t>. </a:t>
            </a:r>
            <a:endParaRPr lang="en-US" sz="1800" dirty="0"/>
          </a:p>
        </p:txBody>
      </p:sp>
    </p:spTree>
    <p:extLst>
      <p:ext uri="{BB962C8B-B14F-4D97-AF65-F5344CB8AC3E}">
        <p14:creationId xmlns:p14="http://schemas.microsoft.com/office/powerpoint/2010/main" val="408868178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24D49A-76ED-584A-AF62-3F2BE67E6AB7}"/>
              </a:ext>
            </a:extLst>
          </p:cNvPr>
          <p:cNvSpPr>
            <a:spLocks noGrp="1"/>
          </p:cNvSpPr>
          <p:nvPr>
            <p:ph idx="1"/>
          </p:nvPr>
        </p:nvSpPr>
        <p:spPr>
          <a:xfrm>
            <a:off x="1024128" y="889462"/>
            <a:ext cx="9720073" cy="5419898"/>
          </a:xfrm>
        </p:spPr>
        <p:txBody>
          <a:bodyPr>
            <a:normAutofit/>
          </a:bodyPr>
          <a:lstStyle/>
          <a:p>
            <a:pPr algn="just">
              <a:lnSpc>
                <a:spcPct val="150000"/>
              </a:lnSpc>
              <a:buFont typeface="Arial" panose="020B0604020202020204" pitchFamily="34" charset="0"/>
              <a:buChar char="•"/>
            </a:pPr>
            <a:r>
              <a:rPr lang="tr-TR" sz="1800" dirty="0" err="1"/>
              <a:t>If</a:t>
            </a:r>
            <a:r>
              <a:rPr lang="tr-TR" sz="1800" dirty="0"/>
              <a:t> </a:t>
            </a:r>
            <a:r>
              <a:rPr lang="tr-TR" sz="1800" dirty="0" err="1"/>
              <a:t>attempts</a:t>
            </a:r>
            <a:r>
              <a:rPr lang="tr-TR" sz="1800" dirty="0"/>
              <a:t> </a:t>
            </a:r>
            <a:r>
              <a:rPr lang="tr-TR" sz="1800" dirty="0" err="1"/>
              <a:t>to</a:t>
            </a:r>
            <a:r>
              <a:rPr lang="tr-TR" sz="1800" dirty="0"/>
              <a:t> restore </a:t>
            </a:r>
            <a:r>
              <a:rPr lang="tr-TR" sz="1800" dirty="0" err="1"/>
              <a:t>urine</a:t>
            </a:r>
            <a:r>
              <a:rPr lang="tr-TR" sz="1800" dirty="0"/>
              <a:t> </a:t>
            </a:r>
            <a:r>
              <a:rPr lang="tr-TR" sz="1800" dirty="0" err="1"/>
              <a:t>flow</a:t>
            </a:r>
            <a:r>
              <a:rPr lang="tr-TR" sz="1800" dirty="0"/>
              <a:t> fail, </a:t>
            </a:r>
            <a:r>
              <a:rPr lang="tr-TR" sz="1800" dirty="0" err="1"/>
              <a:t>aggressive</a:t>
            </a:r>
            <a:r>
              <a:rPr lang="tr-TR" sz="1800" dirty="0"/>
              <a:t> </a:t>
            </a:r>
            <a:r>
              <a:rPr lang="tr-TR" sz="1800" dirty="0" err="1"/>
              <a:t>measures</a:t>
            </a:r>
            <a:r>
              <a:rPr lang="tr-TR" sz="1800" dirty="0"/>
              <a:t> </a:t>
            </a:r>
            <a:r>
              <a:rPr lang="tr-TR" sz="1800" dirty="0" err="1"/>
              <a:t>should</a:t>
            </a:r>
            <a:r>
              <a:rPr lang="tr-TR" sz="1800" dirty="0"/>
              <a:t> be </a:t>
            </a:r>
            <a:r>
              <a:rPr lang="tr-TR" sz="1800" dirty="0" err="1"/>
              <a:t>discontinued</a:t>
            </a:r>
            <a:r>
              <a:rPr lang="tr-TR" sz="1800" dirty="0"/>
              <a:t> </a:t>
            </a:r>
            <a:r>
              <a:rPr lang="tr-TR" sz="1800" dirty="0" err="1"/>
              <a:t>to</a:t>
            </a:r>
            <a:r>
              <a:rPr lang="tr-TR" sz="1800" dirty="0"/>
              <a:t> </a:t>
            </a:r>
            <a:r>
              <a:rPr lang="tr-TR" sz="1800" dirty="0" err="1"/>
              <a:t>avoid</a:t>
            </a:r>
            <a:r>
              <a:rPr lang="tr-TR" sz="1800" dirty="0"/>
              <a:t> </a:t>
            </a:r>
            <a:r>
              <a:rPr lang="tr-TR" sz="1800" dirty="0" err="1"/>
              <a:t>overhydration</a:t>
            </a:r>
            <a:r>
              <a:rPr lang="tr-TR" sz="1800" dirty="0"/>
              <a:t>. Daily </a:t>
            </a:r>
            <a:r>
              <a:rPr lang="tr-TR" sz="1800" dirty="0" err="1"/>
              <a:t>fluid</a:t>
            </a:r>
            <a:r>
              <a:rPr lang="tr-TR" sz="1800" dirty="0"/>
              <a:t> </a:t>
            </a:r>
            <a:r>
              <a:rPr lang="tr-TR" sz="1800" dirty="0" err="1"/>
              <a:t>therapy</a:t>
            </a:r>
            <a:r>
              <a:rPr lang="tr-TR" sz="1800" dirty="0"/>
              <a:t> </a:t>
            </a:r>
            <a:r>
              <a:rPr lang="tr-TR" sz="1800" dirty="0" err="1"/>
              <a:t>based</a:t>
            </a:r>
            <a:r>
              <a:rPr lang="tr-TR" sz="1800" dirty="0"/>
              <a:t> on </a:t>
            </a:r>
            <a:r>
              <a:rPr lang="tr-TR" sz="1800" dirty="0" err="1"/>
              <a:t>maintenance</a:t>
            </a:r>
            <a:r>
              <a:rPr lang="tr-TR" sz="1800" dirty="0"/>
              <a:t> </a:t>
            </a:r>
            <a:r>
              <a:rPr lang="tr-TR" sz="1800" dirty="0" err="1"/>
              <a:t>and</a:t>
            </a:r>
            <a:r>
              <a:rPr lang="tr-TR" sz="1800" dirty="0"/>
              <a:t> </a:t>
            </a:r>
            <a:r>
              <a:rPr lang="tr-TR" sz="1800" dirty="0" err="1"/>
              <a:t>rehydration</a:t>
            </a:r>
            <a:r>
              <a:rPr lang="tr-TR" sz="1800" dirty="0"/>
              <a:t> </a:t>
            </a:r>
            <a:r>
              <a:rPr lang="tr-TR" sz="1800" dirty="0" err="1"/>
              <a:t>needs</a:t>
            </a:r>
            <a:r>
              <a:rPr lang="tr-TR" sz="1800" dirty="0"/>
              <a:t> is </a:t>
            </a:r>
            <a:r>
              <a:rPr lang="tr-TR" sz="1800" dirty="0" err="1"/>
              <a:t>continued</a:t>
            </a:r>
            <a:r>
              <a:rPr lang="tr-TR" sz="1800" dirty="0"/>
              <a:t> </a:t>
            </a:r>
            <a:r>
              <a:rPr lang="tr-TR" sz="1800" dirty="0" err="1"/>
              <a:t>until</a:t>
            </a:r>
            <a:r>
              <a:rPr lang="tr-TR" sz="1800" dirty="0"/>
              <a:t> </a:t>
            </a:r>
            <a:r>
              <a:rPr lang="tr-TR" sz="1800" dirty="0" err="1"/>
              <a:t>renal</a:t>
            </a:r>
            <a:r>
              <a:rPr lang="tr-TR" sz="1800" dirty="0"/>
              <a:t> </a:t>
            </a:r>
            <a:r>
              <a:rPr lang="tr-TR" sz="1800" dirty="0" err="1"/>
              <a:t>function</a:t>
            </a:r>
            <a:r>
              <a:rPr lang="tr-TR" sz="1800" dirty="0"/>
              <a:t> </a:t>
            </a:r>
            <a:r>
              <a:rPr lang="tr-TR" sz="1800" dirty="0" err="1"/>
              <a:t>and</a:t>
            </a:r>
            <a:r>
              <a:rPr lang="tr-TR" sz="1800" dirty="0"/>
              <a:t> </a:t>
            </a:r>
            <a:r>
              <a:rPr lang="tr-TR" sz="1800" dirty="0" err="1"/>
              <a:t>clinical</a:t>
            </a:r>
            <a:r>
              <a:rPr lang="tr-TR" sz="1800" dirty="0"/>
              <a:t> </a:t>
            </a:r>
            <a:r>
              <a:rPr lang="tr-TR" sz="1800" dirty="0" err="1"/>
              <a:t>condition</a:t>
            </a:r>
            <a:r>
              <a:rPr lang="tr-TR" sz="1800" dirty="0"/>
              <a:t> </a:t>
            </a:r>
            <a:r>
              <a:rPr lang="tr-TR" sz="1800" dirty="0" err="1"/>
              <a:t>improve</a:t>
            </a:r>
            <a:r>
              <a:rPr lang="tr-TR" sz="1800" dirty="0"/>
              <a:t>.</a:t>
            </a:r>
          </a:p>
          <a:p>
            <a:pPr algn="just">
              <a:lnSpc>
                <a:spcPct val="150000"/>
              </a:lnSpc>
              <a:buFont typeface="Arial" panose="020B0604020202020204" pitchFamily="34" charset="0"/>
              <a:buChar char="•"/>
            </a:pPr>
            <a:r>
              <a:rPr lang="tr-TR" sz="1800" dirty="0" err="1"/>
              <a:t>Feeding</a:t>
            </a:r>
            <a:r>
              <a:rPr lang="tr-TR" sz="1800" dirty="0"/>
              <a:t> </a:t>
            </a:r>
            <a:r>
              <a:rPr lang="tr-TR" sz="1800" dirty="0" err="1"/>
              <a:t>tube</a:t>
            </a:r>
            <a:r>
              <a:rPr lang="tr-TR" sz="1800" dirty="0"/>
              <a:t> </a:t>
            </a:r>
            <a:r>
              <a:rPr lang="tr-TR" sz="1800" dirty="0" err="1"/>
              <a:t>placement</a:t>
            </a:r>
            <a:r>
              <a:rPr lang="tr-TR" sz="1800" dirty="0"/>
              <a:t> </a:t>
            </a:r>
            <a:r>
              <a:rPr lang="tr-TR" sz="1800" dirty="0" err="1"/>
              <a:t>greatly</a:t>
            </a:r>
            <a:r>
              <a:rPr lang="tr-TR" sz="1800" dirty="0"/>
              <a:t> </a:t>
            </a:r>
            <a:r>
              <a:rPr lang="tr-TR" sz="1800" dirty="0" err="1"/>
              <a:t>facilitates</a:t>
            </a:r>
            <a:r>
              <a:rPr lang="tr-TR" sz="1800" dirty="0"/>
              <a:t> </a:t>
            </a:r>
            <a:r>
              <a:rPr lang="tr-TR" sz="1800" dirty="0" err="1"/>
              <a:t>patient</a:t>
            </a:r>
            <a:r>
              <a:rPr lang="tr-TR" sz="1800" dirty="0"/>
              <a:t> </a:t>
            </a:r>
            <a:r>
              <a:rPr lang="tr-TR" sz="1800" dirty="0" err="1"/>
              <a:t>management</a:t>
            </a:r>
            <a:r>
              <a:rPr lang="tr-TR" sz="1800" dirty="0"/>
              <a:t> at </a:t>
            </a:r>
            <a:r>
              <a:rPr lang="tr-TR" sz="1800" dirty="0" err="1"/>
              <a:t>this</a:t>
            </a:r>
            <a:r>
              <a:rPr lang="tr-TR" sz="1800" dirty="0"/>
              <a:t> </a:t>
            </a:r>
            <a:r>
              <a:rPr lang="tr-TR" sz="1800" dirty="0" err="1"/>
              <a:t>stage</a:t>
            </a:r>
            <a:r>
              <a:rPr lang="tr-TR" sz="1800" dirty="0"/>
              <a:t> </a:t>
            </a:r>
            <a:r>
              <a:rPr lang="tr-TR" sz="1800" dirty="0" err="1"/>
              <a:t>and</a:t>
            </a:r>
            <a:r>
              <a:rPr lang="tr-TR" sz="1800" dirty="0"/>
              <a:t> </a:t>
            </a:r>
            <a:r>
              <a:rPr lang="tr-TR" sz="1800" dirty="0" err="1"/>
              <a:t>should</a:t>
            </a:r>
            <a:r>
              <a:rPr lang="tr-TR" sz="1800" dirty="0"/>
              <a:t> be </a:t>
            </a:r>
            <a:r>
              <a:rPr lang="tr-TR" sz="1800" dirty="0" err="1"/>
              <a:t>implemented</a:t>
            </a:r>
            <a:r>
              <a:rPr lang="tr-TR" sz="1800" dirty="0"/>
              <a:t> </a:t>
            </a:r>
            <a:r>
              <a:rPr lang="tr-TR" sz="1800" dirty="0" err="1"/>
              <a:t>for</a:t>
            </a:r>
            <a:r>
              <a:rPr lang="tr-TR" sz="1800" dirty="0"/>
              <a:t> </a:t>
            </a:r>
            <a:r>
              <a:rPr lang="tr-TR" sz="1800" dirty="0" err="1"/>
              <a:t>any</a:t>
            </a:r>
            <a:r>
              <a:rPr lang="tr-TR" sz="1800" dirty="0"/>
              <a:t> </a:t>
            </a:r>
            <a:r>
              <a:rPr lang="tr-TR" sz="1800" dirty="0" err="1"/>
              <a:t>animal</a:t>
            </a:r>
            <a:r>
              <a:rPr lang="tr-TR" sz="1800" dirty="0"/>
              <a:t> </a:t>
            </a:r>
            <a:r>
              <a:rPr lang="tr-TR" sz="1800" dirty="0" err="1"/>
              <a:t>with</a:t>
            </a:r>
            <a:r>
              <a:rPr lang="tr-TR" sz="1800" dirty="0"/>
              <a:t> </a:t>
            </a:r>
            <a:r>
              <a:rPr lang="tr-TR" sz="1800" dirty="0" err="1"/>
              <a:t>marked</a:t>
            </a:r>
            <a:r>
              <a:rPr lang="tr-TR" sz="1800" dirty="0"/>
              <a:t> </a:t>
            </a:r>
            <a:r>
              <a:rPr lang="tr-TR" sz="1800" dirty="0" err="1"/>
              <a:t>renal</a:t>
            </a:r>
            <a:r>
              <a:rPr lang="tr-TR" sz="1800" dirty="0"/>
              <a:t> </a:t>
            </a:r>
            <a:r>
              <a:rPr lang="tr-TR" sz="1800" dirty="0" err="1"/>
              <a:t>azotemia</a:t>
            </a:r>
            <a:r>
              <a:rPr lang="tr-TR" sz="1800" dirty="0"/>
              <a:t> (serum </a:t>
            </a:r>
            <a:r>
              <a:rPr lang="tr-TR" sz="1800" dirty="0" err="1"/>
              <a:t>creatinine</a:t>
            </a:r>
            <a:r>
              <a:rPr lang="tr-TR" sz="1800" dirty="0"/>
              <a:t> &gt;10 mg/</a:t>
            </a:r>
            <a:r>
              <a:rPr lang="tr-TR" sz="1800" dirty="0" err="1"/>
              <a:t>dL</a:t>
            </a:r>
            <a:r>
              <a:rPr lang="tr-TR" sz="1800" dirty="0"/>
              <a:t> </a:t>
            </a:r>
            <a:r>
              <a:rPr lang="tr-TR" sz="1800" dirty="0" err="1"/>
              <a:t>after</a:t>
            </a:r>
            <a:r>
              <a:rPr lang="tr-TR" sz="1800" dirty="0"/>
              <a:t> </a:t>
            </a:r>
            <a:r>
              <a:rPr lang="tr-TR" sz="1800" dirty="0" err="1"/>
              <a:t>rehydration</a:t>
            </a:r>
            <a:r>
              <a:rPr lang="tr-TR" sz="1800" dirty="0"/>
              <a:t>).</a:t>
            </a:r>
          </a:p>
          <a:p>
            <a:pPr algn="just">
              <a:lnSpc>
                <a:spcPct val="150000"/>
              </a:lnSpc>
              <a:buFont typeface="Arial" panose="020B0604020202020204" pitchFamily="34" charset="0"/>
              <a:buChar char="•"/>
            </a:pPr>
            <a:r>
              <a:rPr lang="tr-TR" sz="1800" dirty="0"/>
              <a:t>A </a:t>
            </a:r>
            <a:r>
              <a:rPr lang="tr-TR" sz="1800" dirty="0" err="1"/>
              <a:t>second</a:t>
            </a:r>
            <a:r>
              <a:rPr lang="tr-TR" sz="1800" dirty="0"/>
              <a:t> </a:t>
            </a:r>
            <a:r>
              <a:rPr lang="tr-TR" sz="1800" dirty="0" err="1"/>
              <a:t>therapeutic</a:t>
            </a:r>
            <a:r>
              <a:rPr lang="tr-TR" sz="1800" dirty="0"/>
              <a:t> </a:t>
            </a:r>
            <a:r>
              <a:rPr lang="tr-TR" sz="1800" dirty="0" err="1"/>
              <a:t>option</a:t>
            </a:r>
            <a:r>
              <a:rPr lang="tr-TR" sz="1800" dirty="0"/>
              <a:t>, </a:t>
            </a:r>
            <a:r>
              <a:rPr lang="tr-TR" sz="1800" dirty="0" err="1"/>
              <a:t>rather</a:t>
            </a:r>
            <a:r>
              <a:rPr lang="tr-TR" sz="1800" dirty="0"/>
              <a:t> </a:t>
            </a:r>
            <a:r>
              <a:rPr lang="tr-TR" sz="1800" dirty="0" err="1"/>
              <a:t>than</a:t>
            </a:r>
            <a:r>
              <a:rPr lang="tr-TR" sz="1800" dirty="0"/>
              <a:t> </a:t>
            </a:r>
            <a:r>
              <a:rPr lang="tr-TR" sz="1800" dirty="0" err="1"/>
              <a:t>the</a:t>
            </a:r>
            <a:r>
              <a:rPr lang="tr-TR" sz="1800" dirty="0"/>
              <a:t> </a:t>
            </a:r>
            <a:r>
              <a:rPr lang="tr-TR" sz="1800" dirty="0" err="1"/>
              <a:t>aggressive</a:t>
            </a:r>
            <a:r>
              <a:rPr lang="tr-TR" sz="1800" dirty="0"/>
              <a:t> </a:t>
            </a:r>
            <a:r>
              <a:rPr lang="tr-TR" sz="1800" dirty="0" err="1"/>
              <a:t>measures</a:t>
            </a:r>
            <a:r>
              <a:rPr lang="tr-TR" sz="1800" dirty="0"/>
              <a:t> </a:t>
            </a:r>
            <a:r>
              <a:rPr lang="tr-TR" sz="1800" dirty="0" err="1"/>
              <a:t>discussed</a:t>
            </a:r>
            <a:r>
              <a:rPr lang="tr-TR" sz="1800" dirty="0"/>
              <a:t> </a:t>
            </a:r>
            <a:r>
              <a:rPr lang="tr-TR" sz="1800" dirty="0" err="1"/>
              <a:t>above</a:t>
            </a:r>
            <a:r>
              <a:rPr lang="tr-TR" sz="1800" dirty="0"/>
              <a:t>, is </a:t>
            </a:r>
            <a:r>
              <a:rPr lang="tr-TR" sz="1800" dirty="0" err="1"/>
              <a:t>to</a:t>
            </a:r>
            <a:r>
              <a:rPr lang="tr-TR" sz="1800" dirty="0"/>
              <a:t> </a:t>
            </a:r>
            <a:r>
              <a:rPr lang="tr-TR" sz="1800" dirty="0" err="1"/>
              <a:t>proceed</a:t>
            </a:r>
            <a:r>
              <a:rPr lang="tr-TR" sz="1800" dirty="0"/>
              <a:t> </a:t>
            </a:r>
            <a:r>
              <a:rPr lang="tr-TR" sz="1800" dirty="0" err="1"/>
              <a:t>directly</a:t>
            </a:r>
            <a:r>
              <a:rPr lang="tr-TR" sz="1800" dirty="0"/>
              <a:t> </a:t>
            </a:r>
            <a:r>
              <a:rPr lang="tr-TR" sz="1800" dirty="0" err="1"/>
              <a:t>to</a:t>
            </a:r>
            <a:r>
              <a:rPr lang="tr-TR" sz="1800" dirty="0"/>
              <a:t> </a:t>
            </a:r>
            <a:r>
              <a:rPr lang="tr-TR" sz="1800" dirty="0" err="1"/>
              <a:t>fluid</a:t>
            </a:r>
            <a:r>
              <a:rPr lang="tr-TR" sz="1800" dirty="0"/>
              <a:t> </a:t>
            </a:r>
            <a:r>
              <a:rPr lang="tr-TR" sz="1800" dirty="0" err="1"/>
              <a:t>therapy</a:t>
            </a:r>
            <a:r>
              <a:rPr lang="tr-TR" sz="1800" dirty="0"/>
              <a:t> </a:t>
            </a:r>
            <a:r>
              <a:rPr lang="tr-TR" sz="1800" dirty="0" err="1"/>
              <a:t>with</a:t>
            </a:r>
            <a:r>
              <a:rPr lang="tr-TR" sz="1800" dirty="0"/>
              <a:t> </a:t>
            </a:r>
            <a:r>
              <a:rPr lang="tr-TR" sz="1800" dirty="0" err="1"/>
              <a:t>polyionic</a:t>
            </a:r>
            <a:r>
              <a:rPr lang="tr-TR" sz="1800" dirty="0"/>
              <a:t> </a:t>
            </a:r>
            <a:r>
              <a:rPr lang="tr-TR" sz="1800" dirty="0" err="1"/>
              <a:t>solutions</a:t>
            </a:r>
            <a:r>
              <a:rPr lang="tr-TR" sz="1800" dirty="0"/>
              <a:t> </a:t>
            </a:r>
            <a:r>
              <a:rPr lang="tr-TR" sz="1800" dirty="0" err="1"/>
              <a:t>while</a:t>
            </a:r>
            <a:r>
              <a:rPr lang="tr-TR" sz="1800" dirty="0"/>
              <a:t> </a:t>
            </a:r>
            <a:r>
              <a:rPr lang="tr-TR" sz="1800" dirty="0" err="1"/>
              <a:t>waiting</a:t>
            </a:r>
            <a:r>
              <a:rPr lang="tr-TR" sz="1800" dirty="0"/>
              <a:t> </a:t>
            </a:r>
            <a:r>
              <a:rPr lang="tr-TR" sz="1800" dirty="0" err="1"/>
              <a:t>for</a:t>
            </a:r>
            <a:r>
              <a:rPr lang="tr-TR" sz="1800" dirty="0"/>
              <a:t> </a:t>
            </a:r>
            <a:r>
              <a:rPr lang="tr-TR" sz="1800" dirty="0" err="1"/>
              <a:t>renal</a:t>
            </a:r>
            <a:r>
              <a:rPr lang="tr-TR" sz="1800" dirty="0"/>
              <a:t> </a:t>
            </a:r>
            <a:r>
              <a:rPr lang="tr-TR" sz="1800" dirty="0" err="1"/>
              <a:t>regeneration</a:t>
            </a:r>
            <a:r>
              <a:rPr lang="tr-TR" sz="1800" dirty="0"/>
              <a:t>. </a:t>
            </a:r>
          </a:p>
          <a:p>
            <a:pPr algn="just">
              <a:lnSpc>
                <a:spcPct val="150000"/>
              </a:lnSpc>
              <a:buFont typeface="Arial" panose="020B0604020202020204" pitchFamily="34" charset="0"/>
              <a:buChar char="•"/>
            </a:pPr>
            <a:r>
              <a:rPr lang="tr-TR" sz="1800" dirty="0" err="1"/>
              <a:t>Again</a:t>
            </a:r>
            <a:r>
              <a:rPr lang="tr-TR" sz="1800" dirty="0"/>
              <a:t>, </a:t>
            </a:r>
            <a:r>
              <a:rPr lang="tr-TR" sz="1800" dirty="0" err="1"/>
              <a:t>feeding</a:t>
            </a:r>
            <a:r>
              <a:rPr lang="tr-TR" sz="1800" dirty="0"/>
              <a:t> </a:t>
            </a:r>
            <a:r>
              <a:rPr lang="tr-TR" sz="1800" dirty="0" err="1"/>
              <a:t>tube</a:t>
            </a:r>
            <a:r>
              <a:rPr lang="tr-TR" sz="1800" dirty="0"/>
              <a:t> </a:t>
            </a:r>
            <a:r>
              <a:rPr lang="tr-TR" sz="1800" dirty="0" err="1"/>
              <a:t>placement</a:t>
            </a:r>
            <a:r>
              <a:rPr lang="tr-TR" sz="1800" dirty="0"/>
              <a:t> </a:t>
            </a:r>
            <a:r>
              <a:rPr lang="tr-TR" sz="1800" dirty="0" err="1"/>
              <a:t>for</a:t>
            </a:r>
            <a:r>
              <a:rPr lang="tr-TR" sz="1800" dirty="0"/>
              <a:t> </a:t>
            </a:r>
            <a:r>
              <a:rPr lang="tr-TR" sz="1800" dirty="0" err="1"/>
              <a:t>parenteral</a:t>
            </a:r>
            <a:r>
              <a:rPr lang="tr-TR" sz="1800" dirty="0"/>
              <a:t> </a:t>
            </a:r>
            <a:r>
              <a:rPr lang="tr-TR" sz="1800" dirty="0" err="1"/>
              <a:t>nutrition</a:t>
            </a:r>
            <a:r>
              <a:rPr lang="tr-TR" sz="1800" dirty="0"/>
              <a:t> </a:t>
            </a:r>
            <a:r>
              <a:rPr lang="tr-TR" sz="1800" dirty="0" err="1"/>
              <a:t>should</a:t>
            </a:r>
            <a:r>
              <a:rPr lang="tr-TR" sz="1800" dirty="0"/>
              <a:t> be </a:t>
            </a:r>
            <a:r>
              <a:rPr lang="tr-TR" sz="1800" dirty="0" err="1"/>
              <a:t>implemented</a:t>
            </a:r>
            <a:r>
              <a:rPr lang="tr-TR" sz="1800" dirty="0"/>
              <a:t> in </a:t>
            </a:r>
            <a:r>
              <a:rPr lang="tr-TR" sz="1800" dirty="0" err="1"/>
              <a:t>anorectic</a:t>
            </a:r>
            <a:r>
              <a:rPr lang="tr-TR" sz="1800" dirty="0"/>
              <a:t> </a:t>
            </a:r>
            <a:r>
              <a:rPr lang="tr-TR" sz="1800" dirty="0" err="1"/>
              <a:t>animals</a:t>
            </a:r>
            <a:r>
              <a:rPr lang="tr-TR" sz="1800" dirty="0"/>
              <a:t> </a:t>
            </a:r>
            <a:r>
              <a:rPr lang="tr-TR" sz="1800" dirty="0" err="1"/>
              <a:t>with</a:t>
            </a:r>
            <a:r>
              <a:rPr lang="tr-TR" sz="1800" dirty="0"/>
              <a:t> </a:t>
            </a:r>
            <a:r>
              <a:rPr lang="tr-TR" sz="1800" dirty="0" err="1"/>
              <a:t>marked</a:t>
            </a:r>
            <a:r>
              <a:rPr lang="tr-TR" sz="1800" dirty="0"/>
              <a:t> </a:t>
            </a:r>
            <a:r>
              <a:rPr lang="tr-TR" sz="1800" dirty="0" err="1"/>
              <a:t>azotemia</a:t>
            </a:r>
            <a:r>
              <a:rPr lang="tr-TR" sz="1800" dirty="0"/>
              <a:t>. </a:t>
            </a:r>
            <a:r>
              <a:rPr lang="tr-TR" sz="1800" dirty="0" err="1"/>
              <a:t>Peritoneal</a:t>
            </a:r>
            <a:r>
              <a:rPr lang="tr-TR" sz="1800" dirty="0"/>
              <a:t> </a:t>
            </a:r>
            <a:r>
              <a:rPr lang="tr-TR" sz="1800" dirty="0" err="1"/>
              <a:t>dialysis</a:t>
            </a:r>
            <a:r>
              <a:rPr lang="tr-TR" sz="1800" dirty="0"/>
              <a:t> </a:t>
            </a:r>
            <a:r>
              <a:rPr lang="tr-TR" sz="1800" dirty="0" err="1"/>
              <a:t>or</a:t>
            </a:r>
            <a:r>
              <a:rPr lang="tr-TR" sz="1800" dirty="0"/>
              <a:t> </a:t>
            </a:r>
            <a:r>
              <a:rPr lang="tr-TR" sz="1800" dirty="0" err="1"/>
              <a:t>hemodialysis</a:t>
            </a:r>
            <a:r>
              <a:rPr lang="tr-TR" sz="1800" dirty="0"/>
              <a:t> </a:t>
            </a:r>
            <a:r>
              <a:rPr lang="tr-TR" sz="1800" dirty="0" err="1"/>
              <a:t>may</a:t>
            </a:r>
            <a:r>
              <a:rPr lang="tr-TR" sz="1800" dirty="0"/>
              <a:t> be </a:t>
            </a:r>
            <a:r>
              <a:rPr lang="tr-TR" sz="1800" dirty="0" err="1"/>
              <a:t>necessary</a:t>
            </a:r>
            <a:r>
              <a:rPr lang="tr-TR" sz="1800" dirty="0"/>
              <a:t> </a:t>
            </a:r>
            <a:r>
              <a:rPr lang="tr-TR" sz="1800" dirty="0" err="1"/>
              <a:t>if</a:t>
            </a:r>
            <a:r>
              <a:rPr lang="tr-TR" sz="1800" dirty="0"/>
              <a:t> </a:t>
            </a:r>
            <a:r>
              <a:rPr lang="tr-TR" sz="1800" dirty="0" err="1"/>
              <a:t>none</a:t>
            </a:r>
            <a:r>
              <a:rPr lang="tr-TR" sz="1800" dirty="0"/>
              <a:t> of </a:t>
            </a:r>
            <a:r>
              <a:rPr lang="tr-TR" sz="1800" dirty="0" err="1"/>
              <a:t>the</a:t>
            </a:r>
            <a:r>
              <a:rPr lang="tr-TR" sz="1800" dirty="0"/>
              <a:t> </a:t>
            </a:r>
            <a:r>
              <a:rPr lang="tr-TR" sz="1800" dirty="0" err="1"/>
              <a:t>above</a:t>
            </a:r>
            <a:r>
              <a:rPr lang="tr-TR" sz="1800" dirty="0"/>
              <a:t> </a:t>
            </a:r>
            <a:r>
              <a:rPr lang="tr-TR" sz="1800" dirty="0" err="1"/>
              <a:t>measures</a:t>
            </a:r>
            <a:r>
              <a:rPr lang="tr-TR" sz="1800" dirty="0"/>
              <a:t> </a:t>
            </a:r>
            <a:r>
              <a:rPr lang="tr-TR" sz="1800" dirty="0" err="1"/>
              <a:t>restores</a:t>
            </a:r>
            <a:r>
              <a:rPr lang="tr-TR" sz="1800" dirty="0"/>
              <a:t> </a:t>
            </a:r>
            <a:r>
              <a:rPr lang="tr-TR" sz="1800" dirty="0" err="1"/>
              <a:t>urine</a:t>
            </a:r>
            <a:r>
              <a:rPr lang="tr-TR" sz="1800" dirty="0"/>
              <a:t> </a:t>
            </a:r>
            <a:r>
              <a:rPr lang="tr-TR" sz="1800" dirty="0" err="1"/>
              <a:t>productio</a:t>
            </a:r>
            <a:endParaRPr lang="en-US" sz="1800" dirty="0"/>
          </a:p>
        </p:txBody>
      </p:sp>
    </p:spTree>
    <p:extLst>
      <p:ext uri="{BB962C8B-B14F-4D97-AF65-F5344CB8AC3E}">
        <p14:creationId xmlns:p14="http://schemas.microsoft.com/office/powerpoint/2010/main" val="3070476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0DBF9-6216-5C4F-809A-1557DE0905E2}"/>
              </a:ext>
            </a:extLst>
          </p:cNvPr>
          <p:cNvSpPr>
            <a:spLocks noGrp="1"/>
          </p:cNvSpPr>
          <p:nvPr>
            <p:ph type="title"/>
          </p:nvPr>
        </p:nvSpPr>
        <p:spPr>
          <a:xfrm>
            <a:off x="766434" y="426253"/>
            <a:ext cx="10863072" cy="579587"/>
          </a:xfrm>
        </p:spPr>
        <p:style>
          <a:lnRef idx="2">
            <a:schemeClr val="accent1"/>
          </a:lnRef>
          <a:fillRef idx="1">
            <a:schemeClr val="lt1"/>
          </a:fillRef>
          <a:effectRef idx="0">
            <a:schemeClr val="accent1"/>
          </a:effectRef>
          <a:fontRef idx="minor">
            <a:schemeClr val="dk1"/>
          </a:fontRef>
        </p:style>
        <p:txBody>
          <a:bodyPr>
            <a:normAutofit/>
          </a:bodyPr>
          <a:lstStyle/>
          <a:p>
            <a:r>
              <a:rPr lang="tr-TR" sz="2800" b="1" dirty="0" err="1">
                <a:solidFill>
                  <a:srgbClr val="0070C0"/>
                </a:solidFill>
              </a:rPr>
              <a:t>UrIne</a:t>
            </a:r>
            <a:r>
              <a:rPr lang="tr-TR" sz="2800" b="1" dirty="0">
                <a:solidFill>
                  <a:srgbClr val="0070C0"/>
                </a:solidFill>
              </a:rPr>
              <a:t> </a:t>
            </a:r>
            <a:r>
              <a:rPr lang="tr-TR" sz="2800" b="1" dirty="0" err="1">
                <a:solidFill>
                  <a:srgbClr val="0070C0"/>
                </a:solidFill>
              </a:rPr>
              <a:t>SpecIfIc</a:t>
            </a:r>
            <a:r>
              <a:rPr lang="tr-TR" sz="2800" b="1" dirty="0">
                <a:solidFill>
                  <a:srgbClr val="0070C0"/>
                </a:solidFill>
              </a:rPr>
              <a:t> </a:t>
            </a:r>
            <a:r>
              <a:rPr lang="tr-TR" sz="2800" b="1" dirty="0" err="1">
                <a:solidFill>
                  <a:srgbClr val="0070C0"/>
                </a:solidFill>
              </a:rPr>
              <a:t>GravIty</a:t>
            </a:r>
            <a:r>
              <a:rPr lang="tr-TR" sz="2800" b="1" dirty="0">
                <a:solidFill>
                  <a:srgbClr val="0070C0"/>
                </a:solidFill>
              </a:rPr>
              <a:t> </a:t>
            </a:r>
            <a:endParaRPr lang="en-US" sz="2800" b="1" dirty="0">
              <a:solidFill>
                <a:srgbClr val="0070C0"/>
              </a:solidFill>
            </a:endParaRPr>
          </a:p>
        </p:txBody>
      </p:sp>
      <p:sp>
        <p:nvSpPr>
          <p:cNvPr id="3" name="Content Placeholder 2">
            <a:extLst>
              <a:ext uri="{FF2B5EF4-FFF2-40B4-BE49-F238E27FC236}">
                <a16:creationId xmlns:a16="http://schemas.microsoft.com/office/drawing/2014/main" id="{20369FCF-7942-F348-931D-35374C81C1FB}"/>
              </a:ext>
            </a:extLst>
          </p:cNvPr>
          <p:cNvSpPr>
            <a:spLocks noGrp="1"/>
          </p:cNvSpPr>
          <p:nvPr>
            <p:ph idx="1"/>
          </p:nvPr>
        </p:nvSpPr>
        <p:spPr>
          <a:xfrm>
            <a:off x="857874" y="1138843"/>
            <a:ext cx="10771632" cy="5162203"/>
          </a:xfrm>
        </p:spPr>
        <p:txBody>
          <a:bodyPr>
            <a:normAutofit/>
          </a:bodyPr>
          <a:lstStyle/>
          <a:p>
            <a:pPr>
              <a:lnSpc>
                <a:spcPct val="150000"/>
              </a:lnSpc>
              <a:buFont typeface="Arial" panose="020B0604020202020204" pitchFamily="34" charset="0"/>
              <a:buChar char="•"/>
            </a:pPr>
            <a:r>
              <a:rPr lang="tr-TR" dirty="0" err="1"/>
              <a:t>Specific</a:t>
            </a:r>
            <a:r>
              <a:rPr lang="tr-TR" dirty="0"/>
              <a:t> </a:t>
            </a:r>
            <a:r>
              <a:rPr lang="tr-TR" dirty="0" err="1"/>
              <a:t>gravity</a:t>
            </a:r>
            <a:r>
              <a:rPr lang="tr-TR" dirty="0"/>
              <a:t> is a </a:t>
            </a:r>
            <a:r>
              <a:rPr lang="tr-TR" dirty="0" err="1"/>
              <a:t>reflection</a:t>
            </a:r>
            <a:r>
              <a:rPr lang="tr-TR" dirty="0"/>
              <a:t> of </a:t>
            </a:r>
            <a:r>
              <a:rPr lang="tr-TR" dirty="0" err="1"/>
              <a:t>solute</a:t>
            </a:r>
            <a:r>
              <a:rPr lang="tr-TR" dirty="0"/>
              <a:t> </a:t>
            </a:r>
            <a:r>
              <a:rPr lang="tr-TR" dirty="0" err="1"/>
              <a:t>concentration</a:t>
            </a:r>
            <a:r>
              <a:rPr lang="tr-TR" dirty="0"/>
              <a:t>. </a:t>
            </a:r>
          </a:p>
          <a:p>
            <a:pPr>
              <a:lnSpc>
                <a:spcPct val="150000"/>
              </a:lnSpc>
              <a:buFont typeface="Arial" panose="020B0604020202020204" pitchFamily="34" charset="0"/>
              <a:buChar char="•"/>
            </a:pPr>
            <a:r>
              <a:rPr lang="tr-TR" dirty="0" err="1"/>
              <a:t>It</a:t>
            </a:r>
            <a:r>
              <a:rPr lang="tr-TR" dirty="0"/>
              <a:t> </a:t>
            </a:r>
            <a:r>
              <a:rPr lang="tr-TR" dirty="0" err="1"/>
              <a:t>should</a:t>
            </a:r>
            <a:r>
              <a:rPr lang="tr-TR" dirty="0"/>
              <a:t> be </a:t>
            </a:r>
            <a:r>
              <a:rPr lang="tr-TR" dirty="0" err="1"/>
              <a:t>determined</a:t>
            </a:r>
            <a:r>
              <a:rPr lang="tr-TR" dirty="0"/>
              <a:t> </a:t>
            </a:r>
            <a:r>
              <a:rPr lang="tr-TR" dirty="0" err="1"/>
              <a:t>by</a:t>
            </a:r>
            <a:r>
              <a:rPr lang="tr-TR" dirty="0"/>
              <a:t> </a:t>
            </a:r>
            <a:r>
              <a:rPr lang="tr-TR" dirty="0" err="1"/>
              <a:t>refractometry</a:t>
            </a:r>
            <a:r>
              <a:rPr lang="tr-TR" dirty="0"/>
              <a:t> as </a:t>
            </a:r>
            <a:r>
              <a:rPr lang="tr-TR" dirty="0" err="1"/>
              <a:t>dipsticks</a:t>
            </a:r>
            <a:r>
              <a:rPr lang="tr-TR" dirty="0"/>
              <a:t> </a:t>
            </a:r>
            <a:r>
              <a:rPr lang="tr-TR" dirty="0" err="1"/>
              <a:t>are</a:t>
            </a:r>
            <a:r>
              <a:rPr lang="tr-TR" dirty="0"/>
              <a:t> </a:t>
            </a:r>
            <a:r>
              <a:rPr lang="tr-TR" dirty="0" err="1"/>
              <a:t>inaccurate</a:t>
            </a:r>
            <a:r>
              <a:rPr lang="tr-TR" dirty="0"/>
              <a:t>. </a:t>
            </a:r>
          </a:p>
          <a:p>
            <a:pPr>
              <a:lnSpc>
                <a:spcPct val="150000"/>
              </a:lnSpc>
              <a:buFont typeface="Arial" panose="020B0604020202020204" pitchFamily="34" charset="0"/>
              <a:buChar char="•"/>
            </a:pPr>
            <a:r>
              <a:rPr lang="tr-TR" dirty="0" err="1"/>
              <a:t>Assuming</a:t>
            </a:r>
            <a:r>
              <a:rPr lang="tr-TR" dirty="0"/>
              <a:t> normal </a:t>
            </a:r>
            <a:r>
              <a:rPr lang="tr-TR" dirty="0" err="1"/>
              <a:t>hydration</a:t>
            </a:r>
            <a:r>
              <a:rPr lang="tr-TR" dirty="0"/>
              <a:t> </a:t>
            </a:r>
            <a:r>
              <a:rPr lang="tr-TR" dirty="0" err="1"/>
              <a:t>status</a:t>
            </a:r>
            <a:r>
              <a:rPr lang="tr-TR" dirty="0"/>
              <a:t> </a:t>
            </a:r>
            <a:r>
              <a:rPr lang="tr-TR" dirty="0" err="1"/>
              <a:t>and</a:t>
            </a:r>
            <a:r>
              <a:rPr lang="tr-TR" dirty="0"/>
              <a:t> </a:t>
            </a:r>
            <a:r>
              <a:rPr lang="tr-TR" dirty="0" err="1"/>
              <a:t>no</a:t>
            </a:r>
            <a:r>
              <a:rPr lang="tr-TR" dirty="0"/>
              <a:t> </a:t>
            </a:r>
            <a:r>
              <a:rPr lang="tr-TR" dirty="0" err="1"/>
              <a:t>treatments</a:t>
            </a:r>
            <a:r>
              <a:rPr lang="tr-TR" dirty="0"/>
              <a:t> </a:t>
            </a:r>
            <a:r>
              <a:rPr lang="tr-TR" dirty="0" err="1"/>
              <a:t>that</a:t>
            </a:r>
            <a:r>
              <a:rPr lang="tr-TR" dirty="0"/>
              <a:t> </a:t>
            </a:r>
            <a:r>
              <a:rPr lang="tr-TR" dirty="0" err="1"/>
              <a:t>alter</a:t>
            </a:r>
            <a:r>
              <a:rPr lang="tr-TR" dirty="0"/>
              <a:t> </a:t>
            </a:r>
            <a:r>
              <a:rPr lang="tr-TR" dirty="0" err="1"/>
              <a:t>water</a:t>
            </a:r>
            <a:r>
              <a:rPr lang="tr-TR" dirty="0"/>
              <a:t> </a:t>
            </a:r>
            <a:r>
              <a:rPr lang="tr-TR" dirty="0" err="1"/>
              <a:t>resorption</a:t>
            </a:r>
            <a:r>
              <a:rPr lang="tr-TR" dirty="0"/>
              <a:t> </a:t>
            </a:r>
            <a:r>
              <a:rPr lang="tr-TR" dirty="0" err="1"/>
              <a:t>by</a:t>
            </a:r>
            <a:r>
              <a:rPr lang="tr-TR" dirty="0"/>
              <a:t> </a:t>
            </a:r>
            <a:r>
              <a:rPr lang="tr-TR" dirty="0" err="1"/>
              <a:t>the</a:t>
            </a:r>
            <a:r>
              <a:rPr lang="tr-TR" dirty="0"/>
              <a:t> </a:t>
            </a:r>
            <a:r>
              <a:rPr lang="tr-TR" dirty="0" err="1"/>
              <a:t>kidneys</a:t>
            </a:r>
            <a:r>
              <a:rPr lang="tr-TR" dirty="0"/>
              <a:t>, </a:t>
            </a:r>
            <a:r>
              <a:rPr lang="tr-TR" dirty="0" err="1"/>
              <a:t>expected</a:t>
            </a:r>
            <a:r>
              <a:rPr lang="tr-TR" dirty="0"/>
              <a:t> </a:t>
            </a:r>
            <a:r>
              <a:rPr lang="tr-TR" dirty="0" err="1"/>
              <a:t>specific</a:t>
            </a:r>
            <a:r>
              <a:rPr lang="tr-TR" dirty="0"/>
              <a:t> </a:t>
            </a:r>
            <a:r>
              <a:rPr lang="tr-TR" dirty="0" err="1"/>
              <a:t>gravity</a:t>
            </a:r>
            <a:r>
              <a:rPr lang="tr-TR" dirty="0"/>
              <a:t> </a:t>
            </a:r>
            <a:r>
              <a:rPr lang="tr-TR" dirty="0" err="1"/>
              <a:t>results</a:t>
            </a:r>
            <a:r>
              <a:rPr lang="tr-TR" dirty="0"/>
              <a:t> </a:t>
            </a:r>
            <a:r>
              <a:rPr lang="tr-TR" dirty="0" err="1"/>
              <a:t>are</a:t>
            </a:r>
            <a:r>
              <a:rPr lang="tr-TR" dirty="0"/>
              <a:t>: </a:t>
            </a:r>
          </a:p>
          <a:p>
            <a:pPr marL="0" indent="0" algn="ctr">
              <a:lnSpc>
                <a:spcPct val="150000"/>
              </a:lnSpc>
              <a:buNone/>
            </a:pPr>
            <a:r>
              <a:rPr lang="tr-TR" dirty="0">
                <a:solidFill>
                  <a:srgbClr val="FF0000"/>
                </a:solidFill>
              </a:rPr>
              <a:t>Dogs: 1.015–1.045 </a:t>
            </a:r>
          </a:p>
          <a:p>
            <a:pPr marL="0" indent="0" algn="ctr">
              <a:lnSpc>
                <a:spcPct val="150000"/>
              </a:lnSpc>
              <a:buNone/>
            </a:pPr>
            <a:r>
              <a:rPr lang="tr-TR" dirty="0" err="1">
                <a:solidFill>
                  <a:srgbClr val="FF0000"/>
                </a:solidFill>
              </a:rPr>
              <a:t>Cats</a:t>
            </a:r>
            <a:r>
              <a:rPr lang="tr-TR" dirty="0">
                <a:solidFill>
                  <a:srgbClr val="FF0000"/>
                </a:solidFill>
              </a:rPr>
              <a:t>: 1.035–1.060</a:t>
            </a:r>
          </a:p>
          <a:p>
            <a:pPr algn="just">
              <a:lnSpc>
                <a:spcPct val="150000"/>
              </a:lnSpc>
              <a:buFont typeface="Arial" panose="020B0604020202020204" pitchFamily="34" charset="0"/>
              <a:buChar char="•"/>
            </a:pPr>
            <a:r>
              <a:rPr lang="tr-TR" dirty="0" err="1"/>
              <a:t>The</a:t>
            </a:r>
            <a:r>
              <a:rPr lang="tr-TR" dirty="0"/>
              <a:t> </a:t>
            </a:r>
            <a:r>
              <a:rPr lang="tr-TR" dirty="0" err="1"/>
              <a:t>amount</a:t>
            </a:r>
            <a:r>
              <a:rPr lang="tr-TR" dirty="0"/>
              <a:t> of </a:t>
            </a:r>
            <a:r>
              <a:rPr lang="tr-TR" dirty="0" err="1"/>
              <a:t>other</a:t>
            </a:r>
            <a:r>
              <a:rPr lang="tr-TR" dirty="0"/>
              <a:t> </a:t>
            </a:r>
            <a:r>
              <a:rPr lang="tr-TR" dirty="0" err="1"/>
              <a:t>substances</a:t>
            </a:r>
            <a:r>
              <a:rPr lang="tr-TR" dirty="0"/>
              <a:t> in </a:t>
            </a:r>
            <a:r>
              <a:rPr lang="tr-TR" dirty="0" err="1"/>
              <a:t>urine</a:t>
            </a:r>
            <a:r>
              <a:rPr lang="tr-TR" dirty="0"/>
              <a:t> </a:t>
            </a:r>
            <a:r>
              <a:rPr lang="tr-TR" dirty="0" err="1"/>
              <a:t>should</a:t>
            </a:r>
            <a:r>
              <a:rPr lang="tr-TR" dirty="0"/>
              <a:t> be </a:t>
            </a:r>
            <a:r>
              <a:rPr lang="tr-TR" dirty="0" err="1"/>
              <a:t>interpreted</a:t>
            </a:r>
            <a:r>
              <a:rPr lang="tr-TR" dirty="0"/>
              <a:t> in </a:t>
            </a:r>
            <a:r>
              <a:rPr lang="tr-TR" dirty="0" err="1"/>
              <a:t>consideration</a:t>
            </a:r>
            <a:r>
              <a:rPr lang="tr-TR" dirty="0"/>
              <a:t> of </a:t>
            </a:r>
            <a:r>
              <a:rPr lang="tr-TR" dirty="0" err="1"/>
              <a:t>the</a:t>
            </a:r>
            <a:r>
              <a:rPr lang="tr-TR" dirty="0"/>
              <a:t> </a:t>
            </a:r>
            <a:r>
              <a:rPr lang="tr-TR" dirty="0" err="1"/>
              <a:t>specific</a:t>
            </a:r>
            <a:r>
              <a:rPr lang="tr-TR" dirty="0"/>
              <a:t> </a:t>
            </a:r>
            <a:r>
              <a:rPr lang="tr-TR" dirty="0" err="1"/>
              <a:t>gravity</a:t>
            </a:r>
            <a:r>
              <a:rPr lang="tr-TR" dirty="0"/>
              <a:t> </a:t>
            </a:r>
          </a:p>
          <a:p>
            <a:pPr>
              <a:lnSpc>
                <a:spcPct val="150000"/>
              </a:lnSpc>
            </a:pPr>
            <a:endParaRPr lang="en-US" dirty="0"/>
          </a:p>
        </p:txBody>
      </p:sp>
    </p:spTree>
    <p:extLst>
      <p:ext uri="{BB962C8B-B14F-4D97-AF65-F5344CB8AC3E}">
        <p14:creationId xmlns:p14="http://schemas.microsoft.com/office/powerpoint/2010/main" val="207610315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4B68C-832D-544E-B849-222B6BBF5BB3}"/>
              </a:ext>
            </a:extLst>
          </p:cNvPr>
          <p:cNvSpPr>
            <a:spLocks noGrp="1"/>
          </p:cNvSpPr>
          <p:nvPr>
            <p:ph type="title"/>
          </p:nvPr>
        </p:nvSpPr>
        <p:spPr>
          <a:xfrm>
            <a:off x="1057379" y="1083980"/>
            <a:ext cx="9720072" cy="569816"/>
          </a:xfrm>
        </p:spPr>
        <p:txBody>
          <a:bodyPr>
            <a:normAutofit/>
          </a:bodyPr>
          <a:lstStyle/>
          <a:p>
            <a:r>
              <a:rPr lang="tr-TR" sz="2400" b="1" dirty="0" err="1">
                <a:solidFill>
                  <a:srgbClr val="00B0F0"/>
                </a:solidFill>
              </a:rPr>
              <a:t>Glomerular</a:t>
            </a:r>
            <a:r>
              <a:rPr lang="tr-TR" sz="2400" b="1" dirty="0">
                <a:solidFill>
                  <a:srgbClr val="00B0F0"/>
                </a:solidFill>
              </a:rPr>
              <a:t> </a:t>
            </a:r>
            <a:r>
              <a:rPr lang="tr-TR" sz="2400" b="1" dirty="0" err="1">
                <a:solidFill>
                  <a:srgbClr val="00B0F0"/>
                </a:solidFill>
              </a:rPr>
              <a:t>Disease</a:t>
            </a:r>
            <a:r>
              <a:rPr lang="tr-TR" sz="2400" b="1" dirty="0">
                <a:solidFill>
                  <a:srgbClr val="00B0F0"/>
                </a:solidFill>
              </a:rPr>
              <a:t> in Small Animals</a:t>
            </a:r>
            <a:endParaRPr lang="en-US" sz="2400" dirty="0">
              <a:solidFill>
                <a:srgbClr val="00B0F0"/>
              </a:solidFill>
            </a:endParaRPr>
          </a:p>
        </p:txBody>
      </p:sp>
      <p:sp>
        <p:nvSpPr>
          <p:cNvPr id="3" name="Content Placeholder 2">
            <a:extLst>
              <a:ext uri="{FF2B5EF4-FFF2-40B4-BE49-F238E27FC236}">
                <a16:creationId xmlns:a16="http://schemas.microsoft.com/office/drawing/2014/main" id="{65D5FE51-EE90-9E4D-BD39-4CA3AE8501C9}"/>
              </a:ext>
            </a:extLst>
          </p:cNvPr>
          <p:cNvSpPr>
            <a:spLocks noGrp="1"/>
          </p:cNvSpPr>
          <p:nvPr>
            <p:ph idx="1"/>
          </p:nvPr>
        </p:nvSpPr>
        <p:spPr>
          <a:xfrm>
            <a:off x="1057379" y="1967441"/>
            <a:ext cx="9109087" cy="4023360"/>
          </a:xfrm>
        </p:spPr>
        <p:txBody>
          <a:bodyPr>
            <a:normAutofit/>
          </a:bodyPr>
          <a:lstStyle/>
          <a:p>
            <a:pPr algn="just">
              <a:lnSpc>
                <a:spcPct val="150000"/>
              </a:lnSpc>
              <a:buFont typeface="Arial" panose="020B0604020202020204" pitchFamily="34" charset="0"/>
              <a:buChar char="•"/>
            </a:pPr>
            <a:r>
              <a:rPr lang="tr-TR" sz="1800" dirty="0" err="1"/>
              <a:t>Glomerular</a:t>
            </a:r>
            <a:r>
              <a:rPr lang="tr-TR" sz="1800" dirty="0"/>
              <a:t> </a:t>
            </a:r>
            <a:r>
              <a:rPr lang="tr-TR" sz="1800" dirty="0" err="1"/>
              <a:t>disease</a:t>
            </a:r>
            <a:r>
              <a:rPr lang="tr-TR" sz="1800" dirty="0"/>
              <a:t> is a </a:t>
            </a:r>
            <a:r>
              <a:rPr lang="tr-TR" sz="1800" dirty="0" err="1"/>
              <a:t>well-recognized</a:t>
            </a:r>
            <a:r>
              <a:rPr lang="tr-TR" sz="1800" dirty="0"/>
              <a:t> </a:t>
            </a:r>
            <a:r>
              <a:rPr lang="tr-TR" sz="1800" dirty="0" err="1"/>
              <a:t>cause</a:t>
            </a:r>
            <a:r>
              <a:rPr lang="tr-TR" sz="1800" dirty="0"/>
              <a:t> of </a:t>
            </a:r>
            <a:r>
              <a:rPr lang="tr-TR" sz="1800" dirty="0" err="1"/>
              <a:t>chronic</a:t>
            </a:r>
            <a:r>
              <a:rPr lang="tr-TR" sz="1800" dirty="0"/>
              <a:t> </a:t>
            </a:r>
            <a:r>
              <a:rPr lang="tr-TR" sz="1800" dirty="0" err="1"/>
              <a:t>kidney</a:t>
            </a:r>
            <a:r>
              <a:rPr lang="tr-TR" sz="1800" dirty="0"/>
              <a:t> </a:t>
            </a:r>
            <a:r>
              <a:rPr lang="tr-TR" sz="1800" dirty="0" err="1"/>
              <a:t>disease</a:t>
            </a:r>
            <a:r>
              <a:rPr lang="tr-TR" sz="1800" dirty="0"/>
              <a:t> (CKD) in </a:t>
            </a:r>
            <a:r>
              <a:rPr lang="tr-TR" sz="1800" dirty="0" err="1"/>
              <a:t>dogs</a:t>
            </a:r>
            <a:r>
              <a:rPr lang="tr-TR" sz="1800" dirty="0"/>
              <a:t>, </a:t>
            </a:r>
            <a:r>
              <a:rPr lang="tr-TR" sz="1800" dirty="0" err="1"/>
              <a:t>may</a:t>
            </a:r>
            <a:r>
              <a:rPr lang="tr-TR" sz="1800" dirty="0"/>
              <a:t> </a:t>
            </a:r>
            <a:r>
              <a:rPr lang="tr-TR" sz="1800" dirty="0" err="1"/>
              <a:t>produce</a:t>
            </a:r>
            <a:r>
              <a:rPr lang="tr-TR" sz="1800" dirty="0"/>
              <a:t> </a:t>
            </a:r>
            <a:r>
              <a:rPr lang="tr-TR" sz="1800" dirty="0" err="1"/>
              <a:t>acute</a:t>
            </a:r>
            <a:r>
              <a:rPr lang="tr-TR" sz="1800" dirty="0"/>
              <a:t> </a:t>
            </a:r>
            <a:r>
              <a:rPr lang="tr-TR" sz="1800" dirty="0" err="1"/>
              <a:t>kidney</a:t>
            </a:r>
            <a:r>
              <a:rPr lang="tr-TR" sz="1800" dirty="0"/>
              <a:t> </a:t>
            </a:r>
            <a:r>
              <a:rPr lang="tr-TR" sz="1800" dirty="0" err="1"/>
              <a:t>injury</a:t>
            </a:r>
            <a:r>
              <a:rPr lang="tr-TR" sz="1800" dirty="0"/>
              <a:t> in </a:t>
            </a:r>
            <a:r>
              <a:rPr lang="tr-TR" sz="1800" dirty="0" err="1"/>
              <a:t>dogs</a:t>
            </a:r>
            <a:r>
              <a:rPr lang="tr-TR" sz="1800" dirty="0"/>
              <a:t>, </a:t>
            </a:r>
            <a:r>
              <a:rPr lang="tr-TR" sz="1800" dirty="0" err="1"/>
              <a:t>and</a:t>
            </a:r>
            <a:r>
              <a:rPr lang="tr-TR" sz="1800" dirty="0"/>
              <a:t> is </a:t>
            </a:r>
            <a:r>
              <a:rPr lang="tr-TR" sz="1800" dirty="0" err="1"/>
              <a:t>also</a:t>
            </a:r>
            <a:r>
              <a:rPr lang="tr-TR" sz="1800" dirty="0"/>
              <a:t> </a:t>
            </a:r>
            <a:r>
              <a:rPr lang="tr-TR" sz="1800" dirty="0" err="1"/>
              <a:t>occasionally</a:t>
            </a:r>
            <a:r>
              <a:rPr lang="tr-TR" sz="1800" dirty="0"/>
              <a:t> </a:t>
            </a:r>
            <a:r>
              <a:rPr lang="tr-TR" sz="1800" dirty="0" err="1"/>
              <a:t>seen</a:t>
            </a:r>
            <a:r>
              <a:rPr lang="tr-TR" sz="1800" dirty="0"/>
              <a:t> in </a:t>
            </a:r>
            <a:r>
              <a:rPr lang="tr-TR" sz="1800" dirty="0" err="1"/>
              <a:t>cats</a:t>
            </a:r>
            <a:r>
              <a:rPr lang="tr-TR" sz="1800" dirty="0"/>
              <a:t> </a:t>
            </a:r>
            <a:r>
              <a:rPr lang="tr-TR" sz="1800" dirty="0" err="1"/>
              <a:t>with</a:t>
            </a:r>
            <a:r>
              <a:rPr lang="tr-TR" sz="1800" dirty="0"/>
              <a:t> CKD</a:t>
            </a:r>
          </a:p>
          <a:p>
            <a:pPr algn="just">
              <a:lnSpc>
                <a:spcPct val="150000"/>
              </a:lnSpc>
              <a:buFont typeface="Arial" panose="020B0604020202020204" pitchFamily="34" charset="0"/>
              <a:buChar char="•"/>
            </a:pPr>
            <a:r>
              <a:rPr lang="tr-TR" sz="1800" dirty="0"/>
              <a:t>Animals </a:t>
            </a:r>
            <a:r>
              <a:rPr lang="tr-TR" sz="1800" dirty="0" err="1"/>
              <a:t>with</a:t>
            </a:r>
            <a:r>
              <a:rPr lang="tr-TR" sz="1800" dirty="0"/>
              <a:t> </a:t>
            </a:r>
            <a:r>
              <a:rPr lang="tr-TR" sz="1800" dirty="0" err="1"/>
              <a:t>primary</a:t>
            </a:r>
            <a:r>
              <a:rPr lang="tr-TR" sz="1800" dirty="0"/>
              <a:t> </a:t>
            </a:r>
            <a:r>
              <a:rPr lang="tr-TR" sz="1800" dirty="0" err="1"/>
              <a:t>glomerular</a:t>
            </a:r>
            <a:r>
              <a:rPr lang="tr-TR" sz="1800" dirty="0"/>
              <a:t> </a:t>
            </a:r>
            <a:r>
              <a:rPr lang="tr-TR" sz="1800" dirty="0" err="1"/>
              <a:t>disease</a:t>
            </a:r>
            <a:r>
              <a:rPr lang="tr-TR" sz="1800" dirty="0"/>
              <a:t> as a </a:t>
            </a:r>
            <a:r>
              <a:rPr lang="tr-TR" sz="1800" dirty="0" err="1"/>
              <a:t>cause</a:t>
            </a:r>
            <a:r>
              <a:rPr lang="tr-TR" sz="1800" dirty="0"/>
              <a:t> of CKD </a:t>
            </a:r>
            <a:r>
              <a:rPr lang="tr-TR" sz="1800" dirty="0" err="1"/>
              <a:t>may</a:t>
            </a:r>
            <a:r>
              <a:rPr lang="tr-TR" sz="1800" dirty="0"/>
              <a:t> </a:t>
            </a:r>
            <a:r>
              <a:rPr lang="tr-TR" sz="1800" dirty="0" err="1"/>
              <a:t>have</a:t>
            </a:r>
            <a:r>
              <a:rPr lang="tr-TR" sz="1800" dirty="0"/>
              <a:t> </a:t>
            </a:r>
            <a:r>
              <a:rPr lang="tr-TR" sz="1800" dirty="0" err="1"/>
              <a:t>somewhat</a:t>
            </a:r>
            <a:r>
              <a:rPr lang="tr-TR" sz="1800" dirty="0"/>
              <a:t> </a:t>
            </a:r>
            <a:r>
              <a:rPr lang="tr-TR" sz="1800" dirty="0" err="1"/>
              <a:t>different</a:t>
            </a:r>
            <a:r>
              <a:rPr lang="tr-TR" sz="1800" dirty="0"/>
              <a:t> </a:t>
            </a:r>
            <a:r>
              <a:rPr lang="tr-TR" sz="1800" dirty="0" err="1"/>
              <a:t>clinical</a:t>
            </a:r>
            <a:r>
              <a:rPr lang="tr-TR" sz="1800" dirty="0"/>
              <a:t> </a:t>
            </a:r>
            <a:r>
              <a:rPr lang="tr-TR" sz="1800" dirty="0" err="1"/>
              <a:t>and</a:t>
            </a:r>
            <a:r>
              <a:rPr lang="tr-TR" sz="1800" dirty="0"/>
              <a:t> </a:t>
            </a:r>
            <a:r>
              <a:rPr lang="tr-TR" sz="1800" dirty="0" err="1"/>
              <a:t>laboratory</a:t>
            </a:r>
            <a:r>
              <a:rPr lang="tr-TR" sz="1800" dirty="0"/>
              <a:t> </a:t>
            </a:r>
            <a:r>
              <a:rPr lang="tr-TR" sz="1800" dirty="0" err="1"/>
              <a:t>abnormalities</a:t>
            </a:r>
            <a:r>
              <a:rPr lang="tr-TR" sz="1800" dirty="0"/>
              <a:t> </a:t>
            </a:r>
            <a:r>
              <a:rPr lang="tr-TR" sz="1800" dirty="0" err="1"/>
              <a:t>than</a:t>
            </a:r>
            <a:r>
              <a:rPr lang="tr-TR" sz="1800" dirty="0"/>
              <a:t> </a:t>
            </a:r>
            <a:r>
              <a:rPr lang="tr-TR" sz="1800" dirty="0" err="1"/>
              <a:t>those</a:t>
            </a:r>
            <a:r>
              <a:rPr lang="tr-TR" sz="1800" dirty="0"/>
              <a:t> </a:t>
            </a:r>
            <a:r>
              <a:rPr lang="tr-TR" sz="1800" dirty="0" err="1"/>
              <a:t>with</a:t>
            </a:r>
            <a:r>
              <a:rPr lang="tr-TR" sz="1800" dirty="0"/>
              <a:t> </a:t>
            </a:r>
            <a:r>
              <a:rPr lang="tr-TR" sz="1800" dirty="0" err="1"/>
              <a:t>primary</a:t>
            </a:r>
            <a:r>
              <a:rPr lang="tr-TR" sz="1800" dirty="0"/>
              <a:t> </a:t>
            </a:r>
            <a:r>
              <a:rPr lang="tr-TR" sz="1800" dirty="0" err="1"/>
              <a:t>tubulointerstitial</a:t>
            </a:r>
            <a:r>
              <a:rPr lang="tr-TR" sz="1800" dirty="0"/>
              <a:t> </a:t>
            </a:r>
            <a:r>
              <a:rPr lang="tr-TR" sz="1800" dirty="0" err="1"/>
              <a:t>disease</a:t>
            </a:r>
            <a:r>
              <a:rPr lang="tr-TR" sz="1800" dirty="0"/>
              <a:t>. </a:t>
            </a:r>
            <a:endParaRPr lang="en-US" sz="1800" dirty="0"/>
          </a:p>
        </p:txBody>
      </p:sp>
    </p:spTree>
    <p:extLst>
      <p:ext uri="{BB962C8B-B14F-4D97-AF65-F5344CB8AC3E}">
        <p14:creationId xmlns:p14="http://schemas.microsoft.com/office/powerpoint/2010/main" val="146984023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CEEE1-A972-EB4B-8A6B-FBB906009AD7}"/>
              </a:ext>
            </a:extLst>
          </p:cNvPr>
          <p:cNvSpPr>
            <a:spLocks noGrp="1"/>
          </p:cNvSpPr>
          <p:nvPr>
            <p:ph type="title"/>
          </p:nvPr>
        </p:nvSpPr>
        <p:spPr>
          <a:xfrm>
            <a:off x="998712" y="819823"/>
            <a:ext cx="9720072" cy="537731"/>
          </a:xfrm>
        </p:spPr>
        <p:txBody>
          <a:bodyPr>
            <a:normAutofit/>
          </a:bodyPr>
          <a:lstStyle/>
          <a:p>
            <a:pPr algn="ctr"/>
            <a:r>
              <a:rPr lang="en-US" sz="2800" cap="none" dirty="0">
                <a:solidFill>
                  <a:srgbClr val="00B0F0"/>
                </a:solidFill>
              </a:rPr>
              <a:t>Glomerular Diseases In Dogs And Cats </a:t>
            </a:r>
            <a:endParaRPr lang="en-US" dirty="0"/>
          </a:p>
        </p:txBody>
      </p:sp>
      <p:sp>
        <p:nvSpPr>
          <p:cNvPr id="3" name="Content Placeholder 2">
            <a:extLst>
              <a:ext uri="{FF2B5EF4-FFF2-40B4-BE49-F238E27FC236}">
                <a16:creationId xmlns:a16="http://schemas.microsoft.com/office/drawing/2014/main" id="{904743E4-25EC-1548-AA56-AF4691C04F94}"/>
              </a:ext>
            </a:extLst>
          </p:cNvPr>
          <p:cNvSpPr>
            <a:spLocks noGrp="1"/>
          </p:cNvSpPr>
          <p:nvPr>
            <p:ph idx="1"/>
          </p:nvPr>
        </p:nvSpPr>
        <p:spPr>
          <a:xfrm>
            <a:off x="1137634" y="1357554"/>
            <a:ext cx="3381813" cy="4454667"/>
          </a:xfrm>
        </p:spPr>
        <p:txBody>
          <a:bodyPr>
            <a:noAutofit/>
          </a:bodyPr>
          <a:lstStyle/>
          <a:p>
            <a:pPr>
              <a:lnSpc>
                <a:spcPct val="150000"/>
              </a:lnSpc>
            </a:pPr>
            <a:r>
              <a:rPr lang="en-US" sz="1800" dirty="0">
                <a:solidFill>
                  <a:srgbClr val="FF0000"/>
                </a:solidFill>
              </a:rPr>
              <a:t>Amyloidosis </a:t>
            </a:r>
          </a:p>
          <a:p>
            <a:pPr>
              <a:lnSpc>
                <a:spcPct val="150000"/>
              </a:lnSpc>
            </a:pPr>
            <a:r>
              <a:rPr lang="en-US" sz="1800" dirty="0">
                <a:solidFill>
                  <a:srgbClr val="FF0000"/>
                </a:solidFill>
              </a:rPr>
              <a:t>Glomerulonephritis </a:t>
            </a:r>
          </a:p>
          <a:p>
            <a:pPr lvl="1">
              <a:lnSpc>
                <a:spcPct val="150000"/>
              </a:lnSpc>
            </a:pPr>
            <a:r>
              <a:rPr lang="en-US" dirty="0"/>
              <a:t>Crescentic (rare)</a:t>
            </a:r>
          </a:p>
          <a:p>
            <a:pPr lvl="1">
              <a:lnSpc>
                <a:spcPct val="150000"/>
              </a:lnSpc>
            </a:pPr>
            <a:r>
              <a:rPr lang="en-US" dirty="0"/>
              <a:t>Membranoproliferative (</a:t>
            </a:r>
            <a:r>
              <a:rPr lang="en-US" dirty="0" err="1"/>
              <a:t>mesangiocapillary</a:t>
            </a:r>
            <a:r>
              <a:rPr lang="en-US" dirty="0"/>
              <a:t>) </a:t>
            </a:r>
          </a:p>
          <a:p>
            <a:pPr lvl="1">
              <a:lnSpc>
                <a:spcPct val="150000"/>
              </a:lnSpc>
            </a:pPr>
            <a:r>
              <a:rPr lang="en-US" dirty="0"/>
              <a:t>Membranous*</a:t>
            </a:r>
          </a:p>
          <a:p>
            <a:pPr lvl="1">
              <a:lnSpc>
                <a:spcPct val="150000"/>
              </a:lnSpc>
            </a:pPr>
            <a:r>
              <a:rPr lang="en-US" dirty="0"/>
              <a:t>Proliferative (mesangial and endocapillary) </a:t>
            </a:r>
          </a:p>
          <a:p>
            <a:pPr lvl="1">
              <a:lnSpc>
                <a:spcPct val="150000"/>
              </a:lnSpc>
            </a:pPr>
            <a:r>
              <a:rPr lang="en-US" dirty="0"/>
              <a:t>Immunoglobulin A nephropathy </a:t>
            </a:r>
          </a:p>
          <a:p>
            <a:pPr>
              <a:lnSpc>
                <a:spcPct val="150000"/>
              </a:lnSpc>
            </a:pPr>
            <a:endParaRPr lang="en-US" sz="1800" dirty="0"/>
          </a:p>
        </p:txBody>
      </p:sp>
      <p:sp>
        <p:nvSpPr>
          <p:cNvPr id="4" name="Rectangle 3">
            <a:extLst>
              <a:ext uri="{FF2B5EF4-FFF2-40B4-BE49-F238E27FC236}">
                <a16:creationId xmlns:a16="http://schemas.microsoft.com/office/drawing/2014/main" id="{FA62969C-1645-D34A-A8EA-1437D2514B1E}"/>
              </a:ext>
            </a:extLst>
          </p:cNvPr>
          <p:cNvSpPr/>
          <p:nvPr/>
        </p:nvSpPr>
        <p:spPr>
          <a:xfrm>
            <a:off x="5192110" y="1495208"/>
            <a:ext cx="6096000" cy="3787191"/>
          </a:xfrm>
          <a:prstGeom prst="rect">
            <a:avLst/>
          </a:prstGeom>
        </p:spPr>
        <p:txBody>
          <a:bodyPr>
            <a:spAutoFit/>
          </a:bodyPr>
          <a:lstStyle/>
          <a:p>
            <a:pPr>
              <a:lnSpc>
                <a:spcPct val="150000"/>
              </a:lnSpc>
            </a:pPr>
            <a:r>
              <a:rPr lang="en-US" dirty="0">
                <a:solidFill>
                  <a:srgbClr val="FF0000"/>
                </a:solidFill>
              </a:rPr>
              <a:t>Glomerulosclerosis</a:t>
            </a:r>
          </a:p>
          <a:p>
            <a:pPr lvl="1">
              <a:lnSpc>
                <a:spcPct val="150000"/>
              </a:lnSpc>
            </a:pPr>
            <a:r>
              <a:rPr lang="en-US" dirty="0"/>
              <a:t>Focal and segmental glomerulosclerosis </a:t>
            </a:r>
          </a:p>
          <a:p>
            <a:pPr lvl="1">
              <a:lnSpc>
                <a:spcPct val="150000"/>
              </a:lnSpc>
            </a:pPr>
            <a:r>
              <a:rPr lang="en-US" dirty="0"/>
              <a:t>Global glomerulosclerosis </a:t>
            </a:r>
          </a:p>
          <a:p>
            <a:pPr>
              <a:lnSpc>
                <a:spcPct val="150000"/>
              </a:lnSpc>
            </a:pPr>
            <a:r>
              <a:rPr lang="en-US" dirty="0">
                <a:solidFill>
                  <a:srgbClr val="FF0000"/>
                </a:solidFill>
              </a:rPr>
              <a:t>Familial glomerulopathies </a:t>
            </a:r>
          </a:p>
          <a:p>
            <a:pPr lvl="1">
              <a:lnSpc>
                <a:spcPct val="150000"/>
              </a:lnSpc>
            </a:pPr>
            <a:r>
              <a:rPr lang="en-US" dirty="0"/>
              <a:t>Hereditary nephritis </a:t>
            </a:r>
          </a:p>
          <a:p>
            <a:pPr>
              <a:lnSpc>
                <a:spcPct val="150000"/>
              </a:lnSpc>
            </a:pPr>
            <a:r>
              <a:rPr lang="en-US" dirty="0">
                <a:solidFill>
                  <a:srgbClr val="FF0000"/>
                </a:solidFill>
              </a:rPr>
              <a:t>Lupus nephritis</a:t>
            </a:r>
            <a:br>
              <a:rPr lang="en-US" dirty="0">
                <a:solidFill>
                  <a:srgbClr val="FF0000"/>
                </a:solidFill>
              </a:rPr>
            </a:br>
            <a:r>
              <a:rPr lang="en-US" dirty="0">
                <a:solidFill>
                  <a:srgbClr val="FF0000"/>
                </a:solidFill>
              </a:rPr>
              <a:t>Minimal change glomerulopathy </a:t>
            </a:r>
          </a:p>
          <a:p>
            <a:pPr>
              <a:lnSpc>
                <a:spcPct val="150000"/>
              </a:lnSpc>
            </a:pPr>
            <a:r>
              <a:rPr lang="en-US" dirty="0"/>
              <a:t>*Membranous nephropathy is the most common glomerular disease in cats; other forms appear to be less common. </a:t>
            </a:r>
          </a:p>
        </p:txBody>
      </p:sp>
    </p:spTree>
    <p:extLst>
      <p:ext uri="{BB962C8B-B14F-4D97-AF65-F5344CB8AC3E}">
        <p14:creationId xmlns:p14="http://schemas.microsoft.com/office/powerpoint/2010/main" val="16007831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83A39C-0AAA-A34A-AC51-15FD7DE57B85}"/>
              </a:ext>
            </a:extLst>
          </p:cNvPr>
          <p:cNvSpPr>
            <a:spLocks noGrp="1"/>
          </p:cNvSpPr>
          <p:nvPr>
            <p:ph idx="1"/>
          </p:nvPr>
        </p:nvSpPr>
        <p:spPr>
          <a:xfrm>
            <a:off x="1193537" y="2033848"/>
            <a:ext cx="9720073" cy="4023360"/>
          </a:xfrm>
        </p:spPr>
        <p:txBody>
          <a:bodyPr>
            <a:normAutofit/>
          </a:bodyPr>
          <a:lstStyle/>
          <a:p>
            <a:pPr>
              <a:lnSpc>
                <a:spcPct val="150000"/>
              </a:lnSpc>
              <a:buFont typeface="Arial" panose="020B0604020202020204" pitchFamily="34" charset="0"/>
              <a:buChar char="•"/>
            </a:pPr>
            <a:r>
              <a:rPr lang="tr-TR" sz="1800" dirty="0" err="1"/>
              <a:t>Many</a:t>
            </a:r>
            <a:r>
              <a:rPr lang="tr-TR" sz="1800" dirty="0"/>
              <a:t> of </a:t>
            </a:r>
            <a:r>
              <a:rPr lang="tr-TR" sz="1800" dirty="0" err="1"/>
              <a:t>the</a:t>
            </a:r>
            <a:r>
              <a:rPr lang="tr-TR" sz="1800" dirty="0"/>
              <a:t> </a:t>
            </a:r>
            <a:r>
              <a:rPr lang="tr-TR" sz="1800" dirty="0" err="1"/>
              <a:t>glomerular</a:t>
            </a:r>
            <a:r>
              <a:rPr lang="tr-TR" sz="1800" dirty="0"/>
              <a:t> </a:t>
            </a:r>
            <a:r>
              <a:rPr lang="tr-TR" sz="1800" dirty="0" err="1"/>
              <a:t>diseases</a:t>
            </a:r>
            <a:r>
              <a:rPr lang="tr-TR" sz="1800" dirty="0"/>
              <a:t> </a:t>
            </a:r>
            <a:r>
              <a:rPr lang="tr-TR" sz="1800" dirty="0" err="1"/>
              <a:t>that</a:t>
            </a:r>
            <a:r>
              <a:rPr lang="tr-TR" sz="1800" dirty="0"/>
              <a:t> </a:t>
            </a:r>
            <a:r>
              <a:rPr lang="tr-TR" sz="1800" dirty="0" err="1"/>
              <a:t>occur</a:t>
            </a:r>
            <a:r>
              <a:rPr lang="tr-TR" sz="1800" dirty="0"/>
              <a:t> in </a:t>
            </a:r>
            <a:r>
              <a:rPr lang="tr-TR" sz="1800" dirty="0" err="1"/>
              <a:t>dogs</a:t>
            </a:r>
            <a:r>
              <a:rPr lang="tr-TR" sz="1800" dirty="0"/>
              <a:t> </a:t>
            </a:r>
            <a:r>
              <a:rPr lang="tr-TR" sz="1800" dirty="0" err="1"/>
              <a:t>and</a:t>
            </a:r>
            <a:r>
              <a:rPr lang="tr-TR" sz="1800" dirty="0"/>
              <a:t> </a:t>
            </a:r>
            <a:r>
              <a:rPr lang="tr-TR" sz="1800" dirty="0" err="1"/>
              <a:t>cats</a:t>
            </a:r>
            <a:r>
              <a:rPr lang="tr-TR" sz="1800" dirty="0"/>
              <a:t> </a:t>
            </a:r>
            <a:r>
              <a:rPr lang="tr-TR" sz="1800" dirty="0" err="1"/>
              <a:t>are</a:t>
            </a:r>
            <a:r>
              <a:rPr lang="tr-TR" sz="1800" dirty="0"/>
              <a:t> </a:t>
            </a:r>
            <a:r>
              <a:rPr lang="tr-TR" sz="1800" dirty="0" err="1"/>
              <a:t>believed</a:t>
            </a:r>
            <a:r>
              <a:rPr lang="tr-TR" sz="1800" dirty="0"/>
              <a:t> </a:t>
            </a:r>
            <a:r>
              <a:rPr lang="tr-TR" sz="1800" dirty="0" err="1"/>
              <a:t>to</a:t>
            </a:r>
            <a:r>
              <a:rPr lang="tr-TR" sz="1800" dirty="0"/>
              <a:t> </a:t>
            </a:r>
            <a:r>
              <a:rPr lang="tr-TR" sz="1800" dirty="0" err="1"/>
              <a:t>develop</a:t>
            </a:r>
            <a:r>
              <a:rPr lang="tr-TR" sz="1800" dirty="0"/>
              <a:t> </a:t>
            </a:r>
            <a:r>
              <a:rPr lang="tr-TR" sz="1800" dirty="0" err="1"/>
              <a:t>secondary</a:t>
            </a:r>
            <a:r>
              <a:rPr lang="tr-TR" sz="1800" dirty="0"/>
              <a:t> </a:t>
            </a:r>
            <a:r>
              <a:rPr lang="tr-TR" sz="1800" dirty="0" err="1"/>
              <a:t>to</a:t>
            </a:r>
            <a:r>
              <a:rPr lang="tr-TR" sz="1800" dirty="0"/>
              <a:t> </a:t>
            </a:r>
            <a:r>
              <a:rPr lang="tr-TR" sz="1800" dirty="0" err="1"/>
              <a:t>sys</a:t>
            </a:r>
            <a:r>
              <a:rPr lang="tr-TR" sz="1800" dirty="0"/>
              <a:t>- </a:t>
            </a:r>
            <a:r>
              <a:rPr lang="tr-TR" sz="1800" dirty="0" err="1"/>
              <a:t>temic</a:t>
            </a:r>
            <a:r>
              <a:rPr lang="tr-TR" sz="1800" dirty="0"/>
              <a:t> </a:t>
            </a:r>
            <a:r>
              <a:rPr lang="tr-TR" sz="1800" dirty="0" err="1"/>
              <a:t>disease</a:t>
            </a:r>
            <a:r>
              <a:rPr lang="tr-TR" sz="1800" dirty="0"/>
              <a:t> </a:t>
            </a:r>
            <a:r>
              <a:rPr lang="tr-TR" sz="1800" dirty="0" err="1"/>
              <a:t>processes</a:t>
            </a:r>
            <a:r>
              <a:rPr lang="tr-TR" sz="1800" dirty="0"/>
              <a:t>, </a:t>
            </a:r>
            <a:r>
              <a:rPr lang="tr-TR" sz="1800" dirty="0" err="1"/>
              <a:t>specifically</a:t>
            </a:r>
            <a:r>
              <a:rPr lang="tr-TR" sz="1800" dirty="0"/>
              <a:t> </a:t>
            </a:r>
            <a:r>
              <a:rPr lang="tr-TR" sz="1800" dirty="0" err="1"/>
              <a:t>neoplastic</a:t>
            </a:r>
            <a:r>
              <a:rPr lang="tr-TR" sz="1800" dirty="0"/>
              <a:t>, </a:t>
            </a:r>
            <a:r>
              <a:rPr lang="tr-TR" sz="1800" dirty="0" err="1"/>
              <a:t>infectious</a:t>
            </a:r>
            <a:r>
              <a:rPr lang="tr-TR" sz="1800" dirty="0"/>
              <a:t>, </a:t>
            </a:r>
            <a:r>
              <a:rPr lang="tr-TR" sz="1800" dirty="0" err="1"/>
              <a:t>or</a:t>
            </a:r>
            <a:r>
              <a:rPr lang="tr-TR" sz="1800" dirty="0"/>
              <a:t> </a:t>
            </a:r>
            <a:r>
              <a:rPr lang="tr-TR" sz="1800" dirty="0" err="1"/>
              <a:t>noninfectious</a:t>
            </a:r>
            <a:r>
              <a:rPr lang="tr-TR" sz="1800" dirty="0"/>
              <a:t> </a:t>
            </a:r>
            <a:r>
              <a:rPr lang="tr-TR" sz="1800" dirty="0" err="1"/>
              <a:t>inflammatory</a:t>
            </a:r>
            <a:r>
              <a:rPr lang="tr-TR" sz="1800" dirty="0"/>
              <a:t> (NIN) </a:t>
            </a:r>
            <a:r>
              <a:rPr lang="tr-TR" sz="1800" dirty="0" err="1"/>
              <a:t>disorders</a:t>
            </a:r>
            <a:r>
              <a:rPr lang="tr-TR" sz="1800" dirty="0"/>
              <a:t> </a:t>
            </a:r>
          </a:p>
          <a:p>
            <a:pPr>
              <a:lnSpc>
                <a:spcPct val="150000"/>
              </a:lnSpc>
              <a:buFont typeface="Arial" panose="020B0604020202020204" pitchFamily="34" charset="0"/>
              <a:buChar char="•"/>
            </a:pPr>
            <a:r>
              <a:rPr lang="tr-TR" sz="1800" dirty="0"/>
              <a:t>A NIN </a:t>
            </a:r>
            <a:r>
              <a:rPr lang="tr-TR" sz="1800" dirty="0" err="1"/>
              <a:t>disorder</a:t>
            </a:r>
            <a:r>
              <a:rPr lang="tr-TR" sz="1800" dirty="0"/>
              <a:t> </a:t>
            </a:r>
            <a:r>
              <a:rPr lang="tr-TR" sz="1800" dirty="0" err="1"/>
              <a:t>may</a:t>
            </a:r>
            <a:r>
              <a:rPr lang="tr-TR" sz="1800" dirty="0"/>
              <a:t> not be </a:t>
            </a:r>
            <a:r>
              <a:rPr lang="tr-TR" sz="1800" dirty="0" err="1"/>
              <a:t>obvious</a:t>
            </a:r>
            <a:r>
              <a:rPr lang="tr-TR" sz="1800" dirty="0"/>
              <a:t> at </a:t>
            </a:r>
            <a:r>
              <a:rPr lang="tr-TR" sz="1800" dirty="0" err="1"/>
              <a:t>first</a:t>
            </a:r>
            <a:r>
              <a:rPr lang="tr-TR" sz="1800" dirty="0"/>
              <a:t> </a:t>
            </a:r>
            <a:r>
              <a:rPr lang="tr-TR" sz="1800" dirty="0" err="1"/>
              <a:t>presentation</a:t>
            </a:r>
            <a:r>
              <a:rPr lang="tr-TR" sz="1800" dirty="0"/>
              <a:t> </a:t>
            </a:r>
            <a:r>
              <a:rPr lang="tr-TR" sz="1800" dirty="0" err="1"/>
              <a:t>because</a:t>
            </a:r>
            <a:r>
              <a:rPr lang="tr-TR" sz="1800" dirty="0"/>
              <a:t> it is </a:t>
            </a:r>
            <a:r>
              <a:rPr lang="tr-TR" sz="1800" dirty="0" err="1"/>
              <a:t>either</a:t>
            </a:r>
            <a:r>
              <a:rPr lang="tr-TR" sz="1800" dirty="0"/>
              <a:t> </a:t>
            </a:r>
            <a:r>
              <a:rPr lang="tr-TR" sz="1800" dirty="0" err="1"/>
              <a:t>resolved</a:t>
            </a:r>
            <a:r>
              <a:rPr lang="tr-TR" sz="1800" dirty="0"/>
              <a:t> </a:t>
            </a:r>
            <a:r>
              <a:rPr lang="tr-TR" sz="1800" dirty="0" err="1"/>
              <a:t>or</a:t>
            </a:r>
            <a:r>
              <a:rPr lang="tr-TR" sz="1800" dirty="0"/>
              <a:t> it is </a:t>
            </a:r>
            <a:r>
              <a:rPr lang="tr-TR" sz="1800" dirty="0" err="1"/>
              <a:t>occult</a:t>
            </a:r>
            <a:r>
              <a:rPr lang="tr-TR" sz="1800" dirty="0"/>
              <a:t> </a:t>
            </a:r>
          </a:p>
          <a:p>
            <a:pPr>
              <a:lnSpc>
                <a:spcPct val="150000"/>
              </a:lnSpc>
              <a:buFont typeface="Arial" panose="020B0604020202020204" pitchFamily="34" charset="0"/>
              <a:buChar char="•"/>
            </a:pPr>
            <a:endParaRPr lang="en-US" sz="1800" dirty="0"/>
          </a:p>
        </p:txBody>
      </p:sp>
    </p:spTree>
    <p:extLst>
      <p:ext uri="{BB962C8B-B14F-4D97-AF65-F5344CB8AC3E}">
        <p14:creationId xmlns:p14="http://schemas.microsoft.com/office/powerpoint/2010/main" val="218860489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B89C8-E5D1-8742-B444-A6D0774AA1A6}"/>
              </a:ext>
            </a:extLst>
          </p:cNvPr>
          <p:cNvSpPr>
            <a:spLocks noGrp="1"/>
          </p:cNvSpPr>
          <p:nvPr>
            <p:ph type="title"/>
          </p:nvPr>
        </p:nvSpPr>
        <p:spPr>
          <a:xfrm>
            <a:off x="1024128" y="384529"/>
            <a:ext cx="10897722" cy="1203639"/>
          </a:xfrm>
        </p:spPr>
        <p:style>
          <a:lnRef idx="2">
            <a:schemeClr val="accent1"/>
          </a:lnRef>
          <a:fillRef idx="1">
            <a:schemeClr val="lt1"/>
          </a:fillRef>
          <a:effectRef idx="0">
            <a:schemeClr val="accent1"/>
          </a:effectRef>
          <a:fontRef idx="minor">
            <a:schemeClr val="dk1"/>
          </a:fontRef>
        </p:style>
        <p:txBody>
          <a:bodyPr>
            <a:normAutofit/>
          </a:bodyPr>
          <a:lstStyle/>
          <a:p>
            <a:r>
              <a:rPr lang="tr-TR" sz="2400" b="1" dirty="0" err="1">
                <a:solidFill>
                  <a:srgbClr val="00B0F0"/>
                </a:solidFill>
              </a:rPr>
              <a:t>nın</a:t>
            </a:r>
            <a:r>
              <a:rPr lang="tr-TR" sz="2400" b="1" dirty="0">
                <a:solidFill>
                  <a:srgbClr val="00B0F0"/>
                </a:solidFill>
              </a:rPr>
              <a:t> </a:t>
            </a:r>
            <a:r>
              <a:rPr lang="tr-TR" sz="2400" b="1" dirty="0" err="1">
                <a:solidFill>
                  <a:srgbClr val="00B0F0"/>
                </a:solidFill>
              </a:rPr>
              <a:t>dIsorders</a:t>
            </a:r>
            <a:r>
              <a:rPr lang="tr-TR" sz="2400" b="1" dirty="0">
                <a:solidFill>
                  <a:srgbClr val="00B0F0"/>
                </a:solidFill>
              </a:rPr>
              <a:t> </a:t>
            </a:r>
            <a:r>
              <a:rPr lang="tr-TR" sz="2400" b="1" dirty="0" err="1">
                <a:solidFill>
                  <a:srgbClr val="00B0F0"/>
                </a:solidFill>
              </a:rPr>
              <a:t>reported</a:t>
            </a:r>
            <a:r>
              <a:rPr lang="tr-TR" sz="2400" b="1" dirty="0">
                <a:solidFill>
                  <a:srgbClr val="00B0F0"/>
                </a:solidFill>
              </a:rPr>
              <a:t> in </a:t>
            </a:r>
            <a:r>
              <a:rPr lang="tr-TR" sz="2400" b="1" dirty="0" err="1">
                <a:solidFill>
                  <a:srgbClr val="00B0F0"/>
                </a:solidFill>
              </a:rPr>
              <a:t>association</a:t>
            </a:r>
            <a:r>
              <a:rPr lang="tr-TR" sz="2400" b="1" dirty="0">
                <a:solidFill>
                  <a:srgbClr val="00B0F0"/>
                </a:solidFill>
              </a:rPr>
              <a:t> </a:t>
            </a:r>
            <a:r>
              <a:rPr lang="tr-TR" sz="2400" b="1" dirty="0" err="1">
                <a:solidFill>
                  <a:srgbClr val="00B0F0"/>
                </a:solidFill>
              </a:rPr>
              <a:t>with</a:t>
            </a:r>
            <a:r>
              <a:rPr lang="tr-TR" sz="2400" b="1" dirty="0">
                <a:solidFill>
                  <a:srgbClr val="00B0F0"/>
                </a:solidFill>
              </a:rPr>
              <a:t> </a:t>
            </a:r>
            <a:r>
              <a:rPr lang="tr-TR" sz="2400" b="1" dirty="0" err="1">
                <a:solidFill>
                  <a:srgbClr val="00B0F0"/>
                </a:solidFill>
              </a:rPr>
              <a:t>glomerular</a:t>
            </a:r>
            <a:r>
              <a:rPr lang="tr-TR" sz="2400" b="1" dirty="0">
                <a:solidFill>
                  <a:srgbClr val="00B0F0"/>
                </a:solidFill>
              </a:rPr>
              <a:t> </a:t>
            </a:r>
            <a:r>
              <a:rPr lang="tr-TR" sz="2400" b="1" dirty="0" err="1">
                <a:solidFill>
                  <a:srgbClr val="00B0F0"/>
                </a:solidFill>
              </a:rPr>
              <a:t>dIseases</a:t>
            </a:r>
            <a:r>
              <a:rPr lang="tr-TR" sz="2400" b="1" dirty="0">
                <a:solidFill>
                  <a:srgbClr val="00B0F0"/>
                </a:solidFill>
              </a:rPr>
              <a:t> </a:t>
            </a:r>
            <a:r>
              <a:rPr lang="tr-TR" sz="2400" b="1" dirty="0" err="1">
                <a:solidFill>
                  <a:srgbClr val="00B0F0"/>
                </a:solidFill>
              </a:rPr>
              <a:t>In</a:t>
            </a:r>
            <a:r>
              <a:rPr lang="tr-TR" sz="2400" b="1" dirty="0">
                <a:solidFill>
                  <a:srgbClr val="00B0F0"/>
                </a:solidFill>
              </a:rPr>
              <a:t> </a:t>
            </a:r>
            <a:r>
              <a:rPr lang="tr-TR" sz="2400" b="1" dirty="0" err="1">
                <a:solidFill>
                  <a:srgbClr val="00B0F0"/>
                </a:solidFill>
              </a:rPr>
              <a:t>dogs</a:t>
            </a:r>
            <a:r>
              <a:rPr lang="tr-TR" sz="2400" b="1" dirty="0">
                <a:solidFill>
                  <a:srgbClr val="00B0F0"/>
                </a:solidFill>
              </a:rPr>
              <a:t> </a:t>
            </a:r>
            <a:r>
              <a:rPr lang="tr-TR" sz="2400" b="1" dirty="0" err="1">
                <a:solidFill>
                  <a:srgbClr val="00B0F0"/>
                </a:solidFill>
              </a:rPr>
              <a:t>and</a:t>
            </a:r>
            <a:r>
              <a:rPr lang="tr-TR" sz="2400" b="1" dirty="0">
                <a:solidFill>
                  <a:srgbClr val="00B0F0"/>
                </a:solidFill>
              </a:rPr>
              <a:t> </a:t>
            </a:r>
            <a:r>
              <a:rPr lang="tr-TR" sz="2400" b="1" dirty="0" err="1">
                <a:solidFill>
                  <a:srgbClr val="00B0F0"/>
                </a:solidFill>
              </a:rPr>
              <a:t>cats</a:t>
            </a:r>
            <a:r>
              <a:rPr lang="tr-TR" sz="2400" b="1" dirty="0">
                <a:solidFill>
                  <a:srgbClr val="00B0F0"/>
                </a:solidFill>
              </a:rPr>
              <a:t> </a:t>
            </a:r>
            <a:endParaRPr lang="en-US" sz="2400" b="1" dirty="0">
              <a:solidFill>
                <a:srgbClr val="00B0F0"/>
              </a:solidFill>
            </a:endParaRPr>
          </a:p>
        </p:txBody>
      </p:sp>
      <p:sp>
        <p:nvSpPr>
          <p:cNvPr id="3" name="Content Placeholder 2">
            <a:extLst>
              <a:ext uri="{FF2B5EF4-FFF2-40B4-BE49-F238E27FC236}">
                <a16:creationId xmlns:a16="http://schemas.microsoft.com/office/drawing/2014/main" id="{874FC39B-B446-BB41-8C08-B3DB7448DB4F}"/>
              </a:ext>
            </a:extLst>
          </p:cNvPr>
          <p:cNvSpPr>
            <a:spLocks noGrp="1"/>
          </p:cNvSpPr>
          <p:nvPr>
            <p:ph idx="1"/>
          </p:nvPr>
        </p:nvSpPr>
        <p:spPr>
          <a:xfrm>
            <a:off x="1024128" y="2285998"/>
            <a:ext cx="2424925" cy="3168317"/>
          </a:xfrm>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r>
              <a:rPr lang="tr-TR" sz="2100" b="1" dirty="0">
                <a:solidFill>
                  <a:schemeClr val="accent1"/>
                </a:solidFill>
              </a:rPr>
              <a:t>Dogs </a:t>
            </a:r>
          </a:p>
          <a:p>
            <a:pPr>
              <a:lnSpc>
                <a:spcPct val="120000"/>
              </a:lnSpc>
            </a:pPr>
            <a:r>
              <a:rPr lang="tr-TR" sz="2100" dirty="0" err="1"/>
              <a:t>Leukemia</a:t>
            </a:r>
            <a:r>
              <a:rPr lang="tr-TR" sz="2100" dirty="0"/>
              <a:t> </a:t>
            </a:r>
          </a:p>
          <a:p>
            <a:pPr>
              <a:lnSpc>
                <a:spcPct val="120000"/>
              </a:lnSpc>
            </a:pPr>
            <a:r>
              <a:rPr lang="tr-TR" sz="2100" dirty="0" err="1"/>
              <a:t>Lymphosarcoma</a:t>
            </a:r>
            <a:r>
              <a:rPr lang="tr-TR" sz="2100" dirty="0"/>
              <a:t> </a:t>
            </a:r>
          </a:p>
          <a:p>
            <a:pPr>
              <a:lnSpc>
                <a:spcPct val="120000"/>
              </a:lnSpc>
            </a:pPr>
            <a:r>
              <a:rPr lang="tr-TR" sz="2100" dirty="0" err="1"/>
              <a:t>Mastocytosis</a:t>
            </a:r>
            <a:endParaRPr lang="tr-TR" sz="2100" dirty="0"/>
          </a:p>
          <a:p>
            <a:pPr>
              <a:lnSpc>
                <a:spcPct val="120000"/>
              </a:lnSpc>
            </a:pPr>
            <a:r>
              <a:rPr lang="tr-TR" sz="2100" dirty="0" err="1"/>
              <a:t>Primary</a:t>
            </a:r>
            <a:r>
              <a:rPr lang="tr-TR" sz="2100" dirty="0"/>
              <a:t> </a:t>
            </a:r>
            <a:r>
              <a:rPr lang="tr-TR" sz="2100" dirty="0" err="1"/>
              <a:t>erythrocytosis</a:t>
            </a:r>
            <a:r>
              <a:rPr lang="tr-TR" sz="2100" dirty="0"/>
              <a:t> </a:t>
            </a:r>
          </a:p>
          <a:p>
            <a:pPr>
              <a:lnSpc>
                <a:spcPct val="120000"/>
              </a:lnSpc>
            </a:pPr>
            <a:r>
              <a:rPr lang="tr-TR" sz="2100" dirty="0" err="1"/>
              <a:t>Systemic</a:t>
            </a:r>
            <a:r>
              <a:rPr lang="tr-TR" sz="2100" dirty="0"/>
              <a:t> </a:t>
            </a:r>
            <a:r>
              <a:rPr lang="tr-TR" sz="2100" dirty="0" err="1"/>
              <a:t>histiocytosis</a:t>
            </a:r>
            <a:r>
              <a:rPr lang="tr-TR" sz="2100" dirty="0"/>
              <a:t> </a:t>
            </a:r>
          </a:p>
          <a:p>
            <a:pPr>
              <a:lnSpc>
                <a:spcPct val="120000"/>
              </a:lnSpc>
            </a:pPr>
            <a:r>
              <a:rPr lang="tr-TR" sz="2100" dirty="0" err="1"/>
              <a:t>Other</a:t>
            </a:r>
            <a:r>
              <a:rPr lang="tr-TR" sz="2100" dirty="0"/>
              <a:t> </a:t>
            </a:r>
            <a:r>
              <a:rPr lang="tr-TR" sz="2100" dirty="0" err="1"/>
              <a:t>neoplasms</a:t>
            </a:r>
            <a:r>
              <a:rPr lang="tr-TR" sz="2100" dirty="0"/>
              <a:t> </a:t>
            </a:r>
          </a:p>
          <a:p>
            <a:endParaRPr lang="en-US" sz="1800" dirty="0"/>
          </a:p>
        </p:txBody>
      </p:sp>
      <p:sp>
        <p:nvSpPr>
          <p:cNvPr id="4" name="Content Placeholder 2">
            <a:extLst>
              <a:ext uri="{FF2B5EF4-FFF2-40B4-BE49-F238E27FC236}">
                <a16:creationId xmlns:a16="http://schemas.microsoft.com/office/drawing/2014/main" id="{A3FE4964-E51B-0142-9CF2-CEFE7D132C5D}"/>
              </a:ext>
            </a:extLst>
          </p:cNvPr>
          <p:cNvSpPr txBox="1">
            <a:spLocks/>
          </p:cNvSpPr>
          <p:nvPr/>
        </p:nvSpPr>
        <p:spPr>
          <a:xfrm>
            <a:off x="3449053" y="2261936"/>
            <a:ext cx="2930250" cy="2197773"/>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0" indent="0">
              <a:buNone/>
            </a:pPr>
            <a:r>
              <a:rPr lang="tr-TR" sz="1800" b="1" dirty="0" err="1">
                <a:solidFill>
                  <a:schemeClr val="accent1"/>
                </a:solidFill>
              </a:rPr>
              <a:t>Cats</a:t>
            </a:r>
            <a:r>
              <a:rPr lang="tr-TR" sz="1800" b="1" dirty="0">
                <a:solidFill>
                  <a:schemeClr val="accent1"/>
                </a:solidFill>
              </a:rPr>
              <a:t> </a:t>
            </a:r>
          </a:p>
          <a:p>
            <a:pPr marL="0" indent="0">
              <a:buNone/>
            </a:pPr>
            <a:r>
              <a:rPr lang="tr-TR" sz="1800" dirty="0" err="1"/>
              <a:t>Leukemia</a:t>
            </a:r>
            <a:endParaRPr lang="tr-TR" sz="1800" dirty="0"/>
          </a:p>
          <a:p>
            <a:pPr marL="0" indent="0">
              <a:buNone/>
            </a:pPr>
            <a:r>
              <a:rPr lang="tr-TR" sz="1800" dirty="0" err="1"/>
              <a:t>Lymphosarcoma</a:t>
            </a:r>
            <a:endParaRPr lang="tr-TR" sz="1800" dirty="0"/>
          </a:p>
          <a:p>
            <a:pPr marL="0" indent="0">
              <a:buNone/>
            </a:pPr>
            <a:r>
              <a:rPr lang="tr-TR" sz="1800" dirty="0" err="1"/>
              <a:t>Mastocytosis</a:t>
            </a:r>
            <a:r>
              <a:rPr lang="tr-TR" sz="1800" dirty="0"/>
              <a:t> </a:t>
            </a:r>
          </a:p>
          <a:p>
            <a:pPr marL="0" indent="0">
              <a:buNone/>
            </a:pPr>
            <a:r>
              <a:rPr lang="tr-TR" sz="1800" dirty="0" err="1"/>
              <a:t>Other</a:t>
            </a:r>
            <a:r>
              <a:rPr lang="tr-TR" sz="1800" dirty="0"/>
              <a:t> </a:t>
            </a:r>
            <a:r>
              <a:rPr lang="tr-TR" sz="1800" dirty="0" err="1"/>
              <a:t>neoplasms</a:t>
            </a:r>
            <a:r>
              <a:rPr lang="tr-TR" sz="1800" dirty="0"/>
              <a:t> </a:t>
            </a:r>
          </a:p>
          <a:p>
            <a:endParaRPr lang="en-US" sz="1800" dirty="0"/>
          </a:p>
        </p:txBody>
      </p:sp>
      <p:sp>
        <p:nvSpPr>
          <p:cNvPr id="6" name="Content Placeholder 2">
            <a:extLst>
              <a:ext uri="{FF2B5EF4-FFF2-40B4-BE49-F238E27FC236}">
                <a16:creationId xmlns:a16="http://schemas.microsoft.com/office/drawing/2014/main" id="{1AC98005-468D-4744-938A-94889EE147D3}"/>
              </a:ext>
            </a:extLst>
          </p:cNvPr>
          <p:cNvSpPr txBox="1">
            <a:spLocks/>
          </p:cNvSpPr>
          <p:nvPr/>
        </p:nvSpPr>
        <p:spPr>
          <a:xfrm>
            <a:off x="1024128" y="1783883"/>
            <a:ext cx="5355175" cy="478053"/>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algn="ctr"/>
            <a:r>
              <a:rPr lang="tr-TR" sz="1800" b="1" dirty="0">
                <a:solidFill>
                  <a:srgbClr val="FF0000"/>
                </a:solidFill>
              </a:rPr>
              <a:t>NEOPLASTİC </a:t>
            </a:r>
          </a:p>
        </p:txBody>
      </p:sp>
      <p:sp>
        <p:nvSpPr>
          <p:cNvPr id="7" name="Content Placeholder 2">
            <a:extLst>
              <a:ext uri="{FF2B5EF4-FFF2-40B4-BE49-F238E27FC236}">
                <a16:creationId xmlns:a16="http://schemas.microsoft.com/office/drawing/2014/main" id="{A1E5FDA6-65CD-E540-8862-D66B6758F444}"/>
              </a:ext>
            </a:extLst>
          </p:cNvPr>
          <p:cNvSpPr txBox="1">
            <a:spLocks/>
          </p:cNvSpPr>
          <p:nvPr/>
        </p:nvSpPr>
        <p:spPr>
          <a:xfrm>
            <a:off x="6566675" y="2285998"/>
            <a:ext cx="2424925" cy="4275223"/>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dk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dk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9pPr>
          </a:lstStyle>
          <a:p>
            <a:r>
              <a:rPr lang="tr-TR" sz="2100" b="1" dirty="0">
                <a:solidFill>
                  <a:schemeClr val="accent1"/>
                </a:solidFill>
              </a:rPr>
              <a:t>Dogs </a:t>
            </a:r>
          </a:p>
          <a:p>
            <a:pPr marL="0" indent="0">
              <a:buNone/>
            </a:pPr>
            <a:r>
              <a:rPr lang="tr-TR" sz="1800" dirty="0" err="1"/>
              <a:t>Borreliosis</a:t>
            </a:r>
            <a:r>
              <a:rPr lang="tr-TR" sz="1800" dirty="0"/>
              <a:t> </a:t>
            </a:r>
          </a:p>
          <a:p>
            <a:pPr marL="0" indent="0">
              <a:lnSpc>
                <a:spcPct val="100000"/>
              </a:lnSpc>
              <a:buNone/>
            </a:pPr>
            <a:r>
              <a:rPr lang="tr-TR" sz="1800" dirty="0" err="1"/>
              <a:t>Bartonellosis</a:t>
            </a:r>
            <a:r>
              <a:rPr lang="tr-TR" sz="1800" dirty="0"/>
              <a:t> </a:t>
            </a:r>
          </a:p>
          <a:p>
            <a:pPr marL="0" indent="0">
              <a:lnSpc>
                <a:spcPct val="100000"/>
              </a:lnSpc>
              <a:buNone/>
            </a:pPr>
            <a:r>
              <a:rPr lang="tr-TR" sz="1800" dirty="0" err="1"/>
              <a:t>Brucellosis</a:t>
            </a:r>
            <a:r>
              <a:rPr lang="tr-TR" sz="1800" dirty="0"/>
              <a:t> </a:t>
            </a:r>
          </a:p>
          <a:p>
            <a:pPr marL="0" indent="0">
              <a:lnSpc>
                <a:spcPct val="100000"/>
              </a:lnSpc>
              <a:buNone/>
            </a:pPr>
            <a:r>
              <a:rPr lang="tr-TR" sz="1800" dirty="0" err="1"/>
              <a:t>Endocarditis</a:t>
            </a:r>
            <a:endParaRPr lang="tr-TR" sz="1800" dirty="0"/>
          </a:p>
          <a:p>
            <a:pPr marL="0" indent="0">
              <a:lnSpc>
                <a:spcPct val="100000"/>
              </a:lnSpc>
              <a:buNone/>
            </a:pPr>
            <a:r>
              <a:rPr lang="tr-TR" sz="1800" dirty="0" err="1"/>
              <a:t>Pyelonephritis</a:t>
            </a:r>
            <a:r>
              <a:rPr lang="tr-TR" sz="1800" dirty="0"/>
              <a:t> </a:t>
            </a:r>
          </a:p>
          <a:p>
            <a:pPr marL="0" indent="0">
              <a:lnSpc>
                <a:spcPct val="100000"/>
              </a:lnSpc>
              <a:buNone/>
            </a:pPr>
            <a:r>
              <a:rPr lang="tr-TR" sz="1800" dirty="0" err="1"/>
              <a:t>Pyometra</a:t>
            </a:r>
            <a:endParaRPr lang="tr-TR" sz="1800" dirty="0"/>
          </a:p>
          <a:p>
            <a:pPr marL="0" indent="0">
              <a:lnSpc>
                <a:spcPct val="100000"/>
              </a:lnSpc>
              <a:buNone/>
            </a:pPr>
            <a:r>
              <a:rPr lang="tr-TR" sz="1800" dirty="0" err="1"/>
              <a:t>Pyoderma</a:t>
            </a:r>
            <a:endParaRPr lang="tr-TR" sz="1800" dirty="0"/>
          </a:p>
          <a:p>
            <a:pPr marL="0" indent="0">
              <a:lnSpc>
                <a:spcPct val="100000"/>
              </a:lnSpc>
              <a:buNone/>
            </a:pPr>
            <a:r>
              <a:rPr lang="tr-TR" sz="1800" dirty="0" err="1"/>
              <a:t>Other</a:t>
            </a:r>
            <a:r>
              <a:rPr lang="tr-TR" sz="1800" dirty="0"/>
              <a:t> </a:t>
            </a:r>
            <a:r>
              <a:rPr lang="tr-TR" sz="1800" dirty="0" err="1"/>
              <a:t>chronic</a:t>
            </a:r>
            <a:r>
              <a:rPr lang="tr-TR" sz="1800" dirty="0"/>
              <a:t> </a:t>
            </a:r>
            <a:r>
              <a:rPr lang="tr-TR" sz="1800" dirty="0" err="1"/>
              <a:t>bacterial</a:t>
            </a:r>
            <a:r>
              <a:rPr lang="tr-TR" sz="1800" dirty="0"/>
              <a:t> </a:t>
            </a:r>
            <a:r>
              <a:rPr lang="tr-TR" sz="1800" dirty="0" err="1"/>
              <a:t>infections</a:t>
            </a:r>
            <a:r>
              <a:rPr lang="tr-TR" sz="1800" dirty="0"/>
              <a:t> </a:t>
            </a:r>
          </a:p>
          <a:p>
            <a:endParaRPr lang="en-US" sz="1800" dirty="0"/>
          </a:p>
        </p:txBody>
      </p:sp>
      <p:sp>
        <p:nvSpPr>
          <p:cNvPr id="8" name="Content Placeholder 2">
            <a:extLst>
              <a:ext uri="{FF2B5EF4-FFF2-40B4-BE49-F238E27FC236}">
                <a16:creationId xmlns:a16="http://schemas.microsoft.com/office/drawing/2014/main" id="{74F2AF3E-A45A-5541-BF0E-A1F82C184D3D}"/>
              </a:ext>
            </a:extLst>
          </p:cNvPr>
          <p:cNvSpPr txBox="1">
            <a:spLocks/>
          </p:cNvSpPr>
          <p:nvPr/>
        </p:nvSpPr>
        <p:spPr>
          <a:xfrm>
            <a:off x="8991600" y="2261936"/>
            <a:ext cx="2930250" cy="2197773"/>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0" indent="0">
              <a:buNone/>
            </a:pPr>
            <a:r>
              <a:rPr lang="tr-TR" sz="1800" b="1" dirty="0" err="1">
                <a:solidFill>
                  <a:schemeClr val="accent1"/>
                </a:solidFill>
              </a:rPr>
              <a:t>Cats</a:t>
            </a:r>
            <a:r>
              <a:rPr lang="tr-TR" sz="1800" dirty="0"/>
              <a:t> </a:t>
            </a:r>
          </a:p>
          <a:p>
            <a:pPr marL="0" indent="0">
              <a:buNone/>
            </a:pPr>
            <a:r>
              <a:rPr lang="tr-TR" sz="1800" dirty="0" err="1"/>
              <a:t>Leukemia</a:t>
            </a:r>
            <a:endParaRPr lang="tr-TR" sz="1800" dirty="0"/>
          </a:p>
          <a:p>
            <a:pPr marL="0" indent="0">
              <a:buNone/>
            </a:pPr>
            <a:r>
              <a:rPr lang="tr-TR" sz="1800" dirty="0" err="1"/>
              <a:t>Lymphosarcoma</a:t>
            </a:r>
            <a:endParaRPr lang="tr-TR" sz="1800" dirty="0"/>
          </a:p>
          <a:p>
            <a:pPr marL="0" indent="0">
              <a:buNone/>
            </a:pPr>
            <a:r>
              <a:rPr lang="tr-TR" sz="1800" dirty="0" err="1"/>
              <a:t>Mastocytosis</a:t>
            </a:r>
            <a:r>
              <a:rPr lang="tr-TR" sz="1800" dirty="0"/>
              <a:t> </a:t>
            </a:r>
          </a:p>
          <a:p>
            <a:pPr marL="0" indent="0">
              <a:buNone/>
            </a:pPr>
            <a:r>
              <a:rPr lang="tr-TR" sz="1800" dirty="0" err="1"/>
              <a:t>Other</a:t>
            </a:r>
            <a:r>
              <a:rPr lang="tr-TR" sz="1800" dirty="0"/>
              <a:t> </a:t>
            </a:r>
            <a:r>
              <a:rPr lang="tr-TR" sz="1800" dirty="0" err="1"/>
              <a:t>neoplasms</a:t>
            </a:r>
            <a:r>
              <a:rPr lang="tr-TR" sz="1800" dirty="0"/>
              <a:t> </a:t>
            </a:r>
          </a:p>
          <a:p>
            <a:endParaRPr lang="en-US" sz="1800" dirty="0"/>
          </a:p>
        </p:txBody>
      </p:sp>
      <p:sp>
        <p:nvSpPr>
          <p:cNvPr id="9" name="Content Placeholder 2">
            <a:extLst>
              <a:ext uri="{FF2B5EF4-FFF2-40B4-BE49-F238E27FC236}">
                <a16:creationId xmlns:a16="http://schemas.microsoft.com/office/drawing/2014/main" id="{5D09D248-64B7-B94B-A029-3F231E4D54AD}"/>
              </a:ext>
            </a:extLst>
          </p:cNvPr>
          <p:cNvSpPr txBox="1">
            <a:spLocks/>
          </p:cNvSpPr>
          <p:nvPr/>
        </p:nvSpPr>
        <p:spPr>
          <a:xfrm>
            <a:off x="6566675" y="1783883"/>
            <a:ext cx="5355175" cy="478053"/>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algn="ctr"/>
            <a:r>
              <a:rPr lang="tr-TR" sz="1800" b="1" dirty="0">
                <a:solidFill>
                  <a:srgbClr val="FF0000"/>
                </a:solidFill>
              </a:rPr>
              <a:t>INFECTIOUS BACTERİAL </a:t>
            </a:r>
          </a:p>
          <a:p>
            <a:pPr algn="ctr"/>
            <a:r>
              <a:rPr lang="tr-TR" sz="1800" b="1" dirty="0">
                <a:solidFill>
                  <a:srgbClr val="FF0000"/>
                </a:solidFill>
              </a:rPr>
              <a:t> </a:t>
            </a:r>
          </a:p>
        </p:txBody>
      </p:sp>
    </p:spTree>
    <p:extLst>
      <p:ext uri="{BB962C8B-B14F-4D97-AF65-F5344CB8AC3E}">
        <p14:creationId xmlns:p14="http://schemas.microsoft.com/office/powerpoint/2010/main" val="44502487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B89C8-E5D1-8742-B444-A6D0774AA1A6}"/>
              </a:ext>
            </a:extLst>
          </p:cNvPr>
          <p:cNvSpPr>
            <a:spLocks noGrp="1"/>
          </p:cNvSpPr>
          <p:nvPr>
            <p:ph type="title"/>
          </p:nvPr>
        </p:nvSpPr>
        <p:spPr>
          <a:xfrm>
            <a:off x="1024128" y="384529"/>
            <a:ext cx="10897722" cy="1203639"/>
          </a:xfrm>
        </p:spPr>
        <p:style>
          <a:lnRef idx="2">
            <a:schemeClr val="accent1"/>
          </a:lnRef>
          <a:fillRef idx="1">
            <a:schemeClr val="lt1"/>
          </a:fillRef>
          <a:effectRef idx="0">
            <a:schemeClr val="accent1"/>
          </a:effectRef>
          <a:fontRef idx="minor">
            <a:schemeClr val="dk1"/>
          </a:fontRef>
        </p:style>
        <p:txBody>
          <a:bodyPr>
            <a:normAutofit/>
          </a:bodyPr>
          <a:lstStyle/>
          <a:p>
            <a:r>
              <a:rPr lang="tr-TR" sz="2400" b="1" dirty="0" err="1">
                <a:solidFill>
                  <a:srgbClr val="00B0F0"/>
                </a:solidFill>
              </a:rPr>
              <a:t>nın</a:t>
            </a:r>
            <a:r>
              <a:rPr lang="tr-TR" sz="2400" b="1" dirty="0">
                <a:solidFill>
                  <a:srgbClr val="00B0F0"/>
                </a:solidFill>
              </a:rPr>
              <a:t> </a:t>
            </a:r>
            <a:r>
              <a:rPr lang="tr-TR" sz="2400" b="1" dirty="0" err="1">
                <a:solidFill>
                  <a:srgbClr val="00B0F0"/>
                </a:solidFill>
              </a:rPr>
              <a:t>dIsorders</a:t>
            </a:r>
            <a:r>
              <a:rPr lang="tr-TR" sz="2400" b="1" dirty="0">
                <a:solidFill>
                  <a:srgbClr val="00B0F0"/>
                </a:solidFill>
              </a:rPr>
              <a:t> </a:t>
            </a:r>
            <a:r>
              <a:rPr lang="tr-TR" sz="2400" b="1" dirty="0" err="1">
                <a:solidFill>
                  <a:srgbClr val="00B0F0"/>
                </a:solidFill>
              </a:rPr>
              <a:t>reported</a:t>
            </a:r>
            <a:r>
              <a:rPr lang="tr-TR" sz="2400" b="1" dirty="0">
                <a:solidFill>
                  <a:srgbClr val="00B0F0"/>
                </a:solidFill>
              </a:rPr>
              <a:t> in </a:t>
            </a:r>
            <a:r>
              <a:rPr lang="tr-TR" sz="2400" b="1" dirty="0" err="1">
                <a:solidFill>
                  <a:srgbClr val="00B0F0"/>
                </a:solidFill>
              </a:rPr>
              <a:t>association</a:t>
            </a:r>
            <a:r>
              <a:rPr lang="tr-TR" sz="2400" b="1" dirty="0">
                <a:solidFill>
                  <a:srgbClr val="00B0F0"/>
                </a:solidFill>
              </a:rPr>
              <a:t> </a:t>
            </a:r>
            <a:r>
              <a:rPr lang="tr-TR" sz="2400" b="1" dirty="0" err="1">
                <a:solidFill>
                  <a:srgbClr val="00B0F0"/>
                </a:solidFill>
              </a:rPr>
              <a:t>with</a:t>
            </a:r>
            <a:r>
              <a:rPr lang="tr-TR" sz="2400" b="1" dirty="0">
                <a:solidFill>
                  <a:srgbClr val="00B0F0"/>
                </a:solidFill>
              </a:rPr>
              <a:t> </a:t>
            </a:r>
            <a:r>
              <a:rPr lang="tr-TR" sz="2400" b="1" dirty="0" err="1">
                <a:solidFill>
                  <a:srgbClr val="00B0F0"/>
                </a:solidFill>
              </a:rPr>
              <a:t>glomerular</a:t>
            </a:r>
            <a:r>
              <a:rPr lang="tr-TR" sz="2400" b="1" dirty="0">
                <a:solidFill>
                  <a:srgbClr val="00B0F0"/>
                </a:solidFill>
              </a:rPr>
              <a:t> </a:t>
            </a:r>
            <a:r>
              <a:rPr lang="tr-TR" sz="2400" b="1" dirty="0" err="1">
                <a:solidFill>
                  <a:srgbClr val="00B0F0"/>
                </a:solidFill>
              </a:rPr>
              <a:t>dIseases</a:t>
            </a:r>
            <a:r>
              <a:rPr lang="tr-TR" sz="2400" b="1" dirty="0">
                <a:solidFill>
                  <a:srgbClr val="00B0F0"/>
                </a:solidFill>
              </a:rPr>
              <a:t> </a:t>
            </a:r>
            <a:r>
              <a:rPr lang="tr-TR" sz="2400" b="1" dirty="0" err="1">
                <a:solidFill>
                  <a:srgbClr val="00B0F0"/>
                </a:solidFill>
              </a:rPr>
              <a:t>In</a:t>
            </a:r>
            <a:r>
              <a:rPr lang="tr-TR" sz="2400" b="1" dirty="0">
                <a:solidFill>
                  <a:srgbClr val="00B0F0"/>
                </a:solidFill>
              </a:rPr>
              <a:t> </a:t>
            </a:r>
            <a:r>
              <a:rPr lang="tr-TR" sz="2400" b="1" dirty="0" err="1">
                <a:solidFill>
                  <a:srgbClr val="00B0F0"/>
                </a:solidFill>
              </a:rPr>
              <a:t>dogs</a:t>
            </a:r>
            <a:r>
              <a:rPr lang="tr-TR" sz="2400" b="1" dirty="0">
                <a:solidFill>
                  <a:srgbClr val="00B0F0"/>
                </a:solidFill>
              </a:rPr>
              <a:t> </a:t>
            </a:r>
            <a:r>
              <a:rPr lang="tr-TR" sz="2400" b="1" dirty="0" err="1">
                <a:solidFill>
                  <a:srgbClr val="00B0F0"/>
                </a:solidFill>
              </a:rPr>
              <a:t>and</a:t>
            </a:r>
            <a:r>
              <a:rPr lang="tr-TR" sz="2400" b="1" dirty="0">
                <a:solidFill>
                  <a:srgbClr val="00B0F0"/>
                </a:solidFill>
              </a:rPr>
              <a:t> </a:t>
            </a:r>
            <a:r>
              <a:rPr lang="tr-TR" sz="2400" b="1" dirty="0" err="1">
                <a:solidFill>
                  <a:srgbClr val="00B0F0"/>
                </a:solidFill>
              </a:rPr>
              <a:t>cats</a:t>
            </a:r>
            <a:r>
              <a:rPr lang="tr-TR" sz="2400" b="1" dirty="0">
                <a:solidFill>
                  <a:srgbClr val="00B0F0"/>
                </a:solidFill>
              </a:rPr>
              <a:t> </a:t>
            </a:r>
            <a:endParaRPr lang="en-US" sz="2400" b="1" dirty="0">
              <a:solidFill>
                <a:srgbClr val="00B0F0"/>
              </a:solidFill>
            </a:endParaRPr>
          </a:p>
        </p:txBody>
      </p:sp>
      <p:sp>
        <p:nvSpPr>
          <p:cNvPr id="3" name="Content Placeholder 2">
            <a:extLst>
              <a:ext uri="{FF2B5EF4-FFF2-40B4-BE49-F238E27FC236}">
                <a16:creationId xmlns:a16="http://schemas.microsoft.com/office/drawing/2014/main" id="{874FC39B-B446-BB41-8C08-B3DB7448DB4F}"/>
              </a:ext>
            </a:extLst>
          </p:cNvPr>
          <p:cNvSpPr>
            <a:spLocks noGrp="1"/>
          </p:cNvSpPr>
          <p:nvPr>
            <p:ph idx="1"/>
          </p:nvPr>
        </p:nvSpPr>
        <p:spPr>
          <a:xfrm>
            <a:off x="1024128" y="2285998"/>
            <a:ext cx="2424925" cy="3168317"/>
          </a:xfrm>
        </p:spPr>
        <p:style>
          <a:lnRef idx="2">
            <a:schemeClr val="accent1"/>
          </a:lnRef>
          <a:fillRef idx="1">
            <a:schemeClr val="lt1"/>
          </a:fillRef>
          <a:effectRef idx="0">
            <a:schemeClr val="accent1"/>
          </a:effectRef>
          <a:fontRef idx="minor">
            <a:schemeClr val="dk1"/>
          </a:fontRef>
        </p:style>
        <p:txBody>
          <a:bodyPr>
            <a:normAutofit/>
          </a:bodyPr>
          <a:lstStyle/>
          <a:p>
            <a:r>
              <a:rPr lang="tr-TR" sz="1800" b="1" dirty="0">
                <a:solidFill>
                  <a:schemeClr val="accent1"/>
                </a:solidFill>
              </a:rPr>
              <a:t>Dogs </a:t>
            </a:r>
          </a:p>
          <a:p>
            <a:pPr>
              <a:lnSpc>
                <a:spcPct val="120000"/>
              </a:lnSpc>
            </a:pPr>
            <a:r>
              <a:rPr lang="tr-TR" sz="1800" dirty="0" err="1"/>
              <a:t>Babesiosis</a:t>
            </a:r>
            <a:r>
              <a:rPr lang="tr-TR" sz="1800" dirty="0"/>
              <a:t> </a:t>
            </a:r>
            <a:r>
              <a:rPr lang="tr-TR" sz="1800" dirty="0" err="1"/>
              <a:t>Hepatozoonosis</a:t>
            </a:r>
            <a:r>
              <a:rPr lang="tr-TR" sz="1800" dirty="0"/>
              <a:t> </a:t>
            </a:r>
            <a:r>
              <a:rPr lang="tr-TR" sz="1800" dirty="0" err="1"/>
              <a:t>Leishmaniasis</a:t>
            </a:r>
            <a:r>
              <a:rPr lang="tr-TR" sz="1800" dirty="0"/>
              <a:t> </a:t>
            </a:r>
            <a:r>
              <a:rPr lang="tr-TR" sz="1800" dirty="0" err="1"/>
              <a:t>Trypanosomiasis</a:t>
            </a:r>
            <a:r>
              <a:rPr lang="tr-TR" sz="1800" dirty="0"/>
              <a:t> </a:t>
            </a:r>
          </a:p>
          <a:p>
            <a:endParaRPr lang="en-US" sz="1800" dirty="0"/>
          </a:p>
        </p:txBody>
      </p:sp>
      <p:sp>
        <p:nvSpPr>
          <p:cNvPr id="6" name="Content Placeholder 2">
            <a:extLst>
              <a:ext uri="{FF2B5EF4-FFF2-40B4-BE49-F238E27FC236}">
                <a16:creationId xmlns:a16="http://schemas.microsoft.com/office/drawing/2014/main" id="{1AC98005-468D-4744-938A-94889EE147D3}"/>
              </a:ext>
            </a:extLst>
          </p:cNvPr>
          <p:cNvSpPr txBox="1">
            <a:spLocks/>
          </p:cNvSpPr>
          <p:nvPr/>
        </p:nvSpPr>
        <p:spPr>
          <a:xfrm>
            <a:off x="1024128" y="1783883"/>
            <a:ext cx="2424925" cy="478053"/>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algn="ctr"/>
            <a:r>
              <a:rPr lang="tr-TR" sz="1800" b="1" dirty="0">
                <a:solidFill>
                  <a:srgbClr val="FF0000"/>
                </a:solidFill>
              </a:rPr>
              <a:t>PROTOZOAL  </a:t>
            </a:r>
          </a:p>
        </p:txBody>
      </p:sp>
      <p:sp>
        <p:nvSpPr>
          <p:cNvPr id="7" name="Content Placeholder 2">
            <a:extLst>
              <a:ext uri="{FF2B5EF4-FFF2-40B4-BE49-F238E27FC236}">
                <a16:creationId xmlns:a16="http://schemas.microsoft.com/office/drawing/2014/main" id="{A1E5FDA6-65CD-E540-8862-D66B6758F444}"/>
              </a:ext>
            </a:extLst>
          </p:cNvPr>
          <p:cNvSpPr txBox="1">
            <a:spLocks/>
          </p:cNvSpPr>
          <p:nvPr/>
        </p:nvSpPr>
        <p:spPr>
          <a:xfrm>
            <a:off x="4668254" y="2285998"/>
            <a:ext cx="2534652" cy="4275223"/>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dk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dk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9pPr>
          </a:lstStyle>
          <a:p>
            <a:pPr marL="0" indent="0">
              <a:buNone/>
            </a:pPr>
            <a:r>
              <a:rPr lang="tr-TR" sz="1800" b="1" dirty="0">
                <a:solidFill>
                  <a:schemeClr val="accent1"/>
                </a:solidFill>
              </a:rPr>
              <a:t>Dogs </a:t>
            </a:r>
          </a:p>
          <a:p>
            <a:pPr marL="0" indent="0">
              <a:lnSpc>
                <a:spcPct val="100000"/>
              </a:lnSpc>
              <a:buNone/>
            </a:pPr>
            <a:r>
              <a:rPr lang="tr-TR" sz="1800" dirty="0" err="1"/>
              <a:t>Ehrlichiosis</a:t>
            </a:r>
            <a:endParaRPr lang="tr-TR" sz="1800" dirty="0"/>
          </a:p>
          <a:p>
            <a:pPr marL="0" indent="0">
              <a:lnSpc>
                <a:spcPct val="100000"/>
              </a:lnSpc>
              <a:buNone/>
            </a:pPr>
            <a:r>
              <a:rPr lang="tr-TR" sz="1800" dirty="0"/>
              <a:t>Canine </a:t>
            </a:r>
            <a:r>
              <a:rPr lang="tr-TR" sz="1800" dirty="0" err="1"/>
              <a:t>adenovirus</a:t>
            </a:r>
            <a:r>
              <a:rPr lang="tr-TR" sz="1800" dirty="0"/>
              <a:t> </a:t>
            </a:r>
            <a:r>
              <a:rPr lang="tr-TR" sz="1800" dirty="0" err="1"/>
              <a:t>type</a:t>
            </a:r>
            <a:endParaRPr lang="tr-TR" sz="1800" dirty="0"/>
          </a:p>
          <a:p>
            <a:pPr marL="0" indent="0">
              <a:lnSpc>
                <a:spcPct val="100000"/>
              </a:lnSpc>
              <a:buNone/>
            </a:pPr>
            <a:r>
              <a:rPr lang="tr-TR" sz="1800" dirty="0" err="1"/>
              <a:t>Dirofilariasis</a:t>
            </a:r>
            <a:r>
              <a:rPr lang="tr-TR" sz="1800" dirty="0"/>
              <a:t> </a:t>
            </a:r>
          </a:p>
          <a:p>
            <a:pPr marL="0" indent="0">
              <a:lnSpc>
                <a:spcPct val="100000"/>
              </a:lnSpc>
              <a:buNone/>
            </a:pPr>
            <a:r>
              <a:rPr lang="tr-TR" sz="1800" dirty="0" err="1"/>
              <a:t>Blastomycosis</a:t>
            </a:r>
            <a:r>
              <a:rPr lang="tr-TR" sz="1800" dirty="0"/>
              <a:t> </a:t>
            </a:r>
          </a:p>
          <a:p>
            <a:pPr marL="0" indent="0">
              <a:lnSpc>
                <a:spcPct val="100000"/>
              </a:lnSpc>
              <a:buNone/>
            </a:pPr>
            <a:r>
              <a:rPr lang="tr-TR" sz="1800" dirty="0" err="1"/>
              <a:t>Coccidiomycosis</a:t>
            </a:r>
            <a:r>
              <a:rPr lang="tr-TR" sz="1800" dirty="0"/>
              <a:t> </a:t>
            </a:r>
          </a:p>
          <a:p>
            <a:endParaRPr lang="en-US" sz="1800" dirty="0"/>
          </a:p>
        </p:txBody>
      </p:sp>
      <p:sp>
        <p:nvSpPr>
          <p:cNvPr id="8" name="Content Placeholder 2">
            <a:extLst>
              <a:ext uri="{FF2B5EF4-FFF2-40B4-BE49-F238E27FC236}">
                <a16:creationId xmlns:a16="http://schemas.microsoft.com/office/drawing/2014/main" id="{74F2AF3E-A45A-5541-BF0E-A1F82C184D3D}"/>
              </a:ext>
            </a:extLst>
          </p:cNvPr>
          <p:cNvSpPr txBox="1">
            <a:spLocks/>
          </p:cNvSpPr>
          <p:nvPr/>
        </p:nvSpPr>
        <p:spPr>
          <a:xfrm>
            <a:off x="7202906" y="2285998"/>
            <a:ext cx="4718944" cy="3408949"/>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0" indent="0">
              <a:buNone/>
            </a:pPr>
            <a:r>
              <a:rPr lang="tr-TR" sz="1800" b="1" dirty="0" err="1">
                <a:solidFill>
                  <a:schemeClr val="accent1"/>
                </a:solidFill>
              </a:rPr>
              <a:t>Cats</a:t>
            </a:r>
            <a:r>
              <a:rPr lang="tr-TR" sz="1800" dirty="0"/>
              <a:t> </a:t>
            </a:r>
          </a:p>
          <a:p>
            <a:pPr marL="0" indent="0">
              <a:buNone/>
            </a:pPr>
            <a:r>
              <a:rPr lang="tr-TR" sz="1800" dirty="0" err="1">
                <a:solidFill>
                  <a:srgbClr val="FF0000"/>
                </a:solidFill>
              </a:rPr>
              <a:t>Viral</a:t>
            </a:r>
            <a:endParaRPr lang="tr-TR" sz="1800" dirty="0">
              <a:solidFill>
                <a:srgbClr val="FF0000"/>
              </a:solidFill>
            </a:endParaRPr>
          </a:p>
          <a:p>
            <a:pPr marL="0" indent="0">
              <a:buNone/>
            </a:pPr>
            <a:r>
              <a:rPr lang="tr-TR" sz="1800" dirty="0" err="1"/>
              <a:t>Feline</a:t>
            </a:r>
            <a:r>
              <a:rPr lang="tr-TR" sz="1800" dirty="0"/>
              <a:t> </a:t>
            </a:r>
            <a:r>
              <a:rPr lang="tr-TR" sz="1800" dirty="0" err="1"/>
              <a:t>immunodeficiency</a:t>
            </a:r>
            <a:r>
              <a:rPr lang="tr-TR" sz="1800" dirty="0"/>
              <a:t> virüs</a:t>
            </a:r>
          </a:p>
          <a:p>
            <a:pPr marL="0" indent="0">
              <a:buNone/>
            </a:pPr>
            <a:r>
              <a:rPr lang="tr-TR" sz="1800" dirty="0" err="1"/>
              <a:t>Feline</a:t>
            </a:r>
            <a:r>
              <a:rPr lang="tr-TR" sz="1800" dirty="0"/>
              <a:t> </a:t>
            </a:r>
            <a:r>
              <a:rPr lang="tr-TR" sz="1800" dirty="0" err="1"/>
              <a:t>infectious</a:t>
            </a:r>
            <a:r>
              <a:rPr lang="tr-TR" sz="1800" dirty="0"/>
              <a:t> </a:t>
            </a:r>
            <a:r>
              <a:rPr lang="tr-TR" sz="1800" dirty="0" err="1"/>
              <a:t>peritonitis</a:t>
            </a:r>
            <a:endParaRPr lang="tr-TR" sz="1800" dirty="0"/>
          </a:p>
          <a:p>
            <a:pPr marL="0" indent="0">
              <a:buNone/>
            </a:pPr>
            <a:r>
              <a:rPr lang="tr-TR" sz="1800" dirty="0" err="1"/>
              <a:t>Feline</a:t>
            </a:r>
            <a:r>
              <a:rPr lang="tr-TR" sz="1800" dirty="0"/>
              <a:t> </a:t>
            </a:r>
            <a:r>
              <a:rPr lang="tr-TR" sz="1800" dirty="0" err="1"/>
              <a:t>leukemia</a:t>
            </a:r>
            <a:r>
              <a:rPr lang="tr-TR" sz="1800" dirty="0"/>
              <a:t> </a:t>
            </a:r>
            <a:r>
              <a:rPr lang="tr-TR" sz="1800" dirty="0" err="1"/>
              <a:t>virus</a:t>
            </a:r>
            <a:r>
              <a:rPr lang="tr-TR" sz="1800" dirty="0"/>
              <a:t> </a:t>
            </a:r>
          </a:p>
          <a:p>
            <a:pPr marL="0" indent="0">
              <a:buNone/>
            </a:pPr>
            <a:r>
              <a:rPr lang="tr-TR" sz="1800" dirty="0" err="1">
                <a:solidFill>
                  <a:srgbClr val="FF0000"/>
                </a:solidFill>
              </a:rPr>
              <a:t>Parasitic</a:t>
            </a:r>
            <a:r>
              <a:rPr lang="tr-TR" sz="1800" dirty="0">
                <a:solidFill>
                  <a:srgbClr val="FF0000"/>
                </a:solidFill>
              </a:rPr>
              <a:t> </a:t>
            </a:r>
          </a:p>
          <a:p>
            <a:pPr marL="0" indent="0">
              <a:buNone/>
            </a:pPr>
            <a:r>
              <a:rPr lang="tr-TR" sz="1800" dirty="0" err="1"/>
              <a:t>Dirofilariasis</a:t>
            </a:r>
            <a:r>
              <a:rPr lang="tr-TR" sz="1800" dirty="0"/>
              <a:t> (? </a:t>
            </a:r>
          </a:p>
          <a:p>
            <a:pPr marL="0" indent="0">
              <a:buNone/>
            </a:pPr>
            <a:r>
              <a:rPr lang="tr-TR" sz="1800" dirty="0" err="1">
                <a:solidFill>
                  <a:srgbClr val="FF0000"/>
                </a:solidFill>
              </a:rPr>
              <a:t>Fungal</a:t>
            </a:r>
            <a:r>
              <a:rPr lang="tr-TR" sz="1800" dirty="0">
                <a:solidFill>
                  <a:srgbClr val="FF0000"/>
                </a:solidFill>
              </a:rPr>
              <a:t> </a:t>
            </a:r>
          </a:p>
          <a:p>
            <a:pPr marL="0" indent="0">
              <a:buNone/>
            </a:pPr>
            <a:endParaRPr lang="tr-TR" sz="1800" dirty="0"/>
          </a:p>
        </p:txBody>
      </p:sp>
      <p:sp>
        <p:nvSpPr>
          <p:cNvPr id="9" name="Content Placeholder 2">
            <a:extLst>
              <a:ext uri="{FF2B5EF4-FFF2-40B4-BE49-F238E27FC236}">
                <a16:creationId xmlns:a16="http://schemas.microsoft.com/office/drawing/2014/main" id="{5D09D248-64B7-B94B-A029-3F231E4D54AD}"/>
              </a:ext>
            </a:extLst>
          </p:cNvPr>
          <p:cNvSpPr txBox="1">
            <a:spLocks/>
          </p:cNvSpPr>
          <p:nvPr/>
        </p:nvSpPr>
        <p:spPr>
          <a:xfrm>
            <a:off x="4668253" y="1783883"/>
            <a:ext cx="7253597" cy="478053"/>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algn="ctr"/>
            <a:r>
              <a:rPr lang="tr-TR" sz="1800" b="1" dirty="0">
                <a:solidFill>
                  <a:srgbClr val="FF0000"/>
                </a:solidFill>
              </a:rPr>
              <a:t>RİCKETTSİAL </a:t>
            </a:r>
          </a:p>
          <a:p>
            <a:pPr algn="ctr"/>
            <a:r>
              <a:rPr lang="tr-TR" sz="1800" b="1" dirty="0">
                <a:solidFill>
                  <a:srgbClr val="FF0000"/>
                </a:solidFill>
              </a:rPr>
              <a:t> </a:t>
            </a:r>
          </a:p>
        </p:txBody>
      </p:sp>
    </p:spTree>
    <p:extLst>
      <p:ext uri="{BB962C8B-B14F-4D97-AF65-F5344CB8AC3E}">
        <p14:creationId xmlns:p14="http://schemas.microsoft.com/office/powerpoint/2010/main" val="211939999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B89C8-E5D1-8742-B444-A6D0774AA1A6}"/>
              </a:ext>
            </a:extLst>
          </p:cNvPr>
          <p:cNvSpPr>
            <a:spLocks noGrp="1"/>
          </p:cNvSpPr>
          <p:nvPr>
            <p:ph type="title"/>
          </p:nvPr>
        </p:nvSpPr>
        <p:spPr>
          <a:xfrm>
            <a:off x="1024128" y="384529"/>
            <a:ext cx="10897722" cy="1203639"/>
          </a:xfrm>
        </p:spPr>
        <p:style>
          <a:lnRef idx="2">
            <a:schemeClr val="accent1"/>
          </a:lnRef>
          <a:fillRef idx="1">
            <a:schemeClr val="lt1"/>
          </a:fillRef>
          <a:effectRef idx="0">
            <a:schemeClr val="accent1"/>
          </a:effectRef>
          <a:fontRef idx="minor">
            <a:schemeClr val="dk1"/>
          </a:fontRef>
        </p:style>
        <p:txBody>
          <a:bodyPr>
            <a:normAutofit/>
          </a:bodyPr>
          <a:lstStyle/>
          <a:p>
            <a:r>
              <a:rPr lang="tr-TR" sz="2400" b="1" dirty="0" err="1">
                <a:solidFill>
                  <a:srgbClr val="00B0F0"/>
                </a:solidFill>
              </a:rPr>
              <a:t>nın</a:t>
            </a:r>
            <a:r>
              <a:rPr lang="tr-TR" sz="2400" b="1" dirty="0">
                <a:solidFill>
                  <a:srgbClr val="00B0F0"/>
                </a:solidFill>
              </a:rPr>
              <a:t> </a:t>
            </a:r>
            <a:r>
              <a:rPr lang="tr-TR" sz="2400" b="1" dirty="0" err="1">
                <a:solidFill>
                  <a:srgbClr val="00B0F0"/>
                </a:solidFill>
              </a:rPr>
              <a:t>dIsorders</a:t>
            </a:r>
            <a:r>
              <a:rPr lang="tr-TR" sz="2400" b="1" dirty="0">
                <a:solidFill>
                  <a:srgbClr val="00B0F0"/>
                </a:solidFill>
              </a:rPr>
              <a:t> </a:t>
            </a:r>
            <a:r>
              <a:rPr lang="tr-TR" sz="2400" b="1" dirty="0" err="1">
                <a:solidFill>
                  <a:srgbClr val="00B0F0"/>
                </a:solidFill>
              </a:rPr>
              <a:t>reported</a:t>
            </a:r>
            <a:r>
              <a:rPr lang="tr-TR" sz="2400" b="1" dirty="0">
                <a:solidFill>
                  <a:srgbClr val="00B0F0"/>
                </a:solidFill>
              </a:rPr>
              <a:t> in </a:t>
            </a:r>
            <a:r>
              <a:rPr lang="tr-TR" sz="2400" b="1" dirty="0" err="1">
                <a:solidFill>
                  <a:srgbClr val="00B0F0"/>
                </a:solidFill>
              </a:rPr>
              <a:t>association</a:t>
            </a:r>
            <a:r>
              <a:rPr lang="tr-TR" sz="2400" b="1" dirty="0">
                <a:solidFill>
                  <a:srgbClr val="00B0F0"/>
                </a:solidFill>
              </a:rPr>
              <a:t> </a:t>
            </a:r>
            <a:r>
              <a:rPr lang="tr-TR" sz="2400" b="1" dirty="0" err="1">
                <a:solidFill>
                  <a:srgbClr val="00B0F0"/>
                </a:solidFill>
              </a:rPr>
              <a:t>with</a:t>
            </a:r>
            <a:r>
              <a:rPr lang="tr-TR" sz="2400" b="1" dirty="0">
                <a:solidFill>
                  <a:srgbClr val="00B0F0"/>
                </a:solidFill>
              </a:rPr>
              <a:t> </a:t>
            </a:r>
            <a:r>
              <a:rPr lang="tr-TR" sz="2400" b="1" dirty="0" err="1">
                <a:solidFill>
                  <a:srgbClr val="00B0F0"/>
                </a:solidFill>
              </a:rPr>
              <a:t>glomerular</a:t>
            </a:r>
            <a:r>
              <a:rPr lang="tr-TR" sz="2400" b="1" dirty="0">
                <a:solidFill>
                  <a:srgbClr val="00B0F0"/>
                </a:solidFill>
              </a:rPr>
              <a:t> </a:t>
            </a:r>
            <a:r>
              <a:rPr lang="tr-TR" sz="2400" b="1" dirty="0" err="1">
                <a:solidFill>
                  <a:srgbClr val="00B0F0"/>
                </a:solidFill>
              </a:rPr>
              <a:t>dIseases</a:t>
            </a:r>
            <a:r>
              <a:rPr lang="tr-TR" sz="2400" b="1" dirty="0">
                <a:solidFill>
                  <a:srgbClr val="00B0F0"/>
                </a:solidFill>
              </a:rPr>
              <a:t> </a:t>
            </a:r>
            <a:r>
              <a:rPr lang="tr-TR" sz="2400" b="1" dirty="0" err="1">
                <a:solidFill>
                  <a:srgbClr val="00B0F0"/>
                </a:solidFill>
              </a:rPr>
              <a:t>In</a:t>
            </a:r>
            <a:r>
              <a:rPr lang="tr-TR" sz="2400" b="1" dirty="0">
                <a:solidFill>
                  <a:srgbClr val="00B0F0"/>
                </a:solidFill>
              </a:rPr>
              <a:t> </a:t>
            </a:r>
            <a:r>
              <a:rPr lang="tr-TR" sz="2400" b="1" dirty="0" err="1">
                <a:solidFill>
                  <a:srgbClr val="00B0F0"/>
                </a:solidFill>
              </a:rPr>
              <a:t>dogs</a:t>
            </a:r>
            <a:r>
              <a:rPr lang="tr-TR" sz="2400" b="1" dirty="0">
                <a:solidFill>
                  <a:srgbClr val="00B0F0"/>
                </a:solidFill>
              </a:rPr>
              <a:t> </a:t>
            </a:r>
            <a:r>
              <a:rPr lang="tr-TR" sz="2400" b="1" dirty="0" err="1">
                <a:solidFill>
                  <a:srgbClr val="00B0F0"/>
                </a:solidFill>
              </a:rPr>
              <a:t>and</a:t>
            </a:r>
            <a:r>
              <a:rPr lang="tr-TR" sz="2400" b="1" dirty="0">
                <a:solidFill>
                  <a:srgbClr val="00B0F0"/>
                </a:solidFill>
              </a:rPr>
              <a:t> </a:t>
            </a:r>
            <a:r>
              <a:rPr lang="tr-TR" sz="2400" b="1" dirty="0" err="1">
                <a:solidFill>
                  <a:srgbClr val="00B0F0"/>
                </a:solidFill>
              </a:rPr>
              <a:t>cats</a:t>
            </a:r>
            <a:r>
              <a:rPr lang="tr-TR" sz="2400" b="1" dirty="0">
                <a:solidFill>
                  <a:srgbClr val="00B0F0"/>
                </a:solidFill>
              </a:rPr>
              <a:t> </a:t>
            </a:r>
            <a:endParaRPr lang="en-US" sz="2400" b="1" dirty="0">
              <a:solidFill>
                <a:srgbClr val="00B0F0"/>
              </a:solidFill>
            </a:endParaRPr>
          </a:p>
        </p:txBody>
      </p:sp>
      <p:sp>
        <p:nvSpPr>
          <p:cNvPr id="3" name="Content Placeholder 2">
            <a:extLst>
              <a:ext uri="{FF2B5EF4-FFF2-40B4-BE49-F238E27FC236}">
                <a16:creationId xmlns:a16="http://schemas.microsoft.com/office/drawing/2014/main" id="{874FC39B-B446-BB41-8C08-B3DB7448DB4F}"/>
              </a:ext>
            </a:extLst>
          </p:cNvPr>
          <p:cNvSpPr>
            <a:spLocks noGrp="1"/>
          </p:cNvSpPr>
          <p:nvPr>
            <p:ph idx="1"/>
          </p:nvPr>
        </p:nvSpPr>
        <p:spPr>
          <a:xfrm>
            <a:off x="1024128" y="2285998"/>
            <a:ext cx="2424925" cy="3168317"/>
          </a:xfrm>
        </p:spPr>
        <p:style>
          <a:lnRef idx="2">
            <a:schemeClr val="accent1"/>
          </a:lnRef>
          <a:fillRef idx="1">
            <a:schemeClr val="lt1"/>
          </a:fillRef>
          <a:effectRef idx="0">
            <a:schemeClr val="accent1"/>
          </a:effectRef>
          <a:fontRef idx="minor">
            <a:schemeClr val="dk1"/>
          </a:fontRef>
        </p:style>
        <p:txBody>
          <a:bodyPr>
            <a:normAutofit/>
          </a:bodyPr>
          <a:lstStyle/>
          <a:p>
            <a:r>
              <a:rPr lang="tr-TR" sz="2100" b="1" dirty="0">
                <a:solidFill>
                  <a:schemeClr val="accent1"/>
                </a:solidFill>
              </a:rPr>
              <a:t>Dogs </a:t>
            </a:r>
          </a:p>
          <a:p>
            <a:r>
              <a:rPr lang="tr-TR" dirty="0" err="1"/>
              <a:t>Chronic</a:t>
            </a:r>
            <a:r>
              <a:rPr lang="tr-TR" dirty="0"/>
              <a:t> </a:t>
            </a:r>
            <a:r>
              <a:rPr lang="tr-TR" dirty="0" err="1"/>
              <a:t>dermatitis</a:t>
            </a:r>
            <a:r>
              <a:rPr lang="tr-TR" dirty="0"/>
              <a:t> </a:t>
            </a:r>
            <a:r>
              <a:rPr lang="tr-TR" dirty="0" err="1"/>
              <a:t>Inflammatory</a:t>
            </a:r>
            <a:r>
              <a:rPr lang="tr-TR" dirty="0"/>
              <a:t> </a:t>
            </a:r>
            <a:r>
              <a:rPr lang="tr-TR" dirty="0" err="1"/>
              <a:t>bowel</a:t>
            </a:r>
            <a:r>
              <a:rPr lang="tr-TR" dirty="0"/>
              <a:t> </a:t>
            </a:r>
            <a:r>
              <a:rPr lang="tr-TR" dirty="0" err="1"/>
              <a:t>disease</a:t>
            </a:r>
            <a:br>
              <a:rPr lang="tr-TR" dirty="0"/>
            </a:br>
            <a:r>
              <a:rPr lang="tr-TR" dirty="0" err="1"/>
              <a:t>Pancreatitis</a:t>
            </a:r>
            <a:r>
              <a:rPr lang="tr-TR" dirty="0"/>
              <a:t> </a:t>
            </a:r>
            <a:endParaRPr lang="tr-TR" sz="2000" dirty="0"/>
          </a:p>
          <a:p>
            <a:r>
              <a:rPr lang="tr-TR" dirty="0" err="1"/>
              <a:t>Periodontal</a:t>
            </a:r>
            <a:r>
              <a:rPr lang="tr-TR" dirty="0"/>
              <a:t> </a:t>
            </a:r>
            <a:r>
              <a:rPr lang="tr-TR" dirty="0" err="1"/>
              <a:t>disease</a:t>
            </a:r>
            <a:r>
              <a:rPr lang="tr-TR" dirty="0"/>
              <a:t> </a:t>
            </a:r>
            <a:r>
              <a:rPr lang="tr-TR" dirty="0" err="1"/>
              <a:t>Polyarthritis</a:t>
            </a:r>
            <a:r>
              <a:rPr lang="tr-TR" dirty="0"/>
              <a:t> </a:t>
            </a:r>
            <a:endParaRPr lang="tr-TR" sz="2000" dirty="0"/>
          </a:p>
          <a:p>
            <a:endParaRPr lang="en-US" sz="1800" dirty="0"/>
          </a:p>
        </p:txBody>
      </p:sp>
      <p:sp>
        <p:nvSpPr>
          <p:cNvPr id="4" name="Content Placeholder 2">
            <a:extLst>
              <a:ext uri="{FF2B5EF4-FFF2-40B4-BE49-F238E27FC236}">
                <a16:creationId xmlns:a16="http://schemas.microsoft.com/office/drawing/2014/main" id="{A3FE4964-E51B-0142-9CF2-CEFE7D132C5D}"/>
              </a:ext>
            </a:extLst>
          </p:cNvPr>
          <p:cNvSpPr txBox="1">
            <a:spLocks/>
          </p:cNvSpPr>
          <p:nvPr/>
        </p:nvSpPr>
        <p:spPr>
          <a:xfrm>
            <a:off x="3449053" y="2285998"/>
            <a:ext cx="2930250" cy="3392907"/>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0" indent="0">
              <a:buNone/>
            </a:pPr>
            <a:r>
              <a:rPr lang="tr-TR" sz="1800" b="1" dirty="0" err="1">
                <a:solidFill>
                  <a:schemeClr val="accent1"/>
                </a:solidFill>
              </a:rPr>
              <a:t>Cats</a:t>
            </a:r>
            <a:r>
              <a:rPr lang="tr-TR" sz="1800" b="1" dirty="0">
                <a:solidFill>
                  <a:schemeClr val="accent1"/>
                </a:solidFill>
              </a:rPr>
              <a:t> </a:t>
            </a:r>
          </a:p>
          <a:p>
            <a:r>
              <a:rPr lang="tr-TR" dirty="0" err="1"/>
              <a:t>Pancreatitis</a:t>
            </a:r>
            <a:r>
              <a:rPr lang="tr-TR" dirty="0"/>
              <a:t> </a:t>
            </a:r>
            <a:r>
              <a:rPr lang="tr-TR" dirty="0" err="1"/>
              <a:t>Cholangiohepatitis</a:t>
            </a:r>
            <a:r>
              <a:rPr lang="tr-TR" dirty="0"/>
              <a:t> </a:t>
            </a:r>
            <a:endParaRPr lang="tr-TR" sz="1800" dirty="0"/>
          </a:p>
          <a:p>
            <a:r>
              <a:rPr lang="tr-TR" dirty="0" err="1"/>
              <a:t>Chronic</a:t>
            </a:r>
            <a:r>
              <a:rPr lang="tr-TR" dirty="0"/>
              <a:t> </a:t>
            </a:r>
            <a:r>
              <a:rPr lang="tr-TR" dirty="0" err="1"/>
              <a:t>progressive</a:t>
            </a:r>
            <a:r>
              <a:rPr lang="tr-TR" dirty="0"/>
              <a:t> </a:t>
            </a:r>
            <a:r>
              <a:rPr lang="tr-TR" dirty="0" err="1"/>
              <a:t>polyarthritis</a:t>
            </a:r>
            <a:r>
              <a:rPr lang="tr-TR" dirty="0"/>
              <a:t> </a:t>
            </a:r>
            <a:endParaRPr lang="tr-TR" sz="1800" dirty="0"/>
          </a:p>
          <a:p>
            <a:r>
              <a:rPr lang="tr-TR" dirty="0" err="1"/>
              <a:t>Systemic</a:t>
            </a:r>
            <a:r>
              <a:rPr lang="tr-TR" dirty="0"/>
              <a:t> </a:t>
            </a:r>
            <a:r>
              <a:rPr lang="tr-TR" dirty="0" err="1"/>
              <a:t>lupus</a:t>
            </a:r>
            <a:r>
              <a:rPr lang="tr-TR" dirty="0"/>
              <a:t> </a:t>
            </a:r>
            <a:r>
              <a:rPr lang="tr-TR" dirty="0" err="1"/>
              <a:t>erythematosus</a:t>
            </a:r>
            <a:r>
              <a:rPr lang="tr-TR" dirty="0"/>
              <a:t> </a:t>
            </a:r>
            <a:r>
              <a:rPr lang="tr-TR" dirty="0" err="1"/>
              <a:t>Other</a:t>
            </a:r>
            <a:r>
              <a:rPr lang="tr-TR" dirty="0"/>
              <a:t> </a:t>
            </a:r>
            <a:r>
              <a:rPr lang="tr-TR" dirty="0" err="1"/>
              <a:t>immune-mediated</a:t>
            </a:r>
            <a:r>
              <a:rPr lang="tr-TR" dirty="0"/>
              <a:t> </a:t>
            </a:r>
            <a:r>
              <a:rPr lang="tr-TR" dirty="0" err="1"/>
              <a:t>diseases</a:t>
            </a:r>
            <a:r>
              <a:rPr lang="tr-TR" dirty="0"/>
              <a:t> </a:t>
            </a:r>
            <a:endParaRPr lang="tr-TR" sz="1800" dirty="0"/>
          </a:p>
          <a:p>
            <a:endParaRPr lang="en-US" sz="1800" dirty="0"/>
          </a:p>
        </p:txBody>
      </p:sp>
      <p:sp>
        <p:nvSpPr>
          <p:cNvPr id="6" name="Content Placeholder 2">
            <a:extLst>
              <a:ext uri="{FF2B5EF4-FFF2-40B4-BE49-F238E27FC236}">
                <a16:creationId xmlns:a16="http://schemas.microsoft.com/office/drawing/2014/main" id="{1AC98005-468D-4744-938A-94889EE147D3}"/>
              </a:ext>
            </a:extLst>
          </p:cNvPr>
          <p:cNvSpPr txBox="1">
            <a:spLocks/>
          </p:cNvSpPr>
          <p:nvPr/>
        </p:nvSpPr>
        <p:spPr>
          <a:xfrm>
            <a:off x="1024128" y="1783883"/>
            <a:ext cx="5355175" cy="478053"/>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tr-TR" dirty="0" err="1"/>
              <a:t>Non-infectious</a:t>
            </a:r>
            <a:r>
              <a:rPr lang="tr-TR" dirty="0"/>
              <a:t> </a:t>
            </a:r>
            <a:r>
              <a:rPr lang="tr-TR" dirty="0" err="1"/>
              <a:t>Inflammatory</a:t>
            </a:r>
            <a:r>
              <a:rPr lang="tr-TR" dirty="0"/>
              <a:t> </a:t>
            </a:r>
            <a:endParaRPr lang="tr-TR" sz="1800" dirty="0"/>
          </a:p>
        </p:txBody>
      </p:sp>
      <p:sp>
        <p:nvSpPr>
          <p:cNvPr id="7" name="Content Placeholder 2">
            <a:extLst>
              <a:ext uri="{FF2B5EF4-FFF2-40B4-BE49-F238E27FC236}">
                <a16:creationId xmlns:a16="http://schemas.microsoft.com/office/drawing/2014/main" id="{A1E5FDA6-65CD-E540-8862-D66B6758F444}"/>
              </a:ext>
            </a:extLst>
          </p:cNvPr>
          <p:cNvSpPr txBox="1">
            <a:spLocks/>
          </p:cNvSpPr>
          <p:nvPr/>
        </p:nvSpPr>
        <p:spPr>
          <a:xfrm>
            <a:off x="6566675" y="2285998"/>
            <a:ext cx="2424925" cy="4275223"/>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dk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dk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dk1"/>
                </a:solidFill>
                <a:latin typeface="+mn-lt"/>
                <a:ea typeface="+mn-ea"/>
                <a:cs typeface="+mn-cs"/>
              </a:defRPr>
            </a:lvl9pPr>
          </a:lstStyle>
          <a:p>
            <a:r>
              <a:rPr lang="tr-TR" sz="2100" b="1" dirty="0">
                <a:solidFill>
                  <a:schemeClr val="accent1"/>
                </a:solidFill>
              </a:rPr>
              <a:t>Dogs </a:t>
            </a:r>
          </a:p>
          <a:p>
            <a:r>
              <a:rPr lang="tr-TR" dirty="0" err="1"/>
              <a:t>Corticosteroid</a:t>
            </a:r>
            <a:r>
              <a:rPr lang="tr-TR" dirty="0"/>
              <a:t> </a:t>
            </a:r>
            <a:r>
              <a:rPr lang="tr-TR" dirty="0" err="1"/>
              <a:t>excess</a:t>
            </a:r>
            <a:r>
              <a:rPr lang="tr-TR" dirty="0"/>
              <a:t> </a:t>
            </a:r>
            <a:r>
              <a:rPr lang="tr-TR" dirty="0" err="1"/>
              <a:t>Trimethoprim-sulfa</a:t>
            </a:r>
            <a:r>
              <a:rPr lang="tr-TR" dirty="0"/>
              <a:t> </a:t>
            </a:r>
            <a:r>
              <a:rPr lang="tr-TR" dirty="0" err="1"/>
              <a:t>Hyperlipidemia</a:t>
            </a:r>
            <a:br>
              <a:rPr lang="tr-TR" dirty="0"/>
            </a:br>
            <a:r>
              <a:rPr lang="tr-TR" dirty="0" err="1"/>
              <a:t>Chronic</a:t>
            </a:r>
            <a:r>
              <a:rPr lang="tr-TR" dirty="0"/>
              <a:t> </a:t>
            </a:r>
            <a:r>
              <a:rPr lang="tr-TR" dirty="0" err="1"/>
              <a:t>insulin</a:t>
            </a:r>
            <a:r>
              <a:rPr lang="tr-TR" dirty="0"/>
              <a:t> </a:t>
            </a:r>
            <a:r>
              <a:rPr lang="tr-TR" dirty="0" err="1"/>
              <a:t>infusion</a:t>
            </a:r>
            <a:r>
              <a:rPr lang="tr-TR" dirty="0"/>
              <a:t> </a:t>
            </a:r>
            <a:r>
              <a:rPr lang="tr-TR" dirty="0" err="1"/>
              <a:t>Congenital</a:t>
            </a:r>
            <a:r>
              <a:rPr lang="tr-TR" dirty="0"/>
              <a:t> C3 </a:t>
            </a:r>
            <a:r>
              <a:rPr lang="tr-TR" dirty="0" err="1"/>
              <a:t>deficiency</a:t>
            </a:r>
            <a:r>
              <a:rPr lang="tr-TR" dirty="0"/>
              <a:t> </a:t>
            </a:r>
            <a:r>
              <a:rPr lang="tr-TR" dirty="0" err="1"/>
              <a:t>Cyclic</a:t>
            </a:r>
            <a:r>
              <a:rPr lang="tr-TR" dirty="0"/>
              <a:t> </a:t>
            </a:r>
            <a:r>
              <a:rPr lang="tr-TR" dirty="0" err="1"/>
              <a:t>hematopoiesis</a:t>
            </a:r>
            <a:r>
              <a:rPr lang="tr-TR" dirty="0"/>
              <a:t> in </a:t>
            </a:r>
            <a:r>
              <a:rPr lang="tr-TR" dirty="0" err="1"/>
              <a:t>grey</a:t>
            </a:r>
            <a:r>
              <a:rPr lang="tr-TR" dirty="0"/>
              <a:t> </a:t>
            </a:r>
            <a:r>
              <a:rPr lang="tr-TR" dirty="0" err="1"/>
              <a:t>collies</a:t>
            </a:r>
            <a:r>
              <a:rPr lang="tr-TR" dirty="0"/>
              <a:t> </a:t>
            </a:r>
            <a:r>
              <a:rPr lang="tr-TR" dirty="0" err="1"/>
              <a:t>Over-vaccination</a:t>
            </a:r>
            <a:r>
              <a:rPr lang="tr-TR" dirty="0"/>
              <a:t> </a:t>
            </a:r>
            <a:r>
              <a:rPr lang="tr-TR" dirty="0" err="1"/>
              <a:t>Idiopathic</a:t>
            </a:r>
            <a:r>
              <a:rPr lang="tr-TR" dirty="0"/>
              <a:t> </a:t>
            </a:r>
            <a:endParaRPr lang="tr-TR" sz="1800" dirty="0"/>
          </a:p>
          <a:p>
            <a:endParaRPr lang="en-US" sz="1800" dirty="0"/>
          </a:p>
        </p:txBody>
      </p:sp>
      <p:sp>
        <p:nvSpPr>
          <p:cNvPr id="8" name="Content Placeholder 2">
            <a:extLst>
              <a:ext uri="{FF2B5EF4-FFF2-40B4-BE49-F238E27FC236}">
                <a16:creationId xmlns:a16="http://schemas.microsoft.com/office/drawing/2014/main" id="{74F2AF3E-A45A-5541-BF0E-A1F82C184D3D}"/>
              </a:ext>
            </a:extLst>
          </p:cNvPr>
          <p:cNvSpPr txBox="1">
            <a:spLocks/>
          </p:cNvSpPr>
          <p:nvPr/>
        </p:nvSpPr>
        <p:spPr>
          <a:xfrm>
            <a:off x="8991600" y="2261936"/>
            <a:ext cx="2930250" cy="2197773"/>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0" indent="0">
              <a:buNone/>
            </a:pPr>
            <a:r>
              <a:rPr lang="tr-TR" sz="1800" b="1" dirty="0" err="1">
                <a:solidFill>
                  <a:schemeClr val="accent1"/>
                </a:solidFill>
              </a:rPr>
              <a:t>Cats</a:t>
            </a:r>
            <a:r>
              <a:rPr lang="tr-TR" sz="1800" dirty="0"/>
              <a:t> </a:t>
            </a:r>
          </a:p>
          <a:p>
            <a:r>
              <a:rPr lang="tr-TR" dirty="0" err="1"/>
              <a:t>Acromegaly</a:t>
            </a:r>
            <a:r>
              <a:rPr lang="tr-TR" dirty="0"/>
              <a:t> (?) </a:t>
            </a:r>
            <a:endParaRPr lang="tr-TR" sz="1800" dirty="0"/>
          </a:p>
          <a:p>
            <a:r>
              <a:rPr lang="tr-TR" dirty="0" err="1"/>
              <a:t>Mercury</a:t>
            </a:r>
            <a:r>
              <a:rPr lang="tr-TR" dirty="0"/>
              <a:t> </a:t>
            </a:r>
            <a:r>
              <a:rPr lang="tr-TR" dirty="0" err="1"/>
              <a:t>toxicity</a:t>
            </a:r>
            <a:r>
              <a:rPr lang="tr-TR" dirty="0"/>
              <a:t> </a:t>
            </a:r>
            <a:r>
              <a:rPr lang="tr-TR" dirty="0" err="1"/>
              <a:t>Idiopathic</a:t>
            </a:r>
            <a:r>
              <a:rPr lang="tr-TR" dirty="0"/>
              <a:t> </a:t>
            </a:r>
            <a:endParaRPr lang="tr-TR" sz="1800" dirty="0"/>
          </a:p>
          <a:p>
            <a:endParaRPr lang="en-US" sz="1800" dirty="0"/>
          </a:p>
        </p:txBody>
      </p:sp>
      <p:sp>
        <p:nvSpPr>
          <p:cNvPr id="9" name="Content Placeholder 2">
            <a:extLst>
              <a:ext uri="{FF2B5EF4-FFF2-40B4-BE49-F238E27FC236}">
                <a16:creationId xmlns:a16="http://schemas.microsoft.com/office/drawing/2014/main" id="{5D09D248-64B7-B94B-A029-3F231E4D54AD}"/>
              </a:ext>
            </a:extLst>
          </p:cNvPr>
          <p:cNvSpPr txBox="1">
            <a:spLocks/>
          </p:cNvSpPr>
          <p:nvPr/>
        </p:nvSpPr>
        <p:spPr>
          <a:xfrm>
            <a:off x="6566675" y="1783883"/>
            <a:ext cx="5355175" cy="478053"/>
          </a:xfrm>
          <a:prstGeom prst="rect">
            <a:avLst/>
          </a:prstGeom>
        </p:spPr>
        <p:style>
          <a:lnRef idx="2">
            <a:schemeClr val="accent1"/>
          </a:lnRef>
          <a:fillRef idx="1">
            <a:schemeClr val="lt1"/>
          </a:fillRef>
          <a:effectRef idx="0">
            <a:schemeClr val="accent1"/>
          </a:effectRef>
          <a:fontRef idx="minor">
            <a:schemeClr val="dk1"/>
          </a:fontRef>
        </p:style>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tr-TR" dirty="0" err="1"/>
              <a:t>Miscellaneous</a:t>
            </a:r>
            <a:r>
              <a:rPr lang="tr-TR" dirty="0"/>
              <a:t> </a:t>
            </a:r>
            <a:endParaRPr lang="tr-TR" sz="1800" dirty="0"/>
          </a:p>
          <a:p>
            <a:pPr algn="ctr"/>
            <a:r>
              <a:rPr lang="tr-TR" sz="1800" b="1" dirty="0">
                <a:solidFill>
                  <a:srgbClr val="FF0000"/>
                </a:solidFill>
              </a:rPr>
              <a:t> </a:t>
            </a:r>
          </a:p>
        </p:txBody>
      </p:sp>
    </p:spTree>
    <p:extLst>
      <p:ext uri="{BB962C8B-B14F-4D97-AF65-F5344CB8AC3E}">
        <p14:creationId xmlns:p14="http://schemas.microsoft.com/office/powerpoint/2010/main" val="308817736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804BC-826A-0348-A6B5-0576D8D4652B}"/>
              </a:ext>
            </a:extLst>
          </p:cNvPr>
          <p:cNvSpPr>
            <a:spLocks noGrp="1"/>
          </p:cNvSpPr>
          <p:nvPr>
            <p:ph type="title"/>
          </p:nvPr>
        </p:nvSpPr>
        <p:spPr>
          <a:xfrm>
            <a:off x="1024128" y="585216"/>
            <a:ext cx="9720072" cy="620129"/>
          </a:xfrm>
        </p:spPr>
        <p:txBody>
          <a:bodyPr>
            <a:normAutofit/>
          </a:bodyPr>
          <a:lstStyle/>
          <a:p>
            <a:r>
              <a:rPr lang="tr-TR" sz="2800" b="1" cap="none" dirty="0" err="1">
                <a:solidFill>
                  <a:srgbClr val="00B0F0"/>
                </a:solidFill>
              </a:rPr>
              <a:t>Clinical</a:t>
            </a:r>
            <a:r>
              <a:rPr lang="tr-TR" sz="2800" b="1" cap="none" dirty="0">
                <a:solidFill>
                  <a:srgbClr val="00B0F0"/>
                </a:solidFill>
              </a:rPr>
              <a:t> </a:t>
            </a:r>
            <a:r>
              <a:rPr lang="tr-TR" sz="2800" b="1" cap="none" dirty="0" err="1">
                <a:solidFill>
                  <a:srgbClr val="00B0F0"/>
                </a:solidFill>
              </a:rPr>
              <a:t>Findings</a:t>
            </a:r>
            <a:endParaRPr lang="en-US" sz="2800" dirty="0">
              <a:solidFill>
                <a:srgbClr val="00B0F0"/>
              </a:solidFill>
            </a:endParaRPr>
          </a:p>
        </p:txBody>
      </p:sp>
      <p:sp>
        <p:nvSpPr>
          <p:cNvPr id="3" name="Content Placeholder 2">
            <a:extLst>
              <a:ext uri="{FF2B5EF4-FFF2-40B4-BE49-F238E27FC236}">
                <a16:creationId xmlns:a16="http://schemas.microsoft.com/office/drawing/2014/main" id="{E5194192-CEA0-294E-BE69-E2C5ABC2BC3F}"/>
              </a:ext>
            </a:extLst>
          </p:cNvPr>
          <p:cNvSpPr>
            <a:spLocks noGrp="1"/>
          </p:cNvSpPr>
          <p:nvPr>
            <p:ph idx="1"/>
          </p:nvPr>
        </p:nvSpPr>
        <p:spPr>
          <a:xfrm>
            <a:off x="924375" y="1388226"/>
            <a:ext cx="10414185" cy="4023360"/>
          </a:xfrm>
        </p:spPr>
        <p:txBody>
          <a:bodyPr>
            <a:normAutofit lnSpcReduction="10000"/>
          </a:bodyPr>
          <a:lstStyle/>
          <a:p>
            <a:pPr>
              <a:lnSpc>
                <a:spcPct val="160000"/>
              </a:lnSpc>
            </a:pPr>
            <a:r>
              <a:rPr lang="tr-TR" b="1" dirty="0" err="1">
                <a:solidFill>
                  <a:srgbClr val="FF0000"/>
                </a:solidFill>
              </a:rPr>
              <a:t>Proteinuria</a:t>
            </a:r>
            <a:endParaRPr lang="tr-TR" b="1" dirty="0">
              <a:solidFill>
                <a:srgbClr val="FF0000"/>
              </a:solidFill>
            </a:endParaRPr>
          </a:p>
          <a:p>
            <a:pPr lvl="1">
              <a:lnSpc>
                <a:spcPct val="160000"/>
              </a:lnSpc>
            </a:pPr>
            <a:r>
              <a:rPr lang="tr-TR" dirty="0" err="1"/>
              <a:t>Hypoproteinemia</a:t>
            </a:r>
            <a:r>
              <a:rPr lang="tr-TR" dirty="0"/>
              <a:t>, </a:t>
            </a:r>
            <a:r>
              <a:rPr lang="tr-TR" dirty="0" err="1"/>
              <a:t>ascites</a:t>
            </a:r>
            <a:r>
              <a:rPr lang="tr-TR" dirty="0"/>
              <a:t>, </a:t>
            </a:r>
            <a:r>
              <a:rPr lang="tr-TR" dirty="0" err="1"/>
              <a:t>dyspnea</a:t>
            </a:r>
            <a:r>
              <a:rPr lang="tr-TR" dirty="0"/>
              <a:t> (</a:t>
            </a:r>
            <a:r>
              <a:rPr lang="tr-TR" dirty="0" err="1"/>
              <a:t>due</a:t>
            </a:r>
            <a:r>
              <a:rPr lang="tr-TR" dirty="0"/>
              <a:t> </a:t>
            </a:r>
            <a:r>
              <a:rPr lang="tr-TR" dirty="0" err="1"/>
              <a:t>to</a:t>
            </a:r>
            <a:r>
              <a:rPr lang="tr-TR" dirty="0"/>
              <a:t> </a:t>
            </a:r>
            <a:r>
              <a:rPr lang="tr-TR" dirty="0" err="1"/>
              <a:t>pleural</a:t>
            </a:r>
            <a:r>
              <a:rPr lang="tr-TR" dirty="0"/>
              <a:t> </a:t>
            </a:r>
            <a:r>
              <a:rPr lang="tr-TR" dirty="0" err="1"/>
              <a:t>effusion</a:t>
            </a:r>
            <a:r>
              <a:rPr lang="tr-TR" dirty="0"/>
              <a:t> </a:t>
            </a:r>
            <a:r>
              <a:rPr lang="tr-TR" dirty="0" err="1"/>
              <a:t>or</a:t>
            </a:r>
            <a:r>
              <a:rPr lang="tr-TR" dirty="0"/>
              <a:t> </a:t>
            </a:r>
            <a:r>
              <a:rPr lang="tr-TR" dirty="0" err="1"/>
              <a:t>pulmonary</a:t>
            </a:r>
            <a:r>
              <a:rPr lang="tr-TR" dirty="0"/>
              <a:t> </a:t>
            </a:r>
            <a:r>
              <a:rPr lang="tr-TR" dirty="0" err="1"/>
              <a:t>edema</a:t>
            </a:r>
            <a:r>
              <a:rPr lang="tr-TR" dirty="0"/>
              <a:t>), </a:t>
            </a:r>
            <a:r>
              <a:rPr lang="tr-TR" dirty="0" err="1"/>
              <a:t>and</a:t>
            </a:r>
            <a:r>
              <a:rPr lang="tr-TR" dirty="0"/>
              <a:t>/</a:t>
            </a:r>
            <a:r>
              <a:rPr lang="tr-TR" dirty="0" err="1"/>
              <a:t>or</a:t>
            </a:r>
            <a:r>
              <a:rPr lang="tr-TR" dirty="0"/>
              <a:t> </a:t>
            </a:r>
            <a:r>
              <a:rPr lang="tr-TR" dirty="0" err="1"/>
              <a:t>peripheral</a:t>
            </a:r>
            <a:r>
              <a:rPr lang="tr-TR" dirty="0"/>
              <a:t> </a:t>
            </a:r>
            <a:r>
              <a:rPr lang="tr-TR" dirty="0" err="1"/>
              <a:t>edema</a:t>
            </a:r>
            <a:r>
              <a:rPr lang="tr-TR" dirty="0"/>
              <a:t>, </a:t>
            </a:r>
          </a:p>
          <a:p>
            <a:pPr lvl="1">
              <a:lnSpc>
                <a:spcPct val="160000"/>
              </a:lnSpc>
            </a:pPr>
            <a:r>
              <a:rPr lang="tr-TR" dirty="0" err="1"/>
              <a:t>Result</a:t>
            </a:r>
            <a:r>
              <a:rPr lang="tr-TR" dirty="0"/>
              <a:t> in </a:t>
            </a:r>
            <a:r>
              <a:rPr lang="tr-TR" dirty="0" err="1"/>
              <a:t>loss</a:t>
            </a:r>
            <a:r>
              <a:rPr lang="tr-TR" dirty="0"/>
              <a:t> of </a:t>
            </a:r>
            <a:r>
              <a:rPr lang="tr-TR" dirty="0" err="1"/>
              <a:t>antithrombin</a:t>
            </a:r>
            <a:r>
              <a:rPr lang="tr-TR" dirty="0"/>
              <a:t> III </a:t>
            </a:r>
            <a:r>
              <a:rPr lang="tr-TR" dirty="0" err="1"/>
              <a:t>through</a:t>
            </a:r>
            <a:r>
              <a:rPr lang="tr-TR" dirty="0"/>
              <a:t> </a:t>
            </a:r>
            <a:r>
              <a:rPr lang="tr-TR" dirty="0" err="1"/>
              <a:t>the</a:t>
            </a:r>
            <a:r>
              <a:rPr lang="tr-TR" dirty="0"/>
              <a:t> </a:t>
            </a:r>
            <a:r>
              <a:rPr lang="tr-TR" dirty="0" err="1"/>
              <a:t>glomerular</a:t>
            </a:r>
            <a:r>
              <a:rPr lang="tr-TR" dirty="0"/>
              <a:t> </a:t>
            </a:r>
            <a:r>
              <a:rPr lang="tr-TR" dirty="0" err="1"/>
              <a:t>basement</a:t>
            </a:r>
            <a:r>
              <a:rPr lang="tr-TR" dirty="0"/>
              <a:t> </a:t>
            </a:r>
            <a:r>
              <a:rPr lang="tr-TR" dirty="0" err="1"/>
              <a:t>membrane</a:t>
            </a:r>
            <a:r>
              <a:rPr lang="tr-TR" dirty="0"/>
              <a:t>, </a:t>
            </a:r>
            <a:r>
              <a:rPr lang="tr-TR" dirty="0" err="1"/>
              <a:t>leading</a:t>
            </a:r>
            <a:r>
              <a:rPr lang="tr-TR" dirty="0"/>
              <a:t> </a:t>
            </a:r>
            <a:r>
              <a:rPr lang="tr-TR" dirty="0" err="1"/>
              <a:t>to</a:t>
            </a:r>
            <a:r>
              <a:rPr lang="tr-TR" dirty="0"/>
              <a:t> a </a:t>
            </a:r>
            <a:r>
              <a:rPr lang="tr-TR" dirty="0" err="1"/>
              <a:t>hypercoagulable</a:t>
            </a:r>
            <a:r>
              <a:rPr lang="tr-TR" dirty="0"/>
              <a:t> </a:t>
            </a:r>
            <a:r>
              <a:rPr lang="tr-TR" dirty="0" err="1"/>
              <a:t>state</a:t>
            </a:r>
            <a:r>
              <a:rPr lang="tr-TR" dirty="0"/>
              <a:t> in </a:t>
            </a:r>
            <a:r>
              <a:rPr lang="tr-TR" dirty="0" err="1"/>
              <a:t>dogs</a:t>
            </a:r>
            <a:endParaRPr lang="tr-TR" dirty="0"/>
          </a:p>
          <a:p>
            <a:pPr lvl="1">
              <a:lnSpc>
                <a:spcPct val="160000"/>
              </a:lnSpc>
            </a:pPr>
            <a:r>
              <a:rPr lang="tr-TR" dirty="0" err="1"/>
              <a:t>Mild</a:t>
            </a:r>
            <a:r>
              <a:rPr lang="tr-TR" dirty="0"/>
              <a:t>  </a:t>
            </a:r>
            <a:r>
              <a:rPr lang="tr-TR" dirty="0" err="1"/>
              <a:t>thrombocytosis</a:t>
            </a:r>
            <a:r>
              <a:rPr lang="tr-TR" dirty="0"/>
              <a:t> </a:t>
            </a:r>
            <a:r>
              <a:rPr lang="tr-TR" dirty="0" err="1"/>
              <a:t>and</a:t>
            </a:r>
            <a:r>
              <a:rPr lang="tr-TR" dirty="0"/>
              <a:t> </a:t>
            </a:r>
            <a:r>
              <a:rPr lang="tr-TR" dirty="0" err="1"/>
              <a:t>platelet</a:t>
            </a:r>
            <a:r>
              <a:rPr lang="tr-TR" dirty="0"/>
              <a:t> </a:t>
            </a:r>
            <a:r>
              <a:rPr lang="tr-TR" dirty="0" err="1"/>
              <a:t>hypersensitivity</a:t>
            </a:r>
            <a:r>
              <a:rPr lang="tr-TR" dirty="0"/>
              <a:t>, </a:t>
            </a:r>
            <a:r>
              <a:rPr lang="tr-TR" dirty="0" err="1"/>
              <a:t>which</a:t>
            </a:r>
            <a:r>
              <a:rPr lang="tr-TR" dirty="0"/>
              <a:t> </a:t>
            </a:r>
            <a:r>
              <a:rPr lang="tr-TR" dirty="0" err="1"/>
              <a:t>contribute</a:t>
            </a:r>
            <a:r>
              <a:rPr lang="tr-TR" dirty="0"/>
              <a:t> </a:t>
            </a:r>
            <a:r>
              <a:rPr lang="tr-TR" dirty="0" err="1"/>
              <a:t>to</a:t>
            </a:r>
            <a:r>
              <a:rPr lang="tr-TR" dirty="0"/>
              <a:t> </a:t>
            </a:r>
            <a:r>
              <a:rPr lang="tr-TR" dirty="0" err="1"/>
              <a:t>coagulation</a:t>
            </a:r>
            <a:r>
              <a:rPr lang="tr-TR" dirty="0"/>
              <a:t> </a:t>
            </a:r>
            <a:r>
              <a:rPr lang="tr-TR" dirty="0" err="1"/>
              <a:t>abnormalities</a:t>
            </a:r>
            <a:r>
              <a:rPr lang="tr-TR" dirty="0"/>
              <a:t> in </a:t>
            </a:r>
            <a:r>
              <a:rPr lang="tr-TR" dirty="0" err="1"/>
              <a:t>affected</a:t>
            </a:r>
            <a:r>
              <a:rPr lang="tr-TR" dirty="0"/>
              <a:t> </a:t>
            </a:r>
            <a:r>
              <a:rPr lang="tr-TR" dirty="0" err="1"/>
              <a:t>dogs</a:t>
            </a:r>
            <a:r>
              <a:rPr lang="tr-TR" dirty="0"/>
              <a:t>, </a:t>
            </a:r>
            <a:r>
              <a:rPr lang="tr-TR" dirty="0" err="1"/>
              <a:t>generally</a:t>
            </a:r>
            <a:r>
              <a:rPr lang="tr-TR" dirty="0"/>
              <a:t> </a:t>
            </a:r>
            <a:r>
              <a:rPr lang="tr-TR" dirty="0" err="1"/>
              <a:t>when</a:t>
            </a:r>
            <a:r>
              <a:rPr lang="tr-TR" dirty="0"/>
              <a:t> </a:t>
            </a:r>
            <a:r>
              <a:rPr lang="tr-TR" dirty="0" err="1"/>
              <a:t>plasma</a:t>
            </a:r>
            <a:r>
              <a:rPr lang="tr-TR" dirty="0"/>
              <a:t> </a:t>
            </a:r>
            <a:r>
              <a:rPr lang="tr-TR" dirty="0" err="1"/>
              <a:t>albumin</a:t>
            </a:r>
            <a:r>
              <a:rPr lang="tr-TR" dirty="0"/>
              <a:t> </a:t>
            </a:r>
            <a:r>
              <a:rPr lang="tr-TR" dirty="0" err="1"/>
              <a:t>levels</a:t>
            </a:r>
            <a:r>
              <a:rPr lang="tr-TR" dirty="0"/>
              <a:t> </a:t>
            </a:r>
            <a:r>
              <a:rPr lang="tr-TR" dirty="0" err="1"/>
              <a:t>are</a:t>
            </a:r>
            <a:r>
              <a:rPr lang="tr-TR" dirty="0"/>
              <a:t> ≤1 g/</a:t>
            </a:r>
            <a:r>
              <a:rPr lang="tr-TR" dirty="0" err="1"/>
              <a:t>dL</a:t>
            </a:r>
            <a:endParaRPr lang="tr-TR" dirty="0"/>
          </a:p>
          <a:p>
            <a:pPr lvl="1">
              <a:lnSpc>
                <a:spcPct val="160000"/>
              </a:lnSpc>
            </a:pPr>
            <a:r>
              <a:rPr lang="tr-TR" dirty="0"/>
              <a:t>Severe </a:t>
            </a:r>
            <a:r>
              <a:rPr lang="tr-TR" dirty="0" err="1"/>
              <a:t>dyspnea</a:t>
            </a:r>
            <a:r>
              <a:rPr lang="tr-TR" dirty="0"/>
              <a:t> </a:t>
            </a:r>
            <a:r>
              <a:rPr lang="tr-TR" dirty="0" err="1"/>
              <a:t>secondary</a:t>
            </a:r>
            <a:r>
              <a:rPr lang="tr-TR" dirty="0"/>
              <a:t> </a:t>
            </a:r>
            <a:r>
              <a:rPr lang="tr-TR" dirty="0" err="1"/>
              <a:t>to</a:t>
            </a:r>
            <a:r>
              <a:rPr lang="tr-TR" dirty="0"/>
              <a:t> </a:t>
            </a:r>
            <a:r>
              <a:rPr lang="tr-TR" dirty="0" err="1"/>
              <a:t>pulmonary</a:t>
            </a:r>
            <a:r>
              <a:rPr lang="tr-TR" dirty="0"/>
              <a:t> </a:t>
            </a:r>
            <a:r>
              <a:rPr lang="tr-TR" dirty="0" err="1"/>
              <a:t>thromboembolism</a:t>
            </a:r>
            <a:r>
              <a:rPr lang="tr-TR" dirty="0"/>
              <a:t> </a:t>
            </a:r>
            <a:r>
              <a:rPr lang="tr-TR" dirty="0" err="1"/>
              <a:t>or</a:t>
            </a:r>
            <a:r>
              <a:rPr lang="tr-TR" dirty="0"/>
              <a:t> </a:t>
            </a:r>
            <a:r>
              <a:rPr lang="tr-TR" dirty="0" err="1"/>
              <a:t>other</a:t>
            </a:r>
            <a:r>
              <a:rPr lang="tr-TR" dirty="0"/>
              <a:t> </a:t>
            </a:r>
            <a:r>
              <a:rPr lang="tr-TR" dirty="0" err="1"/>
              <a:t>sequelae</a:t>
            </a:r>
            <a:r>
              <a:rPr lang="tr-TR" dirty="0"/>
              <a:t> of </a:t>
            </a:r>
            <a:r>
              <a:rPr lang="tr-TR" dirty="0" err="1"/>
              <a:t>thrombotic</a:t>
            </a:r>
            <a:r>
              <a:rPr lang="tr-TR" dirty="0"/>
              <a:t> </a:t>
            </a:r>
            <a:r>
              <a:rPr lang="tr-TR" dirty="0" err="1"/>
              <a:t>disease</a:t>
            </a:r>
            <a:r>
              <a:rPr lang="tr-TR" dirty="0"/>
              <a:t> </a:t>
            </a:r>
          </a:p>
          <a:p>
            <a:pPr marL="0" indent="0">
              <a:lnSpc>
                <a:spcPct val="160000"/>
              </a:lnSpc>
              <a:buNone/>
            </a:pPr>
            <a:r>
              <a:rPr lang="tr-TR" dirty="0"/>
              <a:t>	</a:t>
            </a:r>
            <a:endParaRPr lang="en-US" dirty="0"/>
          </a:p>
        </p:txBody>
      </p:sp>
    </p:spTree>
    <p:extLst>
      <p:ext uri="{BB962C8B-B14F-4D97-AF65-F5344CB8AC3E}">
        <p14:creationId xmlns:p14="http://schemas.microsoft.com/office/powerpoint/2010/main" val="261785245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54D87-A67F-844C-B5ED-21BDC5B4AF39}"/>
              </a:ext>
            </a:extLst>
          </p:cNvPr>
          <p:cNvSpPr>
            <a:spLocks noGrp="1"/>
          </p:cNvSpPr>
          <p:nvPr>
            <p:ph type="title"/>
          </p:nvPr>
        </p:nvSpPr>
        <p:spPr>
          <a:xfrm>
            <a:off x="774746" y="806335"/>
            <a:ext cx="9720072" cy="573578"/>
          </a:xfrm>
        </p:spPr>
        <p:txBody>
          <a:bodyPr>
            <a:normAutofit/>
          </a:bodyPr>
          <a:lstStyle/>
          <a:p>
            <a:r>
              <a:rPr lang="tr-TR" sz="2800" b="1" cap="none" dirty="0" err="1">
                <a:solidFill>
                  <a:srgbClr val="00B0F0"/>
                </a:solidFill>
              </a:rPr>
              <a:t>Diagnosis</a:t>
            </a:r>
            <a:endParaRPr lang="en-US" dirty="0"/>
          </a:p>
        </p:txBody>
      </p:sp>
      <p:sp>
        <p:nvSpPr>
          <p:cNvPr id="3" name="Content Placeholder 2">
            <a:extLst>
              <a:ext uri="{FF2B5EF4-FFF2-40B4-BE49-F238E27FC236}">
                <a16:creationId xmlns:a16="http://schemas.microsoft.com/office/drawing/2014/main" id="{3612C04A-F085-4A47-ACA5-B457AB9A521B}"/>
              </a:ext>
            </a:extLst>
          </p:cNvPr>
          <p:cNvSpPr>
            <a:spLocks noGrp="1"/>
          </p:cNvSpPr>
          <p:nvPr>
            <p:ph idx="1"/>
          </p:nvPr>
        </p:nvSpPr>
        <p:spPr>
          <a:xfrm>
            <a:off x="774746" y="1496291"/>
            <a:ext cx="10073363" cy="4023360"/>
          </a:xfrm>
        </p:spPr>
        <p:txBody>
          <a:bodyPr>
            <a:normAutofit fontScale="92500" lnSpcReduction="20000"/>
          </a:bodyPr>
          <a:lstStyle/>
          <a:p>
            <a:pPr>
              <a:lnSpc>
                <a:spcPct val="150000"/>
              </a:lnSpc>
              <a:buFont typeface="Arial" panose="020B0604020202020204" pitchFamily="34" charset="0"/>
              <a:buChar char="•"/>
            </a:pPr>
            <a:r>
              <a:rPr lang="tr-TR" dirty="0"/>
              <a:t>BUN, </a:t>
            </a:r>
            <a:r>
              <a:rPr lang="tr-TR" dirty="0" err="1"/>
              <a:t>creatinine</a:t>
            </a:r>
            <a:r>
              <a:rPr lang="tr-TR" dirty="0"/>
              <a:t>, </a:t>
            </a:r>
            <a:r>
              <a:rPr lang="tr-TR" dirty="0" err="1"/>
              <a:t>and</a:t>
            </a:r>
            <a:r>
              <a:rPr lang="tr-TR" dirty="0"/>
              <a:t> </a:t>
            </a:r>
            <a:r>
              <a:rPr lang="tr-TR" dirty="0" err="1"/>
              <a:t>phosphorus</a:t>
            </a:r>
            <a:r>
              <a:rPr lang="tr-TR" dirty="0"/>
              <a:t> </a:t>
            </a:r>
            <a:r>
              <a:rPr lang="tr-TR" dirty="0" err="1"/>
              <a:t>concentrations</a:t>
            </a:r>
            <a:r>
              <a:rPr lang="tr-TR" dirty="0"/>
              <a:t> </a:t>
            </a:r>
            <a:r>
              <a:rPr lang="tr-TR" dirty="0" err="1"/>
              <a:t>are</a:t>
            </a:r>
            <a:r>
              <a:rPr lang="tr-TR" dirty="0"/>
              <a:t> </a:t>
            </a:r>
            <a:r>
              <a:rPr lang="tr-TR" dirty="0" err="1"/>
              <a:t>usually</a:t>
            </a:r>
            <a:r>
              <a:rPr lang="tr-TR" dirty="0"/>
              <a:t> </a:t>
            </a:r>
            <a:r>
              <a:rPr lang="tr-TR" dirty="0" err="1"/>
              <a:t>increased</a:t>
            </a:r>
            <a:endParaRPr lang="tr-TR" dirty="0"/>
          </a:p>
          <a:p>
            <a:pPr>
              <a:lnSpc>
                <a:spcPct val="150000"/>
              </a:lnSpc>
              <a:buFont typeface="Arial" panose="020B0604020202020204" pitchFamily="34" charset="0"/>
              <a:buChar char="•"/>
            </a:pPr>
            <a:r>
              <a:rPr lang="tr-TR" dirty="0" err="1"/>
              <a:t>Proteinuria</a:t>
            </a:r>
            <a:endParaRPr lang="tr-TR" dirty="0"/>
          </a:p>
          <a:p>
            <a:pPr>
              <a:lnSpc>
                <a:spcPct val="150000"/>
              </a:lnSpc>
              <a:buFont typeface="Arial" panose="020B0604020202020204" pitchFamily="34" charset="0"/>
              <a:buChar char="•"/>
            </a:pPr>
            <a:r>
              <a:rPr lang="tr-TR" dirty="0" err="1"/>
              <a:t>Ascites</a:t>
            </a:r>
            <a:r>
              <a:rPr lang="tr-TR" dirty="0"/>
              <a:t>, </a:t>
            </a:r>
            <a:r>
              <a:rPr lang="tr-TR" dirty="0" err="1"/>
              <a:t>pleural</a:t>
            </a:r>
            <a:r>
              <a:rPr lang="tr-TR" dirty="0"/>
              <a:t> </a:t>
            </a:r>
            <a:r>
              <a:rPr lang="tr-TR" dirty="0" err="1"/>
              <a:t>effusion</a:t>
            </a:r>
            <a:r>
              <a:rPr lang="tr-TR" dirty="0"/>
              <a:t>, </a:t>
            </a:r>
            <a:r>
              <a:rPr lang="tr-TR" dirty="0" err="1"/>
              <a:t>and</a:t>
            </a:r>
            <a:r>
              <a:rPr lang="tr-TR" dirty="0"/>
              <a:t>/</a:t>
            </a:r>
            <a:r>
              <a:rPr lang="tr-TR" dirty="0" err="1"/>
              <a:t>or</a:t>
            </a:r>
            <a:r>
              <a:rPr lang="tr-TR" dirty="0"/>
              <a:t> </a:t>
            </a:r>
            <a:r>
              <a:rPr lang="tr-TR" dirty="0" err="1"/>
              <a:t>peripheral</a:t>
            </a:r>
            <a:r>
              <a:rPr lang="tr-TR" dirty="0"/>
              <a:t>, </a:t>
            </a:r>
            <a:r>
              <a:rPr lang="tr-TR" dirty="0" err="1"/>
              <a:t>pitting</a:t>
            </a:r>
            <a:r>
              <a:rPr lang="tr-TR" dirty="0"/>
              <a:t>, </a:t>
            </a:r>
            <a:r>
              <a:rPr lang="tr-TR" dirty="0" err="1"/>
              <a:t>nonpainful</a:t>
            </a:r>
            <a:r>
              <a:rPr lang="tr-TR" dirty="0"/>
              <a:t>, </a:t>
            </a:r>
            <a:r>
              <a:rPr lang="tr-TR" dirty="0" err="1"/>
              <a:t>subcutaneous</a:t>
            </a:r>
            <a:r>
              <a:rPr lang="tr-TR" dirty="0"/>
              <a:t> </a:t>
            </a:r>
            <a:r>
              <a:rPr lang="tr-TR" dirty="0" err="1"/>
              <a:t>edemea</a:t>
            </a:r>
            <a:endParaRPr lang="tr-TR" dirty="0"/>
          </a:p>
          <a:p>
            <a:pPr>
              <a:lnSpc>
                <a:spcPct val="150000"/>
              </a:lnSpc>
              <a:buFont typeface="Arial" panose="020B0604020202020204" pitchFamily="34" charset="0"/>
              <a:buChar char="•"/>
            </a:pPr>
            <a:r>
              <a:rPr lang="tr-TR" dirty="0" err="1"/>
              <a:t>Protein:creatinine</a:t>
            </a:r>
            <a:r>
              <a:rPr lang="tr-TR" dirty="0"/>
              <a:t> </a:t>
            </a:r>
            <a:r>
              <a:rPr lang="tr-TR" dirty="0" err="1"/>
              <a:t>ratio</a:t>
            </a:r>
            <a:r>
              <a:rPr lang="tr-TR" dirty="0"/>
              <a:t> &gt;2 </a:t>
            </a:r>
            <a:r>
              <a:rPr lang="tr-TR" dirty="0" err="1"/>
              <a:t>suggests</a:t>
            </a:r>
            <a:r>
              <a:rPr lang="tr-TR" dirty="0"/>
              <a:t> a </a:t>
            </a:r>
            <a:r>
              <a:rPr lang="tr-TR" dirty="0" err="1"/>
              <a:t>glomerular</a:t>
            </a:r>
            <a:r>
              <a:rPr lang="tr-TR" dirty="0"/>
              <a:t> </a:t>
            </a:r>
            <a:r>
              <a:rPr lang="tr-TR" dirty="0" err="1"/>
              <a:t>origin</a:t>
            </a:r>
            <a:endParaRPr lang="tr-TR" dirty="0"/>
          </a:p>
          <a:p>
            <a:pPr>
              <a:lnSpc>
                <a:spcPct val="150000"/>
              </a:lnSpc>
              <a:buFont typeface="Arial" panose="020B0604020202020204" pitchFamily="34" charset="0"/>
              <a:buChar char="•"/>
            </a:pPr>
            <a:r>
              <a:rPr lang="tr-TR" dirty="0" err="1"/>
              <a:t>Renal</a:t>
            </a:r>
            <a:r>
              <a:rPr lang="tr-TR" dirty="0"/>
              <a:t> </a:t>
            </a:r>
            <a:r>
              <a:rPr lang="tr-TR" dirty="0" err="1"/>
              <a:t>imaging</a:t>
            </a:r>
            <a:r>
              <a:rPr lang="tr-TR" dirty="0"/>
              <a:t> </a:t>
            </a:r>
            <a:r>
              <a:rPr lang="tr-TR" dirty="0" err="1"/>
              <a:t>findings</a:t>
            </a:r>
            <a:r>
              <a:rPr lang="tr-TR" dirty="0"/>
              <a:t> in </a:t>
            </a:r>
            <a:r>
              <a:rPr lang="tr-TR" dirty="0" err="1"/>
              <a:t>dogs</a:t>
            </a:r>
            <a:r>
              <a:rPr lang="tr-TR" dirty="0"/>
              <a:t> </a:t>
            </a:r>
            <a:r>
              <a:rPr lang="tr-TR" dirty="0" err="1"/>
              <a:t>with</a:t>
            </a:r>
            <a:r>
              <a:rPr lang="tr-TR" dirty="0"/>
              <a:t> </a:t>
            </a:r>
            <a:r>
              <a:rPr lang="tr-TR" dirty="0" err="1"/>
              <a:t>glomerular</a:t>
            </a:r>
            <a:r>
              <a:rPr lang="tr-TR" dirty="0"/>
              <a:t> </a:t>
            </a:r>
            <a:r>
              <a:rPr lang="tr-TR" dirty="0" err="1"/>
              <a:t>diseases</a:t>
            </a:r>
            <a:r>
              <a:rPr lang="tr-TR" dirty="0"/>
              <a:t> </a:t>
            </a:r>
            <a:r>
              <a:rPr lang="tr-TR" dirty="0" err="1"/>
              <a:t>are</a:t>
            </a:r>
            <a:r>
              <a:rPr lang="tr-TR" dirty="0"/>
              <a:t> </a:t>
            </a:r>
            <a:r>
              <a:rPr lang="tr-TR" dirty="0" err="1"/>
              <a:t>relatively</a:t>
            </a:r>
            <a:r>
              <a:rPr lang="tr-TR" dirty="0"/>
              <a:t> </a:t>
            </a:r>
            <a:r>
              <a:rPr lang="tr-TR" dirty="0" err="1"/>
              <a:t>nonspecific</a:t>
            </a:r>
            <a:r>
              <a:rPr lang="tr-TR" dirty="0"/>
              <a:t> </a:t>
            </a:r>
          </a:p>
          <a:p>
            <a:pPr>
              <a:lnSpc>
                <a:spcPct val="150000"/>
              </a:lnSpc>
              <a:buFont typeface="Arial" panose="020B0604020202020204" pitchFamily="34" charset="0"/>
              <a:buChar char="•"/>
            </a:pPr>
            <a:r>
              <a:rPr lang="tr-TR" dirty="0" err="1"/>
              <a:t>Renal</a:t>
            </a:r>
            <a:r>
              <a:rPr lang="tr-TR" dirty="0"/>
              <a:t> </a:t>
            </a:r>
            <a:r>
              <a:rPr lang="tr-TR" dirty="0" err="1"/>
              <a:t>biopsy</a:t>
            </a:r>
            <a:r>
              <a:rPr lang="tr-TR" dirty="0"/>
              <a:t> </a:t>
            </a:r>
            <a:r>
              <a:rPr lang="tr-TR" dirty="0" err="1"/>
              <a:t>provides</a:t>
            </a:r>
            <a:r>
              <a:rPr lang="tr-TR" dirty="0"/>
              <a:t> a </a:t>
            </a:r>
            <a:r>
              <a:rPr lang="tr-TR" dirty="0" err="1"/>
              <a:t>definitive</a:t>
            </a:r>
            <a:r>
              <a:rPr lang="tr-TR" dirty="0"/>
              <a:t> </a:t>
            </a:r>
            <a:r>
              <a:rPr lang="tr-TR" dirty="0" err="1"/>
              <a:t>diagnosis</a:t>
            </a:r>
            <a:r>
              <a:rPr lang="tr-TR" dirty="0"/>
              <a:t> of </a:t>
            </a:r>
            <a:r>
              <a:rPr lang="tr-TR" dirty="0" err="1"/>
              <a:t>glomerular</a:t>
            </a:r>
            <a:r>
              <a:rPr lang="tr-TR" dirty="0"/>
              <a:t> </a:t>
            </a:r>
            <a:r>
              <a:rPr lang="tr-TR" dirty="0" err="1"/>
              <a:t>disease</a:t>
            </a:r>
            <a:r>
              <a:rPr lang="tr-TR" dirty="0"/>
              <a:t> </a:t>
            </a:r>
          </a:p>
          <a:p>
            <a:pPr>
              <a:lnSpc>
                <a:spcPct val="150000"/>
              </a:lnSpc>
              <a:buFont typeface="Arial" panose="020B0604020202020204" pitchFamily="34" charset="0"/>
              <a:buChar char="•"/>
            </a:pPr>
            <a:r>
              <a:rPr lang="tr-TR" dirty="0"/>
              <a:t>Dogs </a:t>
            </a:r>
            <a:r>
              <a:rPr lang="tr-TR" dirty="0" err="1"/>
              <a:t>and</a:t>
            </a:r>
            <a:r>
              <a:rPr lang="tr-TR" dirty="0"/>
              <a:t> </a:t>
            </a:r>
            <a:r>
              <a:rPr lang="tr-TR" dirty="0" err="1"/>
              <a:t>cats</a:t>
            </a:r>
            <a:r>
              <a:rPr lang="tr-TR" dirty="0"/>
              <a:t> </a:t>
            </a:r>
            <a:r>
              <a:rPr lang="tr-TR" dirty="0" err="1"/>
              <a:t>with</a:t>
            </a:r>
            <a:r>
              <a:rPr lang="tr-TR" dirty="0"/>
              <a:t> </a:t>
            </a:r>
            <a:r>
              <a:rPr lang="tr-TR" dirty="0" err="1"/>
              <a:t>proteinuria</a:t>
            </a:r>
            <a:r>
              <a:rPr lang="tr-TR" dirty="0"/>
              <a:t> </a:t>
            </a:r>
            <a:r>
              <a:rPr lang="tr-TR" dirty="0" err="1"/>
              <a:t>should</a:t>
            </a:r>
            <a:r>
              <a:rPr lang="tr-TR" dirty="0"/>
              <a:t> be </a:t>
            </a:r>
            <a:r>
              <a:rPr lang="tr-TR" dirty="0" err="1"/>
              <a:t>thoroughly</a:t>
            </a:r>
            <a:r>
              <a:rPr lang="tr-TR" dirty="0"/>
              <a:t> </a:t>
            </a:r>
            <a:r>
              <a:rPr lang="tr-TR" dirty="0" err="1"/>
              <a:t>evaluated</a:t>
            </a:r>
            <a:r>
              <a:rPr lang="tr-TR" dirty="0"/>
              <a:t> </a:t>
            </a:r>
            <a:r>
              <a:rPr lang="tr-TR" dirty="0" err="1"/>
              <a:t>for</a:t>
            </a:r>
            <a:r>
              <a:rPr lang="tr-TR" dirty="0"/>
              <a:t> </a:t>
            </a:r>
            <a:r>
              <a:rPr lang="tr-TR" dirty="0" err="1"/>
              <a:t>underlying</a:t>
            </a:r>
            <a:r>
              <a:rPr lang="tr-TR" dirty="0"/>
              <a:t> NIN </a:t>
            </a:r>
            <a:r>
              <a:rPr lang="tr-TR" dirty="0" err="1"/>
              <a:t>disorders</a:t>
            </a:r>
            <a:r>
              <a:rPr lang="tr-TR" dirty="0"/>
              <a:t> </a:t>
            </a:r>
          </a:p>
          <a:p>
            <a:pPr>
              <a:lnSpc>
                <a:spcPct val="150000"/>
              </a:lnSpc>
              <a:buFont typeface="Arial" panose="020B0604020202020204" pitchFamily="34" charset="0"/>
              <a:buChar char="•"/>
            </a:pPr>
            <a:endParaRPr lang="tr-TR" dirty="0"/>
          </a:p>
          <a:p>
            <a:pPr>
              <a:lnSpc>
                <a:spcPct val="150000"/>
              </a:lnSpc>
              <a:buFont typeface="Arial" panose="020B0604020202020204" pitchFamily="34" charset="0"/>
              <a:buChar char="•"/>
            </a:pPr>
            <a:endParaRPr lang="en-US" dirty="0"/>
          </a:p>
        </p:txBody>
      </p:sp>
    </p:spTree>
    <p:extLst>
      <p:ext uri="{BB962C8B-B14F-4D97-AF65-F5344CB8AC3E}">
        <p14:creationId xmlns:p14="http://schemas.microsoft.com/office/powerpoint/2010/main" val="194843558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1F0AF-3E30-E747-B38E-0E792A4A7C15}"/>
              </a:ext>
            </a:extLst>
          </p:cNvPr>
          <p:cNvSpPr>
            <a:spLocks noGrp="1"/>
          </p:cNvSpPr>
          <p:nvPr>
            <p:ph type="title"/>
          </p:nvPr>
        </p:nvSpPr>
        <p:spPr>
          <a:xfrm>
            <a:off x="791372" y="834598"/>
            <a:ext cx="9720072" cy="769759"/>
          </a:xfrm>
        </p:spPr>
        <p:txBody>
          <a:bodyPr>
            <a:normAutofit/>
          </a:bodyPr>
          <a:lstStyle/>
          <a:p>
            <a:r>
              <a:rPr lang="tr-TR" sz="2800" b="1" cap="none" dirty="0" err="1">
                <a:solidFill>
                  <a:srgbClr val="00B0F0"/>
                </a:solidFill>
              </a:rPr>
              <a:t>Nonspecific</a:t>
            </a:r>
            <a:r>
              <a:rPr lang="tr-TR" sz="2800" b="1" cap="none" dirty="0">
                <a:solidFill>
                  <a:srgbClr val="00B0F0"/>
                </a:solidFill>
              </a:rPr>
              <a:t> </a:t>
            </a:r>
            <a:r>
              <a:rPr lang="tr-TR" sz="2800" b="1" cap="none" dirty="0" err="1">
                <a:solidFill>
                  <a:srgbClr val="00B0F0"/>
                </a:solidFill>
              </a:rPr>
              <a:t>Medical</a:t>
            </a:r>
            <a:r>
              <a:rPr lang="tr-TR" sz="2800" b="1" cap="none" dirty="0">
                <a:solidFill>
                  <a:srgbClr val="00B0F0"/>
                </a:solidFill>
              </a:rPr>
              <a:t> Management Of </a:t>
            </a:r>
            <a:r>
              <a:rPr lang="tr-TR" sz="2800" b="1" cap="none" dirty="0" err="1">
                <a:solidFill>
                  <a:srgbClr val="00B0F0"/>
                </a:solidFill>
              </a:rPr>
              <a:t>Glomerular</a:t>
            </a:r>
            <a:r>
              <a:rPr lang="tr-TR" sz="2800" b="1" cap="none" dirty="0">
                <a:solidFill>
                  <a:srgbClr val="00B0F0"/>
                </a:solidFill>
              </a:rPr>
              <a:t> </a:t>
            </a:r>
            <a:r>
              <a:rPr lang="tr-TR" sz="2800" b="1" cap="none" dirty="0" err="1">
                <a:solidFill>
                  <a:srgbClr val="00B0F0"/>
                </a:solidFill>
              </a:rPr>
              <a:t>Disease</a:t>
            </a:r>
            <a:r>
              <a:rPr lang="tr-TR" sz="2800" b="1" cap="none" dirty="0">
                <a:solidFill>
                  <a:srgbClr val="00B0F0"/>
                </a:solidFill>
              </a:rPr>
              <a:t> </a:t>
            </a:r>
            <a:endParaRPr lang="en-US" sz="2800" b="1" cap="none" dirty="0">
              <a:solidFill>
                <a:srgbClr val="00B0F0"/>
              </a:solidFill>
            </a:endParaRPr>
          </a:p>
        </p:txBody>
      </p:sp>
      <p:sp>
        <p:nvSpPr>
          <p:cNvPr id="3" name="Content Placeholder 2">
            <a:extLst>
              <a:ext uri="{FF2B5EF4-FFF2-40B4-BE49-F238E27FC236}">
                <a16:creationId xmlns:a16="http://schemas.microsoft.com/office/drawing/2014/main" id="{43DE434A-70B5-634F-9281-107F7C6BF604}"/>
              </a:ext>
            </a:extLst>
          </p:cNvPr>
          <p:cNvSpPr>
            <a:spLocks noGrp="1"/>
          </p:cNvSpPr>
          <p:nvPr>
            <p:ph idx="1"/>
          </p:nvPr>
        </p:nvSpPr>
        <p:spPr/>
        <p:txBody>
          <a:bodyPr/>
          <a:lstStyle/>
          <a:p>
            <a:pPr>
              <a:lnSpc>
                <a:spcPct val="150000"/>
              </a:lnSpc>
            </a:pPr>
            <a:r>
              <a:rPr lang="tr-TR" dirty="0"/>
              <a:t>1) </a:t>
            </a:r>
            <a:r>
              <a:rPr lang="tr-TR" dirty="0" err="1"/>
              <a:t>Treatment</a:t>
            </a:r>
            <a:r>
              <a:rPr lang="tr-TR" dirty="0"/>
              <a:t> of NIN </a:t>
            </a:r>
            <a:r>
              <a:rPr lang="tr-TR" dirty="0" err="1"/>
              <a:t>disorders</a:t>
            </a:r>
            <a:endParaRPr lang="tr-TR" dirty="0"/>
          </a:p>
          <a:p>
            <a:pPr>
              <a:lnSpc>
                <a:spcPct val="150000"/>
              </a:lnSpc>
            </a:pPr>
            <a:r>
              <a:rPr lang="tr-TR" dirty="0"/>
              <a:t>2) Management of </a:t>
            </a:r>
            <a:r>
              <a:rPr lang="tr-TR" dirty="0" err="1"/>
              <a:t>proteinuria</a:t>
            </a:r>
            <a:endParaRPr lang="tr-TR" dirty="0"/>
          </a:p>
          <a:p>
            <a:pPr>
              <a:lnSpc>
                <a:spcPct val="150000"/>
              </a:lnSpc>
            </a:pPr>
            <a:r>
              <a:rPr lang="tr-TR" dirty="0"/>
              <a:t>3) Management of </a:t>
            </a:r>
            <a:r>
              <a:rPr lang="tr-TR" dirty="0" err="1"/>
              <a:t>uremia</a:t>
            </a:r>
            <a:r>
              <a:rPr lang="tr-TR" dirty="0"/>
              <a:t> </a:t>
            </a:r>
            <a:r>
              <a:rPr lang="tr-TR" dirty="0" err="1"/>
              <a:t>and</a:t>
            </a:r>
            <a:r>
              <a:rPr lang="tr-TR" dirty="0"/>
              <a:t> </a:t>
            </a:r>
            <a:r>
              <a:rPr lang="tr-TR" dirty="0" err="1"/>
              <a:t>other</a:t>
            </a:r>
            <a:r>
              <a:rPr lang="tr-TR" dirty="0"/>
              <a:t> </a:t>
            </a:r>
            <a:r>
              <a:rPr lang="tr-TR" dirty="0" err="1"/>
              <a:t>complications</a:t>
            </a:r>
            <a:r>
              <a:rPr lang="tr-TR" dirty="0"/>
              <a:t> of </a:t>
            </a:r>
            <a:r>
              <a:rPr lang="tr-TR" dirty="0" err="1"/>
              <a:t>glomerular</a:t>
            </a:r>
            <a:r>
              <a:rPr lang="tr-TR" dirty="0"/>
              <a:t> </a:t>
            </a:r>
            <a:r>
              <a:rPr lang="tr-TR" dirty="0" err="1"/>
              <a:t>disease</a:t>
            </a:r>
            <a:r>
              <a:rPr lang="tr-TR" dirty="0"/>
              <a:t> </a:t>
            </a:r>
            <a:r>
              <a:rPr lang="tr-TR" dirty="0" err="1"/>
              <a:t>and</a:t>
            </a:r>
            <a:r>
              <a:rPr lang="tr-TR" dirty="0"/>
              <a:t> CKD. </a:t>
            </a:r>
          </a:p>
          <a:p>
            <a:endParaRPr lang="en-US" dirty="0"/>
          </a:p>
        </p:txBody>
      </p:sp>
    </p:spTree>
    <p:extLst>
      <p:ext uri="{BB962C8B-B14F-4D97-AF65-F5344CB8AC3E}">
        <p14:creationId xmlns:p14="http://schemas.microsoft.com/office/powerpoint/2010/main" val="115205187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1DC77-7C54-0D42-A9B4-845B25CEA536}"/>
              </a:ext>
            </a:extLst>
          </p:cNvPr>
          <p:cNvSpPr>
            <a:spLocks noGrp="1"/>
          </p:cNvSpPr>
          <p:nvPr>
            <p:ph type="title"/>
          </p:nvPr>
        </p:nvSpPr>
        <p:spPr>
          <a:xfrm>
            <a:off x="767456" y="855948"/>
            <a:ext cx="9720072" cy="331167"/>
          </a:xfrm>
        </p:spPr>
        <p:txBody>
          <a:bodyPr>
            <a:normAutofit fontScale="90000"/>
          </a:bodyPr>
          <a:lstStyle/>
          <a:p>
            <a:r>
              <a:rPr lang="en-US" sz="2800" b="1" cap="none" dirty="0">
                <a:solidFill>
                  <a:srgbClr val="00B0F0"/>
                </a:solidFill>
              </a:rPr>
              <a:t>Management Of </a:t>
            </a:r>
            <a:r>
              <a:rPr lang="en-US" sz="2800" b="1" cap="none" dirty="0" err="1">
                <a:solidFill>
                  <a:srgbClr val="00B0F0"/>
                </a:solidFill>
              </a:rPr>
              <a:t>Proteinura</a:t>
            </a:r>
            <a:r>
              <a:rPr lang="en-US" sz="2800" b="1" cap="none" dirty="0">
                <a:solidFill>
                  <a:srgbClr val="00B0F0"/>
                </a:solidFill>
              </a:rPr>
              <a:t> </a:t>
            </a:r>
            <a:endParaRPr lang="en-US" sz="2800" dirty="0"/>
          </a:p>
        </p:txBody>
      </p:sp>
      <p:sp>
        <p:nvSpPr>
          <p:cNvPr id="3" name="Content Placeholder 2">
            <a:extLst>
              <a:ext uri="{FF2B5EF4-FFF2-40B4-BE49-F238E27FC236}">
                <a16:creationId xmlns:a16="http://schemas.microsoft.com/office/drawing/2014/main" id="{CE36BB40-1793-3F4A-AB9C-40ACD30D66EF}"/>
              </a:ext>
            </a:extLst>
          </p:cNvPr>
          <p:cNvSpPr>
            <a:spLocks noGrp="1"/>
          </p:cNvSpPr>
          <p:nvPr>
            <p:ph idx="1"/>
          </p:nvPr>
        </p:nvSpPr>
        <p:spPr>
          <a:xfrm>
            <a:off x="767456" y="1187115"/>
            <a:ext cx="5376670" cy="4199824"/>
          </a:xfrm>
        </p:spPr>
        <p:style>
          <a:lnRef idx="2">
            <a:schemeClr val="accent1"/>
          </a:lnRef>
          <a:fillRef idx="1">
            <a:schemeClr val="lt1"/>
          </a:fillRef>
          <a:effectRef idx="0">
            <a:schemeClr val="accent1"/>
          </a:effectRef>
          <a:fontRef idx="minor">
            <a:schemeClr val="dk1"/>
          </a:fontRef>
        </p:style>
        <p:txBody>
          <a:bodyPr>
            <a:normAutofit/>
          </a:bodyPr>
          <a:lstStyle/>
          <a:p>
            <a:pPr algn="just"/>
            <a:r>
              <a:rPr lang="tr-TR" sz="1800" dirty="0" err="1"/>
              <a:t>The</a:t>
            </a:r>
            <a:r>
              <a:rPr lang="tr-TR" sz="1800" dirty="0"/>
              <a:t> renin-</a:t>
            </a:r>
            <a:r>
              <a:rPr lang="tr-TR" sz="1800" dirty="0" err="1"/>
              <a:t>angiotensin</a:t>
            </a:r>
            <a:r>
              <a:rPr lang="tr-TR" sz="1800" dirty="0"/>
              <a:t>-</a:t>
            </a:r>
            <a:r>
              <a:rPr lang="tr-TR" sz="1800" dirty="0" err="1"/>
              <a:t>aldosterone</a:t>
            </a:r>
            <a:r>
              <a:rPr lang="tr-TR" sz="1800" dirty="0"/>
              <a:t> </a:t>
            </a:r>
            <a:r>
              <a:rPr lang="tr-TR" sz="1800" dirty="0" err="1"/>
              <a:t>system</a:t>
            </a:r>
            <a:r>
              <a:rPr lang="tr-TR" sz="1800" dirty="0"/>
              <a:t> (RAAS) has </a:t>
            </a:r>
            <a:r>
              <a:rPr lang="tr-TR" sz="1800" dirty="0" err="1"/>
              <a:t>been</a:t>
            </a:r>
            <a:r>
              <a:rPr lang="tr-TR" sz="1800" dirty="0"/>
              <a:t> </a:t>
            </a:r>
            <a:r>
              <a:rPr lang="tr-TR" sz="1800" dirty="0" err="1"/>
              <a:t>the</a:t>
            </a:r>
            <a:r>
              <a:rPr lang="tr-TR" sz="1800" dirty="0"/>
              <a:t> </a:t>
            </a:r>
            <a:r>
              <a:rPr lang="tr-TR" sz="1800" dirty="0" err="1"/>
              <a:t>major</a:t>
            </a:r>
            <a:r>
              <a:rPr lang="tr-TR" sz="1800" dirty="0"/>
              <a:t> </a:t>
            </a:r>
            <a:r>
              <a:rPr lang="tr-TR" sz="1800" dirty="0" err="1"/>
              <a:t>target</a:t>
            </a:r>
            <a:r>
              <a:rPr lang="tr-TR" sz="1800" dirty="0"/>
              <a:t> </a:t>
            </a:r>
            <a:r>
              <a:rPr lang="tr-TR" sz="1800" dirty="0" err="1"/>
              <a:t>system</a:t>
            </a:r>
            <a:r>
              <a:rPr lang="tr-TR" sz="1800" dirty="0"/>
              <a:t> </a:t>
            </a:r>
            <a:r>
              <a:rPr lang="tr-TR" sz="1800" dirty="0" err="1"/>
              <a:t>for</a:t>
            </a:r>
            <a:r>
              <a:rPr lang="tr-TR" sz="1800" dirty="0"/>
              <a:t> </a:t>
            </a:r>
            <a:r>
              <a:rPr lang="tr-TR" sz="1800" dirty="0" err="1"/>
              <a:t>this</a:t>
            </a:r>
            <a:r>
              <a:rPr lang="tr-TR" sz="1800" dirty="0"/>
              <a:t> </a:t>
            </a:r>
            <a:r>
              <a:rPr lang="tr-TR" sz="1800" dirty="0" err="1"/>
              <a:t>approach</a:t>
            </a:r>
            <a:r>
              <a:rPr lang="tr-TR" sz="1800" dirty="0"/>
              <a:t> </a:t>
            </a:r>
            <a:r>
              <a:rPr lang="tr-TR" sz="1800" dirty="0" err="1"/>
              <a:t>to</a:t>
            </a:r>
            <a:r>
              <a:rPr lang="tr-TR" sz="1800" dirty="0"/>
              <a:t> </a:t>
            </a:r>
            <a:r>
              <a:rPr lang="tr-TR" sz="1800" dirty="0" err="1"/>
              <a:t>reducing</a:t>
            </a:r>
            <a:r>
              <a:rPr lang="tr-TR" sz="1800" dirty="0"/>
              <a:t> </a:t>
            </a:r>
            <a:r>
              <a:rPr lang="tr-TR" sz="1800" dirty="0" err="1"/>
              <a:t>proteinuria</a:t>
            </a:r>
            <a:r>
              <a:rPr lang="tr-TR" sz="1800" dirty="0"/>
              <a:t> </a:t>
            </a:r>
          </a:p>
          <a:p>
            <a:pPr algn="just"/>
            <a:r>
              <a:rPr lang="tr-TR" sz="1800" dirty="0" err="1"/>
              <a:t>ACEi</a:t>
            </a:r>
            <a:r>
              <a:rPr lang="tr-TR" sz="1800" dirty="0"/>
              <a:t> </a:t>
            </a:r>
            <a:r>
              <a:rPr lang="tr-TR" sz="1800" dirty="0" err="1"/>
              <a:t>may</a:t>
            </a:r>
            <a:r>
              <a:rPr lang="tr-TR" sz="1800" dirty="0"/>
              <a:t> </a:t>
            </a:r>
            <a:r>
              <a:rPr lang="tr-TR" sz="1800" dirty="0" err="1"/>
              <a:t>reduce</a:t>
            </a:r>
            <a:r>
              <a:rPr lang="tr-TR" sz="1800" dirty="0"/>
              <a:t> </a:t>
            </a:r>
            <a:r>
              <a:rPr lang="tr-TR" sz="1800" dirty="0" err="1"/>
              <a:t>proteinuria</a:t>
            </a:r>
            <a:r>
              <a:rPr lang="tr-TR" sz="1800" dirty="0"/>
              <a:t> </a:t>
            </a:r>
            <a:r>
              <a:rPr lang="tr-TR" sz="1800" dirty="0" err="1"/>
              <a:t>and</a:t>
            </a:r>
            <a:r>
              <a:rPr lang="tr-TR" sz="1800" dirty="0"/>
              <a:t> </a:t>
            </a:r>
            <a:r>
              <a:rPr lang="tr-TR" sz="1800" dirty="0" err="1"/>
              <a:t>preserve</a:t>
            </a:r>
            <a:r>
              <a:rPr lang="tr-TR" sz="1800" dirty="0"/>
              <a:t> </a:t>
            </a:r>
            <a:r>
              <a:rPr lang="tr-TR" sz="1800" dirty="0" err="1"/>
              <a:t>renal</a:t>
            </a:r>
            <a:r>
              <a:rPr lang="tr-TR" sz="1800" dirty="0"/>
              <a:t> </a:t>
            </a:r>
            <a:r>
              <a:rPr lang="tr-TR" sz="1800" dirty="0" err="1"/>
              <a:t>function</a:t>
            </a:r>
            <a:r>
              <a:rPr lang="tr-TR" sz="1800" dirty="0"/>
              <a:t> </a:t>
            </a:r>
            <a:r>
              <a:rPr lang="tr-TR" sz="1800" dirty="0" err="1"/>
              <a:t>by</a:t>
            </a:r>
            <a:r>
              <a:rPr lang="tr-TR" sz="1800" dirty="0"/>
              <a:t> </a:t>
            </a:r>
            <a:r>
              <a:rPr lang="tr-TR" sz="1800" dirty="0" err="1"/>
              <a:t>several</a:t>
            </a:r>
            <a:r>
              <a:rPr lang="tr-TR" sz="1800" dirty="0"/>
              <a:t> </a:t>
            </a:r>
            <a:r>
              <a:rPr lang="tr-TR" sz="1800" dirty="0" err="1"/>
              <a:t>possible</a:t>
            </a:r>
            <a:r>
              <a:rPr lang="tr-TR" sz="1800" dirty="0"/>
              <a:t> </a:t>
            </a:r>
            <a:r>
              <a:rPr lang="tr-TR" sz="1800" dirty="0" err="1"/>
              <a:t>mechanisms</a:t>
            </a:r>
            <a:r>
              <a:rPr lang="tr-TR" sz="1800" dirty="0"/>
              <a:t> in </a:t>
            </a:r>
            <a:r>
              <a:rPr lang="tr-TR" sz="1800" dirty="0" err="1"/>
              <a:t>addition</a:t>
            </a:r>
            <a:r>
              <a:rPr lang="tr-TR" sz="1800" dirty="0"/>
              <a:t> </a:t>
            </a:r>
            <a:r>
              <a:rPr lang="tr-TR" sz="1800" dirty="0" err="1"/>
              <a:t>to</a:t>
            </a:r>
            <a:r>
              <a:rPr lang="tr-TR" sz="1800" dirty="0"/>
              <a:t> </a:t>
            </a:r>
            <a:r>
              <a:rPr lang="tr-TR" sz="1800" dirty="0" err="1"/>
              <a:t>decreased</a:t>
            </a:r>
            <a:r>
              <a:rPr lang="tr-TR" sz="1800" dirty="0"/>
              <a:t> </a:t>
            </a:r>
            <a:r>
              <a:rPr lang="tr-TR" sz="1800" dirty="0" err="1">
                <a:solidFill>
                  <a:srgbClr val="00B0F0"/>
                </a:solidFill>
              </a:rPr>
              <a:t>efferent</a:t>
            </a:r>
            <a:r>
              <a:rPr lang="tr-TR" sz="1800" dirty="0">
                <a:solidFill>
                  <a:srgbClr val="00B0F0"/>
                </a:solidFill>
              </a:rPr>
              <a:t> </a:t>
            </a:r>
            <a:r>
              <a:rPr lang="tr-TR" sz="1800" dirty="0" err="1">
                <a:solidFill>
                  <a:srgbClr val="00B0F0"/>
                </a:solidFill>
              </a:rPr>
              <a:t>glomerular</a:t>
            </a:r>
            <a:r>
              <a:rPr lang="tr-TR" sz="1800" dirty="0">
                <a:solidFill>
                  <a:srgbClr val="00B0F0"/>
                </a:solidFill>
              </a:rPr>
              <a:t> </a:t>
            </a:r>
            <a:r>
              <a:rPr lang="tr-TR" sz="1800" dirty="0" err="1">
                <a:solidFill>
                  <a:srgbClr val="00B0F0"/>
                </a:solidFill>
              </a:rPr>
              <a:t>arteriolar</a:t>
            </a:r>
            <a:r>
              <a:rPr lang="tr-TR" sz="1800" dirty="0">
                <a:solidFill>
                  <a:srgbClr val="00B0F0"/>
                </a:solidFill>
              </a:rPr>
              <a:t> </a:t>
            </a:r>
            <a:r>
              <a:rPr lang="tr-TR" sz="1800" dirty="0" err="1">
                <a:solidFill>
                  <a:srgbClr val="00B0F0"/>
                </a:solidFill>
              </a:rPr>
              <a:t>resistance</a:t>
            </a:r>
            <a:r>
              <a:rPr lang="tr-TR" sz="1800" dirty="0">
                <a:solidFill>
                  <a:srgbClr val="00B0F0"/>
                </a:solidFill>
              </a:rPr>
              <a:t> </a:t>
            </a:r>
            <a:r>
              <a:rPr lang="tr-TR" sz="1800" dirty="0" err="1"/>
              <a:t>leading</a:t>
            </a:r>
            <a:r>
              <a:rPr lang="tr-TR" sz="1800" dirty="0"/>
              <a:t> </a:t>
            </a:r>
            <a:r>
              <a:rPr lang="tr-TR" sz="1800" dirty="0" err="1"/>
              <a:t>to</a:t>
            </a:r>
            <a:r>
              <a:rPr lang="tr-TR" sz="1800" dirty="0"/>
              <a:t> </a:t>
            </a:r>
            <a:r>
              <a:rPr lang="tr-TR" sz="1800" dirty="0" err="1">
                <a:solidFill>
                  <a:srgbClr val="00B0F0"/>
                </a:solidFill>
              </a:rPr>
              <a:t>decreased</a:t>
            </a:r>
            <a:r>
              <a:rPr lang="tr-TR" sz="1800" dirty="0">
                <a:solidFill>
                  <a:srgbClr val="00B0F0"/>
                </a:solidFill>
              </a:rPr>
              <a:t> (</a:t>
            </a:r>
            <a:r>
              <a:rPr lang="tr-TR" sz="1800" dirty="0" err="1">
                <a:solidFill>
                  <a:srgbClr val="00B0F0"/>
                </a:solidFill>
              </a:rPr>
              <a:t>normalized</a:t>
            </a:r>
            <a:r>
              <a:rPr lang="tr-TR" sz="1800" dirty="0">
                <a:solidFill>
                  <a:srgbClr val="00B0F0"/>
                </a:solidFill>
              </a:rPr>
              <a:t>) </a:t>
            </a:r>
            <a:r>
              <a:rPr lang="tr-TR" sz="1800" dirty="0" err="1">
                <a:solidFill>
                  <a:srgbClr val="00B0F0"/>
                </a:solidFill>
              </a:rPr>
              <a:t>glomerular</a:t>
            </a:r>
            <a:r>
              <a:rPr lang="tr-TR" sz="1800" dirty="0">
                <a:solidFill>
                  <a:srgbClr val="00B0F0"/>
                </a:solidFill>
              </a:rPr>
              <a:t> </a:t>
            </a:r>
            <a:r>
              <a:rPr lang="tr-TR" sz="1800" dirty="0" err="1">
                <a:solidFill>
                  <a:srgbClr val="00B0F0"/>
                </a:solidFill>
              </a:rPr>
              <a:t>transcapillary</a:t>
            </a:r>
            <a:r>
              <a:rPr lang="tr-TR" sz="1800" dirty="0">
                <a:solidFill>
                  <a:srgbClr val="00B0F0"/>
                </a:solidFill>
              </a:rPr>
              <a:t> </a:t>
            </a:r>
            <a:r>
              <a:rPr lang="tr-TR" sz="1800" dirty="0" err="1">
                <a:solidFill>
                  <a:srgbClr val="00B0F0"/>
                </a:solidFill>
              </a:rPr>
              <a:t>hydraulic</a:t>
            </a:r>
            <a:r>
              <a:rPr lang="tr-TR" sz="1800" dirty="0">
                <a:solidFill>
                  <a:srgbClr val="00B0F0"/>
                </a:solidFill>
              </a:rPr>
              <a:t> </a:t>
            </a:r>
            <a:r>
              <a:rPr lang="tr-TR" sz="1800" dirty="0" err="1">
                <a:solidFill>
                  <a:srgbClr val="00B0F0"/>
                </a:solidFill>
              </a:rPr>
              <a:t>pressure</a:t>
            </a:r>
            <a:r>
              <a:rPr lang="tr-TR" sz="1800" dirty="0"/>
              <a:t>. </a:t>
            </a:r>
          </a:p>
          <a:p>
            <a:pPr algn="just"/>
            <a:r>
              <a:rPr lang="tr-TR" sz="1800" dirty="0" err="1"/>
              <a:t>Reduced</a:t>
            </a:r>
            <a:r>
              <a:rPr lang="tr-TR" sz="1800" dirty="0"/>
              <a:t> </a:t>
            </a:r>
            <a:r>
              <a:rPr lang="tr-TR" sz="1800" dirty="0" err="1"/>
              <a:t>loss</a:t>
            </a:r>
            <a:r>
              <a:rPr lang="tr-TR" sz="1800" dirty="0"/>
              <a:t> of </a:t>
            </a:r>
            <a:r>
              <a:rPr lang="tr-TR" sz="1800" dirty="0" err="1"/>
              <a:t>glomerular</a:t>
            </a:r>
            <a:r>
              <a:rPr lang="tr-TR" sz="1800" dirty="0"/>
              <a:t> </a:t>
            </a:r>
            <a:r>
              <a:rPr lang="tr-TR" sz="1800" dirty="0" err="1"/>
              <a:t>heparan</a:t>
            </a:r>
            <a:r>
              <a:rPr lang="tr-TR" sz="1800" dirty="0"/>
              <a:t> </a:t>
            </a:r>
            <a:r>
              <a:rPr lang="tr-TR" sz="1800" dirty="0" err="1"/>
              <a:t>sulfate</a:t>
            </a:r>
            <a:r>
              <a:rPr lang="tr-TR" sz="1800" dirty="0"/>
              <a:t>, </a:t>
            </a:r>
            <a:r>
              <a:rPr lang="tr-TR" sz="1800" dirty="0" err="1"/>
              <a:t>decreased</a:t>
            </a:r>
            <a:r>
              <a:rPr lang="tr-TR" sz="1800" dirty="0"/>
              <a:t> size of </a:t>
            </a:r>
            <a:r>
              <a:rPr lang="tr-TR" sz="1800" dirty="0" err="1"/>
              <a:t>the</a:t>
            </a:r>
            <a:r>
              <a:rPr lang="tr-TR" sz="1800" dirty="0"/>
              <a:t> </a:t>
            </a:r>
            <a:r>
              <a:rPr lang="tr-TR" sz="1800" dirty="0" err="1"/>
              <a:t>glomerular</a:t>
            </a:r>
            <a:r>
              <a:rPr lang="tr-TR" sz="1800" dirty="0"/>
              <a:t> </a:t>
            </a:r>
            <a:r>
              <a:rPr lang="tr-TR" sz="1800" dirty="0" err="1"/>
              <a:t>capillary</a:t>
            </a:r>
            <a:r>
              <a:rPr lang="tr-TR" sz="1800" dirty="0"/>
              <a:t> </a:t>
            </a:r>
            <a:r>
              <a:rPr lang="tr-TR" sz="1800" dirty="0" err="1"/>
              <a:t>endothelial</a:t>
            </a:r>
            <a:r>
              <a:rPr lang="tr-TR" sz="1800" dirty="0"/>
              <a:t> </a:t>
            </a:r>
            <a:r>
              <a:rPr lang="tr-TR" sz="1800" dirty="0" err="1"/>
              <a:t>pores</a:t>
            </a:r>
            <a:r>
              <a:rPr lang="tr-TR" sz="1800" dirty="0"/>
              <a:t>, </a:t>
            </a:r>
            <a:r>
              <a:rPr lang="tr-TR" sz="1800" dirty="0" err="1"/>
              <a:t>improved</a:t>
            </a:r>
            <a:r>
              <a:rPr lang="tr-TR" sz="1800" dirty="0"/>
              <a:t> </a:t>
            </a:r>
            <a:r>
              <a:rPr lang="tr-TR" sz="1800" dirty="0" err="1"/>
              <a:t>lipoprotein</a:t>
            </a:r>
            <a:r>
              <a:rPr lang="tr-TR" sz="1800" dirty="0"/>
              <a:t> </a:t>
            </a:r>
            <a:r>
              <a:rPr lang="tr-TR" sz="1800" dirty="0" err="1"/>
              <a:t>metabolism</a:t>
            </a:r>
            <a:r>
              <a:rPr lang="tr-TR" sz="1800" dirty="0"/>
              <a:t>, </a:t>
            </a:r>
            <a:r>
              <a:rPr lang="tr-TR" sz="1800" dirty="0" err="1"/>
              <a:t>slowed</a:t>
            </a:r>
            <a:r>
              <a:rPr lang="tr-TR" sz="1800" dirty="0"/>
              <a:t> </a:t>
            </a:r>
            <a:r>
              <a:rPr lang="tr-TR" sz="1800" dirty="0" err="1"/>
              <a:t>glomerular</a:t>
            </a:r>
            <a:r>
              <a:rPr lang="tr-TR" sz="1800" dirty="0"/>
              <a:t> </a:t>
            </a:r>
            <a:r>
              <a:rPr lang="tr-TR" sz="1800" dirty="0" err="1"/>
              <a:t>mesangial</a:t>
            </a:r>
            <a:r>
              <a:rPr lang="tr-TR" sz="1800" dirty="0"/>
              <a:t> </a:t>
            </a:r>
            <a:r>
              <a:rPr lang="tr-TR" sz="1800" dirty="0" err="1"/>
              <a:t>growth</a:t>
            </a:r>
            <a:r>
              <a:rPr lang="tr-TR" sz="1800" dirty="0"/>
              <a:t> </a:t>
            </a:r>
            <a:r>
              <a:rPr lang="tr-TR" sz="1800" dirty="0" err="1"/>
              <a:t>and</a:t>
            </a:r>
            <a:r>
              <a:rPr lang="tr-TR" sz="1800" dirty="0"/>
              <a:t> </a:t>
            </a:r>
            <a:r>
              <a:rPr lang="tr-TR" sz="1800" dirty="0" err="1"/>
              <a:t>proliferation</a:t>
            </a:r>
            <a:r>
              <a:rPr lang="tr-TR" sz="1800" dirty="0"/>
              <a:t>, </a:t>
            </a:r>
            <a:r>
              <a:rPr lang="tr-TR" sz="1800" dirty="0" err="1"/>
              <a:t>and</a:t>
            </a:r>
            <a:r>
              <a:rPr lang="tr-TR" sz="1800" dirty="0"/>
              <a:t> </a:t>
            </a:r>
            <a:r>
              <a:rPr lang="tr-TR" sz="1800" dirty="0" err="1"/>
              <a:t>inhibition</a:t>
            </a:r>
            <a:r>
              <a:rPr lang="tr-TR" sz="1800" dirty="0"/>
              <a:t> of </a:t>
            </a:r>
            <a:r>
              <a:rPr lang="tr-TR" sz="1800" dirty="0" err="1"/>
              <a:t>bradykinin</a:t>
            </a:r>
            <a:r>
              <a:rPr lang="tr-TR" sz="1800" dirty="0"/>
              <a:t> </a:t>
            </a:r>
            <a:r>
              <a:rPr lang="tr-TR" sz="1800" dirty="0" err="1"/>
              <a:t>degradation</a:t>
            </a:r>
            <a:r>
              <a:rPr lang="tr-TR" sz="1800" dirty="0"/>
              <a:t>. </a:t>
            </a:r>
          </a:p>
          <a:p>
            <a:pPr algn="just"/>
            <a:endParaRPr lang="tr-TR" sz="1800" dirty="0"/>
          </a:p>
          <a:p>
            <a:pPr algn="just"/>
            <a:endParaRPr lang="en-US" sz="1800" dirty="0"/>
          </a:p>
        </p:txBody>
      </p:sp>
      <p:pic>
        <p:nvPicPr>
          <p:cNvPr id="2049" name="Picture 1" descr="page4image1849036432">
            <a:extLst>
              <a:ext uri="{FF2B5EF4-FFF2-40B4-BE49-F238E27FC236}">
                <a16:creationId xmlns:a16="http://schemas.microsoft.com/office/drawing/2014/main" id="{828550AD-2C56-374B-B43F-FCAF7B2F1F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44126" y="1187115"/>
            <a:ext cx="5656024" cy="331670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7F416BF1-81AA-064F-BBAE-62A6DF9363D5}"/>
              </a:ext>
            </a:extLst>
          </p:cNvPr>
          <p:cNvSpPr/>
          <p:nvPr/>
        </p:nvSpPr>
        <p:spPr>
          <a:xfrm>
            <a:off x="767456" y="5657671"/>
            <a:ext cx="10546166" cy="646331"/>
          </a:xfrm>
          <a:prstGeom prst="rect">
            <a:avLst/>
          </a:prstGeom>
        </p:spPr>
        <p:txBody>
          <a:bodyPr wrap="square">
            <a:spAutoFit/>
          </a:bodyPr>
          <a:lstStyle/>
          <a:p>
            <a:r>
              <a:rPr lang="tr-TR" dirty="0" err="1">
                <a:latin typeface="Sabon"/>
              </a:rPr>
              <a:t>Although</a:t>
            </a:r>
            <a:r>
              <a:rPr lang="tr-TR" dirty="0">
                <a:latin typeface="Sabon"/>
              </a:rPr>
              <a:t> </a:t>
            </a:r>
            <a:r>
              <a:rPr lang="tr-TR" dirty="0" err="1">
                <a:latin typeface="Sabon"/>
              </a:rPr>
              <a:t>the</a:t>
            </a:r>
            <a:r>
              <a:rPr lang="tr-TR" dirty="0">
                <a:latin typeface="Sabon"/>
              </a:rPr>
              <a:t> serum </a:t>
            </a:r>
            <a:r>
              <a:rPr lang="tr-TR" dirty="0" err="1">
                <a:latin typeface="Sabon"/>
              </a:rPr>
              <a:t>creatinine</a:t>
            </a:r>
            <a:r>
              <a:rPr lang="tr-TR" dirty="0">
                <a:latin typeface="Sabon"/>
              </a:rPr>
              <a:t> </a:t>
            </a:r>
            <a:r>
              <a:rPr lang="tr-TR" dirty="0" err="1">
                <a:latin typeface="Sabon"/>
              </a:rPr>
              <a:t>concentration</a:t>
            </a:r>
            <a:r>
              <a:rPr lang="tr-TR" dirty="0">
                <a:latin typeface="Sabon"/>
              </a:rPr>
              <a:t> </a:t>
            </a:r>
            <a:r>
              <a:rPr lang="tr-TR" dirty="0" err="1">
                <a:latin typeface="Sabon"/>
              </a:rPr>
              <a:t>should</a:t>
            </a:r>
            <a:r>
              <a:rPr lang="tr-TR" dirty="0">
                <a:latin typeface="Sabon"/>
              </a:rPr>
              <a:t> be </a:t>
            </a:r>
            <a:r>
              <a:rPr lang="tr-TR" dirty="0" err="1">
                <a:latin typeface="Sabon"/>
              </a:rPr>
              <a:t>monitored</a:t>
            </a:r>
            <a:r>
              <a:rPr lang="tr-TR" dirty="0">
                <a:latin typeface="Sabon"/>
              </a:rPr>
              <a:t>, it </a:t>
            </a:r>
            <a:r>
              <a:rPr lang="tr-TR" dirty="0" err="1">
                <a:latin typeface="Sabon"/>
              </a:rPr>
              <a:t>seems</a:t>
            </a:r>
            <a:r>
              <a:rPr lang="tr-TR" dirty="0">
                <a:latin typeface="Sabon"/>
              </a:rPr>
              <a:t> </a:t>
            </a:r>
            <a:r>
              <a:rPr lang="tr-TR" dirty="0" err="1">
                <a:latin typeface="Sabon"/>
              </a:rPr>
              <a:t>to</a:t>
            </a:r>
            <a:r>
              <a:rPr lang="tr-TR" dirty="0">
                <a:latin typeface="Sabon"/>
              </a:rPr>
              <a:t> be </a:t>
            </a:r>
            <a:r>
              <a:rPr lang="tr-TR" dirty="0" err="1">
                <a:latin typeface="Sabon"/>
              </a:rPr>
              <a:t>uncommon</a:t>
            </a:r>
            <a:r>
              <a:rPr lang="tr-TR" dirty="0">
                <a:latin typeface="Sabon"/>
              </a:rPr>
              <a:t> </a:t>
            </a:r>
            <a:r>
              <a:rPr lang="tr-TR" dirty="0" err="1">
                <a:latin typeface="Sabon"/>
              </a:rPr>
              <a:t>for</a:t>
            </a:r>
            <a:r>
              <a:rPr lang="tr-TR" dirty="0">
                <a:latin typeface="Sabon"/>
              </a:rPr>
              <a:t> </a:t>
            </a:r>
            <a:r>
              <a:rPr lang="tr-TR" dirty="0" err="1">
                <a:latin typeface="Sabon"/>
              </a:rPr>
              <a:t>dogs</a:t>
            </a:r>
            <a:r>
              <a:rPr lang="tr-TR" dirty="0">
                <a:latin typeface="Sabon"/>
              </a:rPr>
              <a:t> </a:t>
            </a:r>
            <a:r>
              <a:rPr lang="tr-TR" dirty="0" err="1">
                <a:latin typeface="Sabon"/>
              </a:rPr>
              <a:t>and</a:t>
            </a:r>
            <a:r>
              <a:rPr lang="tr-TR" dirty="0">
                <a:latin typeface="Sabon"/>
              </a:rPr>
              <a:t> </a:t>
            </a:r>
            <a:r>
              <a:rPr lang="tr-TR" dirty="0" err="1">
                <a:latin typeface="Sabon"/>
              </a:rPr>
              <a:t>cats</a:t>
            </a:r>
            <a:r>
              <a:rPr lang="tr-TR" dirty="0">
                <a:latin typeface="Sabon"/>
              </a:rPr>
              <a:t> </a:t>
            </a:r>
            <a:r>
              <a:rPr lang="tr-TR" dirty="0" err="1">
                <a:latin typeface="Sabon"/>
              </a:rPr>
              <a:t>to</a:t>
            </a:r>
            <a:r>
              <a:rPr lang="tr-TR" dirty="0">
                <a:latin typeface="Sabon"/>
              </a:rPr>
              <a:t> </a:t>
            </a:r>
            <a:r>
              <a:rPr lang="tr-TR" dirty="0" err="1">
                <a:latin typeface="Sabon"/>
              </a:rPr>
              <a:t>have</a:t>
            </a:r>
            <a:r>
              <a:rPr lang="tr-TR" dirty="0">
                <a:latin typeface="Sabon"/>
              </a:rPr>
              <a:t> severe </a:t>
            </a:r>
            <a:r>
              <a:rPr lang="tr-TR" dirty="0" err="1">
                <a:latin typeface="Sabon"/>
              </a:rPr>
              <a:t>worsening</a:t>
            </a:r>
            <a:r>
              <a:rPr lang="tr-TR" dirty="0">
                <a:latin typeface="Sabon"/>
              </a:rPr>
              <a:t> of </a:t>
            </a:r>
            <a:r>
              <a:rPr lang="tr-TR" dirty="0" err="1">
                <a:latin typeface="Sabon"/>
              </a:rPr>
              <a:t>azotemia</a:t>
            </a:r>
            <a:r>
              <a:rPr lang="tr-TR" dirty="0">
                <a:latin typeface="Sabon"/>
              </a:rPr>
              <a:t>  </a:t>
            </a:r>
            <a:r>
              <a:rPr lang="tr-TR" dirty="0" err="1">
                <a:latin typeface="Sabon"/>
              </a:rPr>
              <a:t>due</a:t>
            </a:r>
            <a:r>
              <a:rPr lang="tr-TR" dirty="0">
                <a:latin typeface="Sabon"/>
              </a:rPr>
              <a:t> </a:t>
            </a:r>
            <a:r>
              <a:rPr lang="tr-TR" dirty="0" err="1">
                <a:latin typeface="Sabon"/>
              </a:rPr>
              <a:t>to</a:t>
            </a:r>
            <a:r>
              <a:rPr lang="tr-TR" dirty="0">
                <a:latin typeface="Sabon"/>
              </a:rPr>
              <a:t> </a:t>
            </a:r>
            <a:r>
              <a:rPr lang="tr-TR" dirty="0" err="1">
                <a:latin typeface="Sabon"/>
              </a:rPr>
              <a:t>ACEi</a:t>
            </a:r>
            <a:r>
              <a:rPr lang="tr-TR" dirty="0">
                <a:latin typeface="Sabon"/>
              </a:rPr>
              <a:t> </a:t>
            </a:r>
            <a:r>
              <a:rPr lang="tr-TR" dirty="0" err="1">
                <a:latin typeface="Sabon"/>
              </a:rPr>
              <a:t>administration</a:t>
            </a:r>
            <a:r>
              <a:rPr lang="tr-TR" dirty="0">
                <a:latin typeface="Sabon"/>
              </a:rPr>
              <a:t> </a:t>
            </a:r>
            <a:r>
              <a:rPr lang="tr-TR" dirty="0" err="1">
                <a:latin typeface="Sabon"/>
              </a:rPr>
              <a:t>alone</a:t>
            </a:r>
            <a:r>
              <a:rPr lang="tr-TR" dirty="0">
                <a:latin typeface="Sabon"/>
              </a:rPr>
              <a:t>. </a:t>
            </a:r>
            <a:endParaRPr lang="tr-TR" dirty="0"/>
          </a:p>
        </p:txBody>
      </p:sp>
    </p:spTree>
    <p:extLst>
      <p:ext uri="{BB962C8B-B14F-4D97-AF65-F5344CB8AC3E}">
        <p14:creationId xmlns:p14="http://schemas.microsoft.com/office/powerpoint/2010/main" val="3160223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A7ED7-D338-A34C-8718-8B5150B2F1F5}"/>
              </a:ext>
            </a:extLst>
          </p:cNvPr>
          <p:cNvSpPr>
            <a:spLocks noGrp="1"/>
          </p:cNvSpPr>
          <p:nvPr>
            <p:ph type="title"/>
          </p:nvPr>
        </p:nvSpPr>
        <p:spPr>
          <a:xfrm>
            <a:off x="770020" y="834306"/>
            <a:ext cx="9903521" cy="470794"/>
          </a:xfrm>
        </p:spPr>
        <p:style>
          <a:lnRef idx="2">
            <a:schemeClr val="accent1"/>
          </a:lnRef>
          <a:fillRef idx="1">
            <a:schemeClr val="lt1"/>
          </a:fillRef>
          <a:effectRef idx="0">
            <a:schemeClr val="accent1"/>
          </a:effectRef>
          <a:fontRef idx="minor">
            <a:schemeClr val="dk1"/>
          </a:fontRef>
        </p:style>
        <p:txBody>
          <a:bodyPr>
            <a:normAutofit/>
          </a:bodyPr>
          <a:lstStyle/>
          <a:p>
            <a:r>
              <a:rPr lang="tr-TR" sz="2000" b="1" cap="none" dirty="0" err="1">
                <a:solidFill>
                  <a:srgbClr val="0070C0"/>
                </a:solidFill>
              </a:rPr>
              <a:t>Values</a:t>
            </a:r>
            <a:r>
              <a:rPr lang="tr-TR" sz="2000" b="1" cap="none" dirty="0">
                <a:solidFill>
                  <a:srgbClr val="0070C0"/>
                </a:solidFill>
              </a:rPr>
              <a:t> </a:t>
            </a:r>
            <a:r>
              <a:rPr lang="tr-TR" sz="2000" b="1" cap="none" dirty="0" err="1">
                <a:solidFill>
                  <a:srgbClr val="0070C0"/>
                </a:solidFill>
              </a:rPr>
              <a:t>Below</a:t>
            </a:r>
            <a:r>
              <a:rPr lang="tr-TR" sz="2000" b="1" cap="none" dirty="0">
                <a:solidFill>
                  <a:srgbClr val="0070C0"/>
                </a:solidFill>
              </a:rPr>
              <a:t> Reference </a:t>
            </a:r>
            <a:r>
              <a:rPr lang="tr-TR" sz="2000" b="1" cap="none" dirty="0" err="1">
                <a:solidFill>
                  <a:srgbClr val="0070C0"/>
                </a:solidFill>
              </a:rPr>
              <a:t>Range</a:t>
            </a:r>
            <a:r>
              <a:rPr lang="tr-TR" sz="2000" b="1" cap="none" dirty="0">
                <a:solidFill>
                  <a:srgbClr val="0070C0"/>
                </a:solidFill>
              </a:rPr>
              <a:t> </a:t>
            </a:r>
            <a:endParaRPr lang="en-US" sz="2000" dirty="0"/>
          </a:p>
        </p:txBody>
      </p:sp>
      <p:sp>
        <p:nvSpPr>
          <p:cNvPr id="3" name="Content Placeholder 2">
            <a:extLst>
              <a:ext uri="{FF2B5EF4-FFF2-40B4-BE49-F238E27FC236}">
                <a16:creationId xmlns:a16="http://schemas.microsoft.com/office/drawing/2014/main" id="{85E96C61-CD4E-2F4B-969A-96A268F43069}"/>
              </a:ext>
            </a:extLst>
          </p:cNvPr>
          <p:cNvSpPr>
            <a:spLocks noGrp="1"/>
          </p:cNvSpPr>
          <p:nvPr>
            <p:ph idx="1"/>
          </p:nvPr>
        </p:nvSpPr>
        <p:spPr>
          <a:xfrm>
            <a:off x="770021" y="1720735"/>
            <a:ext cx="9903521" cy="4788131"/>
          </a:xfrm>
        </p:spPr>
        <p:txBody>
          <a:bodyPr>
            <a:normAutofit/>
          </a:bodyPr>
          <a:lstStyle/>
          <a:p>
            <a:pPr algn="just">
              <a:lnSpc>
                <a:spcPct val="160000"/>
              </a:lnSpc>
              <a:buFont typeface="Arial" panose="020B0604020202020204" pitchFamily="34" charset="0"/>
              <a:buChar char="•"/>
            </a:pPr>
            <a:r>
              <a:rPr lang="en-US" dirty="0" err="1"/>
              <a:t>Hyposthenuria</a:t>
            </a:r>
            <a:r>
              <a:rPr lang="en-US" dirty="0"/>
              <a:t> indicates that the kidney can dilute the glomerular filtrate, but cannot concentrate it. </a:t>
            </a:r>
          </a:p>
          <a:p>
            <a:pPr algn="just">
              <a:lnSpc>
                <a:spcPct val="160000"/>
              </a:lnSpc>
              <a:buFont typeface="Arial" panose="020B0604020202020204" pitchFamily="34" charset="0"/>
              <a:buChar char="•"/>
            </a:pPr>
            <a:r>
              <a:rPr lang="en-US" dirty="0" err="1"/>
              <a:t>Hyposthenuria</a:t>
            </a:r>
            <a:r>
              <a:rPr lang="en-US" dirty="0"/>
              <a:t> can be indicated by: </a:t>
            </a:r>
          </a:p>
          <a:p>
            <a:pPr lvl="1" algn="just">
              <a:lnSpc>
                <a:spcPct val="160000"/>
              </a:lnSpc>
              <a:buFont typeface="Arial" panose="020B0604020202020204" pitchFamily="34" charset="0"/>
              <a:buChar char="•"/>
            </a:pPr>
            <a:r>
              <a:rPr lang="en-US" dirty="0"/>
              <a:t>Lack of ADH (primary diabetes insipidus)</a:t>
            </a:r>
          </a:p>
          <a:p>
            <a:pPr lvl="1" algn="just">
              <a:lnSpc>
                <a:spcPct val="160000"/>
              </a:lnSpc>
              <a:buFont typeface="Arial" panose="020B0604020202020204" pitchFamily="34" charset="0"/>
              <a:buChar char="•"/>
            </a:pPr>
            <a:r>
              <a:rPr lang="en-US" dirty="0"/>
              <a:t>Resistance to ADH (renal diabetes insipidus)</a:t>
            </a:r>
          </a:p>
          <a:p>
            <a:pPr lvl="1" algn="just">
              <a:lnSpc>
                <a:spcPct val="160000"/>
              </a:lnSpc>
              <a:buFont typeface="Arial" panose="020B0604020202020204" pitchFamily="34" charset="0"/>
              <a:buChar char="•"/>
            </a:pPr>
            <a:r>
              <a:rPr lang="en-US" dirty="0"/>
              <a:t>Increased water consumption (primary polydipsia) </a:t>
            </a:r>
          </a:p>
          <a:p>
            <a:pPr lvl="1" algn="just">
              <a:lnSpc>
                <a:spcPct val="160000"/>
              </a:lnSpc>
              <a:buFont typeface="Arial" panose="020B0604020202020204" pitchFamily="34" charset="0"/>
              <a:buChar char="•"/>
            </a:pPr>
            <a:r>
              <a:rPr lang="en-US" dirty="0"/>
              <a:t>Lack of medullary concentrating ability </a:t>
            </a:r>
          </a:p>
          <a:p>
            <a:pPr algn="just"/>
            <a:endParaRPr lang="en-US" dirty="0"/>
          </a:p>
        </p:txBody>
      </p:sp>
    </p:spTree>
    <p:extLst>
      <p:ext uri="{BB962C8B-B14F-4D97-AF65-F5344CB8AC3E}">
        <p14:creationId xmlns:p14="http://schemas.microsoft.com/office/powerpoint/2010/main" val="382252791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D75C36-0041-C547-84D5-221E3CFD95D8}"/>
              </a:ext>
            </a:extLst>
          </p:cNvPr>
          <p:cNvSpPr>
            <a:spLocks noGrp="1"/>
          </p:cNvSpPr>
          <p:nvPr>
            <p:ph idx="1"/>
          </p:nvPr>
        </p:nvSpPr>
        <p:spPr>
          <a:xfrm>
            <a:off x="982564" y="764771"/>
            <a:ext cx="9720073" cy="5212080"/>
          </a:xfrm>
        </p:spPr>
        <p:txBody>
          <a:bodyPr>
            <a:normAutofit/>
          </a:bodyPr>
          <a:lstStyle/>
          <a:p>
            <a:pPr algn="just">
              <a:lnSpc>
                <a:spcPct val="150000"/>
              </a:lnSpc>
              <a:buFont typeface="Arial" panose="020B0604020202020204" pitchFamily="34" charset="0"/>
              <a:buChar char="•"/>
            </a:pPr>
            <a:r>
              <a:rPr lang="tr-TR" sz="1800" dirty="0"/>
              <a:t>Serum </a:t>
            </a:r>
            <a:r>
              <a:rPr lang="tr-TR" sz="1800" dirty="0" err="1"/>
              <a:t>aldosterone</a:t>
            </a:r>
            <a:r>
              <a:rPr lang="tr-TR" sz="1800" dirty="0"/>
              <a:t> </a:t>
            </a:r>
            <a:r>
              <a:rPr lang="tr-TR" sz="1800" dirty="0" err="1"/>
              <a:t>increases</a:t>
            </a:r>
            <a:r>
              <a:rPr lang="tr-TR" sz="1800" dirty="0"/>
              <a:t> </a:t>
            </a:r>
            <a:r>
              <a:rPr lang="tr-TR" sz="1800" dirty="0" err="1"/>
              <a:t>over</a:t>
            </a:r>
            <a:r>
              <a:rPr lang="tr-TR" sz="1800" dirty="0"/>
              <a:t> time (</a:t>
            </a:r>
            <a:r>
              <a:rPr lang="tr-TR" sz="1800" dirty="0" err="1"/>
              <a:t>i.e</a:t>
            </a:r>
            <a:r>
              <a:rPr lang="tr-TR" sz="1800" dirty="0"/>
              <a:t>., </a:t>
            </a:r>
            <a:r>
              <a:rPr lang="tr-TR" sz="1800" dirty="0" err="1"/>
              <a:t>aldosterone</a:t>
            </a:r>
            <a:r>
              <a:rPr lang="tr-TR" sz="1800" dirty="0"/>
              <a:t> </a:t>
            </a:r>
            <a:r>
              <a:rPr lang="tr-TR" sz="1800" dirty="0" err="1"/>
              <a:t>escape</a:t>
            </a:r>
            <a:r>
              <a:rPr lang="tr-TR" sz="1800" dirty="0"/>
              <a:t>) in </a:t>
            </a:r>
            <a:r>
              <a:rPr lang="tr-TR" sz="1800" dirty="0" err="1"/>
              <a:t>people</a:t>
            </a:r>
            <a:r>
              <a:rPr lang="tr-TR" sz="1800" dirty="0"/>
              <a:t> </a:t>
            </a:r>
            <a:r>
              <a:rPr lang="tr-TR" sz="1800" dirty="0" err="1"/>
              <a:t>treated</a:t>
            </a:r>
            <a:r>
              <a:rPr lang="tr-TR" sz="1800" dirty="0"/>
              <a:t> </a:t>
            </a:r>
            <a:r>
              <a:rPr lang="tr-TR" sz="1800" dirty="0" err="1"/>
              <a:t>even</a:t>
            </a:r>
            <a:r>
              <a:rPr lang="tr-TR" sz="1800" dirty="0"/>
              <a:t> </a:t>
            </a:r>
            <a:r>
              <a:rPr lang="tr-TR" sz="1800" dirty="0" err="1"/>
              <a:t>with</a:t>
            </a:r>
            <a:r>
              <a:rPr lang="tr-TR" sz="1800" dirty="0"/>
              <a:t> </a:t>
            </a:r>
            <a:r>
              <a:rPr lang="tr-TR" sz="1800" dirty="0" err="1"/>
              <a:t>maximal</a:t>
            </a:r>
            <a:r>
              <a:rPr lang="tr-TR" sz="1800" dirty="0"/>
              <a:t> </a:t>
            </a:r>
            <a:r>
              <a:rPr lang="tr-TR" sz="1800" dirty="0" err="1"/>
              <a:t>doses</a:t>
            </a:r>
            <a:r>
              <a:rPr lang="tr-TR" sz="1800" dirty="0"/>
              <a:t> of </a:t>
            </a:r>
            <a:r>
              <a:rPr lang="tr-TR" sz="1800" dirty="0" err="1"/>
              <a:t>ACEi</a:t>
            </a:r>
            <a:r>
              <a:rPr lang="tr-TR" sz="1800" dirty="0"/>
              <a:t> </a:t>
            </a:r>
            <a:r>
              <a:rPr lang="tr-TR" sz="1800" dirty="0" err="1"/>
              <a:t>and</a:t>
            </a:r>
            <a:r>
              <a:rPr lang="tr-TR" sz="1800" dirty="0"/>
              <a:t> ARB. </a:t>
            </a:r>
            <a:r>
              <a:rPr lang="tr-TR" sz="1800" dirty="0" err="1"/>
              <a:t>Prolonged</a:t>
            </a:r>
            <a:r>
              <a:rPr lang="tr-TR" sz="1800" dirty="0"/>
              <a:t> </a:t>
            </a:r>
            <a:r>
              <a:rPr lang="tr-TR" sz="1800" dirty="0" err="1"/>
              <a:t>hyperaldosteronism</a:t>
            </a:r>
            <a:r>
              <a:rPr lang="tr-TR" sz="1800" dirty="0"/>
              <a:t> </a:t>
            </a:r>
            <a:r>
              <a:rPr lang="tr-TR" sz="1800" dirty="0" err="1"/>
              <a:t>may</a:t>
            </a:r>
            <a:r>
              <a:rPr lang="tr-TR" sz="1800" dirty="0"/>
              <a:t> </a:t>
            </a:r>
            <a:r>
              <a:rPr lang="tr-TR" sz="1800" dirty="0" err="1"/>
              <a:t>have</a:t>
            </a:r>
            <a:r>
              <a:rPr lang="tr-TR" sz="1800" dirty="0"/>
              <a:t> </a:t>
            </a:r>
            <a:r>
              <a:rPr lang="tr-TR" sz="1800" dirty="0" err="1"/>
              <a:t>adverse</a:t>
            </a:r>
            <a:r>
              <a:rPr lang="tr-TR" sz="1800" dirty="0"/>
              <a:t> </a:t>
            </a:r>
            <a:r>
              <a:rPr lang="tr-TR" sz="1800" dirty="0" err="1"/>
              <a:t>effects</a:t>
            </a:r>
            <a:r>
              <a:rPr lang="tr-TR" sz="1800" dirty="0"/>
              <a:t> on </a:t>
            </a:r>
            <a:r>
              <a:rPr lang="tr-TR" sz="1800" dirty="0" err="1"/>
              <a:t>the</a:t>
            </a:r>
            <a:r>
              <a:rPr lang="tr-TR" sz="1800" dirty="0"/>
              <a:t> </a:t>
            </a:r>
            <a:r>
              <a:rPr lang="tr-TR" sz="1800" dirty="0" err="1"/>
              <a:t>heart</a:t>
            </a:r>
            <a:r>
              <a:rPr lang="tr-TR" sz="1800" dirty="0"/>
              <a:t>, </a:t>
            </a:r>
            <a:r>
              <a:rPr lang="tr-TR" sz="1800" dirty="0" err="1"/>
              <a:t>systemic</a:t>
            </a:r>
            <a:r>
              <a:rPr lang="tr-TR" sz="1800" dirty="0"/>
              <a:t> </a:t>
            </a:r>
            <a:r>
              <a:rPr lang="tr-TR" sz="1800" dirty="0" err="1"/>
              <a:t>blood</a:t>
            </a:r>
            <a:r>
              <a:rPr lang="tr-TR" sz="1800" dirty="0"/>
              <a:t> </a:t>
            </a:r>
            <a:r>
              <a:rPr lang="tr-TR" sz="1800" dirty="0" err="1"/>
              <a:t>vessels</a:t>
            </a:r>
            <a:r>
              <a:rPr lang="tr-TR" sz="1800" dirty="0"/>
              <a:t>, </a:t>
            </a:r>
            <a:r>
              <a:rPr lang="tr-TR" sz="1800" dirty="0" err="1"/>
              <a:t>and</a:t>
            </a:r>
            <a:r>
              <a:rPr lang="tr-TR" sz="1800" dirty="0"/>
              <a:t> </a:t>
            </a:r>
            <a:r>
              <a:rPr lang="tr-TR" sz="1800" dirty="0" err="1"/>
              <a:t>glomeruli</a:t>
            </a:r>
            <a:r>
              <a:rPr lang="tr-TR" sz="1800" dirty="0"/>
              <a:t>. </a:t>
            </a:r>
          </a:p>
          <a:p>
            <a:pPr algn="just">
              <a:lnSpc>
                <a:spcPct val="150000"/>
              </a:lnSpc>
              <a:buFont typeface="Arial" panose="020B0604020202020204" pitchFamily="34" charset="0"/>
              <a:buChar char="•"/>
            </a:pPr>
            <a:r>
              <a:rPr lang="tr-TR" sz="1800" dirty="0" err="1"/>
              <a:t>Aldosterone-receptor</a:t>
            </a:r>
            <a:r>
              <a:rPr lang="tr-TR" sz="1800" dirty="0"/>
              <a:t> </a:t>
            </a:r>
            <a:r>
              <a:rPr lang="tr-TR" sz="1800" dirty="0" err="1"/>
              <a:t>antagonists</a:t>
            </a:r>
            <a:r>
              <a:rPr lang="tr-TR" sz="1800" dirty="0"/>
              <a:t> </a:t>
            </a:r>
            <a:r>
              <a:rPr lang="tr-TR" sz="1800" dirty="0" err="1"/>
              <a:t>have</a:t>
            </a:r>
            <a:r>
              <a:rPr lang="tr-TR" sz="1800" dirty="0"/>
              <a:t> </a:t>
            </a:r>
            <a:r>
              <a:rPr lang="tr-TR" sz="1800" dirty="0" err="1"/>
              <a:t>been</a:t>
            </a:r>
            <a:r>
              <a:rPr lang="tr-TR" sz="1800" dirty="0"/>
              <a:t> </a:t>
            </a:r>
            <a:r>
              <a:rPr lang="tr-TR" sz="1800" dirty="0" err="1"/>
              <a:t>shown</a:t>
            </a:r>
            <a:r>
              <a:rPr lang="tr-TR" sz="1800" dirty="0"/>
              <a:t> </a:t>
            </a:r>
            <a:r>
              <a:rPr lang="tr-TR" sz="1800" dirty="0" err="1"/>
              <a:t>to</a:t>
            </a:r>
            <a:r>
              <a:rPr lang="tr-TR" sz="1800" dirty="0"/>
              <a:t> </a:t>
            </a:r>
            <a:r>
              <a:rPr lang="tr-TR" sz="1800" dirty="0" err="1"/>
              <a:t>reduce</a:t>
            </a:r>
            <a:r>
              <a:rPr lang="tr-TR" sz="1800" dirty="0"/>
              <a:t> </a:t>
            </a:r>
            <a:r>
              <a:rPr lang="tr-TR" sz="1800" dirty="0" err="1"/>
              <a:t>proteinuria</a:t>
            </a:r>
            <a:r>
              <a:rPr lang="tr-TR" sz="1800" dirty="0"/>
              <a:t> </a:t>
            </a:r>
            <a:r>
              <a:rPr lang="tr-TR" sz="1800" dirty="0" err="1"/>
              <a:t>and</a:t>
            </a:r>
            <a:r>
              <a:rPr lang="tr-TR" sz="1800" dirty="0"/>
              <a:t> stabilize </a:t>
            </a:r>
            <a:r>
              <a:rPr lang="tr-TR" sz="1800" dirty="0" err="1"/>
              <a:t>kidney</a:t>
            </a:r>
            <a:r>
              <a:rPr lang="tr-TR" sz="1800" dirty="0"/>
              <a:t> </a:t>
            </a:r>
            <a:r>
              <a:rPr lang="tr-TR" sz="1800" dirty="0" err="1"/>
              <a:t>function</a:t>
            </a:r>
            <a:r>
              <a:rPr lang="tr-TR" sz="1800" dirty="0"/>
              <a:t> in an </a:t>
            </a:r>
            <a:r>
              <a:rPr lang="tr-TR" sz="1800" dirty="0" err="1"/>
              <a:t>additive</a:t>
            </a:r>
            <a:r>
              <a:rPr lang="tr-TR" sz="1800" dirty="0"/>
              <a:t> </a:t>
            </a:r>
            <a:r>
              <a:rPr lang="tr-TR" sz="1800" dirty="0" err="1"/>
              <a:t>fash</a:t>
            </a:r>
            <a:r>
              <a:rPr lang="tr-TR" sz="1800" dirty="0"/>
              <a:t>- </a:t>
            </a:r>
            <a:r>
              <a:rPr lang="tr-TR" sz="1800" dirty="0" err="1"/>
              <a:t>ion</a:t>
            </a:r>
            <a:r>
              <a:rPr lang="tr-TR" sz="1800" dirty="0"/>
              <a:t> </a:t>
            </a:r>
            <a:r>
              <a:rPr lang="tr-TR" sz="1800" dirty="0" err="1"/>
              <a:t>to</a:t>
            </a:r>
            <a:r>
              <a:rPr lang="tr-TR" sz="1800" dirty="0"/>
              <a:t> </a:t>
            </a:r>
            <a:r>
              <a:rPr lang="tr-TR" sz="1800" dirty="0" err="1"/>
              <a:t>ACEi</a:t>
            </a:r>
            <a:r>
              <a:rPr lang="tr-TR" sz="1800" dirty="0"/>
              <a:t> </a:t>
            </a:r>
            <a:r>
              <a:rPr lang="tr-TR" sz="1800" dirty="0" err="1"/>
              <a:t>and</a:t>
            </a:r>
            <a:r>
              <a:rPr lang="tr-TR" sz="1800" dirty="0"/>
              <a:t> ARB in </a:t>
            </a:r>
            <a:r>
              <a:rPr lang="tr-TR" sz="1800" dirty="0" err="1"/>
              <a:t>people</a:t>
            </a:r>
            <a:r>
              <a:rPr lang="tr-TR" sz="1800" dirty="0"/>
              <a:t>. </a:t>
            </a:r>
            <a:r>
              <a:rPr lang="tr-TR" sz="1800" dirty="0" err="1"/>
              <a:t>Spironolactone</a:t>
            </a:r>
            <a:r>
              <a:rPr lang="tr-TR" sz="1800" dirty="0"/>
              <a:t> has </a:t>
            </a:r>
            <a:r>
              <a:rPr lang="tr-TR" sz="1800" dirty="0" err="1"/>
              <a:t>been</a:t>
            </a:r>
            <a:r>
              <a:rPr lang="tr-TR" sz="1800" dirty="0"/>
              <a:t> </a:t>
            </a:r>
            <a:r>
              <a:rPr lang="tr-TR" sz="1800" dirty="0" err="1"/>
              <a:t>used</a:t>
            </a:r>
            <a:r>
              <a:rPr lang="tr-TR" sz="1800" dirty="0"/>
              <a:t> </a:t>
            </a:r>
            <a:r>
              <a:rPr lang="tr-TR" sz="1800" dirty="0" err="1"/>
              <a:t>most</a:t>
            </a:r>
            <a:r>
              <a:rPr lang="tr-TR" sz="1800" dirty="0"/>
              <a:t> </a:t>
            </a:r>
            <a:r>
              <a:rPr lang="tr-TR" sz="1800" dirty="0" err="1"/>
              <a:t>commonly</a:t>
            </a:r>
            <a:r>
              <a:rPr lang="tr-TR" sz="1800" dirty="0"/>
              <a:t> in </a:t>
            </a:r>
            <a:r>
              <a:rPr lang="tr-TR" sz="1800" dirty="0" err="1"/>
              <a:t>veterinary</a:t>
            </a:r>
            <a:r>
              <a:rPr lang="tr-TR" sz="1800" dirty="0"/>
              <a:t> </a:t>
            </a:r>
            <a:r>
              <a:rPr lang="tr-TR" sz="1800" dirty="0" err="1"/>
              <a:t>medicine</a:t>
            </a:r>
            <a:r>
              <a:rPr lang="tr-TR" sz="1800" dirty="0"/>
              <a:t>; </a:t>
            </a:r>
            <a:r>
              <a:rPr lang="tr-TR" sz="1800" dirty="0" err="1"/>
              <a:t>however</a:t>
            </a:r>
            <a:r>
              <a:rPr lang="tr-TR" sz="1800" dirty="0"/>
              <a:t>, </a:t>
            </a:r>
            <a:r>
              <a:rPr lang="tr-TR" sz="1800" dirty="0" err="1"/>
              <a:t>there</a:t>
            </a:r>
            <a:r>
              <a:rPr lang="tr-TR" sz="1800" dirty="0"/>
              <a:t> </a:t>
            </a:r>
            <a:r>
              <a:rPr lang="tr-TR" sz="1800" dirty="0" err="1"/>
              <a:t>are</a:t>
            </a:r>
            <a:r>
              <a:rPr lang="tr-TR" sz="1800" dirty="0"/>
              <a:t> </a:t>
            </a:r>
            <a:r>
              <a:rPr lang="tr-TR" sz="1800" dirty="0" err="1"/>
              <a:t>little</a:t>
            </a:r>
            <a:r>
              <a:rPr lang="tr-TR" sz="1800" dirty="0"/>
              <a:t> </a:t>
            </a:r>
            <a:r>
              <a:rPr lang="tr-TR" sz="1800" dirty="0" err="1"/>
              <a:t>published</a:t>
            </a:r>
            <a:r>
              <a:rPr lang="tr-TR" sz="1800" dirty="0"/>
              <a:t> data </a:t>
            </a:r>
            <a:r>
              <a:rPr lang="tr-TR" sz="1800" dirty="0" err="1"/>
              <a:t>supporting</a:t>
            </a:r>
            <a:r>
              <a:rPr lang="tr-TR" sz="1800" dirty="0"/>
              <a:t> </a:t>
            </a:r>
            <a:r>
              <a:rPr lang="tr-TR" sz="1800" dirty="0" err="1"/>
              <a:t>efficacy</a:t>
            </a:r>
            <a:r>
              <a:rPr lang="tr-TR" sz="1800" dirty="0"/>
              <a:t> of </a:t>
            </a:r>
            <a:r>
              <a:rPr lang="tr-TR" sz="1800" dirty="0" err="1"/>
              <a:t>this</a:t>
            </a:r>
            <a:r>
              <a:rPr lang="tr-TR" sz="1800" dirty="0"/>
              <a:t> </a:t>
            </a:r>
            <a:r>
              <a:rPr lang="tr-TR" sz="1800" dirty="0" err="1"/>
              <a:t>drug</a:t>
            </a:r>
            <a:r>
              <a:rPr lang="tr-TR" sz="1800" dirty="0"/>
              <a:t> in </a:t>
            </a:r>
            <a:r>
              <a:rPr lang="tr-TR" sz="1800" dirty="0" err="1"/>
              <a:t>dogs</a:t>
            </a:r>
            <a:r>
              <a:rPr lang="tr-TR" sz="1800" dirty="0"/>
              <a:t> </a:t>
            </a:r>
            <a:r>
              <a:rPr lang="tr-TR" sz="1800" dirty="0" err="1"/>
              <a:t>and</a:t>
            </a:r>
            <a:r>
              <a:rPr lang="tr-TR" sz="1800" dirty="0"/>
              <a:t> </a:t>
            </a:r>
            <a:r>
              <a:rPr lang="tr-TR" sz="1800" dirty="0" err="1"/>
              <a:t>cats</a:t>
            </a:r>
            <a:r>
              <a:rPr lang="tr-TR" sz="1800" dirty="0"/>
              <a:t>. </a:t>
            </a:r>
            <a:r>
              <a:rPr lang="tr-TR" sz="1800" dirty="0" err="1"/>
              <a:t>This</a:t>
            </a:r>
            <a:r>
              <a:rPr lang="tr-TR" sz="1800" dirty="0"/>
              <a:t> </a:t>
            </a:r>
            <a:r>
              <a:rPr lang="tr-TR" sz="1800" dirty="0" err="1"/>
              <a:t>drug</a:t>
            </a:r>
            <a:r>
              <a:rPr lang="tr-TR" sz="1800" dirty="0"/>
              <a:t> </a:t>
            </a:r>
            <a:r>
              <a:rPr lang="tr-TR" sz="1800" dirty="0" err="1"/>
              <a:t>would</a:t>
            </a:r>
            <a:r>
              <a:rPr lang="tr-TR" sz="1800" dirty="0"/>
              <a:t> be </a:t>
            </a:r>
            <a:r>
              <a:rPr lang="tr-TR" sz="1800" dirty="0" err="1"/>
              <a:t>most</a:t>
            </a:r>
            <a:r>
              <a:rPr lang="tr-TR" sz="1800" dirty="0"/>
              <a:t> </a:t>
            </a:r>
            <a:r>
              <a:rPr lang="tr-TR" sz="1800" dirty="0" err="1"/>
              <a:t>likely</a:t>
            </a:r>
            <a:r>
              <a:rPr lang="tr-TR" sz="1800" dirty="0"/>
              <a:t> </a:t>
            </a:r>
            <a:r>
              <a:rPr lang="tr-TR" sz="1800" dirty="0" err="1"/>
              <a:t>to</a:t>
            </a:r>
            <a:r>
              <a:rPr lang="tr-TR" sz="1800" dirty="0"/>
              <a:t> be </a:t>
            </a:r>
            <a:r>
              <a:rPr lang="tr-TR" sz="1800" dirty="0" err="1"/>
              <a:t>effective</a:t>
            </a:r>
            <a:r>
              <a:rPr lang="tr-TR" sz="1800" dirty="0"/>
              <a:t> in </a:t>
            </a:r>
            <a:r>
              <a:rPr lang="tr-TR" sz="1800" dirty="0" err="1"/>
              <a:t>animals</a:t>
            </a:r>
            <a:r>
              <a:rPr lang="tr-TR" sz="1800" dirty="0"/>
              <a:t> </a:t>
            </a:r>
            <a:r>
              <a:rPr lang="tr-TR" sz="1800" dirty="0" err="1"/>
              <a:t>that</a:t>
            </a:r>
            <a:r>
              <a:rPr lang="tr-TR" sz="1800" dirty="0"/>
              <a:t> </a:t>
            </a:r>
            <a:r>
              <a:rPr lang="tr-TR" sz="1800" dirty="0" err="1"/>
              <a:t>have</a:t>
            </a:r>
            <a:r>
              <a:rPr lang="tr-TR" sz="1800" dirty="0"/>
              <a:t> </a:t>
            </a:r>
            <a:r>
              <a:rPr lang="tr-TR" sz="1800" dirty="0" err="1"/>
              <a:t>high</a:t>
            </a:r>
            <a:r>
              <a:rPr lang="tr-TR" sz="1800" dirty="0"/>
              <a:t> serum </a:t>
            </a:r>
            <a:r>
              <a:rPr lang="tr-TR" sz="1800" dirty="0" err="1"/>
              <a:t>aldosterone</a:t>
            </a:r>
            <a:r>
              <a:rPr lang="tr-TR" sz="1800" dirty="0"/>
              <a:t> </a:t>
            </a:r>
            <a:r>
              <a:rPr lang="tr-TR" sz="1800" dirty="0" err="1"/>
              <a:t>concentrations</a:t>
            </a:r>
            <a:r>
              <a:rPr lang="tr-TR" sz="1800" dirty="0"/>
              <a:t> </a:t>
            </a:r>
            <a:r>
              <a:rPr lang="tr-TR" sz="1800" dirty="0" err="1"/>
              <a:t>and</a:t>
            </a:r>
            <a:r>
              <a:rPr lang="tr-TR" sz="1800" dirty="0"/>
              <a:t> </a:t>
            </a:r>
            <a:r>
              <a:rPr lang="tr-TR" sz="1800" dirty="0" err="1"/>
              <a:t>persistent</a:t>
            </a:r>
            <a:r>
              <a:rPr lang="tr-TR" sz="1800" dirty="0"/>
              <a:t> </a:t>
            </a:r>
            <a:r>
              <a:rPr lang="tr-TR" sz="1800" dirty="0" err="1"/>
              <a:t>proteinuria</a:t>
            </a:r>
            <a:r>
              <a:rPr lang="tr-TR" sz="1800" dirty="0"/>
              <a:t> </a:t>
            </a:r>
            <a:r>
              <a:rPr lang="tr-TR" sz="1800" dirty="0" err="1"/>
              <a:t>despite</a:t>
            </a:r>
            <a:r>
              <a:rPr lang="tr-TR" sz="1800" dirty="0"/>
              <a:t> </a:t>
            </a:r>
            <a:r>
              <a:rPr lang="tr-TR" sz="1800" dirty="0" err="1"/>
              <a:t>treatment</a:t>
            </a:r>
            <a:r>
              <a:rPr lang="tr-TR" sz="1800" dirty="0"/>
              <a:t> </a:t>
            </a:r>
            <a:r>
              <a:rPr lang="tr-TR" sz="1800" dirty="0" err="1"/>
              <a:t>with</a:t>
            </a:r>
            <a:r>
              <a:rPr lang="tr-TR" sz="1800" dirty="0"/>
              <a:t> an </a:t>
            </a:r>
            <a:r>
              <a:rPr lang="tr-TR" sz="1800" dirty="0" err="1"/>
              <a:t>ACEi</a:t>
            </a:r>
            <a:r>
              <a:rPr lang="tr-TR" sz="1800" dirty="0"/>
              <a:t>, ARB, </a:t>
            </a:r>
            <a:r>
              <a:rPr lang="tr-TR" sz="1800" dirty="0" err="1"/>
              <a:t>or</a:t>
            </a:r>
            <a:r>
              <a:rPr lang="tr-TR" sz="1800" dirty="0"/>
              <a:t> </a:t>
            </a:r>
            <a:r>
              <a:rPr lang="tr-TR" sz="1800" dirty="0" err="1"/>
              <a:t>both</a:t>
            </a:r>
            <a:r>
              <a:rPr lang="tr-TR" sz="1800" dirty="0"/>
              <a:t>. </a:t>
            </a:r>
          </a:p>
          <a:p>
            <a:pPr algn="just">
              <a:lnSpc>
                <a:spcPct val="150000"/>
              </a:lnSpc>
              <a:buFont typeface="Arial" panose="020B0604020202020204" pitchFamily="34" charset="0"/>
              <a:buChar char="•"/>
            </a:pPr>
            <a:endParaRPr lang="en-US" sz="1800" dirty="0"/>
          </a:p>
        </p:txBody>
      </p:sp>
    </p:spTree>
    <p:extLst>
      <p:ext uri="{BB962C8B-B14F-4D97-AF65-F5344CB8AC3E}">
        <p14:creationId xmlns:p14="http://schemas.microsoft.com/office/powerpoint/2010/main" val="80390305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BCDE2B-93BD-044D-B21D-536C11037CD2}"/>
              </a:ext>
            </a:extLst>
          </p:cNvPr>
          <p:cNvSpPr>
            <a:spLocks noGrp="1"/>
          </p:cNvSpPr>
          <p:nvPr>
            <p:ph idx="1"/>
          </p:nvPr>
        </p:nvSpPr>
        <p:spPr>
          <a:xfrm>
            <a:off x="982565" y="1172094"/>
            <a:ext cx="9720073" cy="4023360"/>
          </a:xfrm>
        </p:spPr>
        <p:txBody>
          <a:bodyPr/>
          <a:lstStyle/>
          <a:p>
            <a:pPr algn="just">
              <a:lnSpc>
                <a:spcPct val="150000"/>
              </a:lnSpc>
            </a:pPr>
            <a:r>
              <a:rPr lang="tr-TR" dirty="0" err="1"/>
              <a:t>Hyperkalemia</a:t>
            </a:r>
            <a:r>
              <a:rPr lang="tr-TR" dirty="0"/>
              <a:t> </a:t>
            </a:r>
            <a:r>
              <a:rPr lang="tr-TR" dirty="0" err="1"/>
              <a:t>appears</a:t>
            </a:r>
            <a:r>
              <a:rPr lang="tr-TR" dirty="0"/>
              <a:t> </a:t>
            </a:r>
            <a:r>
              <a:rPr lang="tr-TR" dirty="0" err="1"/>
              <a:t>to</a:t>
            </a:r>
            <a:r>
              <a:rPr lang="tr-TR" dirty="0"/>
              <a:t> be a </a:t>
            </a:r>
            <a:r>
              <a:rPr lang="tr-TR" dirty="0" err="1"/>
              <a:t>common</a:t>
            </a:r>
            <a:r>
              <a:rPr lang="tr-TR" dirty="0"/>
              <a:t> </a:t>
            </a:r>
            <a:r>
              <a:rPr lang="tr-TR" dirty="0" err="1"/>
              <a:t>side</a:t>
            </a:r>
            <a:r>
              <a:rPr lang="tr-TR" dirty="0"/>
              <a:t> </a:t>
            </a:r>
            <a:r>
              <a:rPr lang="tr-TR" dirty="0" err="1"/>
              <a:t>effect</a:t>
            </a:r>
            <a:r>
              <a:rPr lang="tr-TR" dirty="0"/>
              <a:t> of RAAS </a:t>
            </a:r>
            <a:r>
              <a:rPr lang="tr-TR" dirty="0" err="1"/>
              <a:t>inhibition</a:t>
            </a:r>
            <a:r>
              <a:rPr lang="tr-TR" dirty="0"/>
              <a:t> in </a:t>
            </a:r>
            <a:r>
              <a:rPr lang="tr-TR" dirty="0" err="1"/>
              <a:t>dogs</a:t>
            </a:r>
            <a:r>
              <a:rPr lang="tr-TR" dirty="0"/>
              <a:t> </a:t>
            </a:r>
            <a:r>
              <a:rPr lang="tr-TR" dirty="0" err="1"/>
              <a:t>with</a:t>
            </a:r>
            <a:r>
              <a:rPr lang="tr-TR" dirty="0"/>
              <a:t> </a:t>
            </a:r>
            <a:r>
              <a:rPr lang="tr-TR" dirty="0" err="1"/>
              <a:t>renal</a:t>
            </a:r>
            <a:r>
              <a:rPr lang="tr-TR" dirty="0"/>
              <a:t> </a:t>
            </a:r>
            <a:r>
              <a:rPr lang="tr-TR" dirty="0" err="1"/>
              <a:t>disease</a:t>
            </a:r>
            <a:r>
              <a:rPr lang="tr-TR" dirty="0"/>
              <a:t>. </a:t>
            </a:r>
            <a:r>
              <a:rPr lang="tr-TR" dirty="0" err="1"/>
              <a:t>Pseudohyperkalemia</a:t>
            </a:r>
            <a:r>
              <a:rPr lang="tr-TR" dirty="0"/>
              <a:t> </a:t>
            </a:r>
            <a:r>
              <a:rPr lang="tr-TR" dirty="0" err="1"/>
              <a:t>due</a:t>
            </a:r>
            <a:r>
              <a:rPr lang="tr-TR" dirty="0"/>
              <a:t> </a:t>
            </a:r>
            <a:r>
              <a:rPr lang="tr-TR" dirty="0" err="1"/>
              <a:t>to</a:t>
            </a:r>
            <a:r>
              <a:rPr lang="tr-TR" dirty="0"/>
              <a:t> </a:t>
            </a:r>
            <a:r>
              <a:rPr lang="tr-TR" dirty="0" err="1"/>
              <a:t>thrombocytosis</a:t>
            </a:r>
            <a:r>
              <a:rPr lang="tr-TR" dirty="0"/>
              <a:t>, </a:t>
            </a:r>
            <a:r>
              <a:rPr lang="tr-TR" dirty="0" err="1"/>
              <a:t>which</a:t>
            </a:r>
            <a:r>
              <a:rPr lang="tr-TR" dirty="0"/>
              <a:t> is </a:t>
            </a:r>
            <a:r>
              <a:rPr lang="tr-TR" dirty="0" err="1"/>
              <a:t>common</a:t>
            </a:r>
            <a:r>
              <a:rPr lang="tr-TR" dirty="0"/>
              <a:t> in </a:t>
            </a:r>
            <a:r>
              <a:rPr lang="tr-TR" dirty="0" err="1"/>
              <a:t>dogs</a:t>
            </a:r>
            <a:r>
              <a:rPr lang="tr-TR" dirty="0"/>
              <a:t> </a:t>
            </a:r>
            <a:r>
              <a:rPr lang="tr-TR" dirty="0" err="1"/>
              <a:t>with</a:t>
            </a:r>
            <a:r>
              <a:rPr lang="tr-TR" dirty="0"/>
              <a:t> </a:t>
            </a:r>
            <a:r>
              <a:rPr lang="tr-TR" dirty="0" err="1"/>
              <a:t>glomerular</a:t>
            </a:r>
            <a:r>
              <a:rPr lang="tr-TR" dirty="0"/>
              <a:t> </a:t>
            </a:r>
            <a:r>
              <a:rPr lang="tr-TR" dirty="0" err="1"/>
              <a:t>disease</a:t>
            </a:r>
            <a:r>
              <a:rPr lang="tr-TR" dirty="0"/>
              <a:t>, </a:t>
            </a:r>
            <a:r>
              <a:rPr lang="tr-TR" dirty="0" err="1"/>
              <a:t>should</a:t>
            </a:r>
            <a:r>
              <a:rPr lang="tr-TR" dirty="0"/>
              <a:t> be </a:t>
            </a:r>
            <a:r>
              <a:rPr lang="tr-TR" dirty="0" err="1"/>
              <a:t>eliminated</a:t>
            </a:r>
            <a:r>
              <a:rPr lang="tr-TR" dirty="0"/>
              <a:t> as a </a:t>
            </a:r>
            <a:r>
              <a:rPr lang="tr-TR" dirty="0" err="1"/>
              <a:t>cause</a:t>
            </a:r>
            <a:r>
              <a:rPr lang="tr-TR" dirty="0"/>
              <a:t> </a:t>
            </a:r>
            <a:r>
              <a:rPr lang="tr-TR" dirty="0" err="1"/>
              <a:t>before</a:t>
            </a:r>
            <a:r>
              <a:rPr lang="tr-TR" dirty="0"/>
              <a:t> </a:t>
            </a:r>
            <a:r>
              <a:rPr lang="tr-TR" dirty="0" err="1"/>
              <a:t>modifying</a:t>
            </a:r>
            <a:r>
              <a:rPr lang="tr-TR" dirty="0"/>
              <a:t> </a:t>
            </a:r>
            <a:r>
              <a:rPr lang="tr-TR" dirty="0" err="1"/>
              <a:t>therapy</a:t>
            </a:r>
            <a:r>
              <a:rPr lang="tr-TR" dirty="0"/>
              <a:t>. True </a:t>
            </a:r>
            <a:r>
              <a:rPr lang="tr-TR" dirty="0" err="1"/>
              <a:t>hyperkalemia</a:t>
            </a:r>
            <a:r>
              <a:rPr lang="tr-TR" dirty="0"/>
              <a:t> can be </a:t>
            </a:r>
            <a:r>
              <a:rPr lang="tr-TR" dirty="0" err="1"/>
              <a:t>managed</a:t>
            </a:r>
            <a:r>
              <a:rPr lang="tr-TR" dirty="0"/>
              <a:t> </a:t>
            </a:r>
            <a:r>
              <a:rPr lang="tr-TR" dirty="0" err="1"/>
              <a:t>by</a:t>
            </a:r>
            <a:r>
              <a:rPr lang="tr-TR" dirty="0"/>
              <a:t> </a:t>
            </a:r>
            <a:r>
              <a:rPr lang="tr-TR" dirty="0" err="1"/>
              <a:t>reducing</a:t>
            </a:r>
            <a:r>
              <a:rPr lang="tr-TR" dirty="0"/>
              <a:t> </a:t>
            </a:r>
            <a:r>
              <a:rPr lang="tr-TR" dirty="0" err="1"/>
              <a:t>the</a:t>
            </a:r>
            <a:r>
              <a:rPr lang="tr-TR" dirty="0"/>
              <a:t> </a:t>
            </a:r>
            <a:r>
              <a:rPr lang="tr-TR" dirty="0" err="1"/>
              <a:t>dosage</a:t>
            </a:r>
            <a:r>
              <a:rPr lang="tr-TR" dirty="0"/>
              <a:t> of </a:t>
            </a:r>
            <a:r>
              <a:rPr lang="tr-TR" dirty="0" err="1"/>
              <a:t>ACEi</a:t>
            </a:r>
            <a:r>
              <a:rPr lang="tr-TR" dirty="0"/>
              <a:t>, ARB, </a:t>
            </a:r>
            <a:r>
              <a:rPr lang="tr-TR" dirty="0" err="1"/>
              <a:t>or</a:t>
            </a:r>
            <a:r>
              <a:rPr lang="tr-TR" dirty="0"/>
              <a:t> </a:t>
            </a:r>
            <a:r>
              <a:rPr lang="tr-TR" dirty="0" err="1"/>
              <a:t>spironolactone</a:t>
            </a:r>
            <a:r>
              <a:rPr lang="tr-TR" dirty="0"/>
              <a:t>, </a:t>
            </a:r>
            <a:r>
              <a:rPr lang="tr-TR" dirty="0" err="1"/>
              <a:t>by</a:t>
            </a:r>
            <a:r>
              <a:rPr lang="tr-TR" dirty="0"/>
              <a:t> </a:t>
            </a:r>
            <a:r>
              <a:rPr lang="tr-TR" dirty="0" err="1"/>
              <a:t>feeding</a:t>
            </a:r>
            <a:r>
              <a:rPr lang="tr-TR" dirty="0"/>
              <a:t> </a:t>
            </a:r>
            <a:r>
              <a:rPr lang="tr-TR" dirty="0" err="1"/>
              <a:t>diets</a:t>
            </a:r>
            <a:r>
              <a:rPr lang="tr-TR" dirty="0"/>
              <a:t> </a:t>
            </a:r>
            <a:r>
              <a:rPr lang="tr-TR" dirty="0" err="1"/>
              <a:t>that</a:t>
            </a:r>
            <a:r>
              <a:rPr lang="tr-TR" dirty="0"/>
              <a:t> </a:t>
            </a:r>
            <a:r>
              <a:rPr lang="tr-TR" dirty="0" err="1"/>
              <a:t>are</a:t>
            </a:r>
            <a:r>
              <a:rPr lang="tr-TR" dirty="0"/>
              <a:t> </a:t>
            </a:r>
            <a:r>
              <a:rPr lang="tr-TR" dirty="0" err="1"/>
              <a:t>reduced</a:t>
            </a:r>
            <a:r>
              <a:rPr lang="tr-TR" dirty="0"/>
              <a:t> in </a:t>
            </a:r>
            <a:r>
              <a:rPr lang="tr-TR" dirty="0" err="1"/>
              <a:t>potassium</a:t>
            </a:r>
            <a:r>
              <a:rPr lang="tr-TR" dirty="0"/>
              <a:t>, </a:t>
            </a:r>
            <a:r>
              <a:rPr lang="tr-TR" dirty="0" err="1"/>
              <a:t>or</a:t>
            </a:r>
            <a:r>
              <a:rPr lang="tr-TR" dirty="0"/>
              <a:t> </a:t>
            </a:r>
            <a:r>
              <a:rPr lang="tr-TR" dirty="0" err="1"/>
              <a:t>by</a:t>
            </a:r>
            <a:r>
              <a:rPr lang="tr-TR" dirty="0"/>
              <a:t> </a:t>
            </a:r>
            <a:r>
              <a:rPr lang="tr-TR" dirty="0" err="1"/>
              <a:t>administering</a:t>
            </a:r>
            <a:r>
              <a:rPr lang="tr-TR" dirty="0"/>
              <a:t> a </a:t>
            </a:r>
            <a:r>
              <a:rPr lang="tr-TR" dirty="0" err="1"/>
              <a:t>potassium</a:t>
            </a:r>
            <a:r>
              <a:rPr lang="tr-TR" dirty="0"/>
              <a:t> </a:t>
            </a:r>
            <a:r>
              <a:rPr lang="tr-TR" dirty="0" err="1"/>
              <a:t>binder</a:t>
            </a:r>
            <a:r>
              <a:rPr lang="tr-TR" dirty="0"/>
              <a:t> </a:t>
            </a:r>
            <a:endParaRPr lang="en-US" dirty="0"/>
          </a:p>
        </p:txBody>
      </p:sp>
    </p:spTree>
    <p:extLst>
      <p:ext uri="{BB962C8B-B14F-4D97-AF65-F5344CB8AC3E}">
        <p14:creationId xmlns:p14="http://schemas.microsoft.com/office/powerpoint/2010/main" val="126950217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845859-FCA1-DD46-A276-B901FAE55606}"/>
              </a:ext>
            </a:extLst>
          </p:cNvPr>
          <p:cNvSpPr>
            <a:spLocks noGrp="1"/>
          </p:cNvSpPr>
          <p:nvPr>
            <p:ph idx="1"/>
          </p:nvPr>
        </p:nvSpPr>
        <p:spPr>
          <a:xfrm>
            <a:off x="783059" y="814647"/>
            <a:ext cx="9720073" cy="4023360"/>
          </a:xfrm>
        </p:spPr>
        <p:txBody>
          <a:bodyPr>
            <a:normAutofit/>
          </a:bodyPr>
          <a:lstStyle/>
          <a:p>
            <a:pPr algn="just">
              <a:lnSpc>
                <a:spcPct val="150000"/>
              </a:lnSpc>
            </a:pPr>
            <a:r>
              <a:rPr lang="tr-TR" sz="1800" dirty="0" err="1"/>
              <a:t>Platelets</a:t>
            </a:r>
            <a:r>
              <a:rPr lang="tr-TR" sz="1800" dirty="0"/>
              <a:t> </a:t>
            </a:r>
            <a:r>
              <a:rPr lang="tr-TR" sz="1800" dirty="0" err="1"/>
              <a:t>and</a:t>
            </a:r>
            <a:r>
              <a:rPr lang="tr-TR" sz="1800" dirty="0"/>
              <a:t> </a:t>
            </a:r>
            <a:r>
              <a:rPr lang="tr-TR" sz="1800" dirty="0" err="1"/>
              <a:t>thromboxane</a:t>
            </a:r>
            <a:r>
              <a:rPr lang="tr-TR" sz="1800" dirty="0"/>
              <a:t> </a:t>
            </a:r>
            <a:r>
              <a:rPr lang="tr-TR" sz="1800" dirty="0" err="1"/>
              <a:t>may</a:t>
            </a:r>
            <a:r>
              <a:rPr lang="tr-TR" sz="1800" dirty="0"/>
              <a:t> </a:t>
            </a:r>
            <a:r>
              <a:rPr lang="tr-TR" sz="1800" dirty="0" err="1"/>
              <a:t>play</a:t>
            </a:r>
            <a:r>
              <a:rPr lang="tr-TR" sz="1800" dirty="0"/>
              <a:t> an </a:t>
            </a:r>
            <a:r>
              <a:rPr lang="tr-TR" sz="1800" dirty="0" err="1"/>
              <a:t>important</a:t>
            </a:r>
            <a:r>
              <a:rPr lang="tr-TR" sz="1800" dirty="0"/>
              <a:t> role in </a:t>
            </a:r>
            <a:r>
              <a:rPr lang="tr-TR" sz="1800" dirty="0" err="1"/>
              <a:t>the</a:t>
            </a:r>
            <a:r>
              <a:rPr lang="tr-TR" sz="1800" dirty="0"/>
              <a:t> </a:t>
            </a:r>
            <a:r>
              <a:rPr lang="tr-TR" sz="1800" dirty="0" err="1"/>
              <a:t>pathogenesis</a:t>
            </a:r>
            <a:r>
              <a:rPr lang="tr-TR" sz="1800" dirty="0"/>
              <a:t> of </a:t>
            </a:r>
            <a:r>
              <a:rPr lang="tr-TR" sz="1800" dirty="0" err="1"/>
              <a:t>glomerulonephritis</a:t>
            </a:r>
            <a:r>
              <a:rPr lang="tr-TR" sz="1800" dirty="0"/>
              <a:t>. </a:t>
            </a:r>
            <a:r>
              <a:rPr lang="tr-TR" sz="1800" dirty="0" err="1"/>
              <a:t>Thromboxane</a:t>
            </a:r>
            <a:r>
              <a:rPr lang="tr-TR" sz="1800" dirty="0"/>
              <a:t> is an </a:t>
            </a:r>
            <a:r>
              <a:rPr lang="tr-TR" sz="1800" dirty="0" err="1"/>
              <a:t>inducer</a:t>
            </a:r>
            <a:r>
              <a:rPr lang="tr-TR" sz="1800" dirty="0"/>
              <a:t> of </a:t>
            </a:r>
            <a:r>
              <a:rPr lang="tr-TR" sz="1800" dirty="0" err="1"/>
              <a:t>platelet</a:t>
            </a:r>
            <a:r>
              <a:rPr lang="tr-TR" sz="1800" dirty="0"/>
              <a:t> </a:t>
            </a:r>
            <a:r>
              <a:rPr lang="tr-TR" sz="1800" dirty="0" err="1"/>
              <a:t>aggregation</a:t>
            </a:r>
            <a:r>
              <a:rPr lang="tr-TR" sz="1800" dirty="0"/>
              <a:t> </a:t>
            </a:r>
            <a:r>
              <a:rPr lang="tr-TR" sz="1800" dirty="0" err="1"/>
              <a:t>and</a:t>
            </a:r>
            <a:r>
              <a:rPr lang="tr-TR" sz="1800" dirty="0"/>
              <a:t> a </a:t>
            </a:r>
            <a:r>
              <a:rPr lang="tr-TR" sz="1800" dirty="0" err="1"/>
              <a:t>chemotactic</a:t>
            </a:r>
            <a:r>
              <a:rPr lang="tr-TR" sz="1800" dirty="0"/>
              <a:t> </a:t>
            </a:r>
            <a:r>
              <a:rPr lang="tr-TR" sz="1800" dirty="0" err="1"/>
              <a:t>factor</a:t>
            </a:r>
            <a:r>
              <a:rPr lang="tr-TR" sz="1800" dirty="0"/>
              <a:t> </a:t>
            </a:r>
            <a:r>
              <a:rPr lang="tr-TR" sz="1800" dirty="0" err="1"/>
              <a:t>for</a:t>
            </a:r>
            <a:r>
              <a:rPr lang="tr-TR" sz="1800" dirty="0"/>
              <a:t> </a:t>
            </a:r>
            <a:r>
              <a:rPr lang="tr-TR" sz="1800" dirty="0" err="1"/>
              <a:t>neutrophils</a:t>
            </a:r>
            <a:r>
              <a:rPr lang="tr-TR" sz="1800" dirty="0"/>
              <a:t>. </a:t>
            </a:r>
            <a:r>
              <a:rPr lang="tr-TR" sz="1800" dirty="0" err="1"/>
              <a:t>Neutrophils</a:t>
            </a:r>
            <a:r>
              <a:rPr lang="tr-TR" sz="1800" dirty="0"/>
              <a:t> </a:t>
            </a:r>
            <a:r>
              <a:rPr lang="tr-TR" sz="1800" dirty="0" err="1"/>
              <a:t>induce</a:t>
            </a:r>
            <a:r>
              <a:rPr lang="tr-TR" sz="1800" dirty="0"/>
              <a:t> </a:t>
            </a:r>
            <a:r>
              <a:rPr lang="tr-TR" sz="1800" dirty="0" err="1"/>
              <a:t>damage</a:t>
            </a:r>
            <a:r>
              <a:rPr lang="tr-TR" sz="1800" dirty="0"/>
              <a:t> </a:t>
            </a:r>
            <a:r>
              <a:rPr lang="tr-TR" sz="1800" dirty="0" err="1"/>
              <a:t>to</a:t>
            </a:r>
            <a:r>
              <a:rPr lang="tr-TR" sz="1800" dirty="0"/>
              <a:t> </a:t>
            </a:r>
            <a:r>
              <a:rPr lang="tr-TR" sz="1800" dirty="0" err="1"/>
              <a:t>the</a:t>
            </a:r>
            <a:r>
              <a:rPr lang="tr-TR" sz="1800" dirty="0"/>
              <a:t> GBM </a:t>
            </a:r>
            <a:r>
              <a:rPr lang="tr-TR" sz="1800" dirty="0" err="1"/>
              <a:t>through</a:t>
            </a:r>
            <a:r>
              <a:rPr lang="tr-TR" sz="1800" dirty="0"/>
              <a:t> </a:t>
            </a:r>
            <a:r>
              <a:rPr lang="tr-TR" sz="1800" dirty="0" err="1"/>
              <a:t>release</a:t>
            </a:r>
            <a:r>
              <a:rPr lang="tr-TR" sz="1800" dirty="0"/>
              <a:t> of </a:t>
            </a:r>
            <a:r>
              <a:rPr lang="tr-TR" sz="1800" dirty="0" err="1"/>
              <a:t>proteolytic</a:t>
            </a:r>
            <a:r>
              <a:rPr lang="tr-TR" sz="1800" dirty="0"/>
              <a:t> </a:t>
            </a:r>
            <a:r>
              <a:rPr lang="tr-TR" sz="1800" dirty="0" err="1"/>
              <a:t>enzymes</a:t>
            </a:r>
            <a:r>
              <a:rPr lang="tr-TR" sz="1800" dirty="0"/>
              <a:t> </a:t>
            </a:r>
          </a:p>
          <a:p>
            <a:pPr algn="just">
              <a:lnSpc>
                <a:spcPct val="150000"/>
              </a:lnSpc>
            </a:pPr>
            <a:r>
              <a:rPr lang="tr-TR" sz="1800" dirty="0"/>
              <a:t>Aspirin is a </a:t>
            </a:r>
            <a:r>
              <a:rPr lang="tr-TR" sz="1800" dirty="0" err="1"/>
              <a:t>nonspecific</a:t>
            </a:r>
            <a:r>
              <a:rPr lang="tr-TR" sz="1800" dirty="0"/>
              <a:t> </a:t>
            </a:r>
            <a:r>
              <a:rPr lang="tr-TR" sz="1800" dirty="0" err="1"/>
              <a:t>cyclooxygenase</a:t>
            </a:r>
            <a:r>
              <a:rPr lang="tr-TR" sz="1800" dirty="0"/>
              <a:t> </a:t>
            </a:r>
            <a:r>
              <a:rPr lang="tr-TR" sz="1800" dirty="0" err="1"/>
              <a:t>inhibitor</a:t>
            </a:r>
            <a:r>
              <a:rPr lang="tr-TR" sz="1800" dirty="0"/>
              <a:t> </a:t>
            </a:r>
            <a:r>
              <a:rPr lang="tr-TR" sz="1800" dirty="0" err="1"/>
              <a:t>that</a:t>
            </a:r>
            <a:r>
              <a:rPr lang="tr-TR" sz="1800" dirty="0"/>
              <a:t> </a:t>
            </a:r>
            <a:r>
              <a:rPr lang="tr-TR" sz="1800" dirty="0" err="1"/>
              <a:t>may</a:t>
            </a:r>
            <a:r>
              <a:rPr lang="tr-TR" sz="1800" dirty="0"/>
              <a:t> be </a:t>
            </a:r>
            <a:r>
              <a:rPr lang="tr-TR" sz="1800" dirty="0" err="1"/>
              <a:t>used</a:t>
            </a:r>
            <a:r>
              <a:rPr lang="tr-TR" sz="1800" dirty="0"/>
              <a:t> </a:t>
            </a:r>
            <a:r>
              <a:rPr lang="tr-TR" sz="1800" dirty="0" err="1"/>
              <a:t>to</a:t>
            </a:r>
            <a:r>
              <a:rPr lang="tr-TR" sz="1800" dirty="0"/>
              <a:t> </a:t>
            </a:r>
            <a:r>
              <a:rPr lang="tr-TR" sz="1800" dirty="0" err="1"/>
              <a:t>reduce</a:t>
            </a:r>
            <a:r>
              <a:rPr lang="tr-TR" sz="1800" dirty="0"/>
              <a:t> </a:t>
            </a:r>
            <a:r>
              <a:rPr lang="tr-TR" sz="1800" dirty="0" err="1"/>
              <a:t>glomerular</a:t>
            </a:r>
            <a:r>
              <a:rPr lang="tr-TR" sz="1800" dirty="0"/>
              <a:t> </a:t>
            </a:r>
            <a:r>
              <a:rPr lang="tr-TR" sz="1800" dirty="0" err="1"/>
              <a:t>inflammation</a:t>
            </a:r>
            <a:r>
              <a:rPr lang="tr-TR" sz="1800" dirty="0"/>
              <a:t> </a:t>
            </a:r>
            <a:r>
              <a:rPr lang="tr-TR" sz="1800" dirty="0" err="1"/>
              <a:t>and</a:t>
            </a:r>
            <a:r>
              <a:rPr lang="tr-TR" sz="1800" dirty="0"/>
              <a:t> </a:t>
            </a:r>
            <a:r>
              <a:rPr lang="tr-TR" sz="1800" dirty="0" err="1"/>
              <a:t>inhibit</a:t>
            </a:r>
            <a:r>
              <a:rPr lang="tr-TR" sz="1800" dirty="0"/>
              <a:t> </a:t>
            </a:r>
            <a:r>
              <a:rPr lang="tr-TR" sz="1800" dirty="0" err="1"/>
              <a:t>platelet</a:t>
            </a:r>
            <a:r>
              <a:rPr lang="tr-TR" sz="1800" dirty="0"/>
              <a:t> </a:t>
            </a:r>
            <a:r>
              <a:rPr lang="tr-TR" sz="1800" dirty="0" err="1"/>
              <a:t>aggregation</a:t>
            </a:r>
            <a:r>
              <a:rPr lang="tr-TR" sz="1800" dirty="0"/>
              <a:t>, </a:t>
            </a:r>
            <a:r>
              <a:rPr lang="tr-TR" sz="1800" dirty="0" err="1"/>
              <a:t>which</a:t>
            </a:r>
            <a:r>
              <a:rPr lang="tr-TR" sz="1800" dirty="0"/>
              <a:t> </a:t>
            </a:r>
            <a:r>
              <a:rPr lang="tr-TR" sz="1800" dirty="0" err="1"/>
              <a:t>may</a:t>
            </a:r>
            <a:r>
              <a:rPr lang="tr-TR" sz="1800" dirty="0"/>
              <a:t> </a:t>
            </a:r>
            <a:r>
              <a:rPr lang="tr-TR" sz="1800" dirty="0" err="1"/>
              <a:t>have</a:t>
            </a:r>
            <a:r>
              <a:rPr lang="tr-TR" sz="1800" dirty="0"/>
              <a:t> an </a:t>
            </a:r>
            <a:r>
              <a:rPr lang="tr-TR" sz="1800" dirty="0" err="1"/>
              <a:t>added</a:t>
            </a:r>
            <a:r>
              <a:rPr lang="tr-TR" sz="1800" dirty="0"/>
              <a:t> </a:t>
            </a:r>
            <a:r>
              <a:rPr lang="tr-TR" sz="1800" dirty="0" err="1"/>
              <a:t>benefit</a:t>
            </a:r>
            <a:r>
              <a:rPr lang="tr-TR" sz="1800" dirty="0"/>
              <a:t> of </a:t>
            </a:r>
            <a:r>
              <a:rPr lang="tr-TR" sz="1800" dirty="0" err="1"/>
              <a:t>preventing</a:t>
            </a:r>
            <a:r>
              <a:rPr lang="tr-TR" sz="1800" dirty="0"/>
              <a:t> </a:t>
            </a:r>
            <a:r>
              <a:rPr lang="tr-TR" sz="1800" dirty="0" err="1"/>
              <a:t>thromboembolism</a:t>
            </a:r>
            <a:r>
              <a:rPr lang="tr-TR" sz="1800" dirty="0"/>
              <a:t> </a:t>
            </a:r>
          </a:p>
          <a:p>
            <a:pPr algn="just">
              <a:lnSpc>
                <a:spcPct val="150000"/>
              </a:lnSpc>
            </a:pPr>
            <a:endParaRPr lang="en-US" sz="1800" dirty="0"/>
          </a:p>
        </p:txBody>
      </p:sp>
    </p:spTree>
    <p:extLst>
      <p:ext uri="{BB962C8B-B14F-4D97-AF65-F5344CB8AC3E}">
        <p14:creationId xmlns:p14="http://schemas.microsoft.com/office/powerpoint/2010/main" val="267747092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A7CF8E-24B3-B741-8630-BF86AB99B309}"/>
              </a:ext>
            </a:extLst>
          </p:cNvPr>
          <p:cNvSpPr>
            <a:spLocks noGrp="1"/>
          </p:cNvSpPr>
          <p:nvPr>
            <p:ph idx="1"/>
          </p:nvPr>
        </p:nvSpPr>
        <p:spPr>
          <a:xfrm>
            <a:off x="990877" y="947651"/>
            <a:ext cx="9720073" cy="4023360"/>
          </a:xfrm>
        </p:spPr>
        <p:txBody>
          <a:bodyPr>
            <a:normAutofit fontScale="92500" lnSpcReduction="10000"/>
          </a:bodyPr>
          <a:lstStyle/>
          <a:p>
            <a:pPr algn="just">
              <a:lnSpc>
                <a:spcPct val="150000"/>
              </a:lnSpc>
              <a:buFont typeface="Arial" panose="020B0604020202020204" pitchFamily="34" charset="0"/>
              <a:buChar char="•"/>
            </a:pPr>
            <a:r>
              <a:rPr lang="tr-TR" dirty="0" err="1"/>
              <a:t>Feeding</a:t>
            </a:r>
            <a:r>
              <a:rPr lang="tr-TR" dirty="0"/>
              <a:t> a </a:t>
            </a:r>
            <a:r>
              <a:rPr lang="tr-TR" dirty="0" err="1"/>
              <a:t>diet</a:t>
            </a:r>
            <a:r>
              <a:rPr lang="tr-TR" dirty="0"/>
              <a:t> </a:t>
            </a:r>
            <a:r>
              <a:rPr lang="tr-TR" dirty="0" err="1"/>
              <a:t>formulated</a:t>
            </a:r>
            <a:r>
              <a:rPr lang="tr-TR" dirty="0"/>
              <a:t> </a:t>
            </a:r>
            <a:r>
              <a:rPr lang="tr-TR" dirty="0" err="1"/>
              <a:t>for</a:t>
            </a:r>
            <a:r>
              <a:rPr lang="tr-TR" dirty="0"/>
              <a:t> </a:t>
            </a:r>
            <a:r>
              <a:rPr lang="tr-TR" dirty="0" err="1"/>
              <a:t>renal</a:t>
            </a:r>
            <a:r>
              <a:rPr lang="tr-TR" dirty="0"/>
              <a:t> </a:t>
            </a:r>
            <a:r>
              <a:rPr lang="tr-TR" dirty="0" err="1"/>
              <a:t>failure</a:t>
            </a:r>
            <a:r>
              <a:rPr lang="tr-TR" dirty="0"/>
              <a:t> has </a:t>
            </a:r>
            <a:r>
              <a:rPr lang="tr-TR" dirty="0" err="1"/>
              <a:t>several</a:t>
            </a:r>
            <a:r>
              <a:rPr lang="tr-TR" dirty="0"/>
              <a:t> </a:t>
            </a:r>
            <a:r>
              <a:rPr lang="tr-TR" dirty="0" err="1"/>
              <a:t>potentially</a:t>
            </a:r>
            <a:r>
              <a:rPr lang="tr-TR" dirty="0"/>
              <a:t> </a:t>
            </a:r>
            <a:r>
              <a:rPr lang="tr-TR" dirty="0" err="1"/>
              <a:t>beneficial</a:t>
            </a:r>
            <a:r>
              <a:rPr lang="tr-TR" dirty="0"/>
              <a:t> </a:t>
            </a:r>
            <a:r>
              <a:rPr lang="tr-TR" dirty="0" err="1"/>
              <a:t>effects</a:t>
            </a:r>
            <a:r>
              <a:rPr lang="tr-TR" dirty="0"/>
              <a:t> in </a:t>
            </a:r>
            <a:r>
              <a:rPr lang="tr-TR" dirty="0" err="1"/>
              <a:t>dogs</a:t>
            </a:r>
            <a:r>
              <a:rPr lang="tr-TR" dirty="0"/>
              <a:t> </a:t>
            </a:r>
            <a:r>
              <a:rPr lang="tr-TR" dirty="0" err="1"/>
              <a:t>with</a:t>
            </a:r>
            <a:r>
              <a:rPr lang="tr-TR" dirty="0"/>
              <a:t> </a:t>
            </a:r>
            <a:r>
              <a:rPr lang="tr-TR" dirty="0" err="1"/>
              <a:t>glomerular</a:t>
            </a:r>
            <a:r>
              <a:rPr lang="tr-TR" dirty="0"/>
              <a:t> </a:t>
            </a:r>
            <a:r>
              <a:rPr lang="tr-TR" dirty="0" err="1"/>
              <a:t>disease</a:t>
            </a:r>
            <a:r>
              <a:rPr lang="tr-TR" dirty="0"/>
              <a:t>. </a:t>
            </a:r>
            <a:r>
              <a:rPr lang="tr-TR" dirty="0" err="1"/>
              <a:t>In</a:t>
            </a:r>
            <a:r>
              <a:rPr lang="tr-TR" dirty="0"/>
              <a:t> </a:t>
            </a:r>
            <a:r>
              <a:rPr lang="tr-TR" dirty="0" err="1"/>
              <a:t>most</a:t>
            </a:r>
            <a:r>
              <a:rPr lang="tr-TR" dirty="0"/>
              <a:t> </a:t>
            </a:r>
            <a:r>
              <a:rPr lang="tr-TR" dirty="0" err="1"/>
              <a:t>cases</a:t>
            </a:r>
            <a:r>
              <a:rPr lang="tr-TR" dirty="0"/>
              <a:t>, </a:t>
            </a:r>
            <a:r>
              <a:rPr lang="tr-TR" dirty="0" err="1"/>
              <a:t>diets</a:t>
            </a:r>
            <a:r>
              <a:rPr lang="tr-TR" dirty="0"/>
              <a:t> </a:t>
            </a:r>
            <a:r>
              <a:rPr lang="tr-TR" dirty="0" err="1"/>
              <a:t>should</a:t>
            </a:r>
            <a:r>
              <a:rPr lang="tr-TR" dirty="0"/>
              <a:t> not be </a:t>
            </a:r>
            <a:r>
              <a:rPr lang="tr-TR" dirty="0" err="1"/>
              <a:t>supplemented</a:t>
            </a:r>
            <a:r>
              <a:rPr lang="tr-TR" dirty="0"/>
              <a:t> </a:t>
            </a:r>
            <a:r>
              <a:rPr lang="tr-TR" dirty="0" err="1"/>
              <a:t>with</a:t>
            </a:r>
            <a:r>
              <a:rPr lang="tr-TR" dirty="0"/>
              <a:t> protein, </a:t>
            </a:r>
            <a:r>
              <a:rPr lang="tr-TR" dirty="0" err="1"/>
              <a:t>because</a:t>
            </a:r>
            <a:r>
              <a:rPr lang="tr-TR" dirty="0"/>
              <a:t> </a:t>
            </a:r>
            <a:r>
              <a:rPr lang="tr-TR" dirty="0" err="1"/>
              <a:t>this</a:t>
            </a:r>
            <a:r>
              <a:rPr lang="tr-TR" dirty="0"/>
              <a:t> has </a:t>
            </a:r>
            <a:r>
              <a:rPr lang="tr-TR" dirty="0" err="1"/>
              <a:t>the</a:t>
            </a:r>
            <a:r>
              <a:rPr lang="tr-TR" dirty="0"/>
              <a:t> </a:t>
            </a:r>
            <a:r>
              <a:rPr lang="tr-TR" dirty="0" err="1"/>
              <a:t>potential</a:t>
            </a:r>
            <a:r>
              <a:rPr lang="tr-TR" dirty="0"/>
              <a:t> </a:t>
            </a:r>
            <a:r>
              <a:rPr lang="tr-TR" dirty="0" err="1"/>
              <a:t>to</a:t>
            </a:r>
            <a:r>
              <a:rPr lang="tr-TR" dirty="0"/>
              <a:t> </a:t>
            </a:r>
            <a:r>
              <a:rPr lang="tr-TR" dirty="0" err="1"/>
              <a:t>aggravate</a:t>
            </a:r>
            <a:r>
              <a:rPr lang="tr-TR" dirty="0"/>
              <a:t> </a:t>
            </a:r>
            <a:r>
              <a:rPr lang="tr-TR" dirty="0" err="1"/>
              <a:t>urinary</a:t>
            </a:r>
            <a:r>
              <a:rPr lang="tr-TR" dirty="0"/>
              <a:t> protein </a:t>
            </a:r>
            <a:r>
              <a:rPr lang="tr-TR" dirty="0" err="1"/>
              <a:t>losses</a:t>
            </a:r>
            <a:r>
              <a:rPr lang="tr-TR" dirty="0"/>
              <a:t>. </a:t>
            </a:r>
          </a:p>
          <a:p>
            <a:pPr algn="just">
              <a:lnSpc>
                <a:spcPct val="150000"/>
              </a:lnSpc>
              <a:buFont typeface="Arial" panose="020B0604020202020204" pitchFamily="34" charset="0"/>
              <a:buChar char="•"/>
            </a:pPr>
            <a:r>
              <a:rPr lang="tr-TR" dirty="0" err="1"/>
              <a:t>The</a:t>
            </a:r>
            <a:r>
              <a:rPr lang="tr-TR" dirty="0"/>
              <a:t> </a:t>
            </a:r>
            <a:r>
              <a:rPr lang="tr-TR" dirty="0" err="1"/>
              <a:t>enhanced</a:t>
            </a:r>
            <a:r>
              <a:rPr lang="tr-TR" dirty="0"/>
              <a:t> omega-3 </a:t>
            </a:r>
            <a:r>
              <a:rPr lang="tr-TR" dirty="0" err="1"/>
              <a:t>to</a:t>
            </a:r>
            <a:r>
              <a:rPr lang="tr-TR" dirty="0"/>
              <a:t> omega-6 </a:t>
            </a:r>
            <a:r>
              <a:rPr lang="tr-TR" dirty="0" err="1"/>
              <a:t>polyunsaturated</a:t>
            </a:r>
            <a:r>
              <a:rPr lang="tr-TR" dirty="0"/>
              <a:t> </a:t>
            </a:r>
            <a:r>
              <a:rPr lang="tr-TR" dirty="0" err="1"/>
              <a:t>fatty</a:t>
            </a:r>
            <a:r>
              <a:rPr lang="tr-TR" dirty="0"/>
              <a:t> </a:t>
            </a:r>
            <a:r>
              <a:rPr lang="tr-TR" dirty="0" err="1"/>
              <a:t>acid</a:t>
            </a:r>
            <a:r>
              <a:rPr lang="tr-TR" dirty="0"/>
              <a:t> </a:t>
            </a:r>
            <a:r>
              <a:rPr lang="tr-TR" dirty="0" err="1"/>
              <a:t>ratio</a:t>
            </a:r>
            <a:r>
              <a:rPr lang="tr-TR" dirty="0"/>
              <a:t> </a:t>
            </a:r>
            <a:r>
              <a:rPr lang="tr-TR" dirty="0" err="1"/>
              <a:t>and</a:t>
            </a:r>
            <a:r>
              <a:rPr lang="tr-TR" dirty="0"/>
              <a:t> </a:t>
            </a:r>
            <a:r>
              <a:rPr lang="tr-TR" dirty="0" err="1"/>
              <a:t>restriction</a:t>
            </a:r>
            <a:r>
              <a:rPr lang="tr-TR" dirty="0"/>
              <a:t> in salt </a:t>
            </a:r>
            <a:r>
              <a:rPr lang="tr-TR" dirty="0" err="1"/>
              <a:t>and</a:t>
            </a:r>
            <a:r>
              <a:rPr lang="tr-TR" dirty="0"/>
              <a:t> </a:t>
            </a:r>
            <a:r>
              <a:rPr lang="tr-TR" dirty="0" err="1"/>
              <a:t>phosphorus</a:t>
            </a:r>
            <a:r>
              <a:rPr lang="tr-TR" dirty="0"/>
              <a:t> </a:t>
            </a:r>
            <a:r>
              <a:rPr lang="tr-TR" dirty="0" err="1"/>
              <a:t>found</a:t>
            </a:r>
            <a:r>
              <a:rPr lang="tr-TR" dirty="0"/>
              <a:t> in canine </a:t>
            </a:r>
            <a:r>
              <a:rPr lang="tr-TR" dirty="0" err="1"/>
              <a:t>renal</a:t>
            </a:r>
            <a:r>
              <a:rPr lang="tr-TR" dirty="0"/>
              <a:t> </a:t>
            </a:r>
            <a:r>
              <a:rPr lang="tr-TR" dirty="0" err="1"/>
              <a:t>diets</a:t>
            </a:r>
            <a:r>
              <a:rPr lang="tr-TR" dirty="0"/>
              <a:t> can </a:t>
            </a:r>
            <a:r>
              <a:rPr lang="tr-TR" dirty="0" err="1"/>
              <a:t>also</a:t>
            </a:r>
            <a:r>
              <a:rPr lang="tr-TR" dirty="0"/>
              <a:t> be of </a:t>
            </a:r>
            <a:r>
              <a:rPr lang="tr-TR" dirty="0" err="1"/>
              <a:t>benefit</a:t>
            </a:r>
            <a:r>
              <a:rPr lang="tr-TR" dirty="0"/>
              <a:t> </a:t>
            </a:r>
            <a:r>
              <a:rPr lang="tr-TR" dirty="0" err="1"/>
              <a:t>to</a:t>
            </a:r>
            <a:r>
              <a:rPr lang="tr-TR" dirty="0"/>
              <a:t> </a:t>
            </a:r>
            <a:r>
              <a:rPr lang="tr-TR" dirty="0" err="1"/>
              <a:t>dogs</a:t>
            </a:r>
            <a:r>
              <a:rPr lang="tr-TR" dirty="0"/>
              <a:t> </a:t>
            </a:r>
            <a:r>
              <a:rPr lang="tr-TR" dirty="0" err="1"/>
              <a:t>with</a:t>
            </a:r>
            <a:r>
              <a:rPr lang="tr-TR" dirty="0"/>
              <a:t> </a:t>
            </a:r>
            <a:r>
              <a:rPr lang="tr-TR" dirty="0" err="1"/>
              <a:t>glomerulopathies</a:t>
            </a:r>
            <a:r>
              <a:rPr lang="tr-TR" dirty="0"/>
              <a:t>. </a:t>
            </a:r>
          </a:p>
          <a:p>
            <a:pPr algn="just">
              <a:lnSpc>
                <a:spcPct val="150000"/>
              </a:lnSpc>
              <a:buFont typeface="Arial" panose="020B0604020202020204" pitchFamily="34" charset="0"/>
              <a:buChar char="•"/>
            </a:pPr>
            <a:r>
              <a:rPr lang="tr-TR" dirty="0" err="1"/>
              <a:t>Plasma</a:t>
            </a:r>
            <a:r>
              <a:rPr lang="tr-TR" dirty="0"/>
              <a:t> </a:t>
            </a:r>
            <a:r>
              <a:rPr lang="tr-TR" dirty="0" err="1"/>
              <a:t>volume</a:t>
            </a:r>
            <a:r>
              <a:rPr lang="tr-TR" dirty="0"/>
              <a:t> is </a:t>
            </a:r>
            <a:r>
              <a:rPr lang="tr-TR" dirty="0" err="1"/>
              <a:t>often</a:t>
            </a:r>
            <a:r>
              <a:rPr lang="tr-TR" dirty="0"/>
              <a:t> </a:t>
            </a:r>
            <a:r>
              <a:rPr lang="tr-TR" dirty="0" err="1"/>
              <a:t>reduced</a:t>
            </a:r>
            <a:r>
              <a:rPr lang="tr-TR" dirty="0"/>
              <a:t> in </a:t>
            </a:r>
            <a:r>
              <a:rPr lang="tr-TR" dirty="0" err="1"/>
              <a:t>animals</a:t>
            </a:r>
            <a:r>
              <a:rPr lang="tr-TR" dirty="0"/>
              <a:t> </a:t>
            </a:r>
            <a:r>
              <a:rPr lang="tr-TR" dirty="0" err="1"/>
              <a:t>with</a:t>
            </a:r>
            <a:r>
              <a:rPr lang="tr-TR" dirty="0"/>
              <a:t> </a:t>
            </a:r>
            <a:r>
              <a:rPr lang="tr-TR" dirty="0" err="1"/>
              <a:t>hypoalbuminemia</a:t>
            </a:r>
            <a:r>
              <a:rPr lang="tr-TR" dirty="0"/>
              <a:t> </a:t>
            </a:r>
            <a:r>
              <a:rPr lang="tr-TR" dirty="0" err="1"/>
              <a:t>and</a:t>
            </a:r>
            <a:r>
              <a:rPr lang="tr-TR" dirty="0"/>
              <a:t> </a:t>
            </a:r>
            <a:r>
              <a:rPr lang="tr-TR" dirty="0" err="1"/>
              <a:t>edema</a:t>
            </a:r>
            <a:r>
              <a:rPr lang="tr-TR" dirty="0"/>
              <a:t>, </a:t>
            </a:r>
            <a:r>
              <a:rPr lang="tr-TR" dirty="0" err="1"/>
              <a:t>the</a:t>
            </a:r>
            <a:r>
              <a:rPr lang="tr-TR" dirty="0"/>
              <a:t> </a:t>
            </a:r>
            <a:r>
              <a:rPr lang="tr-TR" dirty="0" err="1"/>
              <a:t>use</a:t>
            </a:r>
            <a:r>
              <a:rPr lang="tr-TR" dirty="0"/>
              <a:t> of </a:t>
            </a:r>
            <a:r>
              <a:rPr lang="tr-TR" dirty="0" err="1"/>
              <a:t>diuretics</a:t>
            </a:r>
            <a:r>
              <a:rPr lang="tr-TR" dirty="0"/>
              <a:t> </a:t>
            </a:r>
            <a:r>
              <a:rPr lang="tr-TR" dirty="0" err="1"/>
              <a:t>should</a:t>
            </a:r>
            <a:r>
              <a:rPr lang="tr-TR" dirty="0"/>
              <a:t> be </a:t>
            </a:r>
            <a:r>
              <a:rPr lang="tr-TR" dirty="0" err="1"/>
              <a:t>avoided</a:t>
            </a:r>
            <a:r>
              <a:rPr lang="tr-TR" dirty="0"/>
              <a:t> </a:t>
            </a:r>
            <a:r>
              <a:rPr lang="tr-TR" dirty="0" err="1"/>
              <a:t>unless</a:t>
            </a:r>
            <a:r>
              <a:rPr lang="tr-TR" dirty="0"/>
              <a:t> </a:t>
            </a:r>
            <a:r>
              <a:rPr lang="tr-TR" dirty="0" err="1"/>
              <a:t>these</a:t>
            </a:r>
            <a:r>
              <a:rPr lang="tr-TR" dirty="0"/>
              <a:t> </a:t>
            </a:r>
            <a:r>
              <a:rPr lang="tr-TR" dirty="0" err="1"/>
              <a:t>drugs</a:t>
            </a:r>
            <a:r>
              <a:rPr lang="tr-TR" dirty="0"/>
              <a:t> </a:t>
            </a:r>
            <a:r>
              <a:rPr lang="tr-TR" dirty="0" err="1"/>
              <a:t>are</a:t>
            </a:r>
            <a:r>
              <a:rPr lang="tr-TR" dirty="0"/>
              <a:t> </a:t>
            </a:r>
            <a:r>
              <a:rPr lang="tr-TR" dirty="0" err="1"/>
              <a:t>needed</a:t>
            </a:r>
            <a:r>
              <a:rPr lang="tr-TR" dirty="0"/>
              <a:t> </a:t>
            </a:r>
            <a:r>
              <a:rPr lang="tr-TR" dirty="0" err="1"/>
              <a:t>to</a:t>
            </a:r>
            <a:r>
              <a:rPr lang="tr-TR" dirty="0"/>
              <a:t> </a:t>
            </a:r>
            <a:r>
              <a:rPr lang="tr-TR" dirty="0" err="1"/>
              <a:t>control</a:t>
            </a:r>
            <a:r>
              <a:rPr lang="tr-TR" dirty="0"/>
              <a:t> </a:t>
            </a:r>
            <a:r>
              <a:rPr lang="tr-TR" dirty="0" err="1"/>
              <a:t>respiratory</a:t>
            </a:r>
            <a:r>
              <a:rPr lang="tr-TR" dirty="0"/>
              <a:t> </a:t>
            </a:r>
            <a:r>
              <a:rPr lang="tr-TR" dirty="0" err="1"/>
              <a:t>distress</a:t>
            </a:r>
            <a:r>
              <a:rPr lang="tr-TR" dirty="0"/>
              <a:t>. </a:t>
            </a:r>
          </a:p>
          <a:p>
            <a:pPr algn="just">
              <a:lnSpc>
                <a:spcPct val="150000"/>
              </a:lnSpc>
              <a:buFont typeface="Arial" panose="020B0604020202020204" pitchFamily="34" charset="0"/>
              <a:buChar char="•"/>
            </a:pPr>
            <a:endParaRPr lang="en-US" dirty="0"/>
          </a:p>
        </p:txBody>
      </p:sp>
    </p:spTree>
    <p:extLst>
      <p:ext uri="{BB962C8B-B14F-4D97-AF65-F5344CB8AC3E}">
        <p14:creationId xmlns:p14="http://schemas.microsoft.com/office/powerpoint/2010/main" val="364034444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F7A928D8-AABC-6D40-9AA4-26D3080603D1}"/>
              </a:ext>
            </a:extLst>
          </p:cNvPr>
          <p:cNvPicPr>
            <a:picLocks noGrp="1" noChangeAspect="1"/>
          </p:cNvPicPr>
          <p:nvPr>
            <p:ph idx="1"/>
          </p:nvPr>
        </p:nvPicPr>
        <p:blipFill>
          <a:blip r:embed="rId2"/>
          <a:stretch>
            <a:fillRect/>
          </a:stretch>
        </p:blipFill>
        <p:spPr>
          <a:xfrm>
            <a:off x="588665" y="597568"/>
            <a:ext cx="10982680" cy="5205664"/>
          </a:xfrm>
        </p:spPr>
      </p:pic>
    </p:spTree>
    <p:extLst>
      <p:ext uri="{BB962C8B-B14F-4D97-AF65-F5344CB8AC3E}">
        <p14:creationId xmlns:p14="http://schemas.microsoft.com/office/powerpoint/2010/main" val="133159562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93389-73B4-784C-BC9B-AA07358A774D}"/>
              </a:ext>
            </a:extLst>
          </p:cNvPr>
          <p:cNvSpPr>
            <a:spLocks noGrp="1"/>
          </p:cNvSpPr>
          <p:nvPr>
            <p:ph type="title"/>
          </p:nvPr>
        </p:nvSpPr>
        <p:spPr>
          <a:xfrm>
            <a:off x="766434" y="817972"/>
            <a:ext cx="9720072" cy="811322"/>
          </a:xfrm>
        </p:spPr>
        <p:txBody>
          <a:bodyPr>
            <a:normAutofit/>
          </a:bodyPr>
          <a:lstStyle/>
          <a:p>
            <a:r>
              <a:rPr lang="tr-TR" sz="2400" cap="none" dirty="0">
                <a:solidFill>
                  <a:srgbClr val="00B0F0"/>
                </a:solidFill>
              </a:rPr>
              <a:t>Management Of </a:t>
            </a:r>
            <a:r>
              <a:rPr lang="tr-TR" sz="2400" cap="none" dirty="0" err="1">
                <a:solidFill>
                  <a:srgbClr val="00B0F0"/>
                </a:solidFill>
              </a:rPr>
              <a:t>Uremia</a:t>
            </a:r>
            <a:r>
              <a:rPr lang="tr-TR" sz="2400" cap="none" dirty="0">
                <a:solidFill>
                  <a:srgbClr val="00B0F0"/>
                </a:solidFill>
              </a:rPr>
              <a:t> </a:t>
            </a:r>
            <a:r>
              <a:rPr lang="tr-TR" sz="2400" cap="none" dirty="0" err="1">
                <a:solidFill>
                  <a:srgbClr val="00B0F0"/>
                </a:solidFill>
              </a:rPr>
              <a:t>And</a:t>
            </a:r>
            <a:r>
              <a:rPr lang="tr-TR" sz="2400" cap="none" dirty="0">
                <a:solidFill>
                  <a:srgbClr val="00B0F0"/>
                </a:solidFill>
              </a:rPr>
              <a:t> </a:t>
            </a:r>
            <a:r>
              <a:rPr lang="tr-TR" sz="2400" cap="none" dirty="0" err="1">
                <a:solidFill>
                  <a:srgbClr val="00B0F0"/>
                </a:solidFill>
              </a:rPr>
              <a:t>Other</a:t>
            </a:r>
            <a:r>
              <a:rPr lang="tr-TR" sz="2400" cap="none" dirty="0">
                <a:solidFill>
                  <a:srgbClr val="00B0F0"/>
                </a:solidFill>
              </a:rPr>
              <a:t> </a:t>
            </a:r>
            <a:r>
              <a:rPr lang="tr-TR" sz="2400" cap="none" dirty="0" err="1">
                <a:solidFill>
                  <a:srgbClr val="00B0F0"/>
                </a:solidFill>
              </a:rPr>
              <a:t>Complications</a:t>
            </a:r>
            <a:r>
              <a:rPr lang="tr-TR" sz="2400" cap="none" dirty="0">
                <a:solidFill>
                  <a:srgbClr val="00B0F0"/>
                </a:solidFill>
              </a:rPr>
              <a:t> Of </a:t>
            </a:r>
            <a:r>
              <a:rPr lang="tr-TR" sz="2400" cap="none" dirty="0" err="1">
                <a:solidFill>
                  <a:srgbClr val="00B0F0"/>
                </a:solidFill>
              </a:rPr>
              <a:t>Glomerular</a:t>
            </a:r>
            <a:r>
              <a:rPr lang="tr-TR" sz="2400" cap="none" dirty="0">
                <a:solidFill>
                  <a:srgbClr val="00B0F0"/>
                </a:solidFill>
              </a:rPr>
              <a:t> </a:t>
            </a:r>
            <a:r>
              <a:rPr lang="tr-TR" sz="2400" cap="none" dirty="0" err="1">
                <a:solidFill>
                  <a:srgbClr val="00B0F0"/>
                </a:solidFill>
              </a:rPr>
              <a:t>Disease</a:t>
            </a:r>
            <a:r>
              <a:rPr lang="tr-TR" sz="2400" cap="none" dirty="0">
                <a:solidFill>
                  <a:srgbClr val="00B0F0"/>
                </a:solidFill>
              </a:rPr>
              <a:t> </a:t>
            </a:r>
            <a:r>
              <a:rPr lang="tr-TR" sz="2400" cap="none" dirty="0" err="1">
                <a:solidFill>
                  <a:srgbClr val="00B0F0"/>
                </a:solidFill>
              </a:rPr>
              <a:t>and</a:t>
            </a:r>
            <a:r>
              <a:rPr lang="tr-TR" sz="2400" cap="none" dirty="0">
                <a:solidFill>
                  <a:srgbClr val="00B0F0"/>
                </a:solidFill>
              </a:rPr>
              <a:t> </a:t>
            </a:r>
            <a:r>
              <a:rPr lang="tr-TR" sz="2400" dirty="0">
                <a:solidFill>
                  <a:srgbClr val="00B0F0"/>
                </a:solidFill>
              </a:rPr>
              <a:t>CKD</a:t>
            </a:r>
            <a:r>
              <a:rPr lang="tr-TR" sz="2400" dirty="0"/>
              <a:t> </a:t>
            </a:r>
            <a:endParaRPr lang="en-US" sz="2400" dirty="0"/>
          </a:p>
        </p:txBody>
      </p:sp>
      <p:sp>
        <p:nvSpPr>
          <p:cNvPr id="3" name="Content Placeholder 2">
            <a:extLst>
              <a:ext uri="{FF2B5EF4-FFF2-40B4-BE49-F238E27FC236}">
                <a16:creationId xmlns:a16="http://schemas.microsoft.com/office/drawing/2014/main" id="{814A9FBF-A962-5F43-8144-9EBB627940BB}"/>
              </a:ext>
            </a:extLst>
          </p:cNvPr>
          <p:cNvSpPr>
            <a:spLocks noGrp="1"/>
          </p:cNvSpPr>
          <p:nvPr>
            <p:ph idx="1"/>
          </p:nvPr>
        </p:nvSpPr>
        <p:spPr>
          <a:xfrm>
            <a:off x="766434" y="1753985"/>
            <a:ext cx="10405871" cy="4023360"/>
          </a:xfrm>
        </p:spPr>
        <p:txBody>
          <a:bodyPr>
            <a:normAutofit/>
          </a:bodyPr>
          <a:lstStyle/>
          <a:p>
            <a:pPr algn="just">
              <a:lnSpc>
                <a:spcPct val="150000"/>
              </a:lnSpc>
            </a:pPr>
            <a:r>
              <a:rPr lang="tr-TR" sz="1800" dirty="0"/>
              <a:t>Advanced </a:t>
            </a:r>
            <a:r>
              <a:rPr lang="tr-TR" sz="1800" dirty="0" err="1"/>
              <a:t>azotemia</a:t>
            </a:r>
            <a:r>
              <a:rPr lang="tr-TR" sz="1800" dirty="0"/>
              <a:t> </a:t>
            </a:r>
            <a:r>
              <a:rPr lang="tr-TR" sz="1800" dirty="0" err="1"/>
              <a:t>resulting</a:t>
            </a:r>
            <a:r>
              <a:rPr lang="tr-TR" sz="1800" dirty="0"/>
              <a:t> </a:t>
            </a:r>
            <a:r>
              <a:rPr lang="tr-TR" sz="1800" dirty="0" err="1"/>
              <a:t>from</a:t>
            </a:r>
            <a:r>
              <a:rPr lang="tr-TR" sz="1800" dirty="0"/>
              <a:t> </a:t>
            </a:r>
            <a:r>
              <a:rPr lang="tr-TR" sz="1800" dirty="0" err="1"/>
              <a:t>either</a:t>
            </a:r>
            <a:r>
              <a:rPr lang="tr-TR" sz="1800" dirty="0"/>
              <a:t> severe </a:t>
            </a:r>
            <a:r>
              <a:rPr lang="tr-TR" sz="1800" dirty="0" err="1"/>
              <a:t>glomerular</a:t>
            </a:r>
            <a:r>
              <a:rPr lang="tr-TR" sz="1800" dirty="0"/>
              <a:t> </a:t>
            </a:r>
            <a:r>
              <a:rPr lang="tr-TR" sz="1800" dirty="0" err="1"/>
              <a:t>lesions</a:t>
            </a:r>
            <a:r>
              <a:rPr lang="tr-TR" sz="1800" dirty="0"/>
              <a:t> </a:t>
            </a:r>
            <a:r>
              <a:rPr lang="tr-TR" sz="1800" dirty="0" err="1"/>
              <a:t>or</a:t>
            </a:r>
            <a:r>
              <a:rPr lang="tr-TR" sz="1800" dirty="0"/>
              <a:t> </a:t>
            </a:r>
            <a:r>
              <a:rPr lang="tr-TR" sz="1800" dirty="0" err="1"/>
              <a:t>generalized</a:t>
            </a:r>
            <a:r>
              <a:rPr lang="tr-TR" sz="1800" dirty="0"/>
              <a:t> </a:t>
            </a:r>
            <a:r>
              <a:rPr lang="tr-TR" sz="1800" dirty="0" err="1"/>
              <a:t>renal</a:t>
            </a:r>
            <a:r>
              <a:rPr lang="tr-TR" sz="1800" dirty="0"/>
              <a:t> </a:t>
            </a:r>
            <a:r>
              <a:rPr lang="tr-TR" sz="1800" dirty="0" err="1"/>
              <a:t>disease</a:t>
            </a:r>
            <a:r>
              <a:rPr lang="tr-TR" sz="1800" dirty="0"/>
              <a:t> </a:t>
            </a:r>
            <a:r>
              <a:rPr lang="tr-TR" sz="1800" dirty="0" err="1"/>
              <a:t>may</a:t>
            </a:r>
            <a:r>
              <a:rPr lang="tr-TR" sz="1800" dirty="0"/>
              <a:t> </a:t>
            </a:r>
            <a:r>
              <a:rPr lang="tr-TR" sz="1800" dirty="0" err="1"/>
              <a:t>eventually</a:t>
            </a:r>
            <a:r>
              <a:rPr lang="tr-TR" sz="1800" dirty="0"/>
              <a:t> </a:t>
            </a:r>
            <a:r>
              <a:rPr lang="tr-TR" sz="1800" dirty="0" err="1"/>
              <a:t>develop</a:t>
            </a:r>
            <a:r>
              <a:rPr lang="tr-TR" sz="1800" dirty="0"/>
              <a:t> in </a:t>
            </a:r>
            <a:r>
              <a:rPr lang="tr-TR" sz="1800" dirty="0" err="1"/>
              <a:t>dogs</a:t>
            </a:r>
            <a:r>
              <a:rPr lang="tr-TR" sz="1800" dirty="0"/>
              <a:t> </a:t>
            </a:r>
            <a:r>
              <a:rPr lang="tr-TR" sz="1800" dirty="0" err="1"/>
              <a:t>with</a:t>
            </a:r>
            <a:r>
              <a:rPr lang="tr-TR" sz="1800" dirty="0"/>
              <a:t> </a:t>
            </a:r>
            <a:r>
              <a:rPr lang="tr-TR" sz="1800" dirty="0" err="1"/>
              <a:t>glomerular</a:t>
            </a:r>
            <a:r>
              <a:rPr lang="tr-TR" sz="1800" dirty="0"/>
              <a:t> </a:t>
            </a:r>
            <a:r>
              <a:rPr lang="tr-TR" sz="1800" dirty="0" err="1"/>
              <a:t>disease</a:t>
            </a:r>
            <a:r>
              <a:rPr lang="tr-TR" sz="1800" dirty="0"/>
              <a:t>. </a:t>
            </a:r>
          </a:p>
          <a:p>
            <a:pPr algn="just">
              <a:lnSpc>
                <a:spcPct val="150000"/>
              </a:lnSpc>
            </a:pPr>
            <a:r>
              <a:rPr lang="tr-TR" sz="1800" dirty="0" err="1"/>
              <a:t>Uremia</a:t>
            </a:r>
            <a:r>
              <a:rPr lang="tr-TR" sz="1800" dirty="0"/>
              <a:t>: </a:t>
            </a:r>
            <a:r>
              <a:rPr lang="tr-TR" sz="1800" dirty="0" err="1"/>
              <a:t>anorexia</a:t>
            </a:r>
            <a:r>
              <a:rPr lang="tr-TR" sz="1800" dirty="0"/>
              <a:t>, oral </a:t>
            </a:r>
            <a:r>
              <a:rPr lang="tr-TR" sz="1800" dirty="0" err="1"/>
              <a:t>ulcerations</a:t>
            </a:r>
            <a:r>
              <a:rPr lang="tr-TR" sz="1800" dirty="0"/>
              <a:t>, </a:t>
            </a:r>
            <a:r>
              <a:rPr lang="tr-TR" sz="1800" dirty="0" err="1"/>
              <a:t>vomiting</a:t>
            </a:r>
            <a:r>
              <a:rPr lang="tr-TR" sz="1800" dirty="0"/>
              <a:t>, </a:t>
            </a:r>
            <a:r>
              <a:rPr lang="tr-TR" sz="1800" dirty="0" err="1"/>
              <a:t>diarrhea</a:t>
            </a:r>
            <a:r>
              <a:rPr lang="tr-TR" sz="1800" dirty="0"/>
              <a:t>, </a:t>
            </a:r>
            <a:r>
              <a:rPr lang="tr-TR" sz="1800" dirty="0" err="1"/>
              <a:t>metabolic</a:t>
            </a:r>
            <a:r>
              <a:rPr lang="tr-TR" sz="1800" dirty="0"/>
              <a:t> </a:t>
            </a:r>
            <a:r>
              <a:rPr lang="tr-TR" sz="1800" dirty="0" err="1"/>
              <a:t>acidosis</a:t>
            </a:r>
            <a:r>
              <a:rPr lang="tr-TR" sz="1800" dirty="0"/>
              <a:t>, </a:t>
            </a:r>
            <a:r>
              <a:rPr lang="tr-TR" sz="1800" dirty="0" err="1"/>
              <a:t>anemia</a:t>
            </a:r>
            <a:r>
              <a:rPr lang="tr-TR" sz="1800" dirty="0"/>
              <a:t>, </a:t>
            </a:r>
            <a:r>
              <a:rPr lang="tr-TR" sz="1800" dirty="0" err="1"/>
              <a:t>and</a:t>
            </a:r>
            <a:r>
              <a:rPr lang="tr-TR" sz="1800" dirty="0"/>
              <a:t> </a:t>
            </a:r>
            <a:r>
              <a:rPr lang="tr-TR" sz="1800" dirty="0" err="1"/>
              <a:t>volume</a:t>
            </a:r>
            <a:r>
              <a:rPr lang="tr-TR" sz="1800" dirty="0"/>
              <a:t> </a:t>
            </a:r>
            <a:r>
              <a:rPr lang="tr-TR" sz="1800" dirty="0" err="1"/>
              <a:t>depletion</a:t>
            </a:r>
            <a:r>
              <a:rPr lang="tr-TR" sz="1800" dirty="0"/>
              <a:t>. </a:t>
            </a:r>
          </a:p>
          <a:p>
            <a:pPr algn="just">
              <a:lnSpc>
                <a:spcPct val="150000"/>
              </a:lnSpc>
            </a:pPr>
            <a:r>
              <a:rPr lang="tr-TR" sz="1800" dirty="0" err="1"/>
              <a:t>Each</a:t>
            </a:r>
            <a:r>
              <a:rPr lang="tr-TR" sz="1800" dirty="0"/>
              <a:t> of </a:t>
            </a:r>
            <a:r>
              <a:rPr lang="tr-TR" sz="1800" dirty="0" err="1"/>
              <a:t>these</a:t>
            </a:r>
            <a:r>
              <a:rPr lang="tr-TR" sz="1800" dirty="0"/>
              <a:t> </a:t>
            </a:r>
            <a:r>
              <a:rPr lang="tr-TR" sz="1800" dirty="0" err="1"/>
              <a:t>needs</a:t>
            </a:r>
            <a:r>
              <a:rPr lang="tr-TR" sz="1800" dirty="0"/>
              <a:t> </a:t>
            </a:r>
            <a:r>
              <a:rPr lang="tr-TR" sz="1800" dirty="0" err="1"/>
              <a:t>to</a:t>
            </a:r>
            <a:r>
              <a:rPr lang="tr-TR" sz="1800" dirty="0"/>
              <a:t> be </a:t>
            </a:r>
            <a:r>
              <a:rPr lang="tr-TR" sz="1800" dirty="0" err="1"/>
              <a:t>managed</a:t>
            </a:r>
            <a:r>
              <a:rPr lang="tr-TR" sz="1800" dirty="0"/>
              <a:t> as </a:t>
            </a:r>
            <a:r>
              <a:rPr lang="tr-TR" sz="1800" dirty="0" err="1"/>
              <a:t>individual</a:t>
            </a:r>
            <a:r>
              <a:rPr lang="tr-TR" sz="1800" dirty="0"/>
              <a:t> </a:t>
            </a:r>
            <a:r>
              <a:rPr lang="tr-TR" sz="1800" dirty="0" err="1"/>
              <a:t>problems</a:t>
            </a:r>
            <a:r>
              <a:rPr lang="tr-TR" sz="1800" dirty="0"/>
              <a:t> as </a:t>
            </a:r>
            <a:r>
              <a:rPr lang="tr-TR" sz="1800" dirty="0" err="1"/>
              <a:t>the</a:t>
            </a:r>
            <a:r>
              <a:rPr lang="tr-TR" sz="1800" dirty="0"/>
              <a:t> </a:t>
            </a:r>
            <a:r>
              <a:rPr lang="tr-TR" sz="1800" dirty="0" err="1"/>
              <a:t>need</a:t>
            </a:r>
            <a:r>
              <a:rPr lang="tr-TR" sz="1800" dirty="0"/>
              <a:t> </a:t>
            </a:r>
            <a:r>
              <a:rPr lang="tr-TR" sz="1800" dirty="0" err="1"/>
              <a:t>arises</a:t>
            </a:r>
            <a:r>
              <a:rPr lang="tr-TR" sz="1800" dirty="0"/>
              <a:t> in a </a:t>
            </a:r>
            <a:r>
              <a:rPr lang="tr-TR" sz="1800" dirty="0" err="1"/>
              <a:t>similar</a:t>
            </a:r>
            <a:r>
              <a:rPr lang="tr-TR" sz="1800" dirty="0"/>
              <a:t> </a:t>
            </a:r>
            <a:r>
              <a:rPr lang="tr-TR" sz="1800" dirty="0" err="1"/>
              <a:t>fashion</a:t>
            </a:r>
            <a:r>
              <a:rPr lang="tr-TR" sz="1800" dirty="0"/>
              <a:t> </a:t>
            </a:r>
            <a:r>
              <a:rPr lang="tr-TR" sz="1800" dirty="0" err="1"/>
              <a:t>to</a:t>
            </a:r>
            <a:r>
              <a:rPr lang="tr-TR" sz="1800" dirty="0"/>
              <a:t> </a:t>
            </a:r>
            <a:r>
              <a:rPr lang="tr-TR" sz="1800" dirty="0" err="1"/>
              <a:t>other</a:t>
            </a:r>
            <a:r>
              <a:rPr lang="tr-TR" sz="1800" dirty="0"/>
              <a:t> </a:t>
            </a:r>
            <a:r>
              <a:rPr lang="tr-TR" sz="1800" dirty="0" err="1"/>
              <a:t>dogs</a:t>
            </a:r>
            <a:r>
              <a:rPr lang="tr-TR" sz="1800" dirty="0"/>
              <a:t> </a:t>
            </a:r>
            <a:r>
              <a:rPr lang="tr-TR" sz="1800" dirty="0" err="1"/>
              <a:t>with</a:t>
            </a:r>
            <a:r>
              <a:rPr lang="tr-TR" sz="1800" dirty="0"/>
              <a:t> CKD. </a:t>
            </a:r>
          </a:p>
          <a:p>
            <a:pPr algn="just">
              <a:lnSpc>
                <a:spcPct val="150000"/>
              </a:lnSpc>
            </a:pPr>
            <a:r>
              <a:rPr lang="tr-TR" sz="1800" dirty="0" err="1"/>
              <a:t>Fluid</a:t>
            </a:r>
            <a:r>
              <a:rPr lang="tr-TR" sz="1800" dirty="0"/>
              <a:t> </a:t>
            </a:r>
            <a:r>
              <a:rPr lang="tr-TR" sz="1800" dirty="0" err="1"/>
              <a:t>therapy</a:t>
            </a:r>
            <a:r>
              <a:rPr lang="tr-TR" sz="1800" dirty="0"/>
              <a:t> in </a:t>
            </a:r>
            <a:r>
              <a:rPr lang="tr-TR" sz="1800" dirty="0" err="1"/>
              <a:t>the</a:t>
            </a:r>
            <a:r>
              <a:rPr lang="tr-TR" sz="1800" dirty="0"/>
              <a:t> </a:t>
            </a:r>
            <a:r>
              <a:rPr lang="tr-TR" sz="1800" dirty="0" err="1"/>
              <a:t>patient</a:t>
            </a:r>
            <a:r>
              <a:rPr lang="tr-TR" sz="1800" dirty="0"/>
              <a:t> </a:t>
            </a:r>
            <a:r>
              <a:rPr lang="tr-TR" sz="1800" dirty="0" err="1"/>
              <a:t>with</a:t>
            </a:r>
            <a:r>
              <a:rPr lang="tr-TR" sz="1800" dirty="0"/>
              <a:t> </a:t>
            </a:r>
            <a:r>
              <a:rPr lang="tr-TR" sz="1800" dirty="0" err="1"/>
              <a:t>nephrotic</a:t>
            </a:r>
            <a:r>
              <a:rPr lang="tr-TR" sz="1800" dirty="0"/>
              <a:t> </a:t>
            </a:r>
            <a:r>
              <a:rPr lang="tr-TR" sz="1800" dirty="0" err="1"/>
              <a:t>syndrome</a:t>
            </a:r>
            <a:r>
              <a:rPr lang="tr-TR" sz="1800" dirty="0"/>
              <a:t> can </a:t>
            </a:r>
            <a:r>
              <a:rPr lang="tr-TR" sz="1800" dirty="0" err="1"/>
              <a:t>present</a:t>
            </a:r>
            <a:r>
              <a:rPr lang="tr-TR" sz="1800" dirty="0"/>
              <a:t> a </a:t>
            </a:r>
            <a:r>
              <a:rPr lang="tr-TR" sz="1800" dirty="0" err="1"/>
              <a:t>particular</a:t>
            </a:r>
            <a:r>
              <a:rPr lang="tr-TR" sz="1800" dirty="0"/>
              <a:t> </a:t>
            </a:r>
            <a:r>
              <a:rPr lang="tr-TR" sz="1800" dirty="0" err="1"/>
              <a:t>challenge</a:t>
            </a:r>
            <a:r>
              <a:rPr lang="tr-TR" sz="1800" dirty="0"/>
              <a:t> </a:t>
            </a:r>
            <a:r>
              <a:rPr lang="tr-TR" sz="1800" dirty="0" err="1"/>
              <a:t>because</a:t>
            </a:r>
            <a:r>
              <a:rPr lang="tr-TR" sz="1800" dirty="0"/>
              <a:t> of </a:t>
            </a:r>
            <a:r>
              <a:rPr lang="tr-TR" sz="1800" dirty="0" err="1"/>
              <a:t>reduced</a:t>
            </a:r>
            <a:r>
              <a:rPr lang="tr-TR" sz="1800" dirty="0"/>
              <a:t> </a:t>
            </a:r>
            <a:r>
              <a:rPr lang="tr-TR" sz="1800" dirty="0" err="1"/>
              <a:t>plasma</a:t>
            </a:r>
            <a:r>
              <a:rPr lang="tr-TR" sz="1800" dirty="0"/>
              <a:t> </a:t>
            </a:r>
            <a:r>
              <a:rPr lang="tr-TR" sz="1800" dirty="0" err="1"/>
              <a:t>oncotic</a:t>
            </a:r>
            <a:r>
              <a:rPr lang="tr-TR" sz="1800" dirty="0"/>
              <a:t> </a:t>
            </a:r>
            <a:r>
              <a:rPr lang="tr-TR" sz="1800" dirty="0" err="1"/>
              <a:t>pressure</a:t>
            </a:r>
            <a:r>
              <a:rPr lang="tr-TR" sz="1800" dirty="0"/>
              <a:t> </a:t>
            </a:r>
            <a:r>
              <a:rPr lang="tr-TR" sz="1800" dirty="0" err="1"/>
              <a:t>and</a:t>
            </a:r>
            <a:r>
              <a:rPr lang="tr-TR" sz="1800" dirty="0"/>
              <a:t> </a:t>
            </a:r>
            <a:r>
              <a:rPr lang="tr-TR" sz="1800" dirty="0" err="1"/>
              <a:t>the</a:t>
            </a:r>
            <a:r>
              <a:rPr lang="tr-TR" sz="1800" dirty="0"/>
              <a:t> </a:t>
            </a:r>
            <a:r>
              <a:rPr lang="tr-TR" sz="1800" dirty="0" err="1"/>
              <a:t>tendency</a:t>
            </a:r>
            <a:r>
              <a:rPr lang="tr-TR" sz="1800" dirty="0"/>
              <a:t> </a:t>
            </a:r>
            <a:r>
              <a:rPr lang="tr-TR" sz="1800" dirty="0" err="1"/>
              <a:t>for</a:t>
            </a:r>
            <a:r>
              <a:rPr lang="tr-TR" sz="1800" dirty="0"/>
              <a:t> </a:t>
            </a:r>
            <a:r>
              <a:rPr lang="tr-TR" sz="1800" dirty="0" err="1"/>
              <a:t>fluid</a:t>
            </a:r>
            <a:r>
              <a:rPr lang="tr-TR" sz="1800" dirty="0"/>
              <a:t> </a:t>
            </a:r>
            <a:r>
              <a:rPr lang="tr-TR" sz="1800" dirty="0" err="1"/>
              <a:t>to</a:t>
            </a:r>
            <a:r>
              <a:rPr lang="tr-TR" sz="1800" dirty="0"/>
              <a:t> </a:t>
            </a:r>
            <a:r>
              <a:rPr lang="tr-TR" sz="1800" dirty="0" err="1"/>
              <a:t>move</a:t>
            </a:r>
            <a:r>
              <a:rPr lang="tr-TR" sz="1800" dirty="0"/>
              <a:t> </a:t>
            </a:r>
            <a:r>
              <a:rPr lang="tr-TR" sz="1800" dirty="0" err="1"/>
              <a:t>into</a:t>
            </a:r>
            <a:r>
              <a:rPr lang="tr-TR" sz="1800" dirty="0"/>
              <a:t> </a:t>
            </a:r>
            <a:r>
              <a:rPr lang="tr-TR" sz="1800" dirty="0" err="1"/>
              <a:t>the</a:t>
            </a:r>
            <a:r>
              <a:rPr lang="tr-TR" sz="1800" dirty="0"/>
              <a:t> </a:t>
            </a:r>
            <a:r>
              <a:rPr lang="tr-TR" sz="1800" dirty="0" err="1"/>
              <a:t>interstitial</a:t>
            </a:r>
            <a:r>
              <a:rPr lang="tr-TR" sz="1800" dirty="0"/>
              <a:t> </a:t>
            </a:r>
            <a:r>
              <a:rPr lang="tr-TR" sz="1800" dirty="0" err="1"/>
              <a:t>spaces</a:t>
            </a:r>
            <a:r>
              <a:rPr lang="tr-TR" sz="1800" dirty="0"/>
              <a:t> </a:t>
            </a:r>
          </a:p>
          <a:p>
            <a:pPr algn="just">
              <a:lnSpc>
                <a:spcPct val="150000"/>
              </a:lnSpc>
            </a:pPr>
            <a:endParaRPr lang="en-US" sz="1800" dirty="0"/>
          </a:p>
        </p:txBody>
      </p:sp>
    </p:spTree>
    <p:extLst>
      <p:ext uri="{BB962C8B-B14F-4D97-AF65-F5344CB8AC3E}">
        <p14:creationId xmlns:p14="http://schemas.microsoft.com/office/powerpoint/2010/main" val="61969809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565FE4-1C50-4648-A4C7-0BAFA6A24CA4}"/>
              </a:ext>
            </a:extLst>
          </p:cNvPr>
          <p:cNvSpPr>
            <a:spLocks noGrp="1"/>
          </p:cNvSpPr>
          <p:nvPr>
            <p:ph idx="1"/>
          </p:nvPr>
        </p:nvSpPr>
        <p:spPr>
          <a:xfrm>
            <a:off x="916061" y="806333"/>
            <a:ext cx="10173116" cy="4572001"/>
          </a:xfrm>
        </p:spPr>
        <p:txBody>
          <a:bodyPr>
            <a:normAutofit/>
          </a:bodyPr>
          <a:lstStyle/>
          <a:p>
            <a:pPr algn="just">
              <a:lnSpc>
                <a:spcPct val="150000"/>
              </a:lnSpc>
              <a:buFont typeface="Arial" panose="020B0604020202020204" pitchFamily="34" charset="0"/>
              <a:buChar char="•"/>
            </a:pPr>
            <a:r>
              <a:rPr lang="tr-TR" sz="1800" dirty="0" err="1"/>
              <a:t>Thromboembolism</a:t>
            </a:r>
            <a:r>
              <a:rPr lang="tr-TR" sz="1800" dirty="0"/>
              <a:t> </a:t>
            </a:r>
            <a:r>
              <a:rPr lang="tr-TR" sz="1800" dirty="0" err="1"/>
              <a:t>and</a:t>
            </a:r>
            <a:r>
              <a:rPr lang="tr-TR" sz="1800" dirty="0"/>
              <a:t> </a:t>
            </a:r>
            <a:r>
              <a:rPr lang="tr-TR" sz="1800" dirty="0" err="1"/>
              <a:t>fluid</a:t>
            </a:r>
            <a:r>
              <a:rPr lang="tr-TR" sz="1800" dirty="0"/>
              <a:t> </a:t>
            </a:r>
            <a:r>
              <a:rPr lang="tr-TR" sz="1800" dirty="0" err="1"/>
              <a:t>retention</a:t>
            </a:r>
            <a:r>
              <a:rPr lang="tr-TR" sz="1800" dirty="0"/>
              <a:t> </a:t>
            </a:r>
            <a:r>
              <a:rPr lang="tr-TR" sz="1800" dirty="0" err="1"/>
              <a:t>are</a:t>
            </a:r>
            <a:r>
              <a:rPr lang="tr-TR" sz="1800" dirty="0"/>
              <a:t> </a:t>
            </a:r>
            <a:r>
              <a:rPr lang="tr-TR" sz="1800" dirty="0" err="1"/>
              <a:t>complications</a:t>
            </a:r>
            <a:r>
              <a:rPr lang="tr-TR" sz="1800" dirty="0"/>
              <a:t> of </a:t>
            </a:r>
            <a:r>
              <a:rPr lang="tr-TR" sz="1800" dirty="0" err="1"/>
              <a:t>glomerular</a:t>
            </a:r>
            <a:r>
              <a:rPr lang="tr-TR" sz="1800" dirty="0"/>
              <a:t> </a:t>
            </a:r>
            <a:r>
              <a:rPr lang="tr-TR" sz="1800" dirty="0" err="1"/>
              <a:t>disease</a:t>
            </a:r>
            <a:r>
              <a:rPr lang="tr-TR" sz="1800" dirty="0"/>
              <a:t> </a:t>
            </a:r>
            <a:r>
              <a:rPr lang="tr-TR" sz="1800" dirty="0" err="1"/>
              <a:t>more</a:t>
            </a:r>
            <a:r>
              <a:rPr lang="tr-TR" sz="1800" dirty="0"/>
              <a:t> </a:t>
            </a:r>
            <a:r>
              <a:rPr lang="tr-TR" sz="1800" dirty="0" err="1"/>
              <a:t>frequently</a:t>
            </a:r>
            <a:r>
              <a:rPr lang="tr-TR" sz="1800" dirty="0"/>
              <a:t> </a:t>
            </a:r>
            <a:r>
              <a:rPr lang="tr-TR" sz="1800" dirty="0" err="1"/>
              <a:t>found</a:t>
            </a:r>
            <a:r>
              <a:rPr lang="tr-TR" sz="1800" dirty="0"/>
              <a:t> in </a:t>
            </a:r>
            <a:r>
              <a:rPr lang="tr-TR" sz="1800" dirty="0" err="1"/>
              <a:t>dogs</a:t>
            </a:r>
            <a:r>
              <a:rPr lang="tr-TR" sz="1800" dirty="0"/>
              <a:t> </a:t>
            </a:r>
            <a:r>
              <a:rPr lang="tr-TR" sz="1800" dirty="0" err="1"/>
              <a:t>with</a:t>
            </a:r>
            <a:r>
              <a:rPr lang="tr-TR" sz="1800" dirty="0"/>
              <a:t> </a:t>
            </a:r>
            <a:r>
              <a:rPr lang="tr-TR" sz="1800" dirty="0" err="1"/>
              <a:t>nephrotic</a:t>
            </a:r>
            <a:r>
              <a:rPr lang="tr-TR" sz="1800" dirty="0"/>
              <a:t> </a:t>
            </a:r>
            <a:r>
              <a:rPr lang="tr-TR" sz="1800" dirty="0" err="1"/>
              <a:t>syndrome</a:t>
            </a:r>
            <a:r>
              <a:rPr lang="tr-TR" sz="1800" dirty="0"/>
              <a:t>.</a:t>
            </a:r>
          </a:p>
          <a:p>
            <a:pPr algn="just">
              <a:lnSpc>
                <a:spcPct val="150000"/>
              </a:lnSpc>
              <a:buFont typeface="Arial" panose="020B0604020202020204" pitchFamily="34" charset="0"/>
              <a:buChar char="•"/>
            </a:pPr>
            <a:r>
              <a:rPr lang="tr-TR" sz="1800" dirty="0" err="1"/>
              <a:t>Inhibitors</a:t>
            </a:r>
            <a:r>
              <a:rPr lang="tr-TR" sz="1800" dirty="0"/>
              <a:t> of </a:t>
            </a:r>
            <a:r>
              <a:rPr lang="tr-TR" sz="1800" dirty="0" err="1"/>
              <a:t>platelet</a:t>
            </a:r>
            <a:r>
              <a:rPr lang="tr-TR" sz="1800" dirty="0"/>
              <a:t> </a:t>
            </a:r>
            <a:r>
              <a:rPr lang="tr-TR" sz="1800" dirty="0" err="1"/>
              <a:t>aggregation</a:t>
            </a:r>
            <a:r>
              <a:rPr lang="tr-TR" sz="1800" dirty="0"/>
              <a:t> (</a:t>
            </a:r>
            <a:r>
              <a:rPr lang="tr-TR" sz="1800" dirty="0" err="1"/>
              <a:t>i.e</a:t>
            </a:r>
            <a:r>
              <a:rPr lang="tr-TR" sz="1800" dirty="0"/>
              <a:t>., aspirin, </a:t>
            </a:r>
            <a:r>
              <a:rPr lang="tr-TR" sz="1800" dirty="0" err="1"/>
              <a:t>clopidogrel</a:t>
            </a:r>
            <a:r>
              <a:rPr lang="tr-TR" sz="1800" dirty="0"/>
              <a:t>) </a:t>
            </a:r>
            <a:r>
              <a:rPr lang="tr-TR" sz="1800" dirty="0" err="1"/>
              <a:t>are</a:t>
            </a:r>
            <a:r>
              <a:rPr lang="tr-TR" sz="1800" dirty="0"/>
              <a:t> </a:t>
            </a:r>
            <a:r>
              <a:rPr lang="tr-TR" sz="1800" dirty="0" err="1"/>
              <a:t>generally</a:t>
            </a:r>
            <a:r>
              <a:rPr lang="tr-TR" sz="1800" dirty="0"/>
              <a:t> </a:t>
            </a:r>
            <a:r>
              <a:rPr lang="tr-TR" sz="1800" dirty="0" err="1"/>
              <a:t>recommended</a:t>
            </a:r>
            <a:r>
              <a:rPr lang="tr-TR" sz="1800" dirty="0"/>
              <a:t> </a:t>
            </a:r>
            <a:r>
              <a:rPr lang="tr-TR" sz="1800" dirty="0" err="1"/>
              <a:t>for</a:t>
            </a:r>
            <a:r>
              <a:rPr lang="tr-TR" sz="1800" dirty="0"/>
              <a:t> </a:t>
            </a:r>
            <a:r>
              <a:rPr lang="tr-TR" sz="1800" dirty="0" err="1"/>
              <a:t>the</a:t>
            </a:r>
            <a:r>
              <a:rPr lang="tr-TR" sz="1800" dirty="0"/>
              <a:t> </a:t>
            </a:r>
            <a:r>
              <a:rPr lang="tr-TR" sz="1800" dirty="0" err="1"/>
              <a:t>prevention</a:t>
            </a:r>
            <a:r>
              <a:rPr lang="tr-TR" sz="1800" dirty="0"/>
              <a:t> </a:t>
            </a:r>
            <a:r>
              <a:rPr lang="tr-TR" sz="1800" dirty="0" err="1"/>
              <a:t>and</a:t>
            </a:r>
            <a:r>
              <a:rPr lang="tr-TR" sz="1800" dirty="0"/>
              <a:t> </a:t>
            </a:r>
            <a:r>
              <a:rPr lang="tr-TR" sz="1800" dirty="0" err="1"/>
              <a:t>treatment</a:t>
            </a:r>
            <a:r>
              <a:rPr lang="tr-TR" sz="1800" dirty="0"/>
              <a:t> of </a:t>
            </a:r>
            <a:r>
              <a:rPr lang="tr-TR" sz="1800" dirty="0" err="1"/>
              <a:t>thromboembolism</a:t>
            </a:r>
            <a:r>
              <a:rPr lang="tr-TR" sz="1800" dirty="0"/>
              <a:t> in </a:t>
            </a:r>
            <a:r>
              <a:rPr lang="tr-TR" sz="1800" dirty="0" err="1"/>
              <a:t>dogs</a:t>
            </a:r>
            <a:r>
              <a:rPr lang="tr-TR" sz="1800" dirty="0"/>
              <a:t> </a:t>
            </a:r>
            <a:r>
              <a:rPr lang="tr-TR" sz="1800" dirty="0" err="1"/>
              <a:t>with</a:t>
            </a:r>
            <a:r>
              <a:rPr lang="tr-TR" sz="1800" dirty="0"/>
              <a:t> </a:t>
            </a:r>
            <a:r>
              <a:rPr lang="tr-TR" sz="1800" dirty="0" err="1"/>
              <a:t>glomerular</a:t>
            </a:r>
            <a:r>
              <a:rPr lang="tr-TR" sz="1800" dirty="0"/>
              <a:t> </a:t>
            </a:r>
            <a:r>
              <a:rPr lang="tr-TR" sz="1800" dirty="0" err="1"/>
              <a:t>disease</a:t>
            </a:r>
            <a:r>
              <a:rPr lang="tr-TR" sz="1800" dirty="0"/>
              <a:t>.</a:t>
            </a:r>
          </a:p>
          <a:p>
            <a:pPr algn="just">
              <a:lnSpc>
                <a:spcPct val="150000"/>
              </a:lnSpc>
              <a:buFont typeface="Arial" panose="020B0604020202020204" pitchFamily="34" charset="0"/>
              <a:buChar char="•"/>
            </a:pPr>
            <a:r>
              <a:rPr lang="tr-TR" sz="1800" dirty="0" err="1"/>
              <a:t>Preventative</a:t>
            </a:r>
            <a:r>
              <a:rPr lang="tr-TR" sz="1800" dirty="0"/>
              <a:t> </a:t>
            </a:r>
            <a:r>
              <a:rPr lang="tr-TR" sz="1800" dirty="0" err="1"/>
              <a:t>therapy</a:t>
            </a:r>
            <a:r>
              <a:rPr lang="tr-TR" sz="1800" dirty="0"/>
              <a:t> is </a:t>
            </a:r>
            <a:r>
              <a:rPr lang="tr-TR" sz="1800" dirty="0" err="1"/>
              <a:t>generally</a:t>
            </a:r>
            <a:r>
              <a:rPr lang="tr-TR" sz="1800" dirty="0"/>
              <a:t> </a:t>
            </a:r>
            <a:r>
              <a:rPr lang="tr-TR" sz="1800" dirty="0" err="1"/>
              <a:t>instituted</a:t>
            </a:r>
            <a:r>
              <a:rPr lang="tr-TR" sz="1800" dirty="0"/>
              <a:t> </a:t>
            </a:r>
            <a:r>
              <a:rPr lang="tr-TR" sz="1800" dirty="0" err="1"/>
              <a:t>when</a:t>
            </a:r>
            <a:r>
              <a:rPr lang="tr-TR" sz="1800" dirty="0"/>
              <a:t> serum </a:t>
            </a:r>
            <a:r>
              <a:rPr lang="tr-TR" sz="1800" dirty="0" err="1"/>
              <a:t>albumin</a:t>
            </a:r>
            <a:r>
              <a:rPr lang="tr-TR" sz="1800" dirty="0"/>
              <a:t> </a:t>
            </a:r>
            <a:r>
              <a:rPr lang="tr-TR" sz="1800" dirty="0" err="1"/>
              <a:t>concentrations</a:t>
            </a:r>
            <a:r>
              <a:rPr lang="tr-TR" sz="1800" dirty="0"/>
              <a:t> </a:t>
            </a:r>
            <a:r>
              <a:rPr lang="tr-TR" sz="1800" dirty="0" err="1"/>
              <a:t>are</a:t>
            </a:r>
            <a:r>
              <a:rPr lang="tr-TR" sz="1800" dirty="0"/>
              <a:t>  </a:t>
            </a:r>
            <a:r>
              <a:rPr lang="tr-TR" sz="1800" dirty="0" err="1"/>
              <a:t>less</a:t>
            </a:r>
            <a:r>
              <a:rPr lang="tr-TR" sz="1800" dirty="0"/>
              <a:t> </a:t>
            </a:r>
            <a:r>
              <a:rPr lang="tr-TR" sz="1800" dirty="0" err="1"/>
              <a:t>than</a:t>
            </a:r>
            <a:r>
              <a:rPr lang="tr-TR" sz="1800" dirty="0"/>
              <a:t> 2.0 </a:t>
            </a:r>
            <a:r>
              <a:rPr lang="tr-TR" sz="1800" dirty="0" err="1"/>
              <a:t>to</a:t>
            </a:r>
            <a:r>
              <a:rPr lang="tr-TR" sz="1800" dirty="0"/>
              <a:t> 2.5 mg/</a:t>
            </a:r>
            <a:r>
              <a:rPr lang="tr-TR" sz="1800" dirty="0" err="1"/>
              <a:t>dL</a:t>
            </a:r>
            <a:r>
              <a:rPr lang="tr-TR" sz="1800" dirty="0"/>
              <a:t>, </a:t>
            </a:r>
            <a:r>
              <a:rPr lang="tr-TR" sz="1800" dirty="0" err="1"/>
              <a:t>because</a:t>
            </a:r>
            <a:r>
              <a:rPr lang="tr-TR" sz="1800" dirty="0"/>
              <a:t> </a:t>
            </a:r>
            <a:r>
              <a:rPr lang="tr-TR" sz="1800" dirty="0" err="1"/>
              <a:t>dogs</a:t>
            </a:r>
            <a:r>
              <a:rPr lang="tr-TR" sz="1800" dirty="0"/>
              <a:t> </a:t>
            </a:r>
            <a:r>
              <a:rPr lang="tr-TR" sz="1800" dirty="0" err="1"/>
              <a:t>with</a:t>
            </a:r>
            <a:r>
              <a:rPr lang="tr-TR" sz="1800" dirty="0"/>
              <a:t> serum </a:t>
            </a:r>
            <a:r>
              <a:rPr lang="tr-TR" sz="1800" dirty="0" err="1"/>
              <a:t>albumin</a:t>
            </a:r>
            <a:r>
              <a:rPr lang="tr-TR" sz="1800" dirty="0"/>
              <a:t> </a:t>
            </a:r>
            <a:r>
              <a:rPr lang="tr-TR" sz="1800" dirty="0" err="1"/>
              <a:t>concentrations</a:t>
            </a:r>
            <a:r>
              <a:rPr lang="tr-TR" sz="1800" dirty="0"/>
              <a:t> </a:t>
            </a:r>
            <a:r>
              <a:rPr lang="tr-TR" sz="1800" dirty="0" err="1"/>
              <a:t>below</a:t>
            </a:r>
            <a:r>
              <a:rPr lang="tr-TR" sz="1800" dirty="0"/>
              <a:t> </a:t>
            </a:r>
            <a:r>
              <a:rPr lang="tr-TR" sz="1800" dirty="0" err="1"/>
              <a:t>this</a:t>
            </a:r>
            <a:r>
              <a:rPr lang="tr-TR" sz="1800" dirty="0"/>
              <a:t> </a:t>
            </a:r>
            <a:r>
              <a:rPr lang="tr-TR" sz="1800" dirty="0" err="1"/>
              <a:t>range</a:t>
            </a:r>
            <a:r>
              <a:rPr lang="tr-TR" sz="1800" dirty="0"/>
              <a:t> </a:t>
            </a:r>
            <a:r>
              <a:rPr lang="tr-TR" sz="1800" dirty="0" err="1"/>
              <a:t>appear</a:t>
            </a:r>
            <a:r>
              <a:rPr lang="tr-TR" sz="1800" dirty="0"/>
              <a:t> </a:t>
            </a:r>
            <a:r>
              <a:rPr lang="tr-TR" sz="1800" dirty="0" err="1"/>
              <a:t>to</a:t>
            </a:r>
            <a:r>
              <a:rPr lang="tr-TR" sz="1800" dirty="0"/>
              <a:t> be at </a:t>
            </a:r>
            <a:r>
              <a:rPr lang="tr-TR" sz="1800" dirty="0" err="1"/>
              <a:t>higher</a:t>
            </a:r>
            <a:r>
              <a:rPr lang="tr-TR" sz="1800" dirty="0"/>
              <a:t> risk </a:t>
            </a:r>
            <a:r>
              <a:rPr lang="tr-TR" sz="1800" dirty="0" err="1"/>
              <a:t>for</a:t>
            </a:r>
            <a:r>
              <a:rPr lang="tr-TR" sz="1800" dirty="0"/>
              <a:t> </a:t>
            </a:r>
            <a:r>
              <a:rPr lang="tr-TR" sz="1800" dirty="0" err="1"/>
              <a:t>thromboembolic</a:t>
            </a:r>
            <a:r>
              <a:rPr lang="tr-TR" sz="1800" dirty="0"/>
              <a:t> </a:t>
            </a:r>
            <a:r>
              <a:rPr lang="tr-TR" sz="1800" dirty="0" err="1"/>
              <a:t>disease</a:t>
            </a:r>
            <a:r>
              <a:rPr lang="tr-TR" sz="1800" dirty="0"/>
              <a:t>. </a:t>
            </a:r>
          </a:p>
          <a:p>
            <a:pPr algn="just">
              <a:lnSpc>
                <a:spcPct val="150000"/>
              </a:lnSpc>
              <a:buFont typeface="Arial" panose="020B0604020202020204" pitchFamily="34" charset="0"/>
              <a:buChar char="•"/>
            </a:pPr>
            <a:endParaRPr lang="en-US" sz="1800" dirty="0"/>
          </a:p>
        </p:txBody>
      </p:sp>
    </p:spTree>
    <p:extLst>
      <p:ext uri="{BB962C8B-B14F-4D97-AF65-F5344CB8AC3E}">
        <p14:creationId xmlns:p14="http://schemas.microsoft.com/office/powerpoint/2010/main" val="333705534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7FA41-B15B-3545-A961-BDA81F0FCE78}"/>
              </a:ext>
            </a:extLst>
          </p:cNvPr>
          <p:cNvSpPr>
            <a:spLocks noGrp="1"/>
          </p:cNvSpPr>
          <p:nvPr>
            <p:ph type="title"/>
          </p:nvPr>
        </p:nvSpPr>
        <p:spPr>
          <a:xfrm>
            <a:off x="774746" y="518714"/>
            <a:ext cx="9720072" cy="601900"/>
          </a:xfrm>
        </p:spPr>
        <p:txBody>
          <a:bodyPr>
            <a:normAutofit/>
          </a:bodyPr>
          <a:lstStyle/>
          <a:p>
            <a:r>
              <a:rPr lang="tr-TR" sz="2800" b="1" cap="none" dirty="0" err="1">
                <a:solidFill>
                  <a:srgbClr val="00B0F0"/>
                </a:solidFill>
              </a:rPr>
              <a:t>Nephrotic</a:t>
            </a:r>
            <a:r>
              <a:rPr lang="tr-TR" sz="2800" b="1" cap="none" dirty="0">
                <a:solidFill>
                  <a:srgbClr val="00B0F0"/>
                </a:solidFill>
              </a:rPr>
              <a:t> </a:t>
            </a:r>
            <a:r>
              <a:rPr lang="tr-TR" sz="2800" b="1" cap="none" dirty="0" err="1">
                <a:solidFill>
                  <a:srgbClr val="00B0F0"/>
                </a:solidFill>
              </a:rPr>
              <a:t>Syndrome</a:t>
            </a:r>
            <a:r>
              <a:rPr lang="tr-TR" sz="2800" b="1" cap="none" dirty="0">
                <a:solidFill>
                  <a:srgbClr val="00B0F0"/>
                </a:solidFill>
              </a:rPr>
              <a:t> (NS</a:t>
            </a:r>
            <a:r>
              <a:rPr lang="tr-TR" sz="2800" cap="none" dirty="0">
                <a:solidFill>
                  <a:srgbClr val="00B0F0"/>
                </a:solidFill>
              </a:rPr>
              <a:t>) </a:t>
            </a:r>
            <a:endParaRPr lang="en-US" sz="2800" b="1" cap="none" dirty="0">
              <a:solidFill>
                <a:srgbClr val="00B0F0"/>
              </a:solidFill>
            </a:endParaRPr>
          </a:p>
        </p:txBody>
      </p:sp>
      <p:sp>
        <p:nvSpPr>
          <p:cNvPr id="3" name="Content Placeholder 2">
            <a:extLst>
              <a:ext uri="{FF2B5EF4-FFF2-40B4-BE49-F238E27FC236}">
                <a16:creationId xmlns:a16="http://schemas.microsoft.com/office/drawing/2014/main" id="{8C60BF1B-96D9-B943-91B8-0047335AAC2C}"/>
              </a:ext>
            </a:extLst>
          </p:cNvPr>
          <p:cNvSpPr>
            <a:spLocks noGrp="1"/>
          </p:cNvSpPr>
          <p:nvPr>
            <p:ph idx="1"/>
          </p:nvPr>
        </p:nvSpPr>
        <p:spPr>
          <a:xfrm>
            <a:off x="877744" y="1120614"/>
            <a:ext cx="10593820" cy="5181600"/>
          </a:xfrm>
        </p:spPr>
        <p:txBody>
          <a:bodyPr>
            <a:noAutofit/>
          </a:bodyPr>
          <a:lstStyle/>
          <a:p>
            <a:pPr lvl="1" algn="just">
              <a:lnSpc>
                <a:spcPct val="150000"/>
              </a:lnSpc>
              <a:buFont typeface="Arial" panose="020B0604020202020204" pitchFamily="34" charset="0"/>
              <a:buChar char="•"/>
            </a:pPr>
            <a:r>
              <a:rPr lang="tr-TR" dirty="0" err="1"/>
              <a:t>Nephrotic</a:t>
            </a:r>
            <a:r>
              <a:rPr lang="tr-TR" dirty="0"/>
              <a:t> </a:t>
            </a:r>
            <a:r>
              <a:rPr lang="tr-TR" dirty="0" err="1"/>
              <a:t>syndrome</a:t>
            </a:r>
            <a:r>
              <a:rPr lang="tr-TR" dirty="0"/>
              <a:t> (NS), </a:t>
            </a:r>
            <a:r>
              <a:rPr lang="tr-TR" dirty="0" err="1"/>
              <a:t>defined</a:t>
            </a:r>
            <a:r>
              <a:rPr lang="tr-TR" dirty="0"/>
              <a:t> as </a:t>
            </a:r>
            <a:r>
              <a:rPr lang="tr-TR" dirty="0" err="1"/>
              <a:t>the</a:t>
            </a:r>
            <a:r>
              <a:rPr lang="tr-TR" dirty="0"/>
              <a:t> </a:t>
            </a:r>
            <a:r>
              <a:rPr lang="tr-TR" dirty="0" err="1"/>
              <a:t>concurrent</a:t>
            </a:r>
            <a:r>
              <a:rPr lang="tr-TR" dirty="0"/>
              <a:t> presence of </a:t>
            </a:r>
            <a:r>
              <a:rPr lang="tr-TR" b="1" dirty="0" err="1">
                <a:solidFill>
                  <a:srgbClr val="FF0000"/>
                </a:solidFill>
              </a:rPr>
              <a:t>hypoalbuminemia</a:t>
            </a:r>
            <a:r>
              <a:rPr lang="tr-TR" b="1" dirty="0"/>
              <a:t>, </a:t>
            </a:r>
            <a:r>
              <a:rPr lang="tr-TR" b="1" dirty="0" err="1">
                <a:solidFill>
                  <a:srgbClr val="FF0000"/>
                </a:solidFill>
              </a:rPr>
              <a:t>proteinuria</a:t>
            </a:r>
            <a:r>
              <a:rPr lang="tr-TR" dirty="0"/>
              <a:t>, </a:t>
            </a:r>
            <a:r>
              <a:rPr lang="tr-TR" b="1" dirty="0" err="1">
                <a:solidFill>
                  <a:srgbClr val="FF0000"/>
                </a:solidFill>
              </a:rPr>
              <a:t>hyperlipidemia</a:t>
            </a:r>
            <a:r>
              <a:rPr lang="tr-TR" b="1" dirty="0">
                <a:solidFill>
                  <a:srgbClr val="FF0000"/>
                </a:solidFill>
              </a:rPr>
              <a:t>,</a:t>
            </a:r>
            <a:r>
              <a:rPr lang="tr-TR" dirty="0"/>
              <a:t> </a:t>
            </a:r>
            <a:r>
              <a:rPr lang="tr-TR" dirty="0" err="1"/>
              <a:t>and</a:t>
            </a:r>
            <a:r>
              <a:rPr lang="tr-TR" dirty="0"/>
              <a:t> </a:t>
            </a:r>
            <a:r>
              <a:rPr lang="tr-TR" b="1" dirty="0" err="1">
                <a:solidFill>
                  <a:srgbClr val="FF0000"/>
                </a:solidFill>
              </a:rPr>
              <a:t>fluid</a:t>
            </a:r>
            <a:r>
              <a:rPr lang="tr-TR" b="1" dirty="0">
                <a:solidFill>
                  <a:srgbClr val="FF0000"/>
                </a:solidFill>
              </a:rPr>
              <a:t> </a:t>
            </a:r>
            <a:r>
              <a:rPr lang="tr-TR" b="1" dirty="0" err="1">
                <a:solidFill>
                  <a:srgbClr val="FF0000"/>
                </a:solidFill>
              </a:rPr>
              <a:t>accumulation</a:t>
            </a:r>
            <a:r>
              <a:rPr lang="tr-TR" b="1" dirty="0">
                <a:solidFill>
                  <a:srgbClr val="FF0000"/>
                </a:solidFill>
              </a:rPr>
              <a:t> </a:t>
            </a:r>
            <a:r>
              <a:rPr lang="tr-TR" dirty="0"/>
              <a:t>in </a:t>
            </a:r>
            <a:r>
              <a:rPr lang="tr-TR" dirty="0" err="1"/>
              <a:t>interstitial</a:t>
            </a:r>
            <a:r>
              <a:rPr lang="tr-TR" dirty="0"/>
              <a:t> </a:t>
            </a:r>
            <a:r>
              <a:rPr lang="tr-TR" dirty="0" err="1"/>
              <a:t>spaces</a:t>
            </a:r>
            <a:r>
              <a:rPr lang="tr-TR" dirty="0"/>
              <a:t> </a:t>
            </a:r>
            <a:r>
              <a:rPr lang="tr-TR" dirty="0" err="1"/>
              <a:t>and</a:t>
            </a:r>
            <a:r>
              <a:rPr lang="tr-TR" dirty="0"/>
              <a:t>/</a:t>
            </a:r>
            <a:r>
              <a:rPr lang="tr-TR" dirty="0" err="1"/>
              <a:t>or</a:t>
            </a:r>
            <a:r>
              <a:rPr lang="tr-TR" dirty="0"/>
              <a:t> body </a:t>
            </a:r>
            <a:r>
              <a:rPr lang="tr-TR" dirty="0" err="1"/>
              <a:t>cavities</a:t>
            </a:r>
            <a:r>
              <a:rPr lang="tr-TR" dirty="0"/>
              <a:t>, is a </a:t>
            </a:r>
            <a:r>
              <a:rPr lang="tr-TR" dirty="0" err="1"/>
              <a:t>rare</a:t>
            </a:r>
            <a:r>
              <a:rPr lang="tr-TR" dirty="0"/>
              <a:t> </a:t>
            </a:r>
            <a:r>
              <a:rPr lang="tr-TR" dirty="0" err="1"/>
              <a:t>complication</a:t>
            </a:r>
            <a:r>
              <a:rPr lang="tr-TR" dirty="0"/>
              <a:t> of </a:t>
            </a:r>
            <a:r>
              <a:rPr lang="tr-TR" dirty="0" err="1"/>
              <a:t>glomerular</a:t>
            </a:r>
            <a:r>
              <a:rPr lang="tr-TR" dirty="0"/>
              <a:t> </a:t>
            </a:r>
            <a:r>
              <a:rPr lang="tr-TR" dirty="0" err="1"/>
              <a:t>disease</a:t>
            </a:r>
            <a:r>
              <a:rPr lang="tr-TR" dirty="0"/>
              <a:t> in </a:t>
            </a:r>
            <a:r>
              <a:rPr lang="tr-TR" dirty="0" err="1"/>
              <a:t>dogs</a:t>
            </a:r>
            <a:r>
              <a:rPr lang="tr-TR" dirty="0"/>
              <a:t>, </a:t>
            </a:r>
            <a:r>
              <a:rPr lang="tr-TR" dirty="0" err="1"/>
              <a:t>cats</a:t>
            </a:r>
            <a:r>
              <a:rPr lang="tr-TR" dirty="0"/>
              <a:t>, </a:t>
            </a:r>
            <a:r>
              <a:rPr lang="tr-TR" dirty="0" err="1"/>
              <a:t>and</a:t>
            </a:r>
            <a:r>
              <a:rPr lang="tr-TR" dirty="0"/>
              <a:t> </a:t>
            </a:r>
            <a:r>
              <a:rPr lang="tr-TR" dirty="0" err="1"/>
              <a:t>people</a:t>
            </a:r>
            <a:r>
              <a:rPr lang="tr-TR" dirty="0"/>
              <a:t>. </a:t>
            </a:r>
            <a:endParaRPr lang="tr-TR" sz="2200" dirty="0"/>
          </a:p>
          <a:p>
            <a:pPr lvl="1" algn="just">
              <a:lnSpc>
                <a:spcPct val="150000"/>
              </a:lnSpc>
              <a:buFont typeface="Arial" panose="020B0604020202020204" pitchFamily="34" charset="0"/>
              <a:buChar char="•"/>
            </a:pPr>
            <a:r>
              <a:rPr lang="tr-TR" sz="1800" dirty="0" err="1"/>
              <a:t>Hypoalbuminemia</a:t>
            </a:r>
            <a:r>
              <a:rPr lang="tr-TR" sz="1800" dirty="0"/>
              <a:t> </a:t>
            </a:r>
            <a:r>
              <a:rPr lang="tr-TR" sz="1800" dirty="0" err="1"/>
              <a:t>develops</a:t>
            </a:r>
            <a:r>
              <a:rPr lang="tr-TR" sz="1800" dirty="0"/>
              <a:t> </a:t>
            </a:r>
            <a:r>
              <a:rPr lang="tr-TR" sz="1800" dirty="0" err="1"/>
              <a:t>when</a:t>
            </a:r>
            <a:r>
              <a:rPr lang="tr-TR" sz="1800" dirty="0"/>
              <a:t> </a:t>
            </a:r>
            <a:r>
              <a:rPr lang="tr-TR" sz="1800" dirty="0" err="1"/>
              <a:t>the</a:t>
            </a:r>
            <a:r>
              <a:rPr lang="tr-TR" sz="1800" dirty="0"/>
              <a:t> rate of </a:t>
            </a:r>
            <a:r>
              <a:rPr lang="tr-TR" sz="1800" dirty="0" err="1"/>
              <a:t>urinary</a:t>
            </a:r>
            <a:r>
              <a:rPr lang="tr-TR" sz="1800" dirty="0"/>
              <a:t> protein </a:t>
            </a:r>
            <a:r>
              <a:rPr lang="tr-TR" sz="1800" dirty="0" err="1"/>
              <a:t>loss</a:t>
            </a:r>
            <a:r>
              <a:rPr lang="tr-TR" sz="1800" dirty="0"/>
              <a:t> is </a:t>
            </a:r>
            <a:r>
              <a:rPr lang="tr-TR" sz="1800" dirty="0" err="1"/>
              <a:t>greater</a:t>
            </a:r>
            <a:r>
              <a:rPr lang="tr-TR" sz="1800" dirty="0"/>
              <a:t> </a:t>
            </a:r>
            <a:r>
              <a:rPr lang="tr-TR" sz="1800" dirty="0" err="1"/>
              <a:t>than</a:t>
            </a:r>
            <a:r>
              <a:rPr lang="tr-TR" sz="1800" dirty="0"/>
              <a:t> </a:t>
            </a:r>
            <a:r>
              <a:rPr lang="tr-TR" sz="1800" dirty="0" err="1"/>
              <a:t>that</a:t>
            </a:r>
            <a:r>
              <a:rPr lang="tr-TR" sz="1800" dirty="0"/>
              <a:t> of de </a:t>
            </a:r>
            <a:r>
              <a:rPr lang="tr-TR" sz="1800" dirty="0" err="1"/>
              <a:t>novo</a:t>
            </a:r>
            <a:r>
              <a:rPr lang="tr-TR" sz="1800" dirty="0"/>
              <a:t> </a:t>
            </a:r>
            <a:r>
              <a:rPr lang="tr-TR" sz="1800" dirty="0" err="1"/>
              <a:t>hepatic</a:t>
            </a:r>
            <a:r>
              <a:rPr lang="tr-TR" sz="1800" dirty="0"/>
              <a:t> </a:t>
            </a:r>
            <a:r>
              <a:rPr lang="tr-TR" sz="1800" dirty="0" err="1"/>
              <a:t>albumin</a:t>
            </a:r>
            <a:r>
              <a:rPr lang="tr-TR" sz="1800" dirty="0"/>
              <a:t> </a:t>
            </a:r>
            <a:r>
              <a:rPr lang="tr-TR" sz="1800" dirty="0" err="1"/>
              <a:t>synthesis</a:t>
            </a:r>
            <a:r>
              <a:rPr lang="tr-TR" sz="1800" dirty="0"/>
              <a:t>. </a:t>
            </a:r>
          </a:p>
          <a:p>
            <a:pPr lvl="1" algn="just">
              <a:lnSpc>
                <a:spcPct val="150000"/>
              </a:lnSpc>
              <a:buFont typeface="Arial" panose="020B0604020202020204" pitchFamily="34" charset="0"/>
              <a:buChar char="•"/>
            </a:pPr>
            <a:r>
              <a:rPr lang="tr-TR" sz="1800" dirty="0" err="1"/>
              <a:t>Hypercholesterolemia</a:t>
            </a:r>
            <a:r>
              <a:rPr lang="tr-TR" sz="1800" dirty="0"/>
              <a:t> </a:t>
            </a:r>
            <a:r>
              <a:rPr lang="tr-TR" sz="1800" dirty="0" err="1"/>
              <a:t>may</a:t>
            </a:r>
            <a:r>
              <a:rPr lang="tr-TR" sz="1800" dirty="0"/>
              <a:t> </a:t>
            </a:r>
            <a:r>
              <a:rPr lang="tr-TR" sz="1800" dirty="0" err="1"/>
              <a:t>develop</a:t>
            </a:r>
            <a:r>
              <a:rPr lang="tr-TR" sz="1800" dirty="0"/>
              <a:t> </a:t>
            </a:r>
            <a:r>
              <a:rPr lang="tr-TR" sz="1800" dirty="0" err="1"/>
              <a:t>secondary</a:t>
            </a:r>
            <a:r>
              <a:rPr lang="tr-TR" sz="1800" dirty="0"/>
              <a:t> </a:t>
            </a:r>
            <a:r>
              <a:rPr lang="tr-TR" sz="1800" dirty="0" err="1"/>
              <a:t>to</a:t>
            </a:r>
            <a:r>
              <a:rPr lang="tr-TR" sz="1800" dirty="0"/>
              <a:t> a </a:t>
            </a:r>
            <a:r>
              <a:rPr lang="tr-TR" sz="1800" dirty="0" err="1"/>
              <a:t>nonspecific</a:t>
            </a:r>
            <a:r>
              <a:rPr lang="tr-TR" sz="1800" dirty="0"/>
              <a:t> </a:t>
            </a:r>
            <a:r>
              <a:rPr lang="tr-TR" sz="1800" dirty="0" err="1"/>
              <a:t>upregulation</a:t>
            </a:r>
            <a:r>
              <a:rPr lang="tr-TR" sz="1800" dirty="0"/>
              <a:t> of </a:t>
            </a:r>
            <a:r>
              <a:rPr lang="tr-TR" sz="1800" dirty="0" err="1"/>
              <a:t>hepatic</a:t>
            </a:r>
            <a:r>
              <a:rPr lang="tr-TR" sz="1800" dirty="0"/>
              <a:t> </a:t>
            </a:r>
            <a:r>
              <a:rPr lang="tr-TR" sz="1800" dirty="0" err="1"/>
              <a:t>biosynthesis</a:t>
            </a:r>
            <a:r>
              <a:rPr lang="tr-TR" sz="1800" dirty="0"/>
              <a:t> </a:t>
            </a:r>
            <a:r>
              <a:rPr lang="tr-TR" sz="1800" dirty="0" err="1"/>
              <a:t>induced</a:t>
            </a:r>
            <a:r>
              <a:rPr lang="tr-TR" sz="1800" dirty="0"/>
              <a:t> </a:t>
            </a:r>
            <a:r>
              <a:rPr lang="tr-TR" sz="1800" dirty="0" err="1"/>
              <a:t>by</a:t>
            </a:r>
            <a:r>
              <a:rPr lang="tr-TR" sz="1800" dirty="0"/>
              <a:t> </a:t>
            </a:r>
            <a:r>
              <a:rPr lang="tr-TR" sz="1800" dirty="0" err="1"/>
              <a:t>hypoalbuminemia</a:t>
            </a:r>
            <a:r>
              <a:rPr lang="tr-TR" sz="1800" dirty="0"/>
              <a:t> </a:t>
            </a:r>
            <a:r>
              <a:rPr lang="tr-TR" sz="1800" dirty="0" err="1"/>
              <a:t>or</a:t>
            </a:r>
            <a:r>
              <a:rPr lang="tr-TR" sz="1800" dirty="0"/>
              <a:t> as a </a:t>
            </a:r>
            <a:r>
              <a:rPr lang="tr-TR" sz="1800" dirty="0" err="1"/>
              <a:t>compensatory</a:t>
            </a:r>
            <a:r>
              <a:rPr lang="tr-TR" sz="1800" dirty="0"/>
              <a:t> </a:t>
            </a:r>
            <a:r>
              <a:rPr lang="tr-TR" sz="1800" dirty="0" err="1"/>
              <a:t>mechanism</a:t>
            </a:r>
            <a:r>
              <a:rPr lang="tr-TR" sz="1800" dirty="0"/>
              <a:t> </a:t>
            </a:r>
            <a:r>
              <a:rPr lang="tr-TR" sz="1800" dirty="0" err="1"/>
              <a:t>for</a:t>
            </a:r>
            <a:r>
              <a:rPr lang="tr-TR" sz="1800" dirty="0"/>
              <a:t> </a:t>
            </a:r>
            <a:r>
              <a:rPr lang="tr-TR" sz="1800" dirty="0" err="1"/>
              <a:t>low</a:t>
            </a:r>
            <a:r>
              <a:rPr lang="tr-TR" sz="1800" dirty="0"/>
              <a:t> </a:t>
            </a:r>
            <a:r>
              <a:rPr lang="tr-TR" sz="1800" dirty="0" err="1"/>
              <a:t>plasma</a:t>
            </a:r>
            <a:r>
              <a:rPr lang="tr-TR" sz="1800" dirty="0"/>
              <a:t> </a:t>
            </a:r>
            <a:r>
              <a:rPr lang="tr-TR" sz="1800" dirty="0" err="1"/>
              <a:t>oncotic</a:t>
            </a:r>
            <a:r>
              <a:rPr lang="tr-TR" sz="1800" dirty="0"/>
              <a:t> </a:t>
            </a:r>
            <a:r>
              <a:rPr lang="tr-TR" sz="1800" dirty="0" err="1"/>
              <a:t>pressure</a:t>
            </a:r>
            <a:r>
              <a:rPr lang="tr-TR" sz="1800" dirty="0"/>
              <a:t> </a:t>
            </a:r>
            <a:r>
              <a:rPr lang="tr-TR" sz="1800" dirty="0" err="1"/>
              <a:t>or</a:t>
            </a:r>
            <a:r>
              <a:rPr lang="tr-TR" sz="1800" dirty="0"/>
              <a:t> </a:t>
            </a:r>
            <a:r>
              <a:rPr lang="tr-TR" sz="1800" dirty="0" err="1"/>
              <a:t>changes</a:t>
            </a:r>
            <a:r>
              <a:rPr lang="tr-TR" sz="1800" dirty="0"/>
              <a:t> in </a:t>
            </a:r>
            <a:r>
              <a:rPr lang="tr-TR" sz="1800" dirty="0" err="1"/>
              <a:t>plasma</a:t>
            </a:r>
            <a:r>
              <a:rPr lang="tr-TR" sz="1800" dirty="0"/>
              <a:t> </a:t>
            </a:r>
            <a:r>
              <a:rPr lang="tr-TR" sz="1800" dirty="0" err="1"/>
              <a:t>viscosity</a:t>
            </a:r>
            <a:r>
              <a:rPr lang="tr-TR" sz="1800" dirty="0"/>
              <a:t> </a:t>
            </a:r>
          </a:p>
          <a:p>
            <a:pPr lvl="1" algn="just">
              <a:lnSpc>
                <a:spcPct val="150000"/>
              </a:lnSpc>
              <a:buFont typeface="Arial" panose="020B0604020202020204" pitchFamily="34" charset="0"/>
              <a:buChar char="•"/>
            </a:pPr>
            <a:r>
              <a:rPr lang="tr-TR" sz="1800" dirty="0" err="1"/>
              <a:t>Extravascular</a:t>
            </a:r>
            <a:r>
              <a:rPr lang="tr-TR" sz="1800" dirty="0"/>
              <a:t> </a:t>
            </a:r>
            <a:r>
              <a:rPr lang="tr-TR" sz="1800" dirty="0" err="1"/>
              <a:t>accumulation</a:t>
            </a:r>
            <a:r>
              <a:rPr lang="tr-TR" sz="1800" dirty="0"/>
              <a:t> of </a:t>
            </a:r>
            <a:r>
              <a:rPr lang="tr-TR" sz="1800" dirty="0" err="1"/>
              <a:t>fluid</a:t>
            </a:r>
            <a:r>
              <a:rPr lang="tr-TR" sz="1800" dirty="0"/>
              <a:t> </a:t>
            </a:r>
            <a:r>
              <a:rPr lang="tr-TR" sz="1800" dirty="0" err="1"/>
              <a:t>associated</a:t>
            </a:r>
            <a:r>
              <a:rPr lang="tr-TR" sz="1800" dirty="0"/>
              <a:t> </a:t>
            </a:r>
            <a:r>
              <a:rPr lang="tr-TR" sz="1800" dirty="0" err="1"/>
              <a:t>with</a:t>
            </a:r>
            <a:r>
              <a:rPr lang="tr-TR" sz="1800" dirty="0"/>
              <a:t> NS </a:t>
            </a:r>
            <a:r>
              <a:rPr lang="tr-TR" sz="1800" dirty="0" err="1"/>
              <a:t>may</a:t>
            </a:r>
            <a:r>
              <a:rPr lang="tr-TR" sz="1800" dirty="0"/>
              <a:t> </a:t>
            </a:r>
            <a:r>
              <a:rPr lang="tr-TR" sz="1800" dirty="0" err="1"/>
              <a:t>occur</a:t>
            </a:r>
            <a:r>
              <a:rPr lang="tr-TR" sz="1800" dirty="0"/>
              <a:t> in </a:t>
            </a:r>
            <a:r>
              <a:rPr lang="tr-TR" sz="1800" dirty="0" err="1"/>
              <a:t>any</a:t>
            </a:r>
            <a:r>
              <a:rPr lang="tr-TR" sz="1800" dirty="0"/>
              <a:t> body </a:t>
            </a:r>
            <a:r>
              <a:rPr lang="tr-TR" sz="1800" dirty="0" err="1"/>
              <a:t>cavity</a:t>
            </a:r>
            <a:r>
              <a:rPr lang="tr-TR" sz="1800" dirty="0"/>
              <a:t> </a:t>
            </a:r>
            <a:r>
              <a:rPr lang="tr-TR" sz="1800" dirty="0" err="1"/>
              <a:t>or</a:t>
            </a:r>
            <a:r>
              <a:rPr lang="tr-TR" sz="1800" dirty="0"/>
              <a:t> </a:t>
            </a:r>
            <a:r>
              <a:rPr lang="tr-TR" sz="1800" dirty="0" err="1"/>
              <a:t>throughout</a:t>
            </a:r>
            <a:r>
              <a:rPr lang="tr-TR" sz="1800" dirty="0"/>
              <a:t> </a:t>
            </a:r>
            <a:r>
              <a:rPr lang="tr-TR" sz="1800" dirty="0" err="1"/>
              <a:t>the</a:t>
            </a:r>
            <a:r>
              <a:rPr lang="tr-TR" sz="1800" dirty="0"/>
              <a:t> </a:t>
            </a:r>
            <a:r>
              <a:rPr lang="tr-TR" sz="1800" dirty="0" err="1"/>
              <a:t>interstitium</a:t>
            </a:r>
            <a:r>
              <a:rPr lang="tr-TR" sz="1800" dirty="0"/>
              <a:t> </a:t>
            </a:r>
          </a:p>
          <a:p>
            <a:pPr algn="just">
              <a:lnSpc>
                <a:spcPct val="150000"/>
              </a:lnSpc>
              <a:buFont typeface="Arial" panose="020B0604020202020204" pitchFamily="34" charset="0"/>
              <a:buChar char="•"/>
            </a:pPr>
            <a:endParaRPr lang="tr-TR" sz="1800" dirty="0"/>
          </a:p>
          <a:p>
            <a:pPr algn="just">
              <a:lnSpc>
                <a:spcPct val="150000"/>
              </a:lnSpc>
              <a:buFont typeface="Arial" panose="020B0604020202020204" pitchFamily="34" charset="0"/>
              <a:buChar char="•"/>
            </a:pPr>
            <a:endParaRPr lang="en-US" sz="1800" dirty="0"/>
          </a:p>
        </p:txBody>
      </p:sp>
    </p:spTree>
    <p:extLst>
      <p:ext uri="{BB962C8B-B14F-4D97-AF65-F5344CB8AC3E}">
        <p14:creationId xmlns:p14="http://schemas.microsoft.com/office/powerpoint/2010/main" val="261917400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DE4D6-A26F-C94E-B738-51CD93DD4F9C}"/>
              </a:ext>
            </a:extLst>
          </p:cNvPr>
          <p:cNvSpPr>
            <a:spLocks noGrp="1"/>
          </p:cNvSpPr>
          <p:nvPr>
            <p:ph idx="1"/>
          </p:nvPr>
        </p:nvSpPr>
        <p:spPr>
          <a:xfrm>
            <a:off x="1024128" y="2286000"/>
            <a:ext cx="9720073" cy="1753985"/>
          </a:xfrm>
        </p:spPr>
        <p:txBody>
          <a:bodyPr/>
          <a:lstStyle/>
          <a:p>
            <a:pPr algn="just">
              <a:lnSpc>
                <a:spcPct val="150000"/>
              </a:lnSpc>
            </a:pPr>
            <a:r>
              <a:rPr lang="tr-TR" dirty="0" err="1"/>
              <a:t>The</a:t>
            </a:r>
            <a:r>
              <a:rPr lang="tr-TR" dirty="0"/>
              <a:t> </a:t>
            </a:r>
            <a:r>
              <a:rPr lang="tr-TR" dirty="0" err="1"/>
              <a:t>resultant</a:t>
            </a:r>
            <a:r>
              <a:rPr lang="tr-TR" dirty="0"/>
              <a:t> </a:t>
            </a:r>
            <a:r>
              <a:rPr lang="tr-TR" dirty="0" err="1"/>
              <a:t>hypovolemia</a:t>
            </a:r>
            <a:r>
              <a:rPr lang="tr-TR" dirty="0"/>
              <a:t> </a:t>
            </a:r>
            <a:r>
              <a:rPr lang="tr-TR" dirty="0" err="1"/>
              <a:t>and</a:t>
            </a:r>
            <a:r>
              <a:rPr lang="tr-TR" dirty="0"/>
              <a:t> </a:t>
            </a:r>
            <a:r>
              <a:rPr lang="tr-TR" dirty="0" err="1"/>
              <a:t>hypotension</a:t>
            </a:r>
            <a:r>
              <a:rPr lang="tr-TR" dirty="0"/>
              <a:t> </a:t>
            </a:r>
            <a:r>
              <a:rPr lang="tr-TR" dirty="0" err="1"/>
              <a:t>should</a:t>
            </a:r>
            <a:r>
              <a:rPr lang="tr-TR" dirty="0"/>
              <a:t> </a:t>
            </a:r>
            <a:r>
              <a:rPr lang="tr-TR" dirty="0" err="1"/>
              <a:t>stimulate</a:t>
            </a:r>
            <a:r>
              <a:rPr lang="tr-TR" dirty="0"/>
              <a:t> renin-</a:t>
            </a:r>
            <a:r>
              <a:rPr lang="tr-TR" dirty="0" err="1"/>
              <a:t>angiotensin</a:t>
            </a:r>
            <a:r>
              <a:rPr lang="tr-TR" dirty="0"/>
              <a:t>-</a:t>
            </a:r>
            <a:r>
              <a:rPr lang="tr-TR" dirty="0" err="1"/>
              <a:t>aldo</a:t>
            </a:r>
            <a:r>
              <a:rPr lang="tr-TR" dirty="0"/>
              <a:t>- </a:t>
            </a:r>
            <a:r>
              <a:rPr lang="tr-TR" dirty="0" err="1"/>
              <a:t>sterone</a:t>
            </a:r>
            <a:r>
              <a:rPr lang="tr-TR" dirty="0"/>
              <a:t> </a:t>
            </a:r>
            <a:r>
              <a:rPr lang="tr-TR" dirty="0" err="1"/>
              <a:t>system</a:t>
            </a:r>
            <a:r>
              <a:rPr lang="tr-TR" dirty="0"/>
              <a:t> (RAAS) </a:t>
            </a:r>
            <a:r>
              <a:rPr lang="tr-TR" dirty="0" err="1"/>
              <a:t>activation</a:t>
            </a:r>
            <a:r>
              <a:rPr lang="tr-TR" dirty="0"/>
              <a:t> </a:t>
            </a:r>
            <a:r>
              <a:rPr lang="tr-TR" dirty="0" err="1"/>
              <a:t>to</a:t>
            </a:r>
            <a:r>
              <a:rPr lang="tr-TR" dirty="0"/>
              <a:t> </a:t>
            </a:r>
            <a:r>
              <a:rPr lang="tr-TR" dirty="0" err="1"/>
              <a:t>increase</a:t>
            </a:r>
            <a:r>
              <a:rPr lang="tr-TR" dirty="0"/>
              <a:t> </a:t>
            </a:r>
            <a:r>
              <a:rPr lang="tr-TR" dirty="0" err="1"/>
              <a:t>distal</a:t>
            </a:r>
            <a:r>
              <a:rPr lang="tr-TR" dirty="0"/>
              <a:t> </a:t>
            </a:r>
            <a:r>
              <a:rPr lang="tr-TR" dirty="0" err="1"/>
              <a:t>nephron</a:t>
            </a:r>
            <a:r>
              <a:rPr lang="tr-TR" dirty="0"/>
              <a:t> </a:t>
            </a:r>
            <a:r>
              <a:rPr lang="tr-TR" dirty="0" err="1"/>
              <a:t>sodium</a:t>
            </a:r>
            <a:r>
              <a:rPr lang="tr-TR" dirty="0"/>
              <a:t> </a:t>
            </a:r>
            <a:r>
              <a:rPr lang="tr-TR" dirty="0" err="1"/>
              <a:t>reabsorption</a:t>
            </a:r>
            <a:r>
              <a:rPr lang="tr-TR" dirty="0"/>
              <a:t> </a:t>
            </a:r>
            <a:r>
              <a:rPr lang="tr-TR" dirty="0" err="1"/>
              <a:t>and</a:t>
            </a:r>
            <a:r>
              <a:rPr lang="tr-TR" dirty="0"/>
              <a:t> </a:t>
            </a:r>
            <a:r>
              <a:rPr lang="tr-TR" dirty="0" err="1"/>
              <a:t>water</a:t>
            </a:r>
            <a:r>
              <a:rPr lang="tr-TR" dirty="0"/>
              <a:t> </a:t>
            </a:r>
            <a:r>
              <a:rPr lang="tr-TR" dirty="0" err="1"/>
              <a:t>retention</a:t>
            </a:r>
            <a:r>
              <a:rPr lang="tr-TR" dirty="0"/>
              <a:t> </a:t>
            </a:r>
          </a:p>
          <a:p>
            <a:pPr algn="just">
              <a:lnSpc>
                <a:spcPct val="150000"/>
              </a:lnSpc>
            </a:pPr>
            <a:endParaRPr lang="en-US" dirty="0"/>
          </a:p>
        </p:txBody>
      </p:sp>
    </p:spTree>
    <p:extLst>
      <p:ext uri="{BB962C8B-B14F-4D97-AF65-F5344CB8AC3E}">
        <p14:creationId xmlns:p14="http://schemas.microsoft.com/office/powerpoint/2010/main" val="146335463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342E7-45E7-D446-B65E-EB59BF0AA443}"/>
              </a:ext>
            </a:extLst>
          </p:cNvPr>
          <p:cNvSpPr>
            <a:spLocks noGrp="1"/>
          </p:cNvSpPr>
          <p:nvPr>
            <p:ph type="title"/>
          </p:nvPr>
        </p:nvSpPr>
        <p:spPr/>
        <p:txBody>
          <a:bodyPr>
            <a:normAutofit/>
          </a:bodyPr>
          <a:lstStyle/>
          <a:p>
            <a:r>
              <a:rPr lang="tr-TR" b="1" dirty="0" err="1"/>
              <a:t>Renal</a:t>
            </a:r>
            <a:r>
              <a:rPr lang="tr-TR" b="1" dirty="0"/>
              <a:t> </a:t>
            </a:r>
            <a:r>
              <a:rPr lang="tr-TR" b="1" dirty="0" err="1"/>
              <a:t>Tubular</a:t>
            </a:r>
            <a:r>
              <a:rPr lang="tr-TR" b="1" dirty="0"/>
              <a:t> </a:t>
            </a:r>
            <a:r>
              <a:rPr lang="tr-TR" b="1" dirty="0" err="1"/>
              <a:t>Defects</a:t>
            </a:r>
            <a:r>
              <a:rPr lang="tr-TR" b="1" dirty="0"/>
              <a:t> in Small Animals</a:t>
            </a:r>
            <a:endParaRPr lang="en-US" dirty="0"/>
          </a:p>
        </p:txBody>
      </p:sp>
    </p:spTree>
    <p:extLst>
      <p:ext uri="{BB962C8B-B14F-4D97-AF65-F5344CB8AC3E}">
        <p14:creationId xmlns:p14="http://schemas.microsoft.com/office/powerpoint/2010/main" val="3515082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78614C-39E7-CA45-B44A-D8CE2A8F9793}"/>
              </a:ext>
            </a:extLst>
          </p:cNvPr>
          <p:cNvSpPr>
            <a:spLocks noGrp="1"/>
          </p:cNvSpPr>
          <p:nvPr>
            <p:ph idx="1"/>
          </p:nvPr>
        </p:nvSpPr>
        <p:spPr>
          <a:xfrm>
            <a:off x="770021" y="1604356"/>
            <a:ext cx="9720073" cy="4023360"/>
          </a:xfrm>
        </p:spPr>
        <p:txBody>
          <a:bodyPr/>
          <a:lstStyle/>
          <a:p>
            <a:pPr algn="just">
              <a:lnSpc>
                <a:spcPct val="160000"/>
              </a:lnSpc>
              <a:buFont typeface="Arial" panose="020B0604020202020204" pitchFamily="34" charset="0"/>
              <a:buChar char="•"/>
            </a:pPr>
            <a:r>
              <a:rPr lang="en-US" dirty="0" err="1"/>
              <a:t>Isosthenuria</a:t>
            </a:r>
            <a:r>
              <a:rPr lang="en-US" dirty="0"/>
              <a:t> indicates that the kidney can neither dilute nor concentrate the glomerular filtrate. </a:t>
            </a:r>
          </a:p>
          <a:p>
            <a:pPr algn="just">
              <a:lnSpc>
                <a:spcPct val="160000"/>
              </a:lnSpc>
              <a:buFont typeface="Arial" panose="020B0604020202020204" pitchFamily="34" charset="0"/>
              <a:buChar char="•"/>
            </a:pPr>
            <a:r>
              <a:rPr lang="en-US" dirty="0"/>
              <a:t>Specific gravity above </a:t>
            </a:r>
            <a:r>
              <a:rPr lang="en-US" dirty="0" err="1"/>
              <a:t>isosthenuria</a:t>
            </a:r>
            <a:r>
              <a:rPr lang="en-US" dirty="0"/>
              <a:t> but below normal specific gravity reflects inadequate renal tubular function. </a:t>
            </a:r>
          </a:p>
          <a:p>
            <a:r>
              <a:rPr lang="tr-TR" dirty="0" err="1">
                <a:solidFill>
                  <a:srgbClr val="00B0F0"/>
                </a:solidFill>
              </a:rPr>
              <a:t>Related</a:t>
            </a:r>
            <a:r>
              <a:rPr lang="tr-TR" dirty="0">
                <a:solidFill>
                  <a:srgbClr val="00B0F0"/>
                </a:solidFill>
              </a:rPr>
              <a:t> </a:t>
            </a:r>
            <a:r>
              <a:rPr lang="tr-TR" dirty="0" err="1">
                <a:solidFill>
                  <a:srgbClr val="00B0F0"/>
                </a:solidFill>
              </a:rPr>
              <a:t>Findings</a:t>
            </a:r>
            <a:r>
              <a:rPr lang="tr-TR" dirty="0">
                <a:solidFill>
                  <a:srgbClr val="00B0F0"/>
                </a:solidFill>
              </a:rPr>
              <a:t> </a:t>
            </a:r>
          </a:p>
          <a:p>
            <a:pPr lvl="1"/>
            <a:r>
              <a:rPr lang="tr-TR" dirty="0" err="1"/>
              <a:t>Low</a:t>
            </a:r>
            <a:r>
              <a:rPr lang="tr-TR" dirty="0"/>
              <a:t> </a:t>
            </a:r>
            <a:r>
              <a:rPr lang="tr-TR" dirty="0" err="1"/>
              <a:t>specific</a:t>
            </a:r>
            <a:r>
              <a:rPr lang="tr-TR" dirty="0"/>
              <a:t> </a:t>
            </a:r>
            <a:r>
              <a:rPr lang="tr-TR" dirty="0" err="1"/>
              <a:t>gravity</a:t>
            </a:r>
            <a:r>
              <a:rPr lang="tr-TR" dirty="0"/>
              <a:t> can be </a:t>
            </a:r>
            <a:r>
              <a:rPr lang="tr-TR" dirty="0" err="1"/>
              <a:t>caused</a:t>
            </a:r>
            <a:r>
              <a:rPr lang="tr-TR" dirty="0"/>
              <a:t> </a:t>
            </a:r>
            <a:r>
              <a:rPr lang="tr-TR" dirty="0" err="1"/>
              <a:t>by</a:t>
            </a:r>
            <a:r>
              <a:rPr lang="tr-TR" dirty="0"/>
              <a:t> </a:t>
            </a:r>
            <a:r>
              <a:rPr lang="tr-TR" dirty="0" err="1"/>
              <a:t>diuretics</a:t>
            </a:r>
            <a:r>
              <a:rPr lang="tr-TR" dirty="0"/>
              <a:t>, </a:t>
            </a:r>
            <a:r>
              <a:rPr lang="tr-TR" dirty="0" err="1"/>
              <a:t>glucocorticoids</a:t>
            </a:r>
            <a:r>
              <a:rPr lang="tr-TR" dirty="0"/>
              <a:t> </a:t>
            </a:r>
            <a:r>
              <a:rPr lang="tr-TR" dirty="0" err="1"/>
              <a:t>and</a:t>
            </a:r>
            <a:r>
              <a:rPr lang="tr-TR" dirty="0"/>
              <a:t> </a:t>
            </a:r>
            <a:r>
              <a:rPr lang="tr-TR" dirty="0" err="1"/>
              <a:t>fluid</a:t>
            </a:r>
            <a:r>
              <a:rPr lang="tr-TR" dirty="0"/>
              <a:t> </a:t>
            </a:r>
            <a:r>
              <a:rPr lang="tr-TR" dirty="0" err="1"/>
              <a:t>therapy</a:t>
            </a:r>
            <a:r>
              <a:rPr lang="tr-TR" dirty="0"/>
              <a:t>. </a:t>
            </a:r>
          </a:p>
          <a:p>
            <a:pPr lvl="1"/>
            <a:r>
              <a:rPr lang="tr-TR" dirty="0" err="1"/>
              <a:t>It</a:t>
            </a:r>
            <a:r>
              <a:rPr lang="tr-TR" dirty="0"/>
              <a:t> is </a:t>
            </a:r>
            <a:r>
              <a:rPr lang="tr-TR" dirty="0" err="1"/>
              <a:t>important</a:t>
            </a:r>
            <a:r>
              <a:rPr lang="tr-TR" dirty="0"/>
              <a:t> </a:t>
            </a:r>
            <a:r>
              <a:rPr lang="tr-TR" dirty="0" err="1"/>
              <a:t>to</a:t>
            </a:r>
            <a:r>
              <a:rPr lang="tr-TR" dirty="0"/>
              <a:t> </a:t>
            </a:r>
            <a:r>
              <a:rPr lang="tr-TR" dirty="0" err="1"/>
              <a:t>check</a:t>
            </a:r>
            <a:r>
              <a:rPr lang="tr-TR" dirty="0"/>
              <a:t> </a:t>
            </a:r>
            <a:r>
              <a:rPr lang="tr-TR" dirty="0" err="1"/>
              <a:t>specific</a:t>
            </a:r>
            <a:r>
              <a:rPr lang="tr-TR" dirty="0"/>
              <a:t> </a:t>
            </a:r>
            <a:r>
              <a:rPr lang="tr-TR" dirty="0" err="1"/>
              <a:t>gravity</a:t>
            </a:r>
            <a:r>
              <a:rPr lang="tr-TR" dirty="0"/>
              <a:t> </a:t>
            </a:r>
            <a:r>
              <a:rPr lang="tr-TR" dirty="0" err="1"/>
              <a:t>before</a:t>
            </a:r>
            <a:r>
              <a:rPr lang="tr-TR" dirty="0"/>
              <a:t> </a:t>
            </a:r>
            <a:r>
              <a:rPr lang="tr-TR" dirty="0" err="1"/>
              <a:t>administration</a:t>
            </a:r>
            <a:r>
              <a:rPr lang="tr-TR" dirty="0"/>
              <a:t> of </a:t>
            </a:r>
            <a:r>
              <a:rPr lang="tr-TR" dirty="0" err="1"/>
              <a:t>any</a:t>
            </a:r>
            <a:r>
              <a:rPr lang="tr-TR" dirty="0"/>
              <a:t> of </a:t>
            </a:r>
            <a:r>
              <a:rPr lang="tr-TR" dirty="0" err="1"/>
              <a:t>these</a:t>
            </a:r>
            <a:r>
              <a:rPr lang="tr-TR" dirty="0"/>
              <a:t> </a:t>
            </a:r>
            <a:r>
              <a:rPr lang="tr-TR" dirty="0" err="1"/>
              <a:t>treatments</a:t>
            </a:r>
            <a:r>
              <a:rPr lang="tr-TR" dirty="0"/>
              <a:t>. </a:t>
            </a:r>
          </a:p>
          <a:p>
            <a:endParaRPr lang="en-US" dirty="0"/>
          </a:p>
        </p:txBody>
      </p:sp>
      <p:sp>
        <p:nvSpPr>
          <p:cNvPr id="4" name="Title 1">
            <a:extLst>
              <a:ext uri="{FF2B5EF4-FFF2-40B4-BE49-F238E27FC236}">
                <a16:creationId xmlns:a16="http://schemas.microsoft.com/office/drawing/2014/main" id="{48000963-1805-A440-907A-284098DF3C78}"/>
              </a:ext>
            </a:extLst>
          </p:cNvPr>
          <p:cNvSpPr>
            <a:spLocks noGrp="1"/>
          </p:cNvSpPr>
          <p:nvPr>
            <p:ph type="title"/>
          </p:nvPr>
        </p:nvSpPr>
        <p:spPr>
          <a:xfrm>
            <a:off x="770021" y="834306"/>
            <a:ext cx="9853644" cy="470794"/>
          </a:xfrm>
        </p:spPr>
        <p:style>
          <a:lnRef idx="2">
            <a:schemeClr val="accent1"/>
          </a:lnRef>
          <a:fillRef idx="1">
            <a:schemeClr val="lt1"/>
          </a:fillRef>
          <a:effectRef idx="0">
            <a:schemeClr val="accent1"/>
          </a:effectRef>
          <a:fontRef idx="minor">
            <a:schemeClr val="dk1"/>
          </a:fontRef>
        </p:style>
        <p:txBody>
          <a:bodyPr>
            <a:normAutofit/>
          </a:bodyPr>
          <a:lstStyle/>
          <a:p>
            <a:r>
              <a:rPr lang="tr-TR" sz="2000" b="1" cap="none" dirty="0" err="1">
                <a:solidFill>
                  <a:srgbClr val="0070C0"/>
                </a:solidFill>
              </a:rPr>
              <a:t>Values</a:t>
            </a:r>
            <a:r>
              <a:rPr lang="tr-TR" sz="2000" b="1" cap="none" dirty="0">
                <a:solidFill>
                  <a:srgbClr val="0070C0"/>
                </a:solidFill>
              </a:rPr>
              <a:t> </a:t>
            </a:r>
            <a:r>
              <a:rPr lang="tr-TR" sz="2000" b="1" cap="none" dirty="0" err="1">
                <a:solidFill>
                  <a:srgbClr val="0070C0"/>
                </a:solidFill>
              </a:rPr>
              <a:t>Below</a:t>
            </a:r>
            <a:r>
              <a:rPr lang="tr-TR" sz="2000" b="1" cap="none" dirty="0">
                <a:solidFill>
                  <a:srgbClr val="0070C0"/>
                </a:solidFill>
              </a:rPr>
              <a:t> Reference </a:t>
            </a:r>
            <a:r>
              <a:rPr lang="tr-TR" sz="2000" b="1" cap="none" dirty="0" err="1">
                <a:solidFill>
                  <a:srgbClr val="0070C0"/>
                </a:solidFill>
              </a:rPr>
              <a:t>Range</a:t>
            </a:r>
            <a:r>
              <a:rPr lang="tr-TR" sz="2000" b="1" cap="none" dirty="0">
                <a:solidFill>
                  <a:srgbClr val="0070C0"/>
                </a:solidFill>
              </a:rPr>
              <a:t> </a:t>
            </a:r>
            <a:endParaRPr lang="en-US" sz="2000" dirty="0"/>
          </a:p>
        </p:txBody>
      </p:sp>
    </p:spTree>
    <p:extLst>
      <p:ext uri="{BB962C8B-B14F-4D97-AF65-F5344CB8AC3E}">
        <p14:creationId xmlns:p14="http://schemas.microsoft.com/office/powerpoint/2010/main" val="104018408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3E2A7-19CB-054D-BA13-0F7EED80F817}"/>
              </a:ext>
            </a:extLst>
          </p:cNvPr>
          <p:cNvSpPr>
            <a:spLocks noGrp="1"/>
          </p:cNvSpPr>
          <p:nvPr>
            <p:ph type="title"/>
          </p:nvPr>
        </p:nvSpPr>
        <p:spPr>
          <a:xfrm>
            <a:off x="1024128" y="585216"/>
            <a:ext cx="10272868" cy="545315"/>
          </a:xfrm>
        </p:spPr>
        <p:txBody>
          <a:bodyPr>
            <a:normAutofit/>
          </a:bodyPr>
          <a:lstStyle/>
          <a:p>
            <a:r>
              <a:rPr lang="tr-TR" sz="2400" b="1" cap="none" dirty="0" err="1">
                <a:solidFill>
                  <a:srgbClr val="00B0F0"/>
                </a:solidFill>
              </a:rPr>
              <a:t>Renal</a:t>
            </a:r>
            <a:r>
              <a:rPr lang="tr-TR" sz="2400" b="1" cap="none" dirty="0">
                <a:solidFill>
                  <a:srgbClr val="00B0F0"/>
                </a:solidFill>
              </a:rPr>
              <a:t> </a:t>
            </a:r>
            <a:r>
              <a:rPr lang="tr-TR" sz="2400" b="1" cap="none" dirty="0" err="1">
                <a:solidFill>
                  <a:srgbClr val="00B0F0"/>
                </a:solidFill>
              </a:rPr>
              <a:t>Acidosis</a:t>
            </a:r>
            <a:endParaRPr lang="tr-TR" sz="2400" b="1" cap="none" dirty="0">
              <a:solidFill>
                <a:srgbClr val="00B0F0"/>
              </a:solidFill>
            </a:endParaRPr>
          </a:p>
        </p:txBody>
      </p:sp>
      <p:sp>
        <p:nvSpPr>
          <p:cNvPr id="3" name="Content Placeholder 2">
            <a:extLst>
              <a:ext uri="{FF2B5EF4-FFF2-40B4-BE49-F238E27FC236}">
                <a16:creationId xmlns:a16="http://schemas.microsoft.com/office/drawing/2014/main" id="{3ABD1C1E-D9C9-7945-9A7A-CADAAC0BDDC3}"/>
              </a:ext>
            </a:extLst>
          </p:cNvPr>
          <p:cNvSpPr>
            <a:spLocks noGrp="1"/>
          </p:cNvSpPr>
          <p:nvPr>
            <p:ph idx="1"/>
          </p:nvPr>
        </p:nvSpPr>
        <p:spPr>
          <a:xfrm>
            <a:off x="1024128" y="1130531"/>
            <a:ext cx="10347684" cy="4671752"/>
          </a:xfrm>
        </p:spPr>
        <p:txBody>
          <a:bodyPr>
            <a:normAutofit lnSpcReduction="10000"/>
          </a:bodyPr>
          <a:lstStyle/>
          <a:p>
            <a:pPr algn="just">
              <a:lnSpc>
                <a:spcPct val="150000"/>
              </a:lnSpc>
              <a:buFont typeface="Arial" panose="020B0604020202020204" pitchFamily="34" charset="0"/>
              <a:buChar char="•"/>
            </a:pPr>
            <a:r>
              <a:rPr lang="tr-TR" sz="1800" dirty="0" err="1"/>
              <a:t>The</a:t>
            </a:r>
            <a:r>
              <a:rPr lang="tr-TR" sz="1800" dirty="0"/>
              <a:t> form of </a:t>
            </a:r>
            <a:r>
              <a:rPr lang="tr-TR" sz="1800" dirty="0" err="1"/>
              <a:t>metabolic</a:t>
            </a:r>
            <a:r>
              <a:rPr lang="tr-TR" sz="1800" dirty="0"/>
              <a:t> </a:t>
            </a:r>
            <a:r>
              <a:rPr lang="tr-TR" sz="1800" dirty="0" err="1"/>
              <a:t>acidosis</a:t>
            </a:r>
            <a:r>
              <a:rPr lang="tr-TR" sz="1800" dirty="0"/>
              <a:t> </a:t>
            </a:r>
            <a:r>
              <a:rPr lang="tr-TR" sz="1800" dirty="0" err="1"/>
              <a:t>that</a:t>
            </a:r>
            <a:r>
              <a:rPr lang="tr-TR" sz="1800" dirty="0"/>
              <a:t> </a:t>
            </a:r>
            <a:r>
              <a:rPr lang="tr-TR" sz="1800" dirty="0" err="1"/>
              <a:t>occurs</a:t>
            </a:r>
            <a:r>
              <a:rPr lang="tr-TR" sz="1800" dirty="0"/>
              <a:t> in </a:t>
            </a:r>
            <a:r>
              <a:rPr lang="tr-TR" sz="1800" dirty="0" err="1"/>
              <a:t>acute</a:t>
            </a:r>
            <a:r>
              <a:rPr lang="tr-TR" sz="1800" dirty="0"/>
              <a:t> </a:t>
            </a:r>
            <a:r>
              <a:rPr lang="tr-TR" sz="1800" dirty="0" err="1"/>
              <a:t>kidney</a:t>
            </a:r>
            <a:r>
              <a:rPr lang="tr-TR" sz="1800" dirty="0"/>
              <a:t> </a:t>
            </a:r>
            <a:r>
              <a:rPr lang="tr-TR" sz="1800" dirty="0" err="1"/>
              <a:t>injury</a:t>
            </a:r>
            <a:r>
              <a:rPr lang="tr-TR" sz="1800" dirty="0"/>
              <a:t> </a:t>
            </a:r>
            <a:r>
              <a:rPr lang="tr-TR" sz="1800" dirty="0" err="1"/>
              <a:t>and</a:t>
            </a:r>
            <a:r>
              <a:rPr lang="tr-TR" sz="1800" dirty="0"/>
              <a:t> </a:t>
            </a:r>
            <a:r>
              <a:rPr lang="tr-TR" sz="1800" dirty="0" err="1"/>
              <a:t>Stages</a:t>
            </a:r>
            <a:r>
              <a:rPr lang="tr-TR" sz="1800" dirty="0"/>
              <a:t> 2–4 of </a:t>
            </a:r>
            <a:r>
              <a:rPr lang="tr-TR" sz="1800" dirty="0" err="1"/>
              <a:t>chronic</a:t>
            </a:r>
            <a:r>
              <a:rPr lang="tr-TR" sz="1800" dirty="0"/>
              <a:t> </a:t>
            </a:r>
            <a:r>
              <a:rPr lang="tr-TR" sz="1800" dirty="0" err="1"/>
              <a:t>kidney</a:t>
            </a:r>
            <a:r>
              <a:rPr lang="tr-TR" sz="1800" dirty="0"/>
              <a:t> </a:t>
            </a:r>
            <a:r>
              <a:rPr lang="tr-TR" sz="1800" dirty="0" err="1"/>
              <a:t>disease</a:t>
            </a:r>
            <a:r>
              <a:rPr lang="tr-TR" sz="1800" dirty="0"/>
              <a:t>, </a:t>
            </a:r>
            <a:r>
              <a:rPr lang="tr-TR" sz="1800" dirty="0" err="1"/>
              <a:t>referred</a:t>
            </a:r>
            <a:r>
              <a:rPr lang="tr-TR" sz="1800" dirty="0"/>
              <a:t> </a:t>
            </a:r>
            <a:r>
              <a:rPr lang="tr-TR" sz="1800" dirty="0" err="1"/>
              <a:t>to</a:t>
            </a:r>
            <a:r>
              <a:rPr lang="tr-TR" sz="1800" dirty="0"/>
              <a:t> as </a:t>
            </a:r>
            <a:r>
              <a:rPr lang="tr-TR" sz="1800" dirty="0" err="1"/>
              <a:t>uremic</a:t>
            </a:r>
            <a:r>
              <a:rPr lang="tr-TR" sz="1800" dirty="0"/>
              <a:t> </a:t>
            </a:r>
            <a:r>
              <a:rPr lang="tr-TR" sz="1800" dirty="0" err="1"/>
              <a:t>acidosis</a:t>
            </a:r>
            <a:r>
              <a:rPr lang="tr-TR" sz="1800" dirty="0"/>
              <a:t>, is </a:t>
            </a:r>
            <a:r>
              <a:rPr lang="tr-TR" sz="1800" dirty="0" err="1"/>
              <a:t>due</a:t>
            </a:r>
            <a:r>
              <a:rPr lang="tr-TR" sz="1800" dirty="0"/>
              <a:t> </a:t>
            </a:r>
            <a:r>
              <a:rPr lang="tr-TR" sz="1800" dirty="0" err="1"/>
              <a:t>to</a:t>
            </a:r>
            <a:r>
              <a:rPr lang="tr-TR" sz="1800" dirty="0"/>
              <a:t> </a:t>
            </a:r>
            <a:r>
              <a:rPr lang="tr-TR" sz="1800" dirty="0" err="1"/>
              <a:t>reduced</a:t>
            </a:r>
            <a:r>
              <a:rPr lang="tr-TR" sz="1800" dirty="0"/>
              <a:t> </a:t>
            </a:r>
            <a:r>
              <a:rPr lang="tr-TR" sz="1800" dirty="0" err="1"/>
              <a:t>urine-acidifying</a:t>
            </a:r>
            <a:r>
              <a:rPr lang="tr-TR" sz="1800" dirty="0"/>
              <a:t> </a:t>
            </a:r>
            <a:r>
              <a:rPr lang="tr-TR" sz="1800" dirty="0" err="1"/>
              <a:t>ability</a:t>
            </a:r>
            <a:r>
              <a:rPr lang="tr-TR" sz="1800" dirty="0"/>
              <a:t> of </a:t>
            </a:r>
            <a:r>
              <a:rPr lang="tr-TR" sz="1800" dirty="0" err="1"/>
              <a:t>diseased</a:t>
            </a:r>
            <a:r>
              <a:rPr lang="tr-TR" sz="1800" dirty="0"/>
              <a:t> </a:t>
            </a:r>
            <a:r>
              <a:rPr lang="tr-TR" sz="1800" dirty="0" err="1"/>
              <a:t>kidneys</a:t>
            </a:r>
            <a:endParaRPr lang="tr-TR" sz="1800" dirty="0"/>
          </a:p>
          <a:p>
            <a:pPr algn="just">
              <a:lnSpc>
                <a:spcPct val="150000"/>
              </a:lnSpc>
              <a:buFont typeface="Arial" panose="020B0604020202020204" pitchFamily="34" charset="0"/>
              <a:buChar char="•"/>
            </a:pPr>
            <a:r>
              <a:rPr lang="tr-TR" sz="1800" dirty="0" err="1"/>
              <a:t>Renal</a:t>
            </a:r>
            <a:r>
              <a:rPr lang="tr-TR" sz="1800" dirty="0"/>
              <a:t>  </a:t>
            </a:r>
            <a:r>
              <a:rPr lang="tr-TR" sz="1800" dirty="0" err="1"/>
              <a:t>tubular</a:t>
            </a:r>
            <a:r>
              <a:rPr lang="tr-TR" sz="1800" dirty="0"/>
              <a:t> </a:t>
            </a:r>
            <a:r>
              <a:rPr lang="tr-TR" sz="1800" dirty="0" err="1"/>
              <a:t>defects</a:t>
            </a:r>
            <a:r>
              <a:rPr lang="tr-TR" sz="1800" dirty="0"/>
              <a:t> in </a:t>
            </a:r>
            <a:r>
              <a:rPr lang="tr-TR" sz="1800" dirty="0" err="1"/>
              <a:t>dogs</a:t>
            </a:r>
            <a:r>
              <a:rPr lang="tr-TR" sz="1800" dirty="0"/>
              <a:t> </a:t>
            </a:r>
            <a:r>
              <a:rPr lang="tr-TR" sz="1800" dirty="0" err="1"/>
              <a:t>and</a:t>
            </a:r>
            <a:r>
              <a:rPr lang="tr-TR" sz="1800" dirty="0"/>
              <a:t> </a:t>
            </a:r>
            <a:r>
              <a:rPr lang="tr-TR" sz="1800" dirty="0" err="1"/>
              <a:t>cats</a:t>
            </a:r>
            <a:r>
              <a:rPr lang="tr-TR" sz="1800" dirty="0"/>
              <a:t> </a:t>
            </a:r>
            <a:r>
              <a:rPr lang="tr-TR" sz="1800" dirty="0" err="1"/>
              <a:t>may</a:t>
            </a:r>
            <a:r>
              <a:rPr lang="tr-TR" sz="1800" dirty="0"/>
              <a:t> </a:t>
            </a:r>
            <a:r>
              <a:rPr lang="tr-TR" sz="1800" dirty="0" err="1"/>
              <a:t>result</a:t>
            </a:r>
            <a:r>
              <a:rPr lang="tr-TR" sz="1800" dirty="0"/>
              <a:t> in </a:t>
            </a:r>
            <a:r>
              <a:rPr lang="tr-TR" sz="1800" dirty="0" err="1"/>
              <a:t>hyperchloremic</a:t>
            </a:r>
            <a:r>
              <a:rPr lang="tr-TR" sz="1800" dirty="0"/>
              <a:t> </a:t>
            </a:r>
            <a:r>
              <a:rPr lang="tr-TR" sz="1800" dirty="0" err="1"/>
              <a:t>metabolic</a:t>
            </a:r>
            <a:r>
              <a:rPr lang="tr-TR" sz="1800" dirty="0"/>
              <a:t> </a:t>
            </a:r>
            <a:r>
              <a:rPr lang="tr-TR" sz="1800" dirty="0" err="1"/>
              <a:t>acidosis</a:t>
            </a:r>
            <a:r>
              <a:rPr lang="tr-TR" sz="1800" dirty="0"/>
              <a:t>, </a:t>
            </a:r>
            <a:r>
              <a:rPr lang="tr-TR" sz="1800" dirty="0" err="1"/>
              <a:t>referred</a:t>
            </a:r>
            <a:r>
              <a:rPr lang="tr-TR" sz="1800" dirty="0"/>
              <a:t> </a:t>
            </a:r>
            <a:r>
              <a:rPr lang="tr-TR" sz="1800" dirty="0" err="1"/>
              <a:t>to</a:t>
            </a:r>
            <a:r>
              <a:rPr lang="tr-TR" sz="1800" dirty="0"/>
              <a:t> as </a:t>
            </a:r>
            <a:r>
              <a:rPr lang="tr-TR" sz="1800" b="1" dirty="0" err="1"/>
              <a:t>renal</a:t>
            </a:r>
            <a:r>
              <a:rPr lang="tr-TR" sz="1800" b="1" dirty="0"/>
              <a:t> </a:t>
            </a:r>
            <a:r>
              <a:rPr lang="tr-TR" sz="1800" b="1" dirty="0" err="1"/>
              <a:t>tubular</a:t>
            </a:r>
            <a:r>
              <a:rPr lang="tr-TR" sz="1800" b="1" dirty="0"/>
              <a:t> </a:t>
            </a:r>
            <a:r>
              <a:rPr lang="tr-TR" sz="1800" b="1" dirty="0" err="1"/>
              <a:t>acidosis</a:t>
            </a:r>
            <a:r>
              <a:rPr lang="tr-TR" sz="1800" dirty="0"/>
              <a:t>. </a:t>
            </a:r>
            <a:r>
              <a:rPr lang="tr-TR" sz="1800" dirty="0" err="1"/>
              <a:t>Two</a:t>
            </a:r>
            <a:r>
              <a:rPr lang="tr-TR" sz="1800" dirty="0"/>
              <a:t> </a:t>
            </a:r>
            <a:r>
              <a:rPr lang="tr-TR" sz="1800" dirty="0" err="1"/>
              <a:t>types</a:t>
            </a:r>
            <a:r>
              <a:rPr lang="tr-TR" sz="1800" dirty="0"/>
              <a:t> of </a:t>
            </a:r>
            <a:r>
              <a:rPr lang="tr-TR" sz="1800" dirty="0" err="1"/>
              <a:t>renal</a:t>
            </a:r>
            <a:r>
              <a:rPr lang="tr-TR" sz="1800" dirty="0"/>
              <a:t> </a:t>
            </a:r>
            <a:r>
              <a:rPr lang="tr-TR" sz="1800" dirty="0" err="1"/>
              <a:t>tubular</a:t>
            </a:r>
            <a:r>
              <a:rPr lang="tr-TR" sz="1800" dirty="0"/>
              <a:t> </a:t>
            </a:r>
            <a:r>
              <a:rPr lang="tr-TR" sz="1800" dirty="0" err="1"/>
              <a:t>acidosis</a:t>
            </a:r>
            <a:r>
              <a:rPr lang="tr-TR" sz="1800" dirty="0"/>
              <a:t> </a:t>
            </a:r>
            <a:r>
              <a:rPr lang="tr-TR" sz="1800" dirty="0" err="1"/>
              <a:t>have</a:t>
            </a:r>
            <a:r>
              <a:rPr lang="tr-TR" sz="1800" dirty="0"/>
              <a:t> </a:t>
            </a:r>
            <a:r>
              <a:rPr lang="tr-TR" sz="1800" dirty="0" err="1"/>
              <a:t>been</a:t>
            </a:r>
            <a:r>
              <a:rPr lang="tr-TR" sz="1800" dirty="0"/>
              <a:t> </a:t>
            </a:r>
            <a:r>
              <a:rPr lang="tr-TR" sz="1800" dirty="0" err="1"/>
              <a:t>described</a:t>
            </a:r>
            <a:r>
              <a:rPr lang="tr-TR" sz="1800" dirty="0"/>
              <a:t> in </a:t>
            </a:r>
            <a:r>
              <a:rPr lang="tr-TR" sz="1800" dirty="0" err="1"/>
              <a:t>dogs</a:t>
            </a:r>
            <a:r>
              <a:rPr lang="tr-TR" sz="1800" dirty="0"/>
              <a:t> </a:t>
            </a:r>
            <a:r>
              <a:rPr lang="tr-TR" sz="1800" dirty="0" err="1"/>
              <a:t>and</a:t>
            </a:r>
            <a:r>
              <a:rPr lang="tr-TR" sz="1800" dirty="0"/>
              <a:t> </a:t>
            </a:r>
            <a:r>
              <a:rPr lang="tr-TR" sz="1800" dirty="0" err="1"/>
              <a:t>one</a:t>
            </a:r>
            <a:r>
              <a:rPr lang="tr-TR" sz="1800" dirty="0"/>
              <a:t> in </a:t>
            </a:r>
            <a:r>
              <a:rPr lang="tr-TR" sz="1800" dirty="0" err="1"/>
              <a:t>cats</a:t>
            </a:r>
            <a:r>
              <a:rPr lang="tr-TR" sz="1800" dirty="0"/>
              <a:t>.</a:t>
            </a:r>
          </a:p>
          <a:p>
            <a:pPr algn="just">
              <a:lnSpc>
                <a:spcPct val="150000"/>
              </a:lnSpc>
              <a:buFont typeface="Arial" panose="020B0604020202020204" pitchFamily="34" charset="0"/>
              <a:buChar char="•"/>
            </a:pPr>
            <a:r>
              <a:rPr lang="tr-TR" sz="1800" b="1" dirty="0" err="1">
                <a:solidFill>
                  <a:srgbClr val="FF0000"/>
                </a:solidFill>
              </a:rPr>
              <a:t>In</a:t>
            </a:r>
            <a:r>
              <a:rPr lang="tr-TR" sz="1800" b="1" dirty="0">
                <a:solidFill>
                  <a:srgbClr val="FF0000"/>
                </a:solidFill>
              </a:rPr>
              <a:t> </a:t>
            </a:r>
            <a:r>
              <a:rPr lang="tr-TR" sz="1800" b="1" dirty="0" err="1">
                <a:solidFill>
                  <a:srgbClr val="FF0000"/>
                </a:solidFill>
              </a:rPr>
              <a:t>Type</a:t>
            </a:r>
            <a:r>
              <a:rPr lang="tr-TR" sz="1800" b="1" dirty="0">
                <a:solidFill>
                  <a:srgbClr val="FF0000"/>
                </a:solidFill>
              </a:rPr>
              <a:t> I (</a:t>
            </a:r>
            <a:r>
              <a:rPr lang="tr-TR" sz="1800" b="1" dirty="0" err="1">
                <a:solidFill>
                  <a:srgbClr val="FF0000"/>
                </a:solidFill>
              </a:rPr>
              <a:t>distal</a:t>
            </a:r>
            <a:r>
              <a:rPr lang="tr-TR" sz="1800" b="1" dirty="0">
                <a:solidFill>
                  <a:srgbClr val="FF0000"/>
                </a:solidFill>
              </a:rPr>
              <a:t>), </a:t>
            </a:r>
            <a:r>
              <a:rPr lang="tr-TR" sz="1800" dirty="0" err="1"/>
              <a:t>the</a:t>
            </a:r>
            <a:r>
              <a:rPr lang="tr-TR" sz="1800" dirty="0"/>
              <a:t> </a:t>
            </a:r>
            <a:r>
              <a:rPr lang="tr-TR" sz="1800" dirty="0" err="1"/>
              <a:t>ability</a:t>
            </a:r>
            <a:r>
              <a:rPr lang="tr-TR" sz="1800" dirty="0"/>
              <a:t> of </a:t>
            </a:r>
            <a:r>
              <a:rPr lang="tr-TR" sz="1800" dirty="0" err="1"/>
              <a:t>the</a:t>
            </a:r>
            <a:r>
              <a:rPr lang="tr-TR" sz="1800" dirty="0"/>
              <a:t> </a:t>
            </a:r>
            <a:r>
              <a:rPr lang="tr-TR" sz="1800" dirty="0" err="1"/>
              <a:t>distal</a:t>
            </a:r>
            <a:r>
              <a:rPr lang="tr-TR" sz="1800" dirty="0"/>
              <a:t> </a:t>
            </a:r>
            <a:r>
              <a:rPr lang="tr-TR" sz="1800" dirty="0" err="1"/>
              <a:t>tubule</a:t>
            </a:r>
            <a:r>
              <a:rPr lang="tr-TR" sz="1800" dirty="0"/>
              <a:t> </a:t>
            </a:r>
            <a:r>
              <a:rPr lang="tr-TR" sz="1800" dirty="0" err="1"/>
              <a:t>to</a:t>
            </a:r>
            <a:r>
              <a:rPr lang="tr-TR" sz="1800" dirty="0"/>
              <a:t> </a:t>
            </a:r>
            <a:r>
              <a:rPr lang="tr-TR" sz="1800" dirty="0" err="1"/>
              <a:t>secrete</a:t>
            </a:r>
            <a:r>
              <a:rPr lang="tr-TR" sz="1800" dirty="0"/>
              <a:t> </a:t>
            </a:r>
            <a:r>
              <a:rPr lang="tr-TR" sz="1800" dirty="0" err="1"/>
              <a:t>hydrogen</a:t>
            </a:r>
            <a:r>
              <a:rPr lang="tr-TR" sz="1800" dirty="0"/>
              <a:t> </a:t>
            </a:r>
            <a:r>
              <a:rPr lang="tr-TR" sz="1800" dirty="0" err="1"/>
              <a:t>ions</a:t>
            </a:r>
            <a:r>
              <a:rPr lang="tr-TR" sz="1800" dirty="0"/>
              <a:t> </a:t>
            </a:r>
            <a:r>
              <a:rPr lang="tr-TR" sz="1800" dirty="0" err="1"/>
              <a:t>against</a:t>
            </a:r>
            <a:r>
              <a:rPr lang="tr-TR" sz="1800" dirty="0"/>
              <a:t> a </a:t>
            </a:r>
            <a:r>
              <a:rPr lang="tr-TR" sz="1800" dirty="0" err="1"/>
              <a:t>concentration</a:t>
            </a:r>
            <a:r>
              <a:rPr lang="tr-TR" sz="1800" dirty="0"/>
              <a:t> </a:t>
            </a:r>
            <a:r>
              <a:rPr lang="tr-TR" sz="1800" dirty="0" err="1"/>
              <a:t>gradient</a:t>
            </a:r>
            <a:r>
              <a:rPr lang="tr-TR" sz="1800" dirty="0"/>
              <a:t> is </a:t>
            </a:r>
            <a:r>
              <a:rPr lang="tr-TR" sz="1800" dirty="0" err="1"/>
              <a:t>defective</a:t>
            </a:r>
            <a:r>
              <a:rPr lang="tr-TR" sz="1800" dirty="0"/>
              <a:t>; </a:t>
            </a:r>
          </a:p>
          <a:p>
            <a:pPr algn="just">
              <a:lnSpc>
                <a:spcPct val="150000"/>
              </a:lnSpc>
              <a:buFont typeface="Arial" panose="020B0604020202020204" pitchFamily="34" charset="0"/>
              <a:buChar char="•"/>
            </a:pPr>
            <a:r>
              <a:rPr lang="tr-TR" sz="1800" b="1" dirty="0" err="1">
                <a:solidFill>
                  <a:srgbClr val="FF0000"/>
                </a:solidFill>
              </a:rPr>
              <a:t>In</a:t>
            </a:r>
            <a:r>
              <a:rPr lang="tr-TR" sz="1800" b="1" dirty="0">
                <a:solidFill>
                  <a:srgbClr val="FF0000"/>
                </a:solidFill>
              </a:rPr>
              <a:t> </a:t>
            </a:r>
            <a:r>
              <a:rPr lang="tr-TR" sz="1800" b="1" dirty="0" err="1">
                <a:solidFill>
                  <a:srgbClr val="FF0000"/>
                </a:solidFill>
              </a:rPr>
              <a:t>Type</a:t>
            </a:r>
            <a:r>
              <a:rPr lang="tr-TR" sz="1800" b="1" dirty="0">
                <a:solidFill>
                  <a:srgbClr val="FF0000"/>
                </a:solidFill>
              </a:rPr>
              <a:t> II (</a:t>
            </a:r>
            <a:r>
              <a:rPr lang="tr-TR" sz="1800" b="1" dirty="0" err="1">
                <a:solidFill>
                  <a:srgbClr val="FF0000"/>
                </a:solidFill>
              </a:rPr>
              <a:t>proximal</a:t>
            </a:r>
            <a:r>
              <a:rPr lang="tr-TR" sz="1800" b="1" dirty="0">
                <a:solidFill>
                  <a:srgbClr val="FF0000"/>
                </a:solidFill>
              </a:rPr>
              <a:t>), </a:t>
            </a:r>
            <a:r>
              <a:rPr lang="tr-TR" sz="1800" dirty="0" err="1"/>
              <a:t>the</a:t>
            </a:r>
            <a:r>
              <a:rPr lang="tr-TR" sz="1800" dirty="0"/>
              <a:t> </a:t>
            </a:r>
            <a:r>
              <a:rPr lang="tr-TR" sz="1800" dirty="0" err="1"/>
              <a:t>ability</a:t>
            </a:r>
            <a:r>
              <a:rPr lang="tr-TR" sz="1800" dirty="0"/>
              <a:t> </a:t>
            </a:r>
            <a:r>
              <a:rPr lang="tr-TR" sz="1800" dirty="0" err="1"/>
              <a:t>to</a:t>
            </a:r>
            <a:r>
              <a:rPr lang="tr-TR" sz="1800" dirty="0"/>
              <a:t> </a:t>
            </a:r>
            <a:r>
              <a:rPr lang="tr-TR" sz="1800" dirty="0" err="1"/>
              <a:t>reabsorb</a:t>
            </a:r>
            <a:r>
              <a:rPr lang="tr-TR" sz="1800" dirty="0"/>
              <a:t> </a:t>
            </a:r>
            <a:r>
              <a:rPr lang="tr-TR" sz="1800" dirty="0" err="1"/>
              <a:t>bicarbonate</a:t>
            </a:r>
            <a:r>
              <a:rPr lang="tr-TR" sz="1800" dirty="0"/>
              <a:t> in </a:t>
            </a:r>
            <a:r>
              <a:rPr lang="tr-TR" sz="1800" dirty="0" err="1"/>
              <a:t>the</a:t>
            </a:r>
            <a:r>
              <a:rPr lang="tr-TR" sz="1800" dirty="0"/>
              <a:t> </a:t>
            </a:r>
            <a:r>
              <a:rPr lang="tr-TR" sz="1800" dirty="0" err="1"/>
              <a:t>proximal</a:t>
            </a:r>
            <a:r>
              <a:rPr lang="tr-TR" sz="1800" dirty="0"/>
              <a:t> </a:t>
            </a:r>
            <a:r>
              <a:rPr lang="tr-TR" sz="1800" dirty="0" err="1"/>
              <a:t>tubule</a:t>
            </a:r>
            <a:r>
              <a:rPr lang="tr-TR" sz="1800" dirty="0"/>
              <a:t> is </a:t>
            </a:r>
            <a:r>
              <a:rPr lang="tr-TR" sz="1800" dirty="0" err="1"/>
              <a:t>reduced</a:t>
            </a:r>
            <a:r>
              <a:rPr lang="tr-TR" sz="1800" dirty="0"/>
              <a:t>. </a:t>
            </a:r>
          </a:p>
          <a:p>
            <a:pPr algn="just">
              <a:lnSpc>
                <a:spcPct val="150000"/>
              </a:lnSpc>
              <a:buFont typeface="Arial" panose="020B0604020202020204" pitchFamily="34" charset="0"/>
              <a:buChar char="•"/>
            </a:pPr>
            <a:r>
              <a:rPr lang="tr-TR" sz="1800" dirty="0" err="1"/>
              <a:t>Type</a:t>
            </a:r>
            <a:r>
              <a:rPr lang="tr-TR" sz="1800" dirty="0"/>
              <a:t> I has </a:t>
            </a:r>
            <a:r>
              <a:rPr lang="tr-TR" sz="1800" dirty="0" err="1"/>
              <a:t>been</a:t>
            </a:r>
            <a:r>
              <a:rPr lang="tr-TR" sz="1800" dirty="0"/>
              <a:t> </a:t>
            </a:r>
            <a:r>
              <a:rPr lang="tr-TR" sz="1800" dirty="0" err="1"/>
              <a:t>reported</a:t>
            </a:r>
            <a:r>
              <a:rPr lang="tr-TR" sz="1800" dirty="0"/>
              <a:t> in </a:t>
            </a:r>
            <a:r>
              <a:rPr lang="tr-TR" sz="1800" dirty="0" err="1"/>
              <a:t>both</a:t>
            </a:r>
            <a:r>
              <a:rPr lang="tr-TR" sz="1800" dirty="0"/>
              <a:t> </a:t>
            </a:r>
            <a:r>
              <a:rPr lang="tr-TR" sz="1800" dirty="0" err="1"/>
              <a:t>species</a:t>
            </a:r>
            <a:r>
              <a:rPr lang="tr-TR" sz="1800" dirty="0"/>
              <a:t>; </a:t>
            </a:r>
            <a:r>
              <a:rPr lang="tr-TR" sz="1800" dirty="0" err="1"/>
              <a:t>Type</a:t>
            </a:r>
            <a:r>
              <a:rPr lang="tr-TR" sz="1800" dirty="0"/>
              <a:t> II has </a:t>
            </a:r>
            <a:r>
              <a:rPr lang="tr-TR" sz="1800" dirty="0" err="1"/>
              <a:t>also</a:t>
            </a:r>
            <a:r>
              <a:rPr lang="tr-TR" sz="1800" dirty="0"/>
              <a:t> </a:t>
            </a:r>
            <a:r>
              <a:rPr lang="tr-TR" sz="1800" dirty="0" err="1"/>
              <a:t>been</a:t>
            </a:r>
            <a:r>
              <a:rPr lang="tr-TR" sz="1800" dirty="0"/>
              <a:t> </a:t>
            </a:r>
            <a:r>
              <a:rPr lang="tr-TR" sz="1800" dirty="0" err="1"/>
              <a:t>described</a:t>
            </a:r>
            <a:r>
              <a:rPr lang="tr-TR" sz="1800" dirty="0"/>
              <a:t> in </a:t>
            </a:r>
            <a:r>
              <a:rPr lang="tr-TR" sz="1800" dirty="0" err="1"/>
              <a:t>dogs</a:t>
            </a:r>
            <a:r>
              <a:rPr lang="tr-TR" sz="1800" dirty="0"/>
              <a:t> in </a:t>
            </a:r>
            <a:r>
              <a:rPr lang="tr-TR" sz="1800" dirty="0" err="1"/>
              <a:t>conjunction</a:t>
            </a:r>
            <a:r>
              <a:rPr lang="tr-TR" sz="1800" dirty="0"/>
              <a:t> </a:t>
            </a:r>
            <a:r>
              <a:rPr lang="tr-TR" sz="1800" dirty="0" err="1"/>
              <a:t>with</a:t>
            </a:r>
            <a:r>
              <a:rPr lang="tr-TR" sz="1800" dirty="0"/>
              <a:t> </a:t>
            </a:r>
            <a:r>
              <a:rPr lang="tr-TR" sz="1800" dirty="0" err="1"/>
              <a:t>other</a:t>
            </a:r>
            <a:r>
              <a:rPr lang="tr-TR" sz="1800" dirty="0"/>
              <a:t> </a:t>
            </a:r>
            <a:r>
              <a:rPr lang="tr-TR" sz="1800" dirty="0" err="1"/>
              <a:t>proximal</a:t>
            </a:r>
            <a:r>
              <a:rPr lang="tr-TR" sz="1800" dirty="0"/>
              <a:t> </a:t>
            </a:r>
            <a:r>
              <a:rPr lang="tr-TR" sz="1800" dirty="0" err="1"/>
              <a:t>tubular</a:t>
            </a:r>
            <a:r>
              <a:rPr lang="tr-TR" sz="1800" dirty="0"/>
              <a:t> </a:t>
            </a:r>
            <a:r>
              <a:rPr lang="tr-TR" sz="1800" dirty="0" err="1"/>
              <a:t>defects</a:t>
            </a:r>
            <a:r>
              <a:rPr lang="tr-TR" sz="1800" dirty="0"/>
              <a:t> in </a:t>
            </a:r>
            <a:r>
              <a:rPr lang="tr-TR" sz="1800" dirty="0" err="1"/>
              <a:t>acquired</a:t>
            </a:r>
            <a:r>
              <a:rPr lang="tr-TR" sz="1800" dirty="0"/>
              <a:t> (</a:t>
            </a:r>
            <a:r>
              <a:rPr lang="tr-TR" sz="1800" dirty="0" err="1"/>
              <a:t>gentamicin</a:t>
            </a:r>
            <a:r>
              <a:rPr lang="tr-TR" sz="1800" dirty="0"/>
              <a:t> </a:t>
            </a:r>
            <a:r>
              <a:rPr lang="tr-TR" sz="1800" dirty="0" err="1"/>
              <a:t>nephrotoxicosis</a:t>
            </a:r>
            <a:r>
              <a:rPr lang="tr-TR" sz="1800" dirty="0"/>
              <a:t> </a:t>
            </a:r>
            <a:r>
              <a:rPr lang="tr-TR" sz="1800" dirty="0" err="1"/>
              <a:t>and</a:t>
            </a:r>
            <a:r>
              <a:rPr lang="tr-TR" sz="1800" dirty="0"/>
              <a:t> an </a:t>
            </a:r>
            <a:r>
              <a:rPr lang="tr-TR" sz="1800" dirty="0" err="1"/>
              <a:t>idiopathic</a:t>
            </a:r>
            <a:r>
              <a:rPr lang="tr-TR" sz="1800" dirty="0"/>
              <a:t> form) </a:t>
            </a:r>
            <a:r>
              <a:rPr lang="tr-TR" sz="1800" dirty="0" err="1"/>
              <a:t>and</a:t>
            </a:r>
            <a:r>
              <a:rPr lang="tr-TR" sz="1800" dirty="0"/>
              <a:t> </a:t>
            </a:r>
            <a:r>
              <a:rPr lang="tr-TR" sz="1800" dirty="0" err="1"/>
              <a:t>heritable</a:t>
            </a:r>
            <a:r>
              <a:rPr lang="tr-TR" sz="1800" dirty="0"/>
              <a:t> (</a:t>
            </a:r>
            <a:r>
              <a:rPr lang="tr-TR" sz="1800" dirty="0" err="1"/>
              <a:t>Fanconi</a:t>
            </a:r>
            <a:r>
              <a:rPr lang="tr-TR" sz="1800" dirty="0"/>
              <a:t> </a:t>
            </a:r>
            <a:r>
              <a:rPr lang="tr-TR" sz="1800" dirty="0" err="1"/>
              <a:t>syndrome</a:t>
            </a:r>
            <a:r>
              <a:rPr lang="tr-TR" sz="1800" dirty="0"/>
              <a:t>, </a:t>
            </a:r>
            <a:r>
              <a:rPr lang="tr-TR" sz="1800" dirty="0" err="1"/>
              <a:t>see</a:t>
            </a:r>
            <a:r>
              <a:rPr lang="tr-TR" sz="1800" dirty="0"/>
              <a:t> </a:t>
            </a:r>
            <a:r>
              <a:rPr lang="tr-TR" sz="1800" u="sng" dirty="0">
                <a:hlinkClick r:id="rId2"/>
              </a:rPr>
              <a:t>Fanconi Syndrome</a:t>
            </a:r>
            <a:r>
              <a:rPr lang="tr-TR" sz="1800" dirty="0"/>
              <a:t>) </a:t>
            </a:r>
            <a:r>
              <a:rPr lang="tr-TR" sz="1800" dirty="0" err="1"/>
              <a:t>forms</a:t>
            </a:r>
            <a:r>
              <a:rPr lang="tr-TR" sz="1800" dirty="0"/>
              <a:t>.</a:t>
            </a:r>
            <a:endParaRPr lang="en-US" sz="1800" dirty="0"/>
          </a:p>
        </p:txBody>
      </p:sp>
    </p:spTree>
    <p:extLst>
      <p:ext uri="{BB962C8B-B14F-4D97-AF65-F5344CB8AC3E}">
        <p14:creationId xmlns:p14="http://schemas.microsoft.com/office/powerpoint/2010/main" val="391077372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0F2AC-9765-CA44-83FF-EE4C0FE98D92}"/>
              </a:ext>
            </a:extLst>
          </p:cNvPr>
          <p:cNvSpPr>
            <a:spLocks noGrp="1"/>
          </p:cNvSpPr>
          <p:nvPr>
            <p:ph type="title"/>
          </p:nvPr>
        </p:nvSpPr>
        <p:spPr>
          <a:xfrm>
            <a:off x="783059" y="851223"/>
            <a:ext cx="9720072" cy="520377"/>
          </a:xfrm>
        </p:spPr>
        <p:txBody>
          <a:bodyPr>
            <a:normAutofit/>
          </a:bodyPr>
          <a:lstStyle/>
          <a:p>
            <a:r>
              <a:rPr lang="tr-TR" sz="2800" b="1" cap="none" dirty="0" err="1">
                <a:solidFill>
                  <a:srgbClr val="00B0F0"/>
                </a:solidFill>
              </a:rPr>
              <a:t>Fanconi</a:t>
            </a:r>
            <a:r>
              <a:rPr lang="tr-TR" sz="2800" b="1" cap="none" dirty="0">
                <a:solidFill>
                  <a:srgbClr val="00B0F0"/>
                </a:solidFill>
              </a:rPr>
              <a:t> </a:t>
            </a:r>
            <a:r>
              <a:rPr lang="tr-TR" sz="2800" b="1" cap="none" dirty="0" err="1">
                <a:solidFill>
                  <a:srgbClr val="00B0F0"/>
                </a:solidFill>
              </a:rPr>
              <a:t>Syndrome</a:t>
            </a:r>
            <a:endParaRPr lang="en-US" sz="2800" b="1" cap="none" dirty="0">
              <a:solidFill>
                <a:srgbClr val="00B0F0"/>
              </a:solidFill>
            </a:endParaRPr>
          </a:p>
        </p:txBody>
      </p:sp>
      <p:sp>
        <p:nvSpPr>
          <p:cNvPr id="3" name="Content Placeholder 2">
            <a:extLst>
              <a:ext uri="{FF2B5EF4-FFF2-40B4-BE49-F238E27FC236}">
                <a16:creationId xmlns:a16="http://schemas.microsoft.com/office/drawing/2014/main" id="{14F272C7-BE34-D649-9DF2-6AA9A55081A2}"/>
              </a:ext>
            </a:extLst>
          </p:cNvPr>
          <p:cNvSpPr>
            <a:spLocks noGrp="1"/>
          </p:cNvSpPr>
          <p:nvPr>
            <p:ph idx="1"/>
          </p:nvPr>
        </p:nvSpPr>
        <p:spPr>
          <a:xfrm>
            <a:off x="866186" y="1438102"/>
            <a:ext cx="10530563" cy="4023360"/>
          </a:xfrm>
        </p:spPr>
        <p:txBody>
          <a:bodyPr>
            <a:normAutofit/>
          </a:bodyPr>
          <a:lstStyle/>
          <a:p>
            <a:pPr algn="just">
              <a:lnSpc>
                <a:spcPct val="150000"/>
              </a:lnSpc>
            </a:pPr>
            <a:r>
              <a:rPr lang="tr-TR" sz="1800" dirty="0" err="1"/>
              <a:t>Fanconi</a:t>
            </a:r>
            <a:r>
              <a:rPr lang="tr-TR" sz="1800" dirty="0"/>
              <a:t> </a:t>
            </a:r>
            <a:r>
              <a:rPr lang="tr-TR" sz="1800" dirty="0" err="1"/>
              <a:t>syndrome</a:t>
            </a:r>
            <a:r>
              <a:rPr lang="tr-TR" sz="1800" dirty="0"/>
              <a:t> is a </a:t>
            </a:r>
            <a:r>
              <a:rPr lang="tr-TR" sz="1800" dirty="0" err="1"/>
              <a:t>generalized</a:t>
            </a:r>
            <a:r>
              <a:rPr lang="tr-TR" sz="1800" dirty="0"/>
              <a:t> </a:t>
            </a:r>
            <a:r>
              <a:rPr lang="tr-TR" sz="1800" dirty="0" err="1"/>
              <a:t>proximal</a:t>
            </a:r>
            <a:r>
              <a:rPr lang="tr-TR" sz="1800" dirty="0"/>
              <a:t> </a:t>
            </a:r>
            <a:r>
              <a:rPr lang="tr-TR" sz="1800" dirty="0" err="1"/>
              <a:t>tubular</a:t>
            </a:r>
            <a:r>
              <a:rPr lang="tr-TR" sz="1800" dirty="0"/>
              <a:t> </a:t>
            </a:r>
            <a:r>
              <a:rPr lang="tr-TR" sz="1800" dirty="0" err="1"/>
              <a:t>reabsorptive</a:t>
            </a:r>
            <a:r>
              <a:rPr lang="tr-TR" sz="1800" dirty="0"/>
              <a:t> </a:t>
            </a:r>
            <a:r>
              <a:rPr lang="tr-TR" sz="1800" dirty="0" err="1"/>
              <a:t>defect</a:t>
            </a:r>
            <a:r>
              <a:rPr lang="tr-TR" sz="1800" dirty="0"/>
              <a:t> </a:t>
            </a:r>
            <a:r>
              <a:rPr lang="tr-TR" sz="1800" dirty="0" err="1"/>
              <a:t>resulting</a:t>
            </a:r>
            <a:r>
              <a:rPr lang="tr-TR" sz="1800" dirty="0"/>
              <a:t> in </a:t>
            </a:r>
            <a:r>
              <a:rPr lang="tr-TR" sz="1800" dirty="0" err="1"/>
              <a:t>excessive</a:t>
            </a:r>
            <a:r>
              <a:rPr lang="tr-TR" sz="1800" dirty="0"/>
              <a:t> </a:t>
            </a:r>
            <a:r>
              <a:rPr lang="tr-TR" sz="1800" dirty="0" err="1"/>
              <a:t>loss</a:t>
            </a:r>
            <a:r>
              <a:rPr lang="tr-TR" sz="1800" dirty="0"/>
              <a:t> of </a:t>
            </a:r>
            <a:r>
              <a:rPr lang="tr-TR" sz="1800" dirty="0" err="1"/>
              <a:t>many</a:t>
            </a:r>
            <a:r>
              <a:rPr lang="tr-TR" sz="1800" dirty="0"/>
              <a:t> </a:t>
            </a:r>
            <a:r>
              <a:rPr lang="tr-TR" sz="1800" dirty="0" err="1"/>
              <a:t>solutes</a:t>
            </a:r>
            <a:r>
              <a:rPr lang="tr-TR" sz="1800" dirty="0"/>
              <a:t> in </a:t>
            </a:r>
            <a:r>
              <a:rPr lang="tr-TR" sz="1800" dirty="0" err="1"/>
              <a:t>the</a:t>
            </a:r>
            <a:r>
              <a:rPr lang="tr-TR" sz="1800" dirty="0"/>
              <a:t> </a:t>
            </a:r>
            <a:r>
              <a:rPr lang="tr-TR" sz="1800" dirty="0" err="1"/>
              <a:t>urine</a:t>
            </a:r>
            <a:r>
              <a:rPr lang="tr-TR" sz="1800" dirty="0"/>
              <a:t>. </a:t>
            </a:r>
          </a:p>
          <a:p>
            <a:pPr algn="just">
              <a:lnSpc>
                <a:spcPct val="150000"/>
              </a:lnSpc>
            </a:pPr>
            <a:r>
              <a:rPr lang="tr-TR" sz="1800" dirty="0" err="1"/>
              <a:t>It</a:t>
            </a:r>
            <a:r>
              <a:rPr lang="tr-TR" sz="1800" dirty="0"/>
              <a:t> has </a:t>
            </a:r>
            <a:r>
              <a:rPr lang="tr-TR" sz="1800" dirty="0" err="1"/>
              <a:t>been</a:t>
            </a:r>
            <a:r>
              <a:rPr lang="tr-TR" sz="1800" dirty="0"/>
              <a:t> </a:t>
            </a:r>
            <a:r>
              <a:rPr lang="tr-TR" sz="1800" dirty="0" err="1"/>
              <a:t>reported</a:t>
            </a:r>
            <a:r>
              <a:rPr lang="tr-TR" sz="1800" dirty="0"/>
              <a:t> as an </a:t>
            </a:r>
            <a:r>
              <a:rPr lang="tr-TR" sz="1800" dirty="0" err="1"/>
              <a:t>acquired</a:t>
            </a:r>
            <a:r>
              <a:rPr lang="tr-TR" sz="1800" dirty="0"/>
              <a:t> </a:t>
            </a:r>
            <a:r>
              <a:rPr lang="tr-TR" sz="1800" dirty="0" err="1"/>
              <a:t>condition</a:t>
            </a:r>
            <a:r>
              <a:rPr lang="tr-TR" sz="1800" dirty="0"/>
              <a:t> in </a:t>
            </a:r>
            <a:r>
              <a:rPr lang="tr-TR" sz="1800" dirty="0" err="1"/>
              <a:t>dogs</a:t>
            </a:r>
            <a:r>
              <a:rPr lang="tr-TR" sz="1800" dirty="0"/>
              <a:t> (</a:t>
            </a:r>
            <a:r>
              <a:rPr lang="tr-TR" sz="1800" dirty="0" err="1"/>
              <a:t>chicken</a:t>
            </a:r>
            <a:r>
              <a:rPr lang="tr-TR" sz="1800" dirty="0"/>
              <a:t> </a:t>
            </a:r>
            <a:r>
              <a:rPr lang="tr-TR" sz="1800" dirty="0" err="1"/>
              <a:t>jerky</a:t>
            </a:r>
            <a:r>
              <a:rPr lang="tr-TR" sz="1800" dirty="0"/>
              <a:t> </a:t>
            </a:r>
            <a:r>
              <a:rPr lang="tr-TR" sz="1800" dirty="0" err="1"/>
              <a:t>treat</a:t>
            </a:r>
            <a:r>
              <a:rPr lang="tr-TR" sz="1800" dirty="0"/>
              <a:t> </a:t>
            </a:r>
            <a:r>
              <a:rPr lang="tr-TR" sz="1800" dirty="0" err="1"/>
              <a:t>ingestion</a:t>
            </a:r>
            <a:r>
              <a:rPr lang="tr-TR" sz="1800" dirty="0"/>
              <a:t>, </a:t>
            </a:r>
            <a:r>
              <a:rPr lang="tr-TR" sz="1800" dirty="0" err="1"/>
              <a:t>gentamicin</a:t>
            </a:r>
            <a:r>
              <a:rPr lang="tr-TR" sz="1800" dirty="0"/>
              <a:t> </a:t>
            </a:r>
            <a:r>
              <a:rPr lang="tr-TR" sz="1800" dirty="0" err="1"/>
              <a:t>nephrotoxicosis</a:t>
            </a:r>
            <a:r>
              <a:rPr lang="tr-TR" sz="1800" dirty="0"/>
              <a:t>, </a:t>
            </a:r>
            <a:r>
              <a:rPr lang="tr-TR" sz="1800" dirty="0" err="1"/>
              <a:t>and</a:t>
            </a:r>
            <a:r>
              <a:rPr lang="tr-TR" sz="1800" dirty="0"/>
              <a:t> an </a:t>
            </a:r>
            <a:r>
              <a:rPr lang="tr-TR" sz="1800" dirty="0" err="1"/>
              <a:t>idiopathic</a:t>
            </a:r>
            <a:r>
              <a:rPr lang="tr-TR" sz="1800" dirty="0"/>
              <a:t> form) </a:t>
            </a:r>
            <a:r>
              <a:rPr lang="tr-TR" sz="1800" dirty="0" err="1"/>
              <a:t>and</a:t>
            </a:r>
            <a:r>
              <a:rPr lang="tr-TR" sz="1800" dirty="0"/>
              <a:t> in a </a:t>
            </a:r>
            <a:r>
              <a:rPr lang="tr-TR" sz="1800" dirty="0" err="1"/>
              <a:t>heritable</a:t>
            </a:r>
            <a:r>
              <a:rPr lang="tr-TR" sz="1800" dirty="0"/>
              <a:t> form in a </a:t>
            </a:r>
            <a:r>
              <a:rPr lang="tr-TR" sz="1800" dirty="0" err="1"/>
              <a:t>variety</a:t>
            </a:r>
            <a:r>
              <a:rPr lang="tr-TR" sz="1800" dirty="0"/>
              <a:t> of </a:t>
            </a:r>
            <a:r>
              <a:rPr lang="tr-TR" sz="1800" dirty="0" err="1"/>
              <a:t>breeds</a:t>
            </a:r>
            <a:r>
              <a:rPr lang="tr-TR" sz="1800" dirty="0"/>
              <a:t> (</a:t>
            </a:r>
            <a:r>
              <a:rPr lang="tr-TR" sz="1800" dirty="0" err="1"/>
              <a:t>most</a:t>
            </a:r>
            <a:r>
              <a:rPr lang="tr-TR" sz="1800" dirty="0"/>
              <a:t> </a:t>
            </a:r>
            <a:r>
              <a:rPr lang="tr-TR" sz="1800" dirty="0" err="1"/>
              <a:t>notably</a:t>
            </a:r>
            <a:r>
              <a:rPr lang="tr-TR" sz="1800" dirty="0"/>
              <a:t> </a:t>
            </a:r>
            <a:r>
              <a:rPr lang="tr-TR" sz="1800" dirty="0" err="1"/>
              <a:t>Basenjis</a:t>
            </a:r>
            <a:r>
              <a:rPr lang="tr-TR" sz="1800" dirty="0"/>
              <a:t>), in </a:t>
            </a:r>
            <a:r>
              <a:rPr lang="tr-TR" sz="1800" dirty="0" err="1"/>
              <a:t>which</a:t>
            </a:r>
            <a:r>
              <a:rPr lang="tr-TR" sz="1800" dirty="0"/>
              <a:t> it </a:t>
            </a:r>
            <a:r>
              <a:rPr lang="tr-TR" sz="1800" dirty="0" err="1"/>
              <a:t>develops</a:t>
            </a:r>
            <a:r>
              <a:rPr lang="tr-TR" sz="1800" dirty="0"/>
              <a:t> </a:t>
            </a:r>
            <a:r>
              <a:rPr lang="tr-TR" sz="1800" dirty="0" err="1"/>
              <a:t>gradually</a:t>
            </a:r>
            <a:r>
              <a:rPr lang="tr-TR" sz="1800" dirty="0"/>
              <a:t> in </a:t>
            </a:r>
            <a:r>
              <a:rPr lang="tr-TR" sz="1800" dirty="0" err="1"/>
              <a:t>adults</a:t>
            </a:r>
            <a:r>
              <a:rPr lang="tr-TR" sz="1800" dirty="0"/>
              <a:t> of </a:t>
            </a:r>
            <a:r>
              <a:rPr lang="tr-TR" sz="1800" dirty="0" err="1"/>
              <a:t>both</a:t>
            </a:r>
            <a:r>
              <a:rPr lang="tr-TR" sz="1800" dirty="0"/>
              <a:t> </a:t>
            </a:r>
            <a:r>
              <a:rPr lang="tr-TR" sz="1800" dirty="0" err="1"/>
              <a:t>sexes</a:t>
            </a:r>
            <a:r>
              <a:rPr lang="tr-TR" sz="1800" dirty="0"/>
              <a:t>. </a:t>
            </a:r>
          </a:p>
          <a:p>
            <a:pPr algn="just">
              <a:lnSpc>
                <a:spcPct val="150000"/>
              </a:lnSpc>
            </a:pPr>
            <a:r>
              <a:rPr lang="tr-TR" sz="1800" dirty="0" err="1"/>
              <a:t>There</a:t>
            </a:r>
            <a:r>
              <a:rPr lang="tr-TR" sz="1800" dirty="0"/>
              <a:t> is </a:t>
            </a:r>
            <a:r>
              <a:rPr lang="tr-TR" sz="1800" dirty="0" err="1"/>
              <a:t>excessive</a:t>
            </a:r>
            <a:r>
              <a:rPr lang="tr-TR" sz="1800" dirty="0"/>
              <a:t> </a:t>
            </a:r>
            <a:r>
              <a:rPr lang="tr-TR" sz="1800" dirty="0" err="1"/>
              <a:t>urinary</a:t>
            </a:r>
            <a:r>
              <a:rPr lang="tr-TR" sz="1800" dirty="0"/>
              <a:t> </a:t>
            </a:r>
            <a:r>
              <a:rPr lang="tr-TR" sz="1800" dirty="0" err="1"/>
              <a:t>loss</a:t>
            </a:r>
            <a:r>
              <a:rPr lang="tr-TR" sz="1800" dirty="0"/>
              <a:t> of </a:t>
            </a:r>
            <a:r>
              <a:rPr lang="tr-TR" sz="1800" b="1" dirty="0" err="1">
                <a:solidFill>
                  <a:srgbClr val="FF0000"/>
                </a:solidFill>
              </a:rPr>
              <a:t>glucose</a:t>
            </a:r>
            <a:r>
              <a:rPr lang="tr-TR" sz="1800" b="1" dirty="0">
                <a:solidFill>
                  <a:srgbClr val="FF0000"/>
                </a:solidFill>
              </a:rPr>
              <a:t>, </a:t>
            </a:r>
            <a:r>
              <a:rPr lang="tr-TR" sz="1800" b="1" dirty="0" err="1">
                <a:solidFill>
                  <a:srgbClr val="FF0000"/>
                </a:solidFill>
              </a:rPr>
              <a:t>sodium</a:t>
            </a:r>
            <a:r>
              <a:rPr lang="tr-TR" sz="1800" b="1" dirty="0">
                <a:solidFill>
                  <a:srgbClr val="FF0000"/>
                </a:solidFill>
              </a:rPr>
              <a:t>, </a:t>
            </a:r>
            <a:r>
              <a:rPr lang="tr-TR" sz="1800" b="1" dirty="0" err="1">
                <a:solidFill>
                  <a:srgbClr val="FF0000"/>
                </a:solidFill>
              </a:rPr>
              <a:t>potassium</a:t>
            </a:r>
            <a:r>
              <a:rPr lang="tr-TR" sz="1800" b="1" dirty="0">
                <a:solidFill>
                  <a:srgbClr val="FF0000"/>
                </a:solidFill>
              </a:rPr>
              <a:t>, </a:t>
            </a:r>
            <a:r>
              <a:rPr lang="tr-TR" sz="1800" b="1" dirty="0" err="1">
                <a:solidFill>
                  <a:srgbClr val="FF0000"/>
                </a:solidFill>
              </a:rPr>
              <a:t>phosphorus</a:t>
            </a:r>
            <a:r>
              <a:rPr lang="tr-TR" sz="1800" b="1" dirty="0">
                <a:solidFill>
                  <a:srgbClr val="FF0000"/>
                </a:solidFill>
              </a:rPr>
              <a:t>, </a:t>
            </a:r>
            <a:r>
              <a:rPr lang="tr-TR" sz="1800" b="1" dirty="0" err="1">
                <a:solidFill>
                  <a:srgbClr val="FF0000"/>
                </a:solidFill>
              </a:rPr>
              <a:t>uric</a:t>
            </a:r>
            <a:r>
              <a:rPr lang="tr-TR" sz="1800" b="1" dirty="0">
                <a:solidFill>
                  <a:srgbClr val="FF0000"/>
                </a:solidFill>
              </a:rPr>
              <a:t> </a:t>
            </a:r>
            <a:r>
              <a:rPr lang="tr-TR" sz="1800" b="1" dirty="0" err="1">
                <a:solidFill>
                  <a:srgbClr val="FF0000"/>
                </a:solidFill>
              </a:rPr>
              <a:t>acid</a:t>
            </a:r>
            <a:r>
              <a:rPr lang="tr-TR" sz="1800" b="1" dirty="0">
                <a:solidFill>
                  <a:srgbClr val="FF0000"/>
                </a:solidFill>
              </a:rPr>
              <a:t>, </a:t>
            </a:r>
            <a:r>
              <a:rPr lang="tr-TR" sz="1800" b="1" dirty="0" err="1">
                <a:solidFill>
                  <a:srgbClr val="FF0000"/>
                </a:solidFill>
              </a:rPr>
              <a:t>bicarbonate</a:t>
            </a:r>
            <a:r>
              <a:rPr lang="tr-TR" sz="1800" b="1" dirty="0">
                <a:solidFill>
                  <a:srgbClr val="FF0000"/>
                </a:solidFill>
              </a:rPr>
              <a:t>, </a:t>
            </a:r>
            <a:r>
              <a:rPr lang="tr-TR" sz="1800" b="1" dirty="0" err="1">
                <a:solidFill>
                  <a:srgbClr val="FF0000"/>
                </a:solidFill>
              </a:rPr>
              <a:t>albumin</a:t>
            </a:r>
            <a:r>
              <a:rPr lang="tr-TR" sz="1800" b="1" dirty="0">
                <a:solidFill>
                  <a:srgbClr val="FF0000"/>
                </a:solidFill>
              </a:rPr>
              <a:t>, </a:t>
            </a:r>
            <a:r>
              <a:rPr lang="tr-TR" sz="1800" b="1" dirty="0" err="1">
                <a:solidFill>
                  <a:srgbClr val="FF0000"/>
                </a:solidFill>
              </a:rPr>
              <a:t>and</a:t>
            </a:r>
            <a:r>
              <a:rPr lang="tr-TR" sz="1800" b="1" dirty="0">
                <a:solidFill>
                  <a:srgbClr val="FF0000"/>
                </a:solidFill>
              </a:rPr>
              <a:t> amino </a:t>
            </a:r>
            <a:r>
              <a:rPr lang="tr-TR" sz="1800" b="1" dirty="0" err="1">
                <a:solidFill>
                  <a:srgbClr val="FF0000"/>
                </a:solidFill>
              </a:rPr>
              <a:t>acids</a:t>
            </a:r>
            <a:r>
              <a:rPr lang="tr-TR" sz="1800" b="1" dirty="0">
                <a:solidFill>
                  <a:srgbClr val="FF0000"/>
                </a:solidFill>
              </a:rPr>
              <a:t>.</a:t>
            </a:r>
            <a:r>
              <a:rPr lang="tr-TR" sz="1800" b="1" dirty="0">
                <a:solidFill>
                  <a:srgbClr val="FFC000"/>
                </a:solidFill>
              </a:rPr>
              <a:t> </a:t>
            </a:r>
            <a:r>
              <a:rPr lang="tr-TR" sz="1800" dirty="0"/>
              <a:t>Blood </a:t>
            </a:r>
            <a:r>
              <a:rPr lang="tr-TR" sz="1800" dirty="0" err="1"/>
              <a:t>glucose</a:t>
            </a:r>
            <a:r>
              <a:rPr lang="tr-TR" sz="1800" dirty="0"/>
              <a:t> </a:t>
            </a:r>
            <a:r>
              <a:rPr lang="tr-TR" sz="1800" dirty="0" err="1"/>
              <a:t>concentrations</a:t>
            </a:r>
            <a:r>
              <a:rPr lang="tr-TR" sz="1800" dirty="0"/>
              <a:t> </a:t>
            </a:r>
            <a:r>
              <a:rPr lang="tr-TR" sz="1800" dirty="0" err="1"/>
              <a:t>are</a:t>
            </a:r>
            <a:r>
              <a:rPr lang="tr-TR" sz="1800" dirty="0"/>
              <a:t> normal. Serum </a:t>
            </a:r>
            <a:r>
              <a:rPr lang="tr-TR" sz="1800" dirty="0" err="1"/>
              <a:t>electrolytes</a:t>
            </a:r>
            <a:r>
              <a:rPr lang="tr-TR" sz="1800" dirty="0"/>
              <a:t> </a:t>
            </a:r>
            <a:r>
              <a:rPr lang="tr-TR" sz="1800" dirty="0" err="1"/>
              <a:t>are</a:t>
            </a:r>
            <a:r>
              <a:rPr lang="tr-TR" sz="1800" dirty="0"/>
              <a:t> normal </a:t>
            </a:r>
            <a:r>
              <a:rPr lang="tr-TR" sz="1800" dirty="0" err="1"/>
              <a:t>early</a:t>
            </a:r>
            <a:r>
              <a:rPr lang="tr-TR" sz="1800" dirty="0"/>
              <a:t> in </a:t>
            </a:r>
            <a:r>
              <a:rPr lang="tr-TR" sz="1800" dirty="0" err="1"/>
              <a:t>the</a:t>
            </a:r>
            <a:r>
              <a:rPr lang="tr-TR" sz="1800" dirty="0"/>
              <a:t> </a:t>
            </a:r>
            <a:r>
              <a:rPr lang="tr-TR" sz="1800" dirty="0" err="1"/>
              <a:t>disease</a:t>
            </a:r>
            <a:r>
              <a:rPr lang="tr-TR" sz="1800" dirty="0"/>
              <a:t>, but </a:t>
            </a:r>
            <a:r>
              <a:rPr lang="tr-TR" sz="1800" dirty="0" err="1"/>
              <a:t>hypophosphatemia</a:t>
            </a:r>
            <a:r>
              <a:rPr lang="tr-TR" sz="1800" dirty="0"/>
              <a:t>, </a:t>
            </a:r>
            <a:r>
              <a:rPr lang="tr-TR" sz="1800" dirty="0" err="1"/>
              <a:t>hypokalemia</a:t>
            </a:r>
            <a:r>
              <a:rPr lang="tr-TR" sz="1800" dirty="0"/>
              <a:t>, </a:t>
            </a:r>
            <a:r>
              <a:rPr lang="tr-TR" sz="1800" dirty="0" err="1"/>
              <a:t>and</a:t>
            </a:r>
            <a:r>
              <a:rPr lang="tr-TR" sz="1800" dirty="0"/>
              <a:t> </a:t>
            </a:r>
            <a:r>
              <a:rPr lang="tr-TR" sz="1800" dirty="0" err="1"/>
              <a:t>metabolic</a:t>
            </a:r>
            <a:r>
              <a:rPr lang="tr-TR" sz="1800" dirty="0"/>
              <a:t> </a:t>
            </a:r>
            <a:r>
              <a:rPr lang="tr-TR" sz="1800" dirty="0" err="1"/>
              <a:t>acidosis</a:t>
            </a:r>
            <a:r>
              <a:rPr lang="tr-TR" sz="1800" dirty="0"/>
              <a:t> </a:t>
            </a:r>
            <a:r>
              <a:rPr lang="tr-TR" sz="1800" dirty="0" err="1"/>
              <a:t>are</a:t>
            </a:r>
            <a:r>
              <a:rPr lang="tr-TR" sz="1800" dirty="0"/>
              <a:t> </a:t>
            </a:r>
            <a:r>
              <a:rPr lang="tr-TR" sz="1800" dirty="0" err="1"/>
              <a:t>seen</a:t>
            </a:r>
            <a:r>
              <a:rPr lang="tr-TR" sz="1800" dirty="0"/>
              <a:t> in </a:t>
            </a:r>
            <a:r>
              <a:rPr lang="tr-TR" sz="1800" dirty="0" err="1"/>
              <a:t>the</a:t>
            </a:r>
            <a:r>
              <a:rPr lang="tr-TR" sz="1800" dirty="0"/>
              <a:t> </a:t>
            </a:r>
            <a:r>
              <a:rPr lang="tr-TR" sz="1800" dirty="0" err="1"/>
              <a:t>later</a:t>
            </a:r>
            <a:r>
              <a:rPr lang="tr-TR" sz="1800" dirty="0"/>
              <a:t> </a:t>
            </a:r>
            <a:r>
              <a:rPr lang="tr-TR" sz="1800" dirty="0" err="1"/>
              <a:t>stages</a:t>
            </a:r>
            <a:r>
              <a:rPr lang="tr-TR" sz="1800" dirty="0"/>
              <a:t>.</a:t>
            </a:r>
            <a:endParaRPr lang="en-US" sz="1800" dirty="0"/>
          </a:p>
        </p:txBody>
      </p:sp>
    </p:spTree>
    <p:extLst>
      <p:ext uri="{BB962C8B-B14F-4D97-AF65-F5344CB8AC3E}">
        <p14:creationId xmlns:p14="http://schemas.microsoft.com/office/powerpoint/2010/main" val="353345193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9D464E-3CB1-AF4B-9377-B916F30A6143}"/>
              </a:ext>
            </a:extLst>
          </p:cNvPr>
          <p:cNvSpPr>
            <a:spLocks noGrp="1"/>
          </p:cNvSpPr>
          <p:nvPr>
            <p:ph idx="1"/>
          </p:nvPr>
        </p:nvSpPr>
        <p:spPr>
          <a:xfrm>
            <a:off x="1182070" y="448887"/>
            <a:ext cx="9720073" cy="5793971"/>
          </a:xfrm>
        </p:spPr>
        <p:txBody>
          <a:bodyPr>
            <a:normAutofit/>
          </a:bodyPr>
          <a:lstStyle/>
          <a:p>
            <a:pPr algn="just">
              <a:lnSpc>
                <a:spcPct val="150000"/>
              </a:lnSpc>
            </a:pPr>
            <a:r>
              <a:rPr lang="tr-TR" sz="1800" dirty="0" err="1"/>
              <a:t>Clinical</a:t>
            </a:r>
            <a:r>
              <a:rPr lang="tr-TR" sz="1800" dirty="0"/>
              <a:t> </a:t>
            </a:r>
            <a:r>
              <a:rPr lang="tr-TR" sz="1800" dirty="0" err="1"/>
              <a:t>signs</a:t>
            </a:r>
            <a:r>
              <a:rPr lang="tr-TR" sz="1800" dirty="0"/>
              <a:t> </a:t>
            </a:r>
            <a:r>
              <a:rPr lang="tr-TR" sz="1800" dirty="0" err="1"/>
              <a:t>include</a:t>
            </a:r>
            <a:r>
              <a:rPr lang="tr-TR" sz="1800" dirty="0"/>
              <a:t> </a:t>
            </a:r>
            <a:r>
              <a:rPr lang="tr-TR" sz="1800" dirty="0" err="1"/>
              <a:t>polydipsia</a:t>
            </a:r>
            <a:r>
              <a:rPr lang="tr-TR" sz="1800" dirty="0"/>
              <a:t>, </a:t>
            </a:r>
            <a:r>
              <a:rPr lang="tr-TR" sz="1800" dirty="0" err="1"/>
              <a:t>polyuria</a:t>
            </a:r>
            <a:r>
              <a:rPr lang="tr-TR" sz="1800" dirty="0"/>
              <a:t>, </a:t>
            </a:r>
            <a:r>
              <a:rPr lang="tr-TR" sz="1800" dirty="0" err="1"/>
              <a:t>and</a:t>
            </a:r>
            <a:r>
              <a:rPr lang="tr-TR" sz="1800" dirty="0"/>
              <a:t> </a:t>
            </a:r>
            <a:r>
              <a:rPr lang="tr-TR" sz="1800" dirty="0" err="1"/>
              <a:t>weight</a:t>
            </a:r>
            <a:r>
              <a:rPr lang="tr-TR" sz="1800" dirty="0"/>
              <a:t> </a:t>
            </a:r>
            <a:r>
              <a:rPr lang="tr-TR" sz="1800" dirty="0" err="1"/>
              <a:t>loss</a:t>
            </a:r>
            <a:r>
              <a:rPr lang="tr-TR" sz="1800" dirty="0"/>
              <a:t>. </a:t>
            </a:r>
            <a:r>
              <a:rPr lang="tr-TR" sz="1800" dirty="0" err="1"/>
              <a:t>Signs</a:t>
            </a:r>
            <a:r>
              <a:rPr lang="tr-TR" sz="1800" dirty="0"/>
              <a:t> of </a:t>
            </a:r>
            <a:r>
              <a:rPr lang="tr-TR" sz="1800" dirty="0" err="1"/>
              <a:t>uremia</a:t>
            </a:r>
            <a:r>
              <a:rPr lang="tr-TR" sz="1800" dirty="0"/>
              <a:t> </a:t>
            </a:r>
            <a:r>
              <a:rPr lang="tr-TR" sz="1800" dirty="0" err="1"/>
              <a:t>may</a:t>
            </a:r>
            <a:r>
              <a:rPr lang="tr-TR" sz="1800" dirty="0"/>
              <a:t> be </a:t>
            </a:r>
            <a:r>
              <a:rPr lang="tr-TR" sz="1800" dirty="0" err="1"/>
              <a:t>present</a:t>
            </a:r>
            <a:r>
              <a:rPr lang="tr-TR" sz="1800" dirty="0"/>
              <a:t> </a:t>
            </a:r>
            <a:r>
              <a:rPr lang="tr-TR" sz="1800" dirty="0" err="1"/>
              <a:t>if</a:t>
            </a:r>
            <a:r>
              <a:rPr lang="tr-TR" sz="1800" dirty="0"/>
              <a:t> </a:t>
            </a:r>
            <a:r>
              <a:rPr lang="tr-TR" sz="1800" dirty="0" err="1"/>
              <a:t>the</a:t>
            </a:r>
            <a:r>
              <a:rPr lang="tr-TR" sz="1800" dirty="0"/>
              <a:t> </a:t>
            </a:r>
            <a:r>
              <a:rPr lang="tr-TR" sz="1800" dirty="0" err="1"/>
              <a:t>animal</a:t>
            </a:r>
            <a:r>
              <a:rPr lang="tr-TR" sz="1800" dirty="0"/>
              <a:t> is in </a:t>
            </a:r>
            <a:r>
              <a:rPr lang="tr-TR" sz="1800" dirty="0" err="1"/>
              <a:t>Stage</a:t>
            </a:r>
            <a:r>
              <a:rPr lang="tr-TR" sz="1800" dirty="0"/>
              <a:t> III </a:t>
            </a:r>
            <a:r>
              <a:rPr lang="tr-TR" sz="1800" dirty="0" err="1"/>
              <a:t>or</a:t>
            </a:r>
            <a:r>
              <a:rPr lang="tr-TR" sz="1800" dirty="0"/>
              <a:t> IV </a:t>
            </a:r>
            <a:r>
              <a:rPr lang="tr-TR" sz="1800" dirty="0" err="1"/>
              <a:t>chronic</a:t>
            </a:r>
            <a:r>
              <a:rPr lang="tr-TR" sz="1800" dirty="0"/>
              <a:t> </a:t>
            </a:r>
            <a:r>
              <a:rPr lang="tr-TR" sz="1800" dirty="0" err="1"/>
              <a:t>kidney</a:t>
            </a:r>
            <a:r>
              <a:rPr lang="tr-TR" sz="1800" dirty="0"/>
              <a:t> </a:t>
            </a:r>
            <a:r>
              <a:rPr lang="tr-TR" sz="1800" dirty="0" err="1"/>
              <a:t>disease</a:t>
            </a:r>
            <a:r>
              <a:rPr lang="tr-TR" sz="1800" dirty="0"/>
              <a:t>. </a:t>
            </a:r>
          </a:p>
          <a:p>
            <a:pPr algn="just">
              <a:lnSpc>
                <a:spcPct val="150000"/>
              </a:lnSpc>
            </a:pPr>
            <a:r>
              <a:rPr lang="tr-TR" sz="1800" dirty="0" err="1"/>
              <a:t>Diagnosis</a:t>
            </a:r>
            <a:r>
              <a:rPr lang="tr-TR" sz="1800" dirty="0"/>
              <a:t> is </a:t>
            </a:r>
            <a:r>
              <a:rPr lang="tr-TR" sz="1800" dirty="0" err="1"/>
              <a:t>based</a:t>
            </a:r>
            <a:r>
              <a:rPr lang="tr-TR" sz="1800" dirty="0"/>
              <a:t> on </a:t>
            </a:r>
            <a:r>
              <a:rPr lang="tr-TR" sz="1800" dirty="0" err="1"/>
              <a:t>documentation</a:t>
            </a:r>
            <a:r>
              <a:rPr lang="tr-TR" sz="1800" dirty="0"/>
              <a:t> of </a:t>
            </a:r>
            <a:r>
              <a:rPr lang="tr-TR" sz="1800" dirty="0" err="1"/>
              <a:t>increased</a:t>
            </a:r>
            <a:r>
              <a:rPr lang="tr-TR" sz="1800" dirty="0"/>
              <a:t> </a:t>
            </a:r>
            <a:r>
              <a:rPr lang="tr-TR" sz="1800" dirty="0" err="1"/>
              <a:t>urinary</a:t>
            </a:r>
            <a:r>
              <a:rPr lang="tr-TR" sz="1800" dirty="0"/>
              <a:t> </a:t>
            </a:r>
            <a:r>
              <a:rPr lang="tr-TR" sz="1800" dirty="0" err="1"/>
              <a:t>fractional</a:t>
            </a:r>
            <a:r>
              <a:rPr lang="tr-TR" sz="1800" dirty="0"/>
              <a:t> </a:t>
            </a:r>
            <a:r>
              <a:rPr lang="tr-TR" sz="1800" dirty="0" err="1"/>
              <a:t>excretion</a:t>
            </a:r>
            <a:r>
              <a:rPr lang="tr-TR" sz="1800" dirty="0"/>
              <a:t> of </a:t>
            </a:r>
            <a:r>
              <a:rPr lang="tr-TR" sz="1800" dirty="0" err="1"/>
              <a:t>glucose</a:t>
            </a:r>
            <a:r>
              <a:rPr lang="tr-TR" sz="1800" dirty="0"/>
              <a:t>, </a:t>
            </a:r>
            <a:r>
              <a:rPr lang="tr-TR" sz="1800" dirty="0" err="1"/>
              <a:t>sodium</a:t>
            </a:r>
            <a:r>
              <a:rPr lang="tr-TR" sz="1800" dirty="0"/>
              <a:t>, </a:t>
            </a:r>
            <a:r>
              <a:rPr lang="tr-TR" sz="1800" dirty="0" err="1"/>
              <a:t>potassium</a:t>
            </a:r>
            <a:r>
              <a:rPr lang="tr-TR" sz="1800" dirty="0"/>
              <a:t>, </a:t>
            </a:r>
            <a:r>
              <a:rPr lang="tr-TR" sz="1800" dirty="0" err="1"/>
              <a:t>phosphorus</a:t>
            </a:r>
            <a:r>
              <a:rPr lang="tr-TR" sz="1800" dirty="0"/>
              <a:t>, </a:t>
            </a:r>
            <a:r>
              <a:rPr lang="tr-TR" sz="1800" dirty="0" err="1"/>
              <a:t>and</a:t>
            </a:r>
            <a:r>
              <a:rPr lang="tr-TR" sz="1800" dirty="0"/>
              <a:t> </a:t>
            </a:r>
            <a:r>
              <a:rPr lang="tr-TR" sz="1800" dirty="0" err="1"/>
              <a:t>bicarbonate</a:t>
            </a:r>
            <a:r>
              <a:rPr lang="tr-TR" sz="1800" dirty="0"/>
              <a:t> in </a:t>
            </a:r>
            <a:r>
              <a:rPr lang="tr-TR" sz="1800" dirty="0" err="1"/>
              <a:t>the</a:t>
            </a:r>
            <a:r>
              <a:rPr lang="tr-TR" sz="1800" dirty="0"/>
              <a:t> presence of normal </a:t>
            </a:r>
            <a:r>
              <a:rPr lang="tr-TR" sz="1800" dirty="0" err="1"/>
              <a:t>plasma</a:t>
            </a:r>
            <a:r>
              <a:rPr lang="tr-TR" sz="1800" dirty="0"/>
              <a:t> </a:t>
            </a:r>
            <a:r>
              <a:rPr lang="tr-TR" sz="1800" dirty="0" err="1"/>
              <a:t>concentrations</a:t>
            </a:r>
            <a:r>
              <a:rPr lang="tr-TR" sz="1800" dirty="0"/>
              <a:t>. </a:t>
            </a:r>
          </a:p>
          <a:p>
            <a:pPr algn="just">
              <a:lnSpc>
                <a:spcPct val="150000"/>
              </a:lnSpc>
            </a:pPr>
            <a:r>
              <a:rPr lang="tr-TR" sz="1800" dirty="0" err="1"/>
              <a:t>Hypoalbuminuria</a:t>
            </a:r>
            <a:r>
              <a:rPr lang="tr-TR" sz="1800" dirty="0"/>
              <a:t> is </a:t>
            </a:r>
            <a:r>
              <a:rPr lang="tr-TR" sz="1800" dirty="0" err="1"/>
              <a:t>likely</a:t>
            </a:r>
            <a:r>
              <a:rPr lang="tr-TR" sz="1800" dirty="0"/>
              <a:t> </a:t>
            </a:r>
            <a:r>
              <a:rPr lang="tr-TR" sz="1800" dirty="0" err="1"/>
              <a:t>to</a:t>
            </a:r>
            <a:r>
              <a:rPr lang="tr-TR" sz="1800" dirty="0"/>
              <a:t> be </a:t>
            </a:r>
            <a:r>
              <a:rPr lang="tr-TR" sz="1800" dirty="0" err="1"/>
              <a:t>present</a:t>
            </a:r>
            <a:r>
              <a:rPr lang="tr-TR" sz="1800" dirty="0"/>
              <a:t>, </a:t>
            </a:r>
            <a:r>
              <a:rPr lang="tr-TR" sz="1800" dirty="0" err="1"/>
              <a:t>because</a:t>
            </a:r>
            <a:r>
              <a:rPr lang="tr-TR" sz="1800" dirty="0"/>
              <a:t> </a:t>
            </a:r>
            <a:r>
              <a:rPr lang="tr-TR" sz="1800" dirty="0" err="1"/>
              <a:t>the</a:t>
            </a:r>
            <a:r>
              <a:rPr lang="tr-TR" sz="1800" dirty="0"/>
              <a:t> </a:t>
            </a:r>
            <a:r>
              <a:rPr lang="tr-TR" sz="1800" dirty="0" err="1"/>
              <a:t>proximal</a:t>
            </a:r>
            <a:r>
              <a:rPr lang="tr-TR" sz="1800" dirty="0"/>
              <a:t> </a:t>
            </a:r>
            <a:r>
              <a:rPr lang="tr-TR" sz="1800" dirty="0" err="1"/>
              <a:t>tubule</a:t>
            </a:r>
            <a:r>
              <a:rPr lang="tr-TR" sz="1800" dirty="0"/>
              <a:t> </a:t>
            </a:r>
            <a:r>
              <a:rPr lang="tr-TR" sz="1800" dirty="0" err="1"/>
              <a:t>normally</a:t>
            </a:r>
            <a:r>
              <a:rPr lang="tr-TR" sz="1800" dirty="0"/>
              <a:t> </a:t>
            </a:r>
            <a:r>
              <a:rPr lang="tr-TR" sz="1800" dirty="0" err="1"/>
              <a:t>reabsorbs</a:t>
            </a:r>
            <a:r>
              <a:rPr lang="tr-TR" sz="1800" dirty="0"/>
              <a:t> </a:t>
            </a:r>
            <a:r>
              <a:rPr lang="tr-TR" sz="1800" dirty="0" err="1"/>
              <a:t>the</a:t>
            </a:r>
            <a:r>
              <a:rPr lang="tr-TR" sz="1800" dirty="0"/>
              <a:t> </a:t>
            </a:r>
            <a:r>
              <a:rPr lang="tr-TR" sz="1800" dirty="0" err="1"/>
              <a:t>small</a:t>
            </a:r>
            <a:r>
              <a:rPr lang="tr-TR" sz="1800" dirty="0"/>
              <a:t> </a:t>
            </a:r>
            <a:r>
              <a:rPr lang="tr-TR" sz="1800" dirty="0" err="1"/>
              <a:t>amount</a:t>
            </a:r>
            <a:r>
              <a:rPr lang="tr-TR" sz="1800" dirty="0"/>
              <a:t> of </a:t>
            </a:r>
            <a:r>
              <a:rPr lang="tr-TR" sz="1800" dirty="0" err="1"/>
              <a:t>albumin</a:t>
            </a:r>
            <a:r>
              <a:rPr lang="tr-TR" sz="1800" dirty="0"/>
              <a:t> </a:t>
            </a:r>
            <a:r>
              <a:rPr lang="tr-TR" sz="1800" dirty="0" err="1"/>
              <a:t>that</a:t>
            </a:r>
            <a:r>
              <a:rPr lang="tr-TR" sz="1800" dirty="0"/>
              <a:t> </a:t>
            </a:r>
            <a:r>
              <a:rPr lang="tr-TR" sz="1800" dirty="0" err="1"/>
              <a:t>traverses</a:t>
            </a:r>
            <a:r>
              <a:rPr lang="tr-TR" sz="1800" dirty="0"/>
              <a:t> </a:t>
            </a:r>
            <a:r>
              <a:rPr lang="tr-TR" sz="1800" dirty="0" err="1"/>
              <a:t>the</a:t>
            </a:r>
            <a:r>
              <a:rPr lang="tr-TR" sz="1800" dirty="0"/>
              <a:t> </a:t>
            </a:r>
            <a:r>
              <a:rPr lang="tr-TR" sz="1800" dirty="0" err="1"/>
              <a:t>glomerular</a:t>
            </a:r>
            <a:r>
              <a:rPr lang="tr-TR" sz="1800" dirty="0"/>
              <a:t> </a:t>
            </a:r>
            <a:r>
              <a:rPr lang="tr-TR" sz="1800" dirty="0" err="1"/>
              <a:t>filtration</a:t>
            </a:r>
            <a:r>
              <a:rPr lang="tr-TR" sz="1800" dirty="0"/>
              <a:t> </a:t>
            </a:r>
            <a:r>
              <a:rPr lang="tr-TR" sz="1800" dirty="0" err="1"/>
              <a:t>barrier</a:t>
            </a:r>
            <a:r>
              <a:rPr lang="tr-TR" sz="1800" dirty="0"/>
              <a:t>. </a:t>
            </a:r>
          </a:p>
          <a:p>
            <a:pPr algn="just">
              <a:lnSpc>
                <a:spcPct val="150000"/>
              </a:lnSpc>
            </a:pPr>
            <a:r>
              <a:rPr lang="tr-TR" sz="1800" dirty="0" err="1"/>
              <a:t>Differential</a:t>
            </a:r>
            <a:r>
              <a:rPr lang="tr-TR" sz="1800" dirty="0"/>
              <a:t> </a:t>
            </a:r>
            <a:r>
              <a:rPr lang="tr-TR" sz="1800" dirty="0" err="1"/>
              <a:t>diagnoses</a:t>
            </a:r>
            <a:r>
              <a:rPr lang="tr-TR" sz="1800" dirty="0"/>
              <a:t> </a:t>
            </a:r>
            <a:r>
              <a:rPr lang="tr-TR" sz="1800" dirty="0" err="1"/>
              <a:t>include</a:t>
            </a:r>
            <a:r>
              <a:rPr lang="tr-TR" sz="1800" dirty="0"/>
              <a:t> </a:t>
            </a:r>
            <a:r>
              <a:rPr lang="tr-TR" sz="1800" dirty="0" err="1"/>
              <a:t>simple</a:t>
            </a:r>
            <a:r>
              <a:rPr lang="tr-TR" sz="1800" dirty="0"/>
              <a:t> </a:t>
            </a:r>
            <a:r>
              <a:rPr lang="tr-TR" sz="1800" dirty="0" err="1"/>
              <a:t>renal</a:t>
            </a:r>
            <a:r>
              <a:rPr lang="tr-TR" sz="1800" dirty="0"/>
              <a:t> </a:t>
            </a:r>
            <a:r>
              <a:rPr lang="tr-TR" sz="1800" dirty="0" err="1"/>
              <a:t>glucosuria</a:t>
            </a:r>
            <a:r>
              <a:rPr lang="tr-TR" sz="1800" dirty="0"/>
              <a:t> </a:t>
            </a:r>
            <a:r>
              <a:rPr lang="tr-TR" sz="1800" dirty="0" err="1"/>
              <a:t>and</a:t>
            </a:r>
            <a:r>
              <a:rPr lang="tr-TR" sz="1800" dirty="0"/>
              <a:t> </a:t>
            </a:r>
            <a:r>
              <a:rPr lang="tr-TR" sz="1800" dirty="0" err="1"/>
              <a:t>chronic</a:t>
            </a:r>
            <a:r>
              <a:rPr lang="tr-TR" sz="1800" dirty="0"/>
              <a:t> </a:t>
            </a:r>
            <a:r>
              <a:rPr lang="tr-TR" sz="1800" dirty="0" err="1"/>
              <a:t>kidney</a:t>
            </a:r>
            <a:r>
              <a:rPr lang="tr-TR" sz="1800" dirty="0"/>
              <a:t> </a:t>
            </a:r>
            <a:r>
              <a:rPr lang="tr-TR" sz="1800" dirty="0" err="1"/>
              <a:t>disease</a:t>
            </a:r>
            <a:r>
              <a:rPr lang="tr-TR" sz="1800" dirty="0"/>
              <a:t> </a:t>
            </a:r>
            <a:r>
              <a:rPr lang="tr-TR" sz="1800" dirty="0" err="1"/>
              <a:t>from</a:t>
            </a:r>
            <a:r>
              <a:rPr lang="tr-TR" sz="1800" dirty="0"/>
              <a:t> </a:t>
            </a:r>
            <a:r>
              <a:rPr lang="tr-TR" sz="1800" dirty="0" err="1"/>
              <a:t>other</a:t>
            </a:r>
            <a:r>
              <a:rPr lang="tr-TR" sz="1800" dirty="0"/>
              <a:t> </a:t>
            </a:r>
            <a:r>
              <a:rPr lang="tr-TR" sz="1800" dirty="0" err="1"/>
              <a:t>causes</a:t>
            </a:r>
            <a:r>
              <a:rPr lang="tr-TR" sz="1800" dirty="0"/>
              <a:t>. </a:t>
            </a:r>
            <a:r>
              <a:rPr lang="tr-TR" sz="1800" dirty="0" err="1"/>
              <a:t>The</a:t>
            </a:r>
            <a:r>
              <a:rPr lang="tr-TR" sz="1800" dirty="0"/>
              <a:t> </a:t>
            </a:r>
            <a:r>
              <a:rPr lang="tr-TR" sz="1800" dirty="0" err="1"/>
              <a:t>microscopic</a:t>
            </a:r>
            <a:r>
              <a:rPr lang="tr-TR" sz="1800" dirty="0"/>
              <a:t> </a:t>
            </a:r>
            <a:r>
              <a:rPr lang="tr-TR" sz="1800" dirty="0" err="1"/>
              <a:t>renal</a:t>
            </a:r>
            <a:r>
              <a:rPr lang="tr-TR" sz="1800" dirty="0"/>
              <a:t> </a:t>
            </a:r>
            <a:r>
              <a:rPr lang="tr-TR" sz="1800" dirty="0" err="1"/>
              <a:t>changes</a:t>
            </a:r>
            <a:r>
              <a:rPr lang="tr-TR" sz="1800" dirty="0"/>
              <a:t> in </a:t>
            </a:r>
            <a:r>
              <a:rPr lang="tr-TR" sz="1800" dirty="0" err="1"/>
              <a:t>the</a:t>
            </a:r>
            <a:r>
              <a:rPr lang="tr-TR" sz="1800" dirty="0"/>
              <a:t> </a:t>
            </a:r>
            <a:r>
              <a:rPr lang="tr-TR" sz="1800" dirty="0" err="1"/>
              <a:t>heritable</a:t>
            </a:r>
            <a:r>
              <a:rPr lang="tr-TR" sz="1800" dirty="0"/>
              <a:t> form </a:t>
            </a:r>
            <a:r>
              <a:rPr lang="tr-TR" sz="1800" dirty="0" err="1"/>
              <a:t>are</a:t>
            </a:r>
            <a:r>
              <a:rPr lang="tr-TR" sz="1800" dirty="0"/>
              <a:t> not </a:t>
            </a:r>
            <a:r>
              <a:rPr lang="tr-TR" sz="1800" dirty="0" err="1"/>
              <a:t>remarkable</a:t>
            </a:r>
            <a:r>
              <a:rPr lang="tr-TR" sz="1800" dirty="0"/>
              <a:t> in </a:t>
            </a:r>
            <a:r>
              <a:rPr lang="tr-TR" sz="1800" dirty="0" err="1"/>
              <a:t>the</a:t>
            </a:r>
            <a:r>
              <a:rPr lang="tr-TR" sz="1800" dirty="0"/>
              <a:t> </a:t>
            </a:r>
            <a:r>
              <a:rPr lang="tr-TR" sz="1800" dirty="0" err="1"/>
              <a:t>early</a:t>
            </a:r>
            <a:r>
              <a:rPr lang="tr-TR" sz="1800" dirty="0"/>
              <a:t> </a:t>
            </a:r>
            <a:r>
              <a:rPr lang="tr-TR" sz="1800" dirty="0" err="1"/>
              <a:t>stages</a:t>
            </a:r>
            <a:r>
              <a:rPr lang="tr-TR" sz="1800" dirty="0"/>
              <a:t> but </a:t>
            </a:r>
            <a:r>
              <a:rPr lang="tr-TR" sz="1800" dirty="0" err="1"/>
              <a:t>progress</a:t>
            </a:r>
            <a:r>
              <a:rPr lang="tr-TR" sz="1800" dirty="0"/>
              <a:t> </a:t>
            </a:r>
            <a:r>
              <a:rPr lang="tr-TR" sz="1800" dirty="0" err="1"/>
              <a:t>to</a:t>
            </a:r>
            <a:r>
              <a:rPr lang="tr-TR" sz="1800" dirty="0"/>
              <a:t> </a:t>
            </a:r>
            <a:r>
              <a:rPr lang="tr-TR" sz="1800" dirty="0" err="1"/>
              <a:t>nonspecific</a:t>
            </a:r>
            <a:r>
              <a:rPr lang="tr-TR" sz="1800" dirty="0"/>
              <a:t> </a:t>
            </a:r>
            <a:r>
              <a:rPr lang="tr-TR" sz="1800" dirty="0" err="1"/>
              <a:t>findings</a:t>
            </a:r>
            <a:r>
              <a:rPr lang="tr-TR" sz="1800" dirty="0"/>
              <a:t> </a:t>
            </a:r>
            <a:r>
              <a:rPr lang="tr-TR" sz="1800" dirty="0" err="1"/>
              <a:t>characteristic</a:t>
            </a:r>
            <a:r>
              <a:rPr lang="tr-TR" sz="1800" dirty="0"/>
              <a:t> of </a:t>
            </a:r>
            <a:r>
              <a:rPr lang="tr-TR" sz="1800" dirty="0" err="1"/>
              <a:t>chronic</a:t>
            </a:r>
            <a:r>
              <a:rPr lang="tr-TR" sz="1800" dirty="0"/>
              <a:t> </a:t>
            </a:r>
            <a:r>
              <a:rPr lang="tr-TR" sz="1800" dirty="0" err="1"/>
              <a:t>kidney</a:t>
            </a:r>
            <a:r>
              <a:rPr lang="tr-TR" sz="1800" dirty="0"/>
              <a:t> </a:t>
            </a:r>
            <a:r>
              <a:rPr lang="tr-TR" sz="1800" dirty="0" err="1"/>
              <a:t>disease</a:t>
            </a:r>
            <a:r>
              <a:rPr lang="tr-TR" sz="1800" dirty="0"/>
              <a:t>. </a:t>
            </a:r>
          </a:p>
          <a:p>
            <a:pPr algn="just">
              <a:lnSpc>
                <a:spcPct val="150000"/>
              </a:lnSpc>
            </a:pPr>
            <a:r>
              <a:rPr lang="tr-TR" sz="1800" dirty="0"/>
              <a:t>A </a:t>
            </a:r>
            <a:r>
              <a:rPr lang="tr-TR" sz="1800" dirty="0" err="1"/>
              <a:t>genetic</a:t>
            </a:r>
            <a:r>
              <a:rPr lang="tr-TR" sz="1800" dirty="0"/>
              <a:t> marker has </a:t>
            </a:r>
            <a:r>
              <a:rPr lang="tr-TR" sz="1800" dirty="0" err="1"/>
              <a:t>been</a:t>
            </a:r>
            <a:r>
              <a:rPr lang="tr-TR" sz="1800" dirty="0"/>
              <a:t> </a:t>
            </a:r>
            <a:r>
              <a:rPr lang="tr-TR" sz="1800" dirty="0" err="1"/>
              <a:t>developed</a:t>
            </a:r>
            <a:r>
              <a:rPr lang="tr-TR" sz="1800" dirty="0"/>
              <a:t>. A </a:t>
            </a:r>
            <a:r>
              <a:rPr lang="tr-TR" sz="1800" dirty="0" err="1"/>
              <a:t>treatment</a:t>
            </a:r>
            <a:r>
              <a:rPr lang="tr-TR" sz="1800" dirty="0"/>
              <a:t> </a:t>
            </a:r>
            <a:r>
              <a:rPr lang="tr-TR" sz="1800" dirty="0" err="1"/>
              <a:t>regimen</a:t>
            </a:r>
            <a:r>
              <a:rPr lang="tr-TR" sz="1800" dirty="0"/>
              <a:t> </a:t>
            </a:r>
            <a:r>
              <a:rPr lang="tr-TR" sz="1800" dirty="0" err="1"/>
              <a:t>to</a:t>
            </a:r>
            <a:r>
              <a:rPr lang="tr-TR" sz="1800" dirty="0"/>
              <a:t> </a:t>
            </a:r>
            <a:r>
              <a:rPr lang="tr-TR" sz="1800" dirty="0" err="1"/>
              <a:t>reverse</a:t>
            </a:r>
            <a:r>
              <a:rPr lang="tr-TR" sz="1800" dirty="0"/>
              <a:t> </a:t>
            </a:r>
            <a:r>
              <a:rPr lang="tr-TR" sz="1800" dirty="0" err="1"/>
              <a:t>the</a:t>
            </a:r>
            <a:r>
              <a:rPr lang="tr-TR" sz="1800" dirty="0"/>
              <a:t> </a:t>
            </a:r>
            <a:r>
              <a:rPr lang="tr-TR" sz="1800" dirty="0" err="1"/>
              <a:t>tubular</a:t>
            </a:r>
            <a:r>
              <a:rPr lang="tr-TR" sz="1800" dirty="0"/>
              <a:t> </a:t>
            </a:r>
            <a:r>
              <a:rPr lang="tr-TR" sz="1800" dirty="0" err="1"/>
              <a:t>defect</a:t>
            </a:r>
            <a:r>
              <a:rPr lang="tr-TR" sz="1800" dirty="0"/>
              <a:t> has not </a:t>
            </a:r>
            <a:r>
              <a:rPr lang="tr-TR" sz="1800" dirty="0" err="1"/>
              <a:t>been</a:t>
            </a:r>
            <a:r>
              <a:rPr lang="tr-TR" sz="1800" dirty="0"/>
              <a:t> </a:t>
            </a:r>
            <a:r>
              <a:rPr lang="tr-TR" sz="1800" dirty="0" err="1"/>
              <a:t>described</a:t>
            </a:r>
            <a:r>
              <a:rPr lang="tr-TR" sz="1800" dirty="0"/>
              <a:t>. </a:t>
            </a:r>
            <a:r>
              <a:rPr lang="tr-TR" sz="1800" dirty="0" err="1"/>
              <a:t>The</a:t>
            </a:r>
            <a:r>
              <a:rPr lang="tr-TR" sz="1800" dirty="0"/>
              <a:t> </a:t>
            </a:r>
            <a:r>
              <a:rPr lang="tr-TR" sz="1800" dirty="0" err="1"/>
              <a:t>histologic</a:t>
            </a:r>
            <a:r>
              <a:rPr lang="tr-TR" sz="1800" dirty="0"/>
              <a:t> </a:t>
            </a:r>
            <a:r>
              <a:rPr lang="tr-TR" sz="1800" dirty="0" err="1"/>
              <a:t>appearance</a:t>
            </a:r>
            <a:r>
              <a:rPr lang="tr-TR" sz="1800" dirty="0"/>
              <a:t> of </a:t>
            </a:r>
            <a:r>
              <a:rPr lang="tr-TR" sz="1800" dirty="0" err="1"/>
              <a:t>the</a:t>
            </a:r>
            <a:r>
              <a:rPr lang="tr-TR" sz="1800" dirty="0"/>
              <a:t> </a:t>
            </a:r>
            <a:r>
              <a:rPr lang="tr-TR" sz="1800" dirty="0" err="1"/>
              <a:t>acquired</a:t>
            </a:r>
            <a:r>
              <a:rPr lang="tr-TR" sz="1800" dirty="0"/>
              <a:t> </a:t>
            </a:r>
            <a:r>
              <a:rPr lang="tr-TR" sz="1800" dirty="0" err="1"/>
              <a:t>forms</a:t>
            </a:r>
            <a:r>
              <a:rPr lang="tr-TR" sz="1800" dirty="0"/>
              <a:t> of </a:t>
            </a:r>
            <a:r>
              <a:rPr lang="tr-TR" sz="1800" dirty="0" err="1"/>
              <a:t>Fanconi</a:t>
            </a:r>
            <a:r>
              <a:rPr lang="tr-TR" sz="1800" dirty="0"/>
              <a:t> </a:t>
            </a:r>
            <a:r>
              <a:rPr lang="tr-TR" sz="1800" dirty="0" err="1"/>
              <a:t>syndrome</a:t>
            </a:r>
            <a:r>
              <a:rPr lang="tr-TR" sz="1800" dirty="0"/>
              <a:t> </a:t>
            </a:r>
            <a:r>
              <a:rPr lang="tr-TR" sz="1800" dirty="0" err="1"/>
              <a:t>vary</a:t>
            </a:r>
            <a:r>
              <a:rPr lang="tr-TR" sz="1800" dirty="0"/>
              <a:t>, </a:t>
            </a:r>
            <a:r>
              <a:rPr lang="tr-TR" sz="1800" dirty="0" err="1"/>
              <a:t>depending</a:t>
            </a:r>
            <a:r>
              <a:rPr lang="tr-TR" sz="1800" dirty="0"/>
              <a:t> on </a:t>
            </a:r>
            <a:r>
              <a:rPr lang="tr-TR" sz="1800" dirty="0" err="1"/>
              <a:t>the</a:t>
            </a:r>
            <a:r>
              <a:rPr lang="tr-TR" sz="1800" dirty="0"/>
              <a:t> </a:t>
            </a:r>
            <a:r>
              <a:rPr lang="tr-TR" sz="1800" dirty="0" err="1"/>
              <a:t>cause</a:t>
            </a:r>
            <a:r>
              <a:rPr lang="tr-TR" sz="1800" dirty="0"/>
              <a:t>.</a:t>
            </a:r>
            <a:endParaRPr lang="en-US" sz="1800" dirty="0"/>
          </a:p>
        </p:txBody>
      </p:sp>
    </p:spTree>
    <p:extLst>
      <p:ext uri="{BB962C8B-B14F-4D97-AF65-F5344CB8AC3E}">
        <p14:creationId xmlns:p14="http://schemas.microsoft.com/office/powerpoint/2010/main" val="217751524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594D7C-BE08-C346-B2D5-FDB85ECA0D9D}"/>
              </a:ext>
            </a:extLst>
          </p:cNvPr>
          <p:cNvSpPr>
            <a:spLocks noGrp="1"/>
          </p:cNvSpPr>
          <p:nvPr>
            <p:ph idx="1"/>
          </p:nvPr>
        </p:nvSpPr>
        <p:spPr>
          <a:xfrm>
            <a:off x="1115568" y="1321724"/>
            <a:ext cx="9940359" cy="4023360"/>
          </a:xfrm>
        </p:spPr>
        <p:txBody>
          <a:bodyPr>
            <a:normAutofit/>
          </a:bodyPr>
          <a:lstStyle/>
          <a:p>
            <a:pPr algn="just">
              <a:lnSpc>
                <a:spcPct val="150000"/>
              </a:lnSpc>
            </a:pPr>
            <a:r>
              <a:rPr lang="tr-TR" sz="1800" dirty="0"/>
              <a:t>Oral </a:t>
            </a:r>
            <a:r>
              <a:rPr lang="tr-TR" sz="1800" dirty="0" err="1"/>
              <a:t>supplementation</a:t>
            </a:r>
            <a:r>
              <a:rPr lang="tr-TR" sz="1800" dirty="0"/>
              <a:t> of </a:t>
            </a:r>
            <a:r>
              <a:rPr lang="tr-TR" sz="1800" dirty="0" err="1"/>
              <a:t>sodium</a:t>
            </a:r>
            <a:r>
              <a:rPr lang="tr-TR" sz="1800" dirty="0"/>
              <a:t> </a:t>
            </a:r>
            <a:r>
              <a:rPr lang="tr-TR" sz="1800" dirty="0" err="1"/>
              <a:t>chloride</a:t>
            </a:r>
            <a:r>
              <a:rPr lang="tr-TR" sz="1800" dirty="0"/>
              <a:t> (5–10 mg/kg/</a:t>
            </a:r>
            <a:r>
              <a:rPr lang="tr-TR" sz="1800" dirty="0" err="1"/>
              <a:t>day</a:t>
            </a:r>
            <a:r>
              <a:rPr lang="tr-TR" sz="1800" dirty="0"/>
              <a:t>, PO), </a:t>
            </a:r>
            <a:r>
              <a:rPr lang="tr-TR" sz="1800" dirty="0" err="1"/>
              <a:t>potassium</a:t>
            </a:r>
            <a:r>
              <a:rPr lang="tr-TR" sz="1800" dirty="0"/>
              <a:t> (</a:t>
            </a:r>
            <a:r>
              <a:rPr lang="tr-TR" sz="1800" dirty="0" err="1"/>
              <a:t>potassium</a:t>
            </a:r>
            <a:r>
              <a:rPr lang="tr-TR" sz="1800" dirty="0"/>
              <a:t> </a:t>
            </a:r>
            <a:r>
              <a:rPr lang="tr-TR" sz="1800" dirty="0" err="1"/>
              <a:t>citrate</a:t>
            </a:r>
            <a:r>
              <a:rPr lang="tr-TR" sz="1800" dirty="0"/>
              <a:t> 10–30 mg/kg/</a:t>
            </a:r>
            <a:r>
              <a:rPr lang="tr-TR" sz="1800" dirty="0" err="1"/>
              <a:t>day</a:t>
            </a:r>
            <a:r>
              <a:rPr lang="tr-TR" sz="1800" dirty="0"/>
              <a:t>, PO), </a:t>
            </a:r>
            <a:r>
              <a:rPr lang="tr-TR" sz="1800" dirty="0" err="1"/>
              <a:t>and</a:t>
            </a:r>
            <a:r>
              <a:rPr lang="tr-TR" sz="1800" dirty="0"/>
              <a:t> alkali (</a:t>
            </a:r>
            <a:r>
              <a:rPr lang="tr-TR" sz="1800" dirty="0" err="1"/>
              <a:t>sodium</a:t>
            </a:r>
            <a:r>
              <a:rPr lang="tr-TR" sz="1800" dirty="0"/>
              <a:t> </a:t>
            </a:r>
            <a:r>
              <a:rPr lang="tr-TR" sz="1800" dirty="0" err="1"/>
              <a:t>bicarbonate</a:t>
            </a:r>
            <a:r>
              <a:rPr lang="tr-TR" sz="1800" dirty="0"/>
              <a:t> 10–30 mg/kg/</a:t>
            </a:r>
            <a:r>
              <a:rPr lang="tr-TR" sz="1800" dirty="0" err="1"/>
              <a:t>day</a:t>
            </a:r>
            <a:r>
              <a:rPr lang="tr-TR" sz="1800" dirty="0"/>
              <a:t>, PO) is </a:t>
            </a:r>
            <a:r>
              <a:rPr lang="tr-TR" sz="1800" dirty="0" err="1"/>
              <a:t>indicated</a:t>
            </a:r>
            <a:r>
              <a:rPr lang="tr-TR" sz="1800" dirty="0"/>
              <a:t> </a:t>
            </a:r>
            <a:r>
              <a:rPr lang="tr-TR" sz="1800" dirty="0" err="1"/>
              <a:t>if</a:t>
            </a:r>
            <a:r>
              <a:rPr lang="tr-TR" sz="1800" dirty="0"/>
              <a:t> </a:t>
            </a:r>
            <a:r>
              <a:rPr lang="tr-TR" sz="1800" dirty="0" err="1"/>
              <a:t>the</a:t>
            </a:r>
            <a:r>
              <a:rPr lang="tr-TR" sz="1800" dirty="0"/>
              <a:t> </a:t>
            </a:r>
            <a:r>
              <a:rPr lang="tr-TR" sz="1800" dirty="0" err="1"/>
              <a:t>corresponding</a:t>
            </a:r>
            <a:r>
              <a:rPr lang="tr-TR" sz="1800" dirty="0"/>
              <a:t> serum </a:t>
            </a:r>
            <a:r>
              <a:rPr lang="tr-TR" sz="1800" dirty="0" err="1"/>
              <a:t>concentration</a:t>
            </a:r>
            <a:r>
              <a:rPr lang="tr-TR" sz="1800" dirty="0"/>
              <a:t> is </a:t>
            </a:r>
            <a:r>
              <a:rPr lang="tr-TR" sz="1800" dirty="0" err="1"/>
              <a:t>low</a:t>
            </a:r>
            <a:r>
              <a:rPr lang="tr-TR" sz="1800" dirty="0"/>
              <a:t>.</a:t>
            </a:r>
          </a:p>
          <a:p>
            <a:pPr algn="just">
              <a:lnSpc>
                <a:spcPct val="150000"/>
              </a:lnSpc>
            </a:pPr>
            <a:r>
              <a:rPr lang="tr-TR" sz="1800" dirty="0"/>
              <a:t>Dogs </a:t>
            </a:r>
            <a:r>
              <a:rPr lang="tr-TR" sz="1800" dirty="0" err="1"/>
              <a:t>with</a:t>
            </a:r>
            <a:r>
              <a:rPr lang="tr-TR" sz="1800" dirty="0"/>
              <a:t> </a:t>
            </a:r>
            <a:r>
              <a:rPr lang="tr-TR" sz="1800" dirty="0" err="1"/>
              <a:t>acute</a:t>
            </a:r>
            <a:r>
              <a:rPr lang="tr-TR" sz="1800" dirty="0"/>
              <a:t> </a:t>
            </a:r>
            <a:r>
              <a:rPr lang="tr-TR" sz="1800" dirty="0" err="1"/>
              <a:t>or</a:t>
            </a:r>
            <a:r>
              <a:rPr lang="tr-TR" sz="1800" dirty="0"/>
              <a:t> </a:t>
            </a:r>
            <a:r>
              <a:rPr lang="tr-TR" sz="1800" dirty="0" err="1"/>
              <a:t>chronic</a:t>
            </a:r>
            <a:r>
              <a:rPr lang="tr-TR" sz="1800" dirty="0"/>
              <a:t> </a:t>
            </a:r>
            <a:r>
              <a:rPr lang="tr-TR" sz="1800" dirty="0" err="1"/>
              <a:t>kidney</a:t>
            </a:r>
            <a:r>
              <a:rPr lang="tr-TR" sz="1800" dirty="0"/>
              <a:t> </a:t>
            </a:r>
            <a:r>
              <a:rPr lang="tr-TR" sz="1800" dirty="0" err="1"/>
              <a:t>disease</a:t>
            </a:r>
            <a:r>
              <a:rPr lang="tr-TR" sz="1800" dirty="0"/>
              <a:t> </a:t>
            </a:r>
            <a:r>
              <a:rPr lang="tr-TR" sz="1800" dirty="0" err="1"/>
              <a:t>should</a:t>
            </a:r>
            <a:r>
              <a:rPr lang="tr-TR" sz="1800" dirty="0"/>
              <a:t> be </a:t>
            </a:r>
            <a:r>
              <a:rPr lang="tr-TR" sz="1800" dirty="0" err="1"/>
              <a:t>treated</a:t>
            </a:r>
            <a:r>
              <a:rPr lang="tr-TR" sz="1800" dirty="0"/>
              <a:t> </a:t>
            </a:r>
            <a:r>
              <a:rPr lang="tr-TR" sz="1800" dirty="0" err="1"/>
              <a:t>symptomatically</a:t>
            </a:r>
            <a:r>
              <a:rPr lang="tr-TR" sz="1800" dirty="0"/>
              <a:t> as </a:t>
            </a:r>
            <a:r>
              <a:rPr lang="tr-TR" sz="1800" dirty="0" err="1"/>
              <a:t>appropriate</a:t>
            </a:r>
            <a:r>
              <a:rPr lang="tr-TR" sz="1800" dirty="0"/>
              <a:t>. </a:t>
            </a:r>
            <a:r>
              <a:rPr lang="tr-TR" sz="1800" dirty="0" err="1"/>
              <a:t>The</a:t>
            </a:r>
            <a:r>
              <a:rPr lang="tr-TR" sz="1800" dirty="0"/>
              <a:t> </a:t>
            </a:r>
            <a:r>
              <a:rPr lang="tr-TR" sz="1800" dirty="0" err="1"/>
              <a:t>heritable</a:t>
            </a:r>
            <a:r>
              <a:rPr lang="tr-TR" sz="1800" dirty="0"/>
              <a:t> </a:t>
            </a:r>
            <a:r>
              <a:rPr lang="tr-TR" sz="1800" dirty="0" err="1"/>
              <a:t>disease</a:t>
            </a:r>
            <a:r>
              <a:rPr lang="tr-TR" sz="1800" dirty="0"/>
              <a:t> is </a:t>
            </a:r>
            <a:r>
              <a:rPr lang="tr-TR" sz="1800" dirty="0" err="1"/>
              <a:t>slowly</a:t>
            </a:r>
            <a:r>
              <a:rPr lang="tr-TR" sz="1800" dirty="0"/>
              <a:t> </a:t>
            </a:r>
            <a:r>
              <a:rPr lang="tr-TR" sz="1800" dirty="0" err="1"/>
              <a:t>progressive</a:t>
            </a:r>
            <a:r>
              <a:rPr lang="tr-TR" sz="1800" dirty="0"/>
              <a:t> </a:t>
            </a:r>
            <a:r>
              <a:rPr lang="tr-TR" sz="1800" dirty="0" err="1"/>
              <a:t>despite</a:t>
            </a:r>
            <a:r>
              <a:rPr lang="tr-TR" sz="1800" dirty="0"/>
              <a:t> </a:t>
            </a:r>
            <a:r>
              <a:rPr lang="tr-TR" sz="1800" dirty="0" err="1"/>
              <a:t>therapy</a:t>
            </a:r>
            <a:r>
              <a:rPr lang="tr-TR" sz="1800" dirty="0"/>
              <a:t> </a:t>
            </a:r>
            <a:r>
              <a:rPr lang="tr-TR" sz="1800" dirty="0" err="1"/>
              <a:t>and</a:t>
            </a:r>
            <a:r>
              <a:rPr lang="tr-TR" sz="1800" dirty="0"/>
              <a:t> </a:t>
            </a:r>
            <a:r>
              <a:rPr lang="tr-TR" sz="1800" dirty="0" err="1"/>
              <a:t>usually</a:t>
            </a:r>
            <a:r>
              <a:rPr lang="tr-TR" sz="1800" dirty="0"/>
              <a:t> </a:t>
            </a:r>
            <a:r>
              <a:rPr lang="tr-TR" sz="1800" dirty="0" err="1"/>
              <a:t>results</a:t>
            </a:r>
            <a:r>
              <a:rPr lang="tr-TR" sz="1800" dirty="0"/>
              <a:t> in </a:t>
            </a:r>
            <a:r>
              <a:rPr lang="tr-TR" sz="1800" dirty="0" err="1"/>
              <a:t>death</a:t>
            </a:r>
            <a:r>
              <a:rPr lang="tr-TR" sz="1800" dirty="0"/>
              <a:t> </a:t>
            </a:r>
            <a:r>
              <a:rPr lang="tr-TR" sz="1800" dirty="0" err="1"/>
              <a:t>from</a:t>
            </a:r>
            <a:r>
              <a:rPr lang="tr-TR" sz="1800" dirty="0"/>
              <a:t> </a:t>
            </a:r>
            <a:r>
              <a:rPr lang="tr-TR" sz="1800" dirty="0" err="1"/>
              <a:t>uremia</a:t>
            </a:r>
            <a:r>
              <a:rPr lang="tr-TR" sz="1800" dirty="0"/>
              <a:t>.</a:t>
            </a:r>
            <a:endParaRPr lang="en-US" sz="1800" dirty="0"/>
          </a:p>
        </p:txBody>
      </p:sp>
    </p:spTree>
    <p:extLst>
      <p:ext uri="{BB962C8B-B14F-4D97-AF65-F5344CB8AC3E}">
        <p14:creationId xmlns:p14="http://schemas.microsoft.com/office/powerpoint/2010/main" val="380898745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F12F11-BBBE-9A4E-8244-CE5CD884B152}"/>
              </a:ext>
            </a:extLst>
          </p:cNvPr>
          <p:cNvSpPr>
            <a:spLocks noGrp="1"/>
          </p:cNvSpPr>
          <p:nvPr>
            <p:ph idx="1"/>
          </p:nvPr>
        </p:nvSpPr>
        <p:spPr>
          <a:xfrm>
            <a:off x="1024128" y="481263"/>
            <a:ext cx="9720073" cy="5828097"/>
          </a:xfrm>
        </p:spPr>
        <p:txBody>
          <a:bodyPr>
            <a:normAutofit/>
          </a:bodyPr>
          <a:lstStyle/>
          <a:p>
            <a:pPr algn="just">
              <a:lnSpc>
                <a:spcPct val="150000"/>
              </a:lnSpc>
            </a:pPr>
            <a:r>
              <a:rPr lang="tr-TR" sz="1800" b="1" dirty="0" err="1">
                <a:solidFill>
                  <a:srgbClr val="00B0F0"/>
                </a:solidFill>
              </a:rPr>
              <a:t>Renal</a:t>
            </a:r>
            <a:r>
              <a:rPr lang="tr-TR" sz="1800" b="1" dirty="0">
                <a:solidFill>
                  <a:srgbClr val="00B0F0"/>
                </a:solidFill>
              </a:rPr>
              <a:t> </a:t>
            </a:r>
            <a:r>
              <a:rPr lang="tr-TR" sz="1800" b="1" dirty="0" err="1">
                <a:solidFill>
                  <a:srgbClr val="00B0F0"/>
                </a:solidFill>
              </a:rPr>
              <a:t>Glucosuria</a:t>
            </a:r>
            <a:endParaRPr lang="tr-TR" sz="1800" b="1" dirty="0">
              <a:solidFill>
                <a:srgbClr val="00B0F0"/>
              </a:solidFill>
            </a:endParaRPr>
          </a:p>
          <a:p>
            <a:pPr algn="just">
              <a:lnSpc>
                <a:spcPct val="150000"/>
              </a:lnSpc>
            </a:pPr>
            <a:r>
              <a:rPr lang="tr-TR" sz="1800" dirty="0" err="1"/>
              <a:t>This</a:t>
            </a:r>
            <a:r>
              <a:rPr lang="tr-TR" sz="1800" dirty="0"/>
              <a:t> is </a:t>
            </a:r>
            <a:r>
              <a:rPr lang="tr-TR" sz="1800" dirty="0" err="1"/>
              <a:t>usually</a:t>
            </a:r>
            <a:r>
              <a:rPr lang="tr-TR" sz="1800" dirty="0"/>
              <a:t> a </a:t>
            </a:r>
            <a:r>
              <a:rPr lang="tr-TR" sz="1800" dirty="0" err="1"/>
              <a:t>congenital</a:t>
            </a:r>
            <a:r>
              <a:rPr lang="tr-TR" sz="1800" dirty="0"/>
              <a:t> </a:t>
            </a:r>
            <a:r>
              <a:rPr lang="tr-TR" sz="1800" dirty="0" err="1"/>
              <a:t>defect</a:t>
            </a:r>
            <a:r>
              <a:rPr lang="tr-TR" sz="1800" dirty="0"/>
              <a:t> in </a:t>
            </a:r>
            <a:r>
              <a:rPr lang="tr-TR" sz="1800" dirty="0" err="1"/>
              <a:t>proximal</a:t>
            </a:r>
            <a:r>
              <a:rPr lang="tr-TR" sz="1800" dirty="0"/>
              <a:t> </a:t>
            </a:r>
            <a:r>
              <a:rPr lang="tr-TR" sz="1800" dirty="0" err="1"/>
              <a:t>tubular</a:t>
            </a:r>
            <a:r>
              <a:rPr lang="tr-TR" sz="1800" dirty="0"/>
              <a:t> </a:t>
            </a:r>
            <a:r>
              <a:rPr lang="tr-TR" sz="1800" dirty="0" err="1"/>
              <a:t>handling</a:t>
            </a:r>
            <a:r>
              <a:rPr lang="tr-TR" sz="1800" dirty="0"/>
              <a:t> of </a:t>
            </a:r>
            <a:r>
              <a:rPr lang="tr-TR" sz="1800" dirty="0" err="1"/>
              <a:t>glucose</a:t>
            </a:r>
            <a:r>
              <a:rPr lang="tr-TR" sz="1800" dirty="0"/>
              <a:t> </a:t>
            </a:r>
            <a:r>
              <a:rPr lang="tr-TR" sz="1800" dirty="0" err="1"/>
              <a:t>that</a:t>
            </a:r>
            <a:r>
              <a:rPr lang="tr-TR" sz="1800" dirty="0"/>
              <a:t> </a:t>
            </a:r>
            <a:r>
              <a:rPr lang="tr-TR" sz="1800" dirty="0" err="1"/>
              <a:t>results</a:t>
            </a:r>
            <a:r>
              <a:rPr lang="tr-TR" sz="1800" dirty="0"/>
              <a:t> in </a:t>
            </a:r>
            <a:r>
              <a:rPr lang="tr-TR" sz="1800" dirty="0" err="1"/>
              <a:t>glucosuria</a:t>
            </a:r>
            <a:r>
              <a:rPr lang="tr-TR" sz="1800" dirty="0"/>
              <a:t> </a:t>
            </a:r>
            <a:r>
              <a:rPr lang="tr-TR" sz="1800" dirty="0" err="1"/>
              <a:t>despite</a:t>
            </a:r>
            <a:r>
              <a:rPr lang="tr-TR" sz="1800" dirty="0"/>
              <a:t> normal </a:t>
            </a:r>
            <a:r>
              <a:rPr lang="tr-TR" sz="1800" dirty="0" err="1"/>
              <a:t>blood</a:t>
            </a:r>
            <a:r>
              <a:rPr lang="tr-TR" sz="1800" dirty="0"/>
              <a:t> </a:t>
            </a:r>
            <a:r>
              <a:rPr lang="tr-TR" sz="1800" dirty="0" err="1"/>
              <a:t>glucose</a:t>
            </a:r>
            <a:r>
              <a:rPr lang="tr-TR" sz="1800" dirty="0"/>
              <a:t> </a:t>
            </a:r>
            <a:r>
              <a:rPr lang="tr-TR" sz="1800" dirty="0" err="1"/>
              <a:t>concentration</a:t>
            </a:r>
            <a:r>
              <a:rPr lang="tr-TR" sz="1800" dirty="0"/>
              <a:t>. </a:t>
            </a:r>
          </a:p>
          <a:p>
            <a:pPr algn="just">
              <a:lnSpc>
                <a:spcPct val="150000"/>
              </a:lnSpc>
            </a:pPr>
            <a:r>
              <a:rPr lang="tr-TR" sz="1800" dirty="0" err="1"/>
              <a:t>Affected</a:t>
            </a:r>
            <a:r>
              <a:rPr lang="tr-TR" sz="1800" dirty="0"/>
              <a:t> </a:t>
            </a:r>
            <a:r>
              <a:rPr lang="tr-TR" sz="1800" dirty="0" err="1"/>
              <a:t>animals</a:t>
            </a:r>
            <a:r>
              <a:rPr lang="tr-TR" sz="1800" dirty="0"/>
              <a:t> </a:t>
            </a:r>
            <a:r>
              <a:rPr lang="tr-TR" sz="1800" dirty="0" err="1"/>
              <a:t>may</a:t>
            </a:r>
            <a:r>
              <a:rPr lang="tr-TR" sz="1800" dirty="0"/>
              <a:t> be </a:t>
            </a:r>
            <a:r>
              <a:rPr lang="tr-TR" sz="1800" dirty="0" err="1"/>
              <a:t>asymptomatic</a:t>
            </a:r>
            <a:r>
              <a:rPr lang="tr-TR" sz="1800" dirty="0"/>
              <a:t>, </a:t>
            </a:r>
            <a:r>
              <a:rPr lang="tr-TR" sz="1800" dirty="0" err="1"/>
              <a:t>have</a:t>
            </a:r>
            <a:r>
              <a:rPr lang="tr-TR" sz="1800" dirty="0"/>
              <a:t> </a:t>
            </a:r>
            <a:r>
              <a:rPr lang="tr-TR" sz="1800" dirty="0" err="1"/>
              <a:t>polydipsia</a:t>
            </a:r>
            <a:r>
              <a:rPr lang="tr-TR" sz="1800" dirty="0"/>
              <a:t> </a:t>
            </a:r>
            <a:r>
              <a:rPr lang="tr-TR" sz="1800" dirty="0" err="1"/>
              <a:t>and</a:t>
            </a:r>
            <a:r>
              <a:rPr lang="tr-TR" sz="1800" dirty="0"/>
              <a:t> </a:t>
            </a:r>
            <a:r>
              <a:rPr lang="tr-TR" sz="1800" dirty="0" err="1"/>
              <a:t>polyuria</a:t>
            </a:r>
            <a:r>
              <a:rPr lang="tr-TR" sz="1800" dirty="0"/>
              <a:t>, </a:t>
            </a:r>
            <a:r>
              <a:rPr lang="tr-TR" sz="1800" dirty="0" err="1"/>
              <a:t>or</a:t>
            </a:r>
            <a:r>
              <a:rPr lang="tr-TR" sz="1800" dirty="0"/>
              <a:t> </a:t>
            </a:r>
            <a:r>
              <a:rPr lang="tr-TR" sz="1800" dirty="0" err="1"/>
              <a:t>have</a:t>
            </a:r>
            <a:r>
              <a:rPr lang="tr-TR" sz="1800" dirty="0"/>
              <a:t> </a:t>
            </a:r>
            <a:r>
              <a:rPr lang="tr-TR" sz="1800" dirty="0" err="1"/>
              <a:t>recurrent</a:t>
            </a:r>
            <a:r>
              <a:rPr lang="tr-TR" sz="1800" dirty="0"/>
              <a:t> </a:t>
            </a:r>
            <a:r>
              <a:rPr lang="tr-TR" sz="1800" dirty="0" err="1"/>
              <a:t>or</a:t>
            </a:r>
            <a:r>
              <a:rPr lang="tr-TR" sz="1800" dirty="0"/>
              <a:t> severe </a:t>
            </a:r>
            <a:r>
              <a:rPr lang="tr-TR" sz="1800" dirty="0" err="1"/>
              <a:t>urinary</a:t>
            </a:r>
            <a:r>
              <a:rPr lang="tr-TR" sz="1800" dirty="0"/>
              <a:t> </a:t>
            </a:r>
            <a:r>
              <a:rPr lang="tr-TR" sz="1800" dirty="0" err="1"/>
              <a:t>tract</a:t>
            </a:r>
            <a:r>
              <a:rPr lang="tr-TR" sz="1800" dirty="0"/>
              <a:t> </a:t>
            </a:r>
            <a:r>
              <a:rPr lang="tr-TR" sz="1800" dirty="0" err="1"/>
              <a:t>infections</a:t>
            </a:r>
            <a:r>
              <a:rPr lang="tr-TR" sz="1800" dirty="0"/>
              <a:t> </a:t>
            </a:r>
            <a:r>
              <a:rPr lang="tr-TR" sz="1800" dirty="0" err="1"/>
              <a:t>due</a:t>
            </a:r>
            <a:r>
              <a:rPr lang="tr-TR" sz="1800" dirty="0"/>
              <a:t> </a:t>
            </a:r>
            <a:r>
              <a:rPr lang="tr-TR" sz="1800" dirty="0" err="1"/>
              <a:t>to</a:t>
            </a:r>
            <a:r>
              <a:rPr lang="tr-TR" sz="1800" dirty="0"/>
              <a:t> </a:t>
            </a:r>
            <a:r>
              <a:rPr lang="tr-TR" sz="1800" dirty="0" err="1"/>
              <a:t>bacterial</a:t>
            </a:r>
            <a:r>
              <a:rPr lang="tr-TR" sz="1800" dirty="0"/>
              <a:t> </a:t>
            </a:r>
            <a:r>
              <a:rPr lang="tr-TR" sz="1800" dirty="0" err="1"/>
              <a:t>colonization</a:t>
            </a:r>
            <a:r>
              <a:rPr lang="tr-TR" sz="1800" dirty="0"/>
              <a:t> in </a:t>
            </a:r>
            <a:r>
              <a:rPr lang="tr-TR" sz="1800" dirty="0" err="1"/>
              <a:t>the</a:t>
            </a:r>
            <a:r>
              <a:rPr lang="tr-TR" sz="1800" dirty="0"/>
              <a:t> presence of </a:t>
            </a:r>
            <a:r>
              <a:rPr lang="tr-TR" sz="1800" dirty="0" err="1"/>
              <a:t>glucose</a:t>
            </a:r>
            <a:r>
              <a:rPr lang="tr-TR" sz="1800" dirty="0"/>
              <a:t>.</a:t>
            </a:r>
          </a:p>
          <a:p>
            <a:pPr algn="just">
              <a:lnSpc>
                <a:spcPct val="150000"/>
              </a:lnSpc>
            </a:pPr>
            <a:r>
              <a:rPr lang="tr-TR" sz="1800" dirty="0" err="1"/>
              <a:t>Diagnosis</a:t>
            </a:r>
            <a:r>
              <a:rPr lang="tr-TR" sz="1800" dirty="0"/>
              <a:t> is </a:t>
            </a:r>
            <a:r>
              <a:rPr lang="tr-TR" sz="1800" dirty="0" err="1"/>
              <a:t>made</a:t>
            </a:r>
            <a:r>
              <a:rPr lang="tr-TR" sz="1800" dirty="0"/>
              <a:t> </a:t>
            </a:r>
            <a:r>
              <a:rPr lang="tr-TR" sz="1800" dirty="0" err="1"/>
              <a:t>by</a:t>
            </a:r>
            <a:r>
              <a:rPr lang="tr-TR" sz="1800" dirty="0"/>
              <a:t> </a:t>
            </a:r>
            <a:r>
              <a:rPr lang="tr-TR" sz="1800" dirty="0" err="1"/>
              <a:t>demonstrating</a:t>
            </a:r>
            <a:r>
              <a:rPr lang="tr-TR" sz="1800" dirty="0"/>
              <a:t> </a:t>
            </a:r>
            <a:r>
              <a:rPr lang="tr-TR" sz="1800" dirty="0" err="1"/>
              <a:t>persistent</a:t>
            </a:r>
            <a:r>
              <a:rPr lang="tr-TR" sz="1800" dirty="0"/>
              <a:t> </a:t>
            </a:r>
            <a:r>
              <a:rPr lang="tr-TR" sz="1800" dirty="0" err="1"/>
              <a:t>glucosuria</a:t>
            </a:r>
            <a:r>
              <a:rPr lang="tr-TR" sz="1800" dirty="0"/>
              <a:t> </a:t>
            </a:r>
            <a:r>
              <a:rPr lang="tr-TR" sz="1800" dirty="0" err="1"/>
              <a:t>despite</a:t>
            </a:r>
            <a:r>
              <a:rPr lang="tr-TR" sz="1800" dirty="0"/>
              <a:t> a normal </a:t>
            </a:r>
            <a:r>
              <a:rPr lang="tr-TR" sz="1800" dirty="0" err="1"/>
              <a:t>blood</a:t>
            </a:r>
            <a:r>
              <a:rPr lang="tr-TR" sz="1800" dirty="0"/>
              <a:t> </a:t>
            </a:r>
            <a:r>
              <a:rPr lang="tr-TR" sz="1800" dirty="0" err="1"/>
              <a:t>glucose</a:t>
            </a:r>
            <a:r>
              <a:rPr lang="tr-TR" sz="1800" dirty="0"/>
              <a:t> </a:t>
            </a:r>
            <a:r>
              <a:rPr lang="tr-TR" sz="1800" dirty="0" err="1"/>
              <a:t>concentration</a:t>
            </a:r>
            <a:r>
              <a:rPr lang="tr-TR" sz="1800" dirty="0"/>
              <a:t> </a:t>
            </a:r>
            <a:r>
              <a:rPr lang="tr-TR" sz="1800" dirty="0" err="1"/>
              <a:t>and</a:t>
            </a:r>
            <a:r>
              <a:rPr lang="tr-TR" sz="1800" dirty="0"/>
              <a:t> </a:t>
            </a:r>
            <a:r>
              <a:rPr lang="tr-TR" sz="1800" dirty="0" err="1"/>
              <a:t>by</a:t>
            </a:r>
            <a:r>
              <a:rPr lang="tr-TR" sz="1800" dirty="0"/>
              <a:t> </a:t>
            </a:r>
            <a:r>
              <a:rPr lang="tr-TR" sz="1800" dirty="0" err="1"/>
              <a:t>identifying</a:t>
            </a:r>
            <a:r>
              <a:rPr lang="tr-TR" sz="1800" dirty="0"/>
              <a:t> </a:t>
            </a:r>
            <a:r>
              <a:rPr lang="tr-TR" sz="1800" dirty="0" err="1"/>
              <a:t>no</a:t>
            </a:r>
            <a:r>
              <a:rPr lang="tr-TR" sz="1800" dirty="0"/>
              <a:t> </a:t>
            </a:r>
            <a:r>
              <a:rPr lang="tr-TR" sz="1800" dirty="0" err="1"/>
              <a:t>other</a:t>
            </a:r>
            <a:r>
              <a:rPr lang="tr-TR" sz="1800" dirty="0"/>
              <a:t> </a:t>
            </a:r>
            <a:r>
              <a:rPr lang="tr-TR" sz="1800" dirty="0" err="1"/>
              <a:t>renal</a:t>
            </a:r>
            <a:r>
              <a:rPr lang="tr-TR" sz="1800" dirty="0"/>
              <a:t> </a:t>
            </a:r>
            <a:r>
              <a:rPr lang="tr-TR" sz="1800" dirty="0" err="1"/>
              <a:t>reabsorptive</a:t>
            </a:r>
            <a:r>
              <a:rPr lang="tr-TR" sz="1800" dirty="0"/>
              <a:t> </a:t>
            </a:r>
            <a:r>
              <a:rPr lang="tr-TR" sz="1800" dirty="0" err="1"/>
              <a:t>abnormalities</a:t>
            </a:r>
            <a:r>
              <a:rPr lang="tr-TR" sz="1800" dirty="0"/>
              <a:t>. </a:t>
            </a:r>
          </a:p>
          <a:p>
            <a:pPr algn="just">
              <a:lnSpc>
                <a:spcPct val="150000"/>
              </a:lnSpc>
            </a:pPr>
            <a:r>
              <a:rPr lang="tr-TR" sz="1800" dirty="0" err="1"/>
              <a:t>This</a:t>
            </a:r>
            <a:r>
              <a:rPr lang="tr-TR" sz="1800" dirty="0"/>
              <a:t> </a:t>
            </a:r>
            <a:r>
              <a:rPr lang="tr-TR" sz="1800" dirty="0" err="1"/>
              <a:t>disease</a:t>
            </a:r>
            <a:r>
              <a:rPr lang="tr-TR" sz="1800" dirty="0"/>
              <a:t> is </a:t>
            </a:r>
            <a:r>
              <a:rPr lang="tr-TR" sz="1800" dirty="0" err="1"/>
              <a:t>so</a:t>
            </a:r>
            <a:r>
              <a:rPr lang="tr-TR" sz="1800" dirty="0"/>
              <a:t> </a:t>
            </a:r>
            <a:r>
              <a:rPr lang="tr-TR" sz="1800" dirty="0" err="1"/>
              <a:t>uncommonly</a:t>
            </a:r>
            <a:r>
              <a:rPr lang="tr-TR" sz="1800" dirty="0"/>
              <a:t> </a:t>
            </a:r>
            <a:r>
              <a:rPr lang="tr-TR" sz="1800" dirty="0" err="1"/>
              <a:t>recognized</a:t>
            </a:r>
            <a:r>
              <a:rPr lang="tr-TR" sz="1800" dirty="0"/>
              <a:t> </a:t>
            </a:r>
            <a:r>
              <a:rPr lang="tr-TR" sz="1800" dirty="0" err="1"/>
              <a:t>that</a:t>
            </a:r>
            <a:r>
              <a:rPr lang="tr-TR" sz="1800" dirty="0"/>
              <a:t> </a:t>
            </a:r>
            <a:r>
              <a:rPr lang="tr-TR" sz="1800" dirty="0" err="1"/>
              <a:t>little</a:t>
            </a:r>
            <a:r>
              <a:rPr lang="tr-TR" sz="1800" dirty="0"/>
              <a:t> is </a:t>
            </a:r>
            <a:r>
              <a:rPr lang="tr-TR" sz="1800" dirty="0" err="1"/>
              <a:t>known</a:t>
            </a:r>
            <a:r>
              <a:rPr lang="tr-TR" sz="1800" dirty="0"/>
              <a:t> </a:t>
            </a:r>
            <a:r>
              <a:rPr lang="tr-TR" sz="1800" dirty="0" err="1"/>
              <a:t>about</a:t>
            </a:r>
            <a:r>
              <a:rPr lang="tr-TR" sz="1800" dirty="0"/>
              <a:t> </a:t>
            </a:r>
            <a:r>
              <a:rPr lang="tr-TR" sz="1800" dirty="0" err="1"/>
              <a:t>its</a:t>
            </a:r>
            <a:r>
              <a:rPr lang="tr-TR" sz="1800" dirty="0"/>
              <a:t> </a:t>
            </a:r>
            <a:r>
              <a:rPr lang="tr-TR" sz="1800" dirty="0" err="1"/>
              <a:t>biologic</a:t>
            </a:r>
            <a:r>
              <a:rPr lang="tr-TR" sz="1800" dirty="0"/>
              <a:t> </a:t>
            </a:r>
            <a:r>
              <a:rPr lang="tr-TR" sz="1800" dirty="0" err="1"/>
              <a:t>behavior</a:t>
            </a:r>
            <a:r>
              <a:rPr lang="tr-TR" sz="1800" dirty="0"/>
              <a:t>. </a:t>
            </a:r>
            <a:r>
              <a:rPr lang="tr-TR" sz="1800" dirty="0" err="1"/>
              <a:t>The</a:t>
            </a:r>
            <a:r>
              <a:rPr lang="tr-TR" sz="1800" dirty="0"/>
              <a:t> general </a:t>
            </a:r>
            <a:r>
              <a:rPr lang="tr-TR" sz="1800" dirty="0" err="1"/>
              <a:t>consensus</a:t>
            </a:r>
            <a:r>
              <a:rPr lang="tr-TR" sz="1800" dirty="0"/>
              <a:t> is </a:t>
            </a:r>
            <a:r>
              <a:rPr lang="tr-TR" sz="1800" dirty="0" err="1"/>
              <a:t>that</a:t>
            </a:r>
            <a:r>
              <a:rPr lang="tr-TR" sz="1800" dirty="0"/>
              <a:t> it is not </a:t>
            </a:r>
            <a:r>
              <a:rPr lang="tr-TR" sz="1800" dirty="0" err="1"/>
              <a:t>progressive</a:t>
            </a:r>
            <a:r>
              <a:rPr lang="tr-TR" sz="1800" dirty="0"/>
              <a:t> </a:t>
            </a:r>
            <a:r>
              <a:rPr lang="tr-TR" sz="1800" dirty="0" err="1"/>
              <a:t>and</a:t>
            </a:r>
            <a:r>
              <a:rPr lang="tr-TR" sz="1800" dirty="0"/>
              <a:t> </a:t>
            </a:r>
            <a:r>
              <a:rPr lang="tr-TR" sz="1800" dirty="0" err="1"/>
              <a:t>does</a:t>
            </a:r>
            <a:r>
              <a:rPr lang="tr-TR" sz="1800" dirty="0"/>
              <a:t> not </a:t>
            </a:r>
            <a:r>
              <a:rPr lang="tr-TR" sz="1800" dirty="0" err="1"/>
              <a:t>require</a:t>
            </a:r>
            <a:r>
              <a:rPr lang="tr-TR" sz="1800" dirty="0"/>
              <a:t> </a:t>
            </a:r>
            <a:r>
              <a:rPr lang="tr-TR" sz="1800" dirty="0" err="1"/>
              <a:t>treatment</a:t>
            </a:r>
            <a:r>
              <a:rPr lang="tr-TR" sz="1800" dirty="0"/>
              <a:t>, </a:t>
            </a:r>
            <a:r>
              <a:rPr lang="tr-TR" sz="1800" dirty="0" err="1"/>
              <a:t>except</a:t>
            </a:r>
            <a:r>
              <a:rPr lang="tr-TR" sz="1800" dirty="0"/>
              <a:t> </a:t>
            </a:r>
            <a:r>
              <a:rPr lang="tr-TR" sz="1800" dirty="0" err="1"/>
              <a:t>that</a:t>
            </a:r>
            <a:r>
              <a:rPr lang="tr-TR" sz="1800" dirty="0"/>
              <a:t> </a:t>
            </a:r>
            <a:r>
              <a:rPr lang="tr-TR" sz="1800" dirty="0" err="1"/>
              <a:t>some</a:t>
            </a:r>
            <a:r>
              <a:rPr lang="tr-TR" sz="1800" dirty="0"/>
              <a:t> </a:t>
            </a:r>
            <a:r>
              <a:rPr lang="tr-TR" sz="1800" dirty="0" err="1"/>
              <a:t>animals</a:t>
            </a:r>
            <a:r>
              <a:rPr lang="tr-TR" sz="1800" dirty="0"/>
              <a:t> </a:t>
            </a:r>
            <a:r>
              <a:rPr lang="tr-TR" sz="1800" dirty="0" err="1"/>
              <a:t>with</a:t>
            </a:r>
            <a:r>
              <a:rPr lang="tr-TR" sz="1800" dirty="0"/>
              <a:t> </a:t>
            </a:r>
            <a:r>
              <a:rPr lang="tr-TR" sz="1800" dirty="0" err="1"/>
              <a:t>heritable</a:t>
            </a:r>
            <a:r>
              <a:rPr lang="tr-TR" sz="1800" dirty="0"/>
              <a:t> </a:t>
            </a:r>
            <a:r>
              <a:rPr lang="tr-TR" sz="1800" dirty="0" err="1"/>
              <a:t>Fanconi</a:t>
            </a:r>
            <a:r>
              <a:rPr lang="tr-TR" sz="1800" dirty="0"/>
              <a:t> </a:t>
            </a:r>
            <a:r>
              <a:rPr lang="tr-TR" sz="1800" dirty="0" err="1"/>
              <a:t>syndrome</a:t>
            </a:r>
            <a:r>
              <a:rPr lang="tr-TR" sz="1800" dirty="0"/>
              <a:t> </a:t>
            </a:r>
            <a:r>
              <a:rPr lang="tr-TR" sz="1800" dirty="0" err="1"/>
              <a:t>may</a:t>
            </a:r>
            <a:r>
              <a:rPr lang="tr-TR" sz="1800" dirty="0"/>
              <a:t> </a:t>
            </a:r>
            <a:r>
              <a:rPr lang="tr-TR" sz="1800" dirty="0" err="1"/>
              <a:t>initially</a:t>
            </a:r>
            <a:r>
              <a:rPr lang="tr-TR" sz="1800" dirty="0"/>
              <a:t> </a:t>
            </a:r>
            <a:r>
              <a:rPr lang="tr-TR" sz="1800" dirty="0" err="1"/>
              <a:t>exhibit</a:t>
            </a:r>
            <a:r>
              <a:rPr lang="tr-TR" sz="1800" dirty="0"/>
              <a:t> </a:t>
            </a:r>
            <a:r>
              <a:rPr lang="tr-TR" sz="1800" dirty="0" err="1"/>
              <a:t>glucosuria</a:t>
            </a:r>
            <a:r>
              <a:rPr lang="tr-TR" sz="1800" dirty="0"/>
              <a:t> as </a:t>
            </a:r>
            <a:r>
              <a:rPr lang="tr-TR" sz="1800" dirty="0" err="1"/>
              <a:t>the</a:t>
            </a:r>
            <a:r>
              <a:rPr lang="tr-TR" sz="1800" dirty="0"/>
              <a:t> </a:t>
            </a:r>
            <a:r>
              <a:rPr lang="tr-TR" sz="1800" dirty="0" err="1"/>
              <a:t>only</a:t>
            </a:r>
            <a:r>
              <a:rPr lang="tr-TR" sz="1800" dirty="0"/>
              <a:t> </a:t>
            </a:r>
            <a:r>
              <a:rPr lang="tr-TR" sz="1800" dirty="0" err="1"/>
              <a:t>clinically</a:t>
            </a:r>
            <a:r>
              <a:rPr lang="tr-TR" sz="1800" dirty="0"/>
              <a:t> </a:t>
            </a:r>
            <a:r>
              <a:rPr lang="tr-TR" sz="1800" dirty="0" err="1"/>
              <a:t>apparent</a:t>
            </a:r>
            <a:r>
              <a:rPr lang="tr-TR" sz="1800" dirty="0"/>
              <a:t> </a:t>
            </a:r>
            <a:r>
              <a:rPr lang="tr-TR" sz="1800" dirty="0" err="1"/>
              <a:t>renal</a:t>
            </a:r>
            <a:r>
              <a:rPr lang="tr-TR" sz="1800" dirty="0"/>
              <a:t> </a:t>
            </a:r>
            <a:r>
              <a:rPr lang="tr-TR" sz="1800" dirty="0" err="1"/>
              <a:t>reabsorptive</a:t>
            </a:r>
            <a:r>
              <a:rPr lang="tr-TR" sz="1800" dirty="0"/>
              <a:t> </a:t>
            </a:r>
            <a:r>
              <a:rPr lang="tr-TR" sz="1800" dirty="0" err="1"/>
              <a:t>defect</a:t>
            </a:r>
            <a:r>
              <a:rPr lang="tr-TR" sz="1800" dirty="0"/>
              <a:t>.</a:t>
            </a:r>
          </a:p>
          <a:p>
            <a:pPr algn="just">
              <a:lnSpc>
                <a:spcPct val="150000"/>
              </a:lnSpc>
            </a:pPr>
            <a:endParaRPr lang="en-US" sz="1800" dirty="0"/>
          </a:p>
        </p:txBody>
      </p:sp>
    </p:spTree>
    <p:extLst>
      <p:ext uri="{BB962C8B-B14F-4D97-AF65-F5344CB8AC3E}">
        <p14:creationId xmlns:p14="http://schemas.microsoft.com/office/powerpoint/2010/main" val="1896332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A7ED7-D338-A34C-8718-8B5150B2F1F5}"/>
              </a:ext>
            </a:extLst>
          </p:cNvPr>
          <p:cNvSpPr>
            <a:spLocks noGrp="1"/>
          </p:cNvSpPr>
          <p:nvPr>
            <p:ph type="title"/>
          </p:nvPr>
        </p:nvSpPr>
        <p:spPr>
          <a:xfrm>
            <a:off x="761124" y="475838"/>
            <a:ext cx="9720072" cy="471814"/>
          </a:xfrm>
        </p:spPr>
        <p:style>
          <a:lnRef idx="2">
            <a:schemeClr val="accent1"/>
          </a:lnRef>
          <a:fillRef idx="1">
            <a:schemeClr val="lt1"/>
          </a:fillRef>
          <a:effectRef idx="0">
            <a:schemeClr val="accent1"/>
          </a:effectRef>
          <a:fontRef idx="minor">
            <a:schemeClr val="dk1"/>
          </a:fontRef>
        </p:style>
        <p:txBody>
          <a:bodyPr>
            <a:normAutofit/>
          </a:bodyPr>
          <a:lstStyle/>
          <a:p>
            <a:r>
              <a:rPr lang="tr-TR" sz="2000" b="1" cap="none" dirty="0" err="1">
                <a:solidFill>
                  <a:srgbClr val="0070C0"/>
                </a:solidFill>
              </a:rPr>
              <a:t>Values</a:t>
            </a:r>
            <a:r>
              <a:rPr lang="tr-TR" sz="2000" b="1" cap="none" dirty="0">
                <a:solidFill>
                  <a:srgbClr val="0070C0"/>
                </a:solidFill>
              </a:rPr>
              <a:t> </a:t>
            </a:r>
            <a:r>
              <a:rPr lang="tr-TR" sz="2000" b="1" cap="none" dirty="0" err="1">
                <a:solidFill>
                  <a:srgbClr val="0070C0"/>
                </a:solidFill>
              </a:rPr>
              <a:t>Above</a:t>
            </a:r>
            <a:r>
              <a:rPr lang="tr-TR" sz="2000" b="1" cap="none" dirty="0">
                <a:solidFill>
                  <a:srgbClr val="0070C0"/>
                </a:solidFill>
              </a:rPr>
              <a:t> Reference </a:t>
            </a:r>
            <a:r>
              <a:rPr lang="tr-TR" sz="2000" b="1" cap="none" dirty="0" err="1">
                <a:solidFill>
                  <a:srgbClr val="0070C0"/>
                </a:solidFill>
              </a:rPr>
              <a:t>Range</a:t>
            </a:r>
            <a:r>
              <a:rPr lang="tr-TR" sz="2000" b="1" cap="none" dirty="0">
                <a:solidFill>
                  <a:srgbClr val="0070C0"/>
                </a:solidFill>
              </a:rPr>
              <a:t> </a:t>
            </a:r>
          </a:p>
        </p:txBody>
      </p:sp>
      <p:sp>
        <p:nvSpPr>
          <p:cNvPr id="3" name="Content Placeholder 2">
            <a:extLst>
              <a:ext uri="{FF2B5EF4-FFF2-40B4-BE49-F238E27FC236}">
                <a16:creationId xmlns:a16="http://schemas.microsoft.com/office/drawing/2014/main" id="{85E96C61-CD4E-2F4B-969A-96A268F43069}"/>
              </a:ext>
            </a:extLst>
          </p:cNvPr>
          <p:cNvSpPr>
            <a:spLocks noGrp="1"/>
          </p:cNvSpPr>
          <p:nvPr>
            <p:ph idx="1"/>
          </p:nvPr>
        </p:nvSpPr>
        <p:spPr>
          <a:xfrm>
            <a:off x="761124" y="1288473"/>
            <a:ext cx="10571748" cy="5145578"/>
          </a:xfrm>
        </p:spPr>
        <p:txBody>
          <a:bodyPr>
            <a:normAutofit/>
          </a:bodyPr>
          <a:lstStyle/>
          <a:p>
            <a:pPr algn="just">
              <a:lnSpc>
                <a:spcPct val="150000"/>
              </a:lnSpc>
              <a:buFont typeface="Arial" panose="020B0604020202020204" pitchFamily="34" charset="0"/>
              <a:buChar char="•"/>
            </a:pPr>
            <a:r>
              <a:rPr lang="en-US" dirty="0"/>
              <a:t>Elevated specific gravity must be interpreted in light of BUN, creatinine concentrations and hydration status. </a:t>
            </a:r>
          </a:p>
          <a:p>
            <a:pPr algn="just">
              <a:lnSpc>
                <a:spcPct val="150000"/>
              </a:lnSpc>
              <a:buFont typeface="Arial" panose="020B0604020202020204" pitchFamily="34" charset="0"/>
              <a:buChar char="•"/>
            </a:pPr>
            <a:r>
              <a:rPr lang="en-US" dirty="0"/>
              <a:t>High specific gravity does not rule out the presence of diseases associated with PU/PD, such as: </a:t>
            </a:r>
            <a:endParaRPr lang="tr-TR" dirty="0"/>
          </a:p>
          <a:p>
            <a:pPr lvl="1">
              <a:lnSpc>
                <a:spcPct val="150000"/>
              </a:lnSpc>
            </a:pPr>
            <a:r>
              <a:rPr lang="tr-TR" dirty="0" err="1"/>
              <a:t>Hepatic</a:t>
            </a:r>
            <a:r>
              <a:rPr lang="tr-TR" dirty="0"/>
              <a:t> </a:t>
            </a:r>
            <a:r>
              <a:rPr lang="tr-TR" dirty="0" err="1"/>
              <a:t>insufficiency</a:t>
            </a:r>
            <a:endParaRPr lang="tr-TR" dirty="0"/>
          </a:p>
          <a:p>
            <a:pPr lvl="1">
              <a:lnSpc>
                <a:spcPct val="150000"/>
              </a:lnSpc>
            </a:pPr>
            <a:r>
              <a:rPr lang="tr-TR" dirty="0" err="1"/>
              <a:t>Hyperadrenocorticism</a:t>
            </a:r>
            <a:r>
              <a:rPr lang="tr-TR" dirty="0"/>
              <a:t> </a:t>
            </a:r>
          </a:p>
          <a:p>
            <a:pPr lvl="1">
              <a:lnSpc>
                <a:spcPct val="150000"/>
              </a:lnSpc>
            </a:pPr>
            <a:r>
              <a:rPr lang="tr-TR" dirty="0" err="1"/>
              <a:t>Hyperthyroidism</a:t>
            </a:r>
            <a:r>
              <a:rPr lang="tr-TR" dirty="0"/>
              <a:t> </a:t>
            </a:r>
          </a:p>
          <a:p>
            <a:pPr>
              <a:lnSpc>
                <a:spcPct val="150000"/>
              </a:lnSpc>
            </a:pPr>
            <a:r>
              <a:rPr lang="tr-TR" dirty="0" err="1">
                <a:solidFill>
                  <a:srgbClr val="00B0F0"/>
                </a:solidFill>
              </a:rPr>
              <a:t>Related</a:t>
            </a:r>
            <a:r>
              <a:rPr lang="tr-TR" dirty="0">
                <a:solidFill>
                  <a:srgbClr val="00B0F0"/>
                </a:solidFill>
              </a:rPr>
              <a:t> </a:t>
            </a:r>
            <a:r>
              <a:rPr lang="tr-TR" dirty="0" err="1">
                <a:solidFill>
                  <a:srgbClr val="00B0F0"/>
                </a:solidFill>
              </a:rPr>
              <a:t>Findings</a:t>
            </a:r>
            <a:r>
              <a:rPr lang="tr-TR" dirty="0">
                <a:solidFill>
                  <a:srgbClr val="00B0F0"/>
                </a:solidFill>
              </a:rPr>
              <a:t> </a:t>
            </a:r>
          </a:p>
          <a:p>
            <a:pPr>
              <a:lnSpc>
                <a:spcPct val="150000"/>
              </a:lnSpc>
            </a:pPr>
            <a:r>
              <a:rPr lang="tr-TR" dirty="0" err="1"/>
              <a:t>Very</a:t>
            </a:r>
            <a:r>
              <a:rPr lang="tr-TR" dirty="0"/>
              <a:t> </a:t>
            </a:r>
            <a:r>
              <a:rPr lang="tr-TR" dirty="0" err="1"/>
              <a:t>concentrated</a:t>
            </a:r>
            <a:r>
              <a:rPr lang="tr-TR" dirty="0"/>
              <a:t> </a:t>
            </a:r>
            <a:r>
              <a:rPr lang="tr-TR" dirty="0" err="1"/>
              <a:t>urine</a:t>
            </a:r>
            <a:r>
              <a:rPr lang="tr-TR" dirty="0"/>
              <a:t> is </a:t>
            </a:r>
            <a:r>
              <a:rPr lang="tr-TR" dirty="0" err="1"/>
              <a:t>often</a:t>
            </a:r>
            <a:r>
              <a:rPr lang="tr-TR" dirty="0"/>
              <a:t> </a:t>
            </a:r>
            <a:r>
              <a:rPr lang="tr-TR" dirty="0" err="1"/>
              <a:t>associated</a:t>
            </a:r>
            <a:r>
              <a:rPr lang="tr-TR" dirty="0"/>
              <a:t> </a:t>
            </a:r>
            <a:r>
              <a:rPr lang="tr-TR" dirty="0" err="1"/>
              <a:t>with</a:t>
            </a:r>
            <a:r>
              <a:rPr lang="tr-TR" dirty="0"/>
              <a:t> </a:t>
            </a:r>
            <a:r>
              <a:rPr lang="tr-TR" dirty="0" err="1"/>
              <a:t>dehydration</a:t>
            </a:r>
            <a:r>
              <a:rPr lang="tr-TR" dirty="0"/>
              <a:t> </a:t>
            </a:r>
          </a:p>
          <a:p>
            <a:pPr algn="just"/>
            <a:endParaRPr lang="en-US" dirty="0"/>
          </a:p>
        </p:txBody>
      </p:sp>
    </p:spTree>
    <p:extLst>
      <p:ext uri="{BB962C8B-B14F-4D97-AF65-F5344CB8AC3E}">
        <p14:creationId xmlns:p14="http://schemas.microsoft.com/office/powerpoint/2010/main" val="30284483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{77972DEB-2CC4-1449-AD3E-F3222DCE8A53}tf10001079</Template>
  <TotalTime>7405</TotalTime>
  <Words>5176</Words>
  <Application>Microsoft Macintosh PowerPoint</Application>
  <PresentationFormat>Widescreen</PresentationFormat>
  <Paragraphs>654</Paragraphs>
  <Slides>84</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84</vt:i4>
      </vt:variant>
    </vt:vector>
  </HeadingPairs>
  <TitlesOfParts>
    <vt:vector size="94" baseType="lpstr">
      <vt:lpstr>Arial</vt:lpstr>
      <vt:lpstr>Calibri</vt:lpstr>
      <vt:lpstr>Courier New</vt:lpstr>
      <vt:lpstr>Open Sans</vt:lpstr>
      <vt:lpstr>Sabon</vt:lpstr>
      <vt:lpstr>Tw Cen MT</vt:lpstr>
      <vt:lpstr>Tw Cen MT Condensed</vt:lpstr>
      <vt:lpstr>Wingdings</vt:lpstr>
      <vt:lpstr>Wingdings 3</vt:lpstr>
      <vt:lpstr>Integral</vt:lpstr>
      <vt:lpstr>Overview of the Urinary System</vt:lpstr>
      <vt:lpstr>Primary functions of the urinary system</vt:lpstr>
      <vt:lpstr>PowerPoint Presentation</vt:lpstr>
      <vt:lpstr>COMPLETE URINALYSIS PANEL  </vt:lpstr>
      <vt:lpstr>Urine Clarity </vt:lpstr>
      <vt:lpstr>UrIne SpecIfIc GravIty </vt:lpstr>
      <vt:lpstr>Values Below Reference Range </vt:lpstr>
      <vt:lpstr>Values Below Reference Range </vt:lpstr>
      <vt:lpstr>Values Above Reference Range </vt:lpstr>
      <vt:lpstr>Urine pH </vt:lpstr>
      <vt:lpstr>Values Below Reference Range </vt:lpstr>
      <vt:lpstr>Urine Leukocytes </vt:lpstr>
      <vt:lpstr>Values Below Reference Range </vt:lpstr>
      <vt:lpstr>PowerPoint Presentation</vt:lpstr>
      <vt:lpstr>Urine Protein </vt:lpstr>
      <vt:lpstr>PowerPoint Presentation</vt:lpstr>
      <vt:lpstr>PowerPoint Presentation</vt:lpstr>
      <vt:lpstr>Urine Glucose </vt:lpstr>
      <vt:lpstr>PowerPoint Presentation</vt:lpstr>
      <vt:lpstr>Urine Ketones </vt:lpstr>
      <vt:lpstr>PowerPoint Presentation</vt:lpstr>
      <vt:lpstr>Urine Urobilinogen </vt:lpstr>
      <vt:lpstr>PowerPoint Presentation</vt:lpstr>
      <vt:lpstr>Urine Bilirubin </vt:lpstr>
      <vt:lpstr>PowerPoint Presentation</vt:lpstr>
      <vt:lpstr>PowerPoint Presentation</vt:lpstr>
      <vt:lpstr>Urolithiasis in Small Animals</vt:lpstr>
      <vt:lpstr>PowerPoint Presentation</vt:lpstr>
      <vt:lpstr>Mechanisms involved in stone formation are incompletely understood in dogs and cats. </vt:lpstr>
      <vt:lpstr>signs</vt:lpstr>
      <vt:lpstr>Diagnosis </vt:lpstr>
      <vt:lpstr>Urethral Obstruction</vt:lpstr>
      <vt:lpstr>Urethral Obstruction</vt:lpstr>
      <vt:lpstr>Canine Urolithiasis</vt:lpstr>
      <vt:lpstr>PowerPoint Presentation</vt:lpstr>
      <vt:lpstr>PowerPoint Presentation</vt:lpstr>
      <vt:lpstr>PowerPoint Presentation</vt:lpstr>
      <vt:lpstr>Feline Lower Urinary Tract Disease (Feline urologic syndrome)</vt:lpstr>
      <vt:lpstr>Sterile Cystitis (Feline Interstitial Cystitis</vt:lpstr>
      <vt:lpstr>Renal Dysfunction in Small Animals</vt:lpstr>
      <vt:lpstr>PowerPoint Presentation</vt:lpstr>
      <vt:lpstr>PowerPoint Presentation</vt:lpstr>
      <vt:lpstr>Chronic Kidney Disease</vt:lpstr>
      <vt:lpstr>Substaging Based On Blood Pressure:</vt:lpstr>
      <vt:lpstr>Substaging Based On Proteinuria:</vt:lpstr>
      <vt:lpstr>Etiology</vt:lpstr>
      <vt:lpstr>PowerPoint Presentation</vt:lpstr>
      <vt:lpstr>Clinical Findings</vt:lpstr>
      <vt:lpstr>Diagnosis</vt:lpstr>
      <vt:lpstr>Treatment</vt:lpstr>
      <vt:lpstr>PowerPoint Presentation</vt:lpstr>
      <vt:lpstr>PowerPoint Presentation</vt:lpstr>
      <vt:lpstr>PowerPoint Presentation</vt:lpstr>
      <vt:lpstr>Acute Kidney Injury(acute renal failure)</vt:lpstr>
      <vt:lpstr>PowerPoint Presentation</vt:lpstr>
      <vt:lpstr>Diagnosis</vt:lpstr>
      <vt:lpstr>PowerPoint Presentation</vt:lpstr>
      <vt:lpstr>PowerPoint Presentation</vt:lpstr>
      <vt:lpstr>PowerPoint Presentation</vt:lpstr>
      <vt:lpstr>Glomerular Disease in Small Animals</vt:lpstr>
      <vt:lpstr>Glomerular Diseases In Dogs And Cats </vt:lpstr>
      <vt:lpstr>PowerPoint Presentation</vt:lpstr>
      <vt:lpstr>nın dIsorders reported in association with glomerular dIseases In dogs and cats </vt:lpstr>
      <vt:lpstr>nın dIsorders reported in association with glomerular dIseases In dogs and cats </vt:lpstr>
      <vt:lpstr>nın dIsorders reported in association with glomerular dIseases In dogs and cats </vt:lpstr>
      <vt:lpstr>Clinical Findings</vt:lpstr>
      <vt:lpstr>Diagnosis</vt:lpstr>
      <vt:lpstr>Nonspecific Medical Management Of Glomerular Disease </vt:lpstr>
      <vt:lpstr>Management Of Proteinura </vt:lpstr>
      <vt:lpstr>PowerPoint Presentation</vt:lpstr>
      <vt:lpstr>PowerPoint Presentation</vt:lpstr>
      <vt:lpstr>PowerPoint Presentation</vt:lpstr>
      <vt:lpstr>PowerPoint Presentation</vt:lpstr>
      <vt:lpstr>PowerPoint Presentation</vt:lpstr>
      <vt:lpstr>Management Of Uremia And Other Complications Of Glomerular Disease and CKD </vt:lpstr>
      <vt:lpstr>PowerPoint Presentation</vt:lpstr>
      <vt:lpstr>Nephrotic Syndrome (NS) </vt:lpstr>
      <vt:lpstr>PowerPoint Presentation</vt:lpstr>
      <vt:lpstr>Renal Tubular Defects in Small Animals</vt:lpstr>
      <vt:lpstr>Renal Acidosis</vt:lpstr>
      <vt:lpstr>Fanconi Syndrome</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Urolithiasis in Small Animals</dc:title>
  <dc:creator>idil bastan</dc:creator>
  <cp:lastModifiedBy>Microsoft Office User</cp:lastModifiedBy>
  <cp:revision>120</cp:revision>
  <dcterms:created xsi:type="dcterms:W3CDTF">2018-11-24T08:24:20Z</dcterms:created>
  <dcterms:modified xsi:type="dcterms:W3CDTF">2018-12-24T05:23:21Z</dcterms:modified>
</cp:coreProperties>
</file>