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18"/>
  </p:notesMasterIdLst>
  <p:sldIdLst>
    <p:sldId id="256" r:id="rId3"/>
    <p:sldId id="258" r:id="rId4"/>
    <p:sldId id="259" r:id="rId5"/>
    <p:sldId id="272" r:id="rId6"/>
    <p:sldId id="274" r:id="rId7"/>
    <p:sldId id="275" r:id="rId8"/>
    <p:sldId id="276" r:id="rId9"/>
    <p:sldId id="277" r:id="rId10"/>
    <p:sldId id="278" r:id="rId11"/>
    <p:sldId id="280" r:id="rId12"/>
    <p:sldId id="282" r:id="rId13"/>
    <p:sldId id="270" r:id="rId14"/>
    <p:sldId id="271" r:id="rId15"/>
    <p:sldId id="260" r:id="rId16"/>
    <p:sldId id="264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37E5BB-A5A1-4815-B714-777976777C07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82891C-1BCF-4A39-9B6F-07AD7D3C17CE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BF8757-16B9-432A-91BF-348948E712B4}" type="slidenum">
              <a:rPr lang="tr-TR" smtClean="0"/>
              <a:pPr/>
              <a:t>2</a:t>
            </a:fld>
            <a:endParaRPr lang="tr-TR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 w="12700" cap="flat"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1182" tIns="45591" rIns="91182" bIns="45591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DD57EC-9EBD-4492-B0B2-6AA89FC4C449}" type="slidenum">
              <a:rPr lang="tr-TR" smtClean="0"/>
              <a:pPr/>
              <a:t>15</a:t>
            </a:fld>
            <a:endParaRPr lang="tr-TR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E1A8C-E330-4466-92C5-67AD1E24BA3E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7E8B-3F08-48E7-86F7-EEFE6C50B02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E1A8C-E330-4466-92C5-67AD1E24BA3E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7E8B-3F08-48E7-86F7-EEFE6C50B02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E1A8C-E330-4466-92C5-67AD1E24BA3E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7E8B-3F08-48E7-86F7-EEFE6C50B02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31800" y="2017713"/>
            <a:ext cx="381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394200" y="2017713"/>
            <a:ext cx="381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395288" y="6243638"/>
            <a:ext cx="381635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58D4F-4CD8-45DC-979A-4F6C07ED8EA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tr-TR" altLang="en-US" noProof="0" smtClean="0"/>
              <a:t>Asıl başlık stili için tıklatın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 sz="3200"/>
            </a:lvl1pPr>
          </a:lstStyle>
          <a:p>
            <a:pPr lvl="0"/>
            <a:r>
              <a:rPr lang="tr-TR" altLang="en-US" noProof="0" smtClean="0"/>
              <a:t>Asıl alt başlık stilini düzenlemek için tıklatın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en-US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8DD9438-713D-4A03-9DBD-88CE90390FC8}" type="slidenum">
              <a:rPr lang="tr-TR" altLang="en-US"/>
              <a:pPr/>
              <a:t>‹#›</a:t>
            </a:fld>
            <a:endParaRPr lang="tr-TR" altLang="en-US"/>
          </a:p>
        </p:txBody>
      </p:sp>
      <p:grpSp>
        <p:nvGrpSpPr>
          <p:cNvPr id="12296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12297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8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9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0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1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2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3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4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5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6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7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8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9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0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1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2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3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4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5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6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7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8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9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0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1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2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3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4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5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6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7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28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534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  <p:bldP spid="12292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29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1229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A13017-7721-47A4-9E9B-1A22AF50367D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8353521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330F08-53A9-468B-A341-CFE957B08DB5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9614192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2B2CF7-1BCC-4D15-A6A4-FA0331295255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5829249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83C4CB-3BA7-4B57-8B1A-A3193E132237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0987379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59C83B-A435-4C42-B814-B7C90A0AE453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0369907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F0DE26-880A-4636-9402-BDD788A6A0EC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122186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E1A8C-E330-4466-92C5-67AD1E24BA3E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7E8B-3F08-48E7-86F7-EEFE6C50B02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D13FD0-1469-4AEA-9709-76B9D3E17889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5334661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1DF836-83C2-4840-A01B-A7C7DC156A99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841289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1866C5-69CE-48A2-B64F-690B913DE65E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758309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669A44-5A7E-46FD-8D31-5E9A46A51866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1833108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Başlık ve Diyagram veya Kuruluş Grafiğ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SmartArt Yer Tutucusu 2"/>
          <p:cNvSpPr>
            <a:spLocks noGrp="1"/>
          </p:cNvSpPr>
          <p:nvPr>
            <p:ph type="dgm" idx="1"/>
          </p:nvPr>
        </p:nvSpPr>
        <p:spPr>
          <a:xfrm>
            <a:off x="457200" y="1719263"/>
            <a:ext cx="8229600" cy="4411662"/>
          </a:xfrm>
        </p:spPr>
        <p:txBody>
          <a:bodyPr/>
          <a:lstStyle/>
          <a:p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E4BF6C6-B985-41B4-81E8-8394EB7636F2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6460101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sz="quarter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719263"/>
            <a:ext cx="40386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719263"/>
            <a:ext cx="40386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4000500"/>
            <a:ext cx="40386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4000500"/>
            <a:ext cx="40386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78924B1-F92F-4362-AB32-8A57D7EE6605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817036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E1A8C-E330-4466-92C5-67AD1E24BA3E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7E8B-3F08-48E7-86F7-EEFE6C50B02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E1A8C-E330-4466-92C5-67AD1E24BA3E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7E8B-3F08-48E7-86F7-EEFE6C50B02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E1A8C-E330-4466-92C5-67AD1E24BA3E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7E8B-3F08-48E7-86F7-EEFE6C50B02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E1A8C-E330-4466-92C5-67AD1E24BA3E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7E8B-3F08-48E7-86F7-EEFE6C50B02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E1A8C-E330-4466-92C5-67AD1E24BA3E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7E8B-3F08-48E7-86F7-EEFE6C50B02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E1A8C-E330-4466-92C5-67AD1E24BA3E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7E8B-3F08-48E7-86F7-EEFE6C50B02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E1A8C-E330-4466-92C5-67AD1E24BA3E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7E8B-3F08-48E7-86F7-EEFE6C50B02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E1A8C-E330-4466-92C5-67AD1E24BA3E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07E8B-3F08-48E7-86F7-EEFE6C50B023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 smtClean="0"/>
              <a:t>Asıl başlık stili için tıklatın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 smtClean="0"/>
              <a:t>Asıl metin stillerini düzenlemek için tıklatın</a:t>
            </a:r>
          </a:p>
          <a:p>
            <a:pPr lvl="1"/>
            <a:r>
              <a:rPr lang="tr-TR" altLang="en-US" smtClean="0"/>
              <a:t>İkinci düzey</a:t>
            </a:r>
          </a:p>
          <a:p>
            <a:pPr lvl="2"/>
            <a:r>
              <a:rPr lang="tr-TR" altLang="en-US" smtClean="0"/>
              <a:t>Üçüncü düzey</a:t>
            </a:r>
          </a:p>
          <a:p>
            <a:pPr lvl="3"/>
            <a:r>
              <a:rPr lang="tr-TR" altLang="en-US" smtClean="0"/>
              <a:t>Dördüncü düzey</a:t>
            </a:r>
          </a:p>
          <a:p>
            <a:pPr lvl="4"/>
            <a:r>
              <a:rPr lang="tr-TR" altLang="en-US" smtClean="0"/>
              <a:t>Beşinci düzey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+mn-lt"/>
              </a:defRPr>
            </a:lvl1pPr>
          </a:lstStyle>
          <a:p>
            <a:endParaRPr lang="tr-TR" alt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+mn-lt"/>
              </a:defRPr>
            </a:lvl1pPr>
          </a:lstStyle>
          <a:p>
            <a:endParaRPr lang="tr-TR" alt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+mn-lt"/>
              </a:defRPr>
            </a:lvl1pPr>
          </a:lstStyle>
          <a:p>
            <a:fld id="{7EF18A58-0E7A-40DC-B40E-685108E8A285}" type="slidenum">
              <a:rPr lang="tr-TR" altLang="en-US"/>
              <a:pPr/>
              <a:t>‹#›</a:t>
            </a:fld>
            <a:endParaRPr lang="tr-TR" altLang="en-US"/>
          </a:p>
        </p:txBody>
      </p:sp>
      <p:grpSp>
        <p:nvGrpSpPr>
          <p:cNvPr id="1127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127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23004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/>
      <p:bldP spid="11268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26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11268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26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11268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26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11268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26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11268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26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1126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39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l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l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.tr/url?sa=i&amp;rct=j&amp;q=&amp;esrc=s&amp;source=images&amp;cd=&amp;cad=rja&amp;uact=8&amp;docid=q2GN4H8wFTdNhM&amp;tbnid=hmimNG165eepwM:&amp;ved=0CAUQjRw&amp;url=http://www.milliyet.com.tr/turkiye-nin-yaslilik-modeli-olusturulacak-universite-1231365/&amp;ei=lqgdU_61IobctAal1oCoDQ&amp;bvm=bv.62578216,d.bGQ&amp;psig=AFQjCNGtYS9WoNdqs0p6mjqeWFWDvuXqHw&amp;ust=1394538087608421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6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5400" b="1" dirty="0" smtClean="0"/>
              <a:t>YETİŞKİN DİN EĞİTİMİ</a:t>
            </a:r>
            <a:endParaRPr lang="tr-TR" sz="5400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>
                <a:solidFill>
                  <a:srgbClr val="00B050"/>
                </a:solidFill>
              </a:rPr>
              <a:t>ÖĞRENME-ÖĞRETME YAKLAŞIMI</a:t>
            </a:r>
            <a:endParaRPr lang="tr-TR" sz="36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ctr"/>
          <a:lstStyle/>
          <a:p>
            <a:pPr marL="762000" indent="-762000">
              <a:buSzPct val="90000"/>
              <a:buFont typeface="Wingdings" panose="05000000000000000000" pitchFamily="2" charset="2"/>
              <a:buNone/>
            </a:pPr>
            <a:r>
              <a:rPr lang="tr-TR" altLang="en-US" sz="2200" dirty="0">
                <a:latin typeface="Times New Roman" panose="02020603050405020304" pitchFamily="18" charset="0"/>
              </a:rPr>
              <a:t/>
            </a:r>
            <a:br>
              <a:rPr lang="tr-TR" altLang="en-US" sz="2200" dirty="0">
                <a:latin typeface="Times New Roman" panose="02020603050405020304" pitchFamily="18" charset="0"/>
              </a:rPr>
            </a:br>
            <a:r>
              <a:rPr lang="tr-TR" altLang="en-US" sz="3200" dirty="0" smtClean="0">
                <a:latin typeface="Times New Roman" panose="02020603050405020304" pitchFamily="18" charset="0"/>
              </a:rPr>
              <a:t>Yetişkinlerin Öğrenme Şekilleri Farklıdır;</a:t>
            </a:r>
            <a:r>
              <a:rPr lang="tr-TR" altLang="en-US" sz="2200" b="0" dirty="0">
                <a:latin typeface="Times New Roman" panose="02020603050405020304" pitchFamily="18" charset="0"/>
              </a:rPr>
              <a:t/>
            </a:r>
            <a:br>
              <a:rPr lang="tr-TR" altLang="en-US" sz="2200" b="0" dirty="0">
                <a:latin typeface="Times New Roman" panose="02020603050405020304" pitchFamily="18" charset="0"/>
              </a:rPr>
            </a:br>
            <a:endParaRPr lang="tr-TR" altLang="en-US" sz="2200" dirty="0">
              <a:latin typeface="Times New Roman" panose="02020603050405020304" pitchFamily="18" charset="0"/>
            </a:endParaRP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789487"/>
          </a:xfrm>
        </p:spPr>
        <p:txBody>
          <a:bodyPr/>
          <a:lstStyle/>
          <a:p>
            <a:r>
              <a:rPr lang="tr-TR" altLang="en-US" b="1">
                <a:latin typeface="Times New Roman" panose="02020603050405020304" pitchFamily="18" charset="0"/>
              </a:rPr>
              <a:t>Amaç Yönelimli Yetişkinler</a:t>
            </a:r>
            <a:r>
              <a:rPr lang="tr-TR" altLang="en-US">
                <a:latin typeface="Times New Roman" panose="02020603050405020304" pitchFamily="18" charset="0"/>
              </a:rPr>
              <a:t> </a:t>
            </a:r>
            <a:r>
              <a:rPr lang="tr-TR" altLang="en-US" b="1">
                <a:latin typeface="Times New Roman" panose="02020603050405020304" pitchFamily="18" charset="0"/>
              </a:rPr>
              <a:t>:</a:t>
            </a:r>
            <a:r>
              <a:rPr lang="tr-TR" altLang="en-US">
                <a:latin typeface="Times New Roman" panose="02020603050405020304" pitchFamily="18" charset="0"/>
              </a:rPr>
              <a:t>Bir amacı gerçekleştirmek için katılırlar.</a:t>
            </a:r>
          </a:p>
          <a:p>
            <a:pPr>
              <a:buFont typeface="Wingdings" panose="05000000000000000000" pitchFamily="2" charset="2"/>
              <a:buNone/>
            </a:pPr>
            <a:endParaRPr lang="tr-TR" altLang="en-US" b="1">
              <a:latin typeface="Times New Roman" panose="02020603050405020304" pitchFamily="18" charset="0"/>
            </a:endParaRPr>
          </a:p>
          <a:p>
            <a:r>
              <a:rPr lang="tr-TR" altLang="en-US" b="1">
                <a:latin typeface="Times New Roman" panose="02020603050405020304" pitchFamily="18" charset="0"/>
              </a:rPr>
              <a:t>Etkinlik Yönelimli Yetişkinler:</a:t>
            </a:r>
            <a:r>
              <a:rPr lang="tr-TR" altLang="en-US">
                <a:latin typeface="Times New Roman" panose="02020603050405020304" pitchFamily="18" charset="0"/>
              </a:rPr>
              <a:t>Etkinliğin içeriğine bakmazlar. Etkinlik olsun diye katılırlar. </a:t>
            </a:r>
          </a:p>
          <a:p>
            <a:endParaRPr lang="tr-TR" altLang="en-US" b="1">
              <a:latin typeface="Times New Roman" panose="02020603050405020304" pitchFamily="18" charset="0"/>
            </a:endParaRPr>
          </a:p>
          <a:p>
            <a:r>
              <a:rPr lang="tr-TR" altLang="en-US" b="1">
                <a:latin typeface="Times New Roman" panose="02020603050405020304" pitchFamily="18" charset="0"/>
              </a:rPr>
              <a:t>Öğrenme Yönelimli Yetişkinler:</a:t>
            </a:r>
            <a:r>
              <a:rPr lang="tr-TR" altLang="en-US">
                <a:latin typeface="Times New Roman" panose="02020603050405020304" pitchFamily="18" charset="0"/>
              </a:rPr>
              <a:t>Güçlü öğrenme isteklerini doyurmak için katılırlar.</a:t>
            </a:r>
          </a:p>
          <a:p>
            <a:endParaRPr lang="tr-TR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270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 sz="3500">
              <a:latin typeface="Times New Roman" panose="02020603050405020304" pitchFamily="18" charset="0"/>
            </a:endParaRP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8229600" cy="46466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altLang="en-US">
                <a:latin typeface="Times New Roman" panose="02020603050405020304" pitchFamily="18" charset="0"/>
              </a:rPr>
              <a:t>Soyut öğrenmeye karşı somut öğrenme</a:t>
            </a:r>
          </a:p>
          <a:p>
            <a:pPr>
              <a:lnSpc>
                <a:spcPct val="90000"/>
              </a:lnSpc>
            </a:pPr>
            <a:endParaRPr lang="tr-TR" altLang="en-US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tr-TR" altLang="en-US">
                <a:latin typeface="Times New Roman" panose="02020603050405020304" pitchFamily="18" charset="0"/>
              </a:rPr>
              <a:t>Yüzeysel öğrenmeye karşılık odaklaşma</a:t>
            </a:r>
          </a:p>
          <a:p>
            <a:pPr>
              <a:lnSpc>
                <a:spcPct val="90000"/>
              </a:lnSpc>
            </a:pPr>
            <a:endParaRPr lang="tr-TR" altLang="en-US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tr-TR" altLang="en-US">
                <a:latin typeface="Times New Roman" panose="02020603050405020304" pitchFamily="18" charset="0"/>
              </a:rPr>
              <a:t>Parça öğrenmeye karşı bütüncül öğrenme</a:t>
            </a:r>
          </a:p>
          <a:p>
            <a:pPr>
              <a:lnSpc>
                <a:spcPct val="90000"/>
              </a:lnSpc>
            </a:pPr>
            <a:endParaRPr lang="tr-TR" altLang="en-US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tr-TR" altLang="en-US">
                <a:latin typeface="Times New Roman" panose="02020603050405020304" pitchFamily="18" charset="0"/>
              </a:rPr>
              <a:t>Esnekliğe karşı katılık</a:t>
            </a:r>
          </a:p>
          <a:p>
            <a:pPr>
              <a:lnSpc>
                <a:spcPct val="90000"/>
              </a:lnSpc>
            </a:pPr>
            <a:endParaRPr lang="tr-TR" altLang="en-US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tr-TR" altLang="en-US">
                <a:latin typeface="Times New Roman" panose="02020603050405020304" pitchFamily="18" charset="0"/>
              </a:rPr>
              <a:t>Pasif öğreneye karşı aktif öğrenme</a:t>
            </a:r>
          </a:p>
          <a:p>
            <a:pPr>
              <a:lnSpc>
                <a:spcPct val="90000"/>
              </a:lnSpc>
            </a:pPr>
            <a:endParaRPr lang="tr-TR" altLang="en-US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tr-TR" altLang="en-US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tr-TR" altLang="en-US" sz="19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590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600" dirty="0" smtClean="0">
                <a:solidFill>
                  <a:srgbClr val="00B050"/>
                </a:solidFill>
              </a:rPr>
              <a:t>Yetişkinlerin Öğrenme Özellikleri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700808"/>
            <a:ext cx="5833343" cy="4824536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dirty="0" err="1" smtClean="0">
                <a:latin typeface="Arial" charset="0"/>
              </a:rPr>
              <a:t>Yetişkinler</a:t>
            </a:r>
            <a:r>
              <a:rPr lang="en-US" dirty="0" smtClean="0">
                <a:latin typeface="Arial" charset="0"/>
              </a:rPr>
              <a:t>, </a:t>
            </a:r>
            <a:r>
              <a:rPr lang="en-US" dirty="0" err="1" smtClean="0">
                <a:latin typeface="Arial" charset="0"/>
              </a:rPr>
              <a:t>eğitimin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kendi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konularıyla</a:t>
            </a:r>
            <a:r>
              <a:rPr lang="en-US" dirty="0" smtClean="0">
                <a:latin typeface="Arial" charset="0"/>
              </a:rPr>
              <a:t> </a:t>
            </a:r>
            <a:r>
              <a:rPr lang="en-US" b="1" dirty="0" err="1" smtClean="0">
                <a:latin typeface="Arial" charset="0"/>
              </a:rPr>
              <a:t>bağlantılı</a:t>
            </a:r>
            <a:r>
              <a:rPr lang="en-US" b="1" dirty="0" smtClean="0">
                <a:latin typeface="Arial" charset="0"/>
              </a:rPr>
              <a:t> </a:t>
            </a:r>
            <a:r>
              <a:rPr lang="en-US" b="1" dirty="0" err="1" smtClean="0">
                <a:latin typeface="Arial" charset="0"/>
              </a:rPr>
              <a:t>o</a:t>
            </a:r>
            <a:r>
              <a:rPr lang="en-US" dirty="0" err="1" smtClean="0">
                <a:latin typeface="Arial" charset="0"/>
              </a:rPr>
              <a:t>lmasını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isterler</a:t>
            </a:r>
            <a:r>
              <a:rPr lang="en-US" dirty="0" smtClean="0">
                <a:latin typeface="Arial" charset="0"/>
              </a:rPr>
              <a:t>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dirty="0" err="1" smtClean="0">
                <a:latin typeface="Arial" charset="0"/>
              </a:rPr>
              <a:t>Yetişkinler</a:t>
            </a:r>
            <a:r>
              <a:rPr lang="en-US" dirty="0" smtClean="0">
                <a:latin typeface="Arial" charset="0"/>
              </a:rPr>
              <a:t>, </a:t>
            </a:r>
            <a:r>
              <a:rPr lang="en-US" dirty="0" err="1" smtClean="0">
                <a:latin typeface="Arial" charset="0"/>
              </a:rPr>
              <a:t>eğitim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kendi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konularıyla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ilgiliyse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öğrenmeye</a:t>
            </a:r>
            <a:r>
              <a:rPr lang="en-US" dirty="0" smtClean="0">
                <a:latin typeface="Arial" charset="0"/>
              </a:rPr>
              <a:t> </a:t>
            </a:r>
            <a:r>
              <a:rPr lang="en-US" b="1" dirty="0" err="1" smtClean="0">
                <a:latin typeface="Arial" charset="0"/>
              </a:rPr>
              <a:t>hevesli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olurlar</a:t>
            </a:r>
            <a:r>
              <a:rPr lang="en-US" dirty="0" smtClean="0">
                <a:latin typeface="Arial" charset="0"/>
              </a:rPr>
              <a:t>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dirty="0" err="1" smtClean="0">
                <a:latin typeface="Arial" charset="0"/>
              </a:rPr>
              <a:t>Yetişkinler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eğitime</a:t>
            </a:r>
            <a:r>
              <a:rPr lang="en-US" dirty="0" smtClean="0">
                <a:latin typeface="Arial" charset="0"/>
              </a:rPr>
              <a:t> </a:t>
            </a:r>
            <a:r>
              <a:rPr lang="en-US" b="1" dirty="0" err="1" smtClean="0">
                <a:latin typeface="Arial" charset="0"/>
              </a:rPr>
              <a:t>etkin</a:t>
            </a:r>
            <a:r>
              <a:rPr lang="en-US" b="1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olarak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katılmak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isterler</a:t>
            </a:r>
            <a:r>
              <a:rPr lang="en-US" dirty="0" smtClean="0">
                <a:latin typeface="Arial" charset="0"/>
              </a:rPr>
              <a:t>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dirty="0" err="1" smtClean="0">
                <a:latin typeface="Arial" charset="0"/>
              </a:rPr>
              <a:t>Yetişkinler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eğitimde</a:t>
            </a:r>
            <a:r>
              <a:rPr lang="en-US" dirty="0" smtClean="0">
                <a:latin typeface="Arial" charset="0"/>
              </a:rPr>
              <a:t> </a:t>
            </a:r>
            <a:r>
              <a:rPr lang="en-US" b="1" dirty="0" err="1" smtClean="0">
                <a:latin typeface="Arial" charset="0"/>
              </a:rPr>
              <a:t>değişiklik</a:t>
            </a:r>
            <a:r>
              <a:rPr lang="en-US" b="1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isterler</a:t>
            </a:r>
            <a:r>
              <a:rPr lang="en-US" dirty="0" smtClean="0">
                <a:latin typeface="Arial" charset="0"/>
              </a:rPr>
              <a:t>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dirty="0" err="1" smtClean="0">
                <a:latin typeface="Arial" charset="0"/>
              </a:rPr>
              <a:t>Yetişkinler</a:t>
            </a:r>
            <a:r>
              <a:rPr lang="en-US" dirty="0" smtClean="0">
                <a:latin typeface="Arial" charset="0"/>
              </a:rPr>
              <a:t> </a:t>
            </a:r>
            <a:r>
              <a:rPr lang="en-US" b="1" dirty="0" err="1" smtClean="0">
                <a:latin typeface="Arial" charset="0"/>
              </a:rPr>
              <a:t>olumlu</a:t>
            </a:r>
            <a:r>
              <a:rPr lang="en-US" b="1" dirty="0" smtClean="0">
                <a:latin typeface="Arial" charset="0"/>
              </a:rPr>
              <a:t> </a:t>
            </a:r>
            <a:r>
              <a:rPr lang="en-US" b="1" dirty="0" err="1" smtClean="0">
                <a:latin typeface="Arial" charset="0"/>
              </a:rPr>
              <a:t>geri</a:t>
            </a:r>
            <a:r>
              <a:rPr lang="en-US" b="1" dirty="0" smtClean="0">
                <a:latin typeface="Arial" charset="0"/>
              </a:rPr>
              <a:t> </a:t>
            </a:r>
            <a:r>
              <a:rPr lang="en-US" b="1" dirty="0" err="1" smtClean="0">
                <a:latin typeface="Arial" charset="0"/>
              </a:rPr>
              <a:t>bildirim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verilmesini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isterler</a:t>
            </a:r>
            <a:r>
              <a:rPr lang="en-US" dirty="0" smtClean="0">
                <a:latin typeface="Arial" charset="0"/>
              </a:rPr>
              <a:t>.</a:t>
            </a:r>
          </a:p>
          <a:p>
            <a:pPr eaLnBrk="1" hangingPunct="1">
              <a:lnSpc>
                <a:spcPct val="80000"/>
              </a:lnSpc>
            </a:pPr>
            <a:endParaRPr lang="tr-TR" dirty="0" smtClean="0">
              <a:latin typeface="Arial" charset="0"/>
            </a:endParaRPr>
          </a:p>
        </p:txBody>
      </p:sp>
      <p:sp>
        <p:nvSpPr>
          <p:cNvPr id="24578" name="AutoShape 2" descr="data:image/jpeg;base64,/9j/4AAQSkZJRgABAQAAAQABAAD/2wCEAAkGBhQSERUUExQWFRUWGBgWGBcXGBQXFxcYFBYVFRQcFxYYHCYeGB0jGhQVHzAgIycpLCwsFR4xNTAqNSYrLCkBCQoKDgwOGg8PGiwkHCQqKSwsLCwsLCksKSksKSwpLCwpKSwpKSwsKSksKSwsLCwpLCwsKSkpLCwpLCksLCwsKf/AABEIAL4BCgMBIgACEQEDEQH/xAAcAAACAwEBAQEAAAAAAAAAAAAABQMEBgIHAQj/xAA/EAABAwIEAwcCBAQFAgcAAAABAAIRAyEEBRIxQVFhBhMicYGRobHwMkLB0RRSYuEHI3KC8SSSFRYzU2Oy4v/EABkBAAIDAQAAAAAAAAAAAAAAAAAEAQIDBf/EACQRAAICAgICAgMBAQAAAAAAAAABAhEDIRIxBEETIgUUUYEj/9oADAMBAAIRAxEAPwD29CEIAEIQgAQhCABCEIAEIQgAQhCABCEIAEIQgAQhCABCEIAEIQgAQhCABCEIAEIQgAQhCABCEIAEIQgAQhCABCEIAEIQgAQhCABCEIAEIQgAQhCABCEIAEIQgAQhCABCEIAEIXwlAH1CquzBuotGpxG+kEx5rt+KEWvIlAE64q1g3dJcd2iLLAA+6zmadunQWghp5wSR5dVDdEpWbr+LboL58I4qVpkSvKMPn1TT/wCsYknydwkH6ra9js7dXpDW6XXEzvB5KFJMlxaNGhCJVioIQhAAhCEACEIQAIQhAAhR1sQ1gLnEADckgAeZOyqYPPqFWdFRroJHtvHPzQBfQuBVkx0B912gAQhCABCEIAEIQgAQhCABCEIAEIQgASXN8xDPzAEvDATs20yU5e8ASTAXlvbbMoqOFP8ANcztA49FWTotFWPcdnlHCjUAKjd5BlwdO87rLYr/ABFDnkBwaCOvNZ/B0X1tdJziQ5pN9mEDb6KPCdmGxFifzOiZPSdgs3kS7No4nLot5z2+ayzXSeZm56KjQzB2OpuexviYRqEWMpnS7EUnC4U+V5U7CmoKYkPA+Dx5Jd5kNfrNIrYGoWN7uoL7SNyOHrB9ZXGR9ojhMRLdZZfwbSTuQSd1LjsteWhxDrcomOqQZpSe6XF235QQ0gchO+ytCTbM546Wz12h/iXTNu7cCbgSDAgbxxTfs7mjq5c4NLWby7ckn4hfnXLqzu8iXNvxtH6EL17/AA/7UBru5q21GAeR4TzBW6numLyhq0elIQhamIIQhAAhCEACVZn2ipUXaD4nbwIsOs7WVPtJ2k7ume5M1NWlvh1CQfFPIRN157mmZupg1KjZL3FznA38RBgkTZUlKtF4wvYwz3tOK7yX1SKYdDWNANgDBMkTf2lLKWZOeQe83GkO2PH8QEzylIcfm3eMdDJ5ni4eQ4JZhiKjhDHN4SwmRyIb0KzbZqopHp+Wdq6ukEnQ+7CXGzgJ0uY0iZvG3BSVu0FdpDhWhw3a4gscOYBsD7LEYWm+mGzq1g/jImxMxBPXddvxbnvc+oHBhsLXgXDt9/jgo5shwPSsu7ZOcRqDSDvuC0jcciOvutNgcY2qwPbseB3BFiD1Xiz8WQS2mQQQ0EC2kjczwBmZvyWlynHvonU0xF3t1TNh6dVqpGTiemIVXL8cKrZHIGxmxHxx9laVyoIRKEACEIQAIQhAAhCEALc/xzaVIlxibea8szrGh5NhvLuZi4aOU2XrGZ0w5paRI0uJ/wBoC8fzHDCm0OMwSSeMB0ifSyxyWa46IMufquZaHCHFomDM6efr0T/LsNI6DjsPZLcIwshrPz7PFwfP0WgY3SwNmYG/NITlujr4I0rOi7gFR/g3VHFpO34oMdQE3y6kIk7pdin/AMPTfcaonzc4qYQs1k/SPlWhh2CC6DtaSZ/VKsxyZtQb77GL+oK6o4eIq1LuOw4Nng0cE0oEkbWVpOnSKcLRg8DlGh9RlUNkA6SLB4M+x/spKbNLhDjqafWNx6rZY/LG1GwR5EbiVlsdlPcE1HOLmgRYeInZszAA6q0J2L5MNbPc8vBFJmp2o6RLtpsFZSTsbm38Rg6VQgg6dJBEXbb9E6un+zlNU6AGV9S/AYzZp9EwUkASkuc9oKTGaW1Ga3yG3HDefgequ51UcKFTuxL9JDR1Nv1XiXbTMK1F7QS/XAA52iwgRwCq3RaMbZoamIr1mgup6CTDmtM3cbD4k+ap1suc4xJjjtfnZN8vrurMD203UtYBLCQS0xzCutwAAuZ8h+6QlOV2dOEFVJCTCZbAgNA9BCkGUaLwAOcRunFRoEESOv3YqhlmZ1KlZ+GxLBybUAiTEieEkXEclCbl7JlFQfR9q4KRt9+aTYzJHgF2ra8cY3IW8bg5pw7hbzi0pFjsAbgXB63EWUJuMtlqU0eb1KxompEh3hc03te7eW0hXMsz55dFQtki2lunSBxM+yuZxh+6YRUbbYPaJMC4DgRdZuAJv4XRL2iDbaR05fsmYiUotHqmW9oHYdgfYgtAF7H/AIurI7XueZL/APayY9TxWCxub/8AThrYsQHTPI3B5pn2dpami0mFaWXitE48Cm9m5pdqjwlNMv7SB5h0LI9wWjYwvhtsbrNZ37GZeHCtHpNN4IkLpZHs7npksedrzzHH2Wta6RKajJSVo5s4ODpn1CEKxQEIQgDh7Ad/uV5ljWMq1DEBrZBBtEFem16Ic2CvNu1WDdhqpLJAfcGDAJ324eaxy9GuLsoNw4bVbpcC1s2BBF+cJgMbTYAXugnYCST5Disfl2czVew+hgDz2WmymqxjDVeBIESeF/cJJR3s6sH9dDHEZwymABYu2BEHqkuJpmo4Oe7y8h0VLNar60VTZoILGx4oJtPmOCbZGxjidRuDx/urtbpGyWrClg2ucCS50WuNI9E4oAi0WS4YdxxD3av8sACm2bcyYHGTHoFy/EVC7TSAJ4k7Doocf4aJtqhrUpA3HsVBWwwIMiec/d1m+0OfVKFWhTNRhfUcZDRDmNDfzNN/xbHjBT/CY5x8LwJ5j8J59Qq8eOzO+a0V+xOY4xmaVKLyX4Z7dTTADWQPBpA2Ni087FemwvOsbQhzKrPxM26g/iaeh+oCd0+1bIE1WgwLEXHQ9U5HKktnKzYZcrR9x2ONEBw3F/bf4V/K+11GrYnQ7k7b0KV9oMKXU5bct8UcxEO/dYkPE2PHrx5KMmRwZGLEpxPYqniaYMSCJEGJG97LB5zktF1ZsE1HN3c6DB/2gBJcKx5BDnGCZgE6eQstFgKIAVHn5Kkaw8bi7ZYweGDfqp9DeW/kEtr4k7Db5sluEx7+/qsqPkNh4BEONN0NJBG+lxEzwIWMVehqq2PcRRabGBPOEmxNF1Os0yTFgbx69QOKY47DuOgS2CYeSJOiDGk/lMxdUcRhtLwGkutPOw381FUXX27NHQq6mDqLKjicPp+qy782fh/8xwJabRex1EFvTh6lOcRnANNlVhmm8CCdxPAjnupmrjZjH6ypC3ParDScHRseAXnz8exrQ1gDwYLzMgEEiNPO26c9sc2lvdtPieYtwA5rK4bFNpadDSXcb7zzaN+Aur401HZTM1KVIs06M4ghw1Brhvx5DlZbfCZja+0AwGmIjpeFUyDIPz1DLzeLkCdx/dOMVgx3cAFtjx/UcFVyTGseGSRew2asLY3PCT06qY6SyZAmVkqGDAc47niusJmdRkgmWgxEGSD+nBRV9F5x4qx62pocT0cPcLc9lcSX4ds3It8SvNcViJpf6nQ2fOHA+Wy9I7MU9NIza9vQJrCtHK8p3IdSoX4xg3cOaUZ3ji22qGxf1Cz9TNWtkb8ls2kLJNmu/wDGGcipqOPY4Tt5rE0cxcbn2UdLPpcQ4xHp8qOSDgz0FlQOEi4Xx9MEQQCleT4uW8T7XTHD4oP4EHkenLmrFTxzMclHfVHtEQ9wtyFgl2X5o2q19EmL3HMA3j0HyvS+1HZLXTJpEg7kDciIJ6leVY/ss+kdbHDzBAM+u6SnGux/FP8AhqW0A5wbwCu4/LmgEgSDEi14SXJMcZ01BpeLTwPKOS1NKoCIKWdo6kZpoS/xDjppsABPHk3b0N1ezfMmYKh3jj4yCKTPC4VXkQRUbEtDTBLpsOKoZoHYWqMQxneN0ObomAXzLSZtH5VhQ3E4nE1KuInU91hu1jQbBs8By90xDa2ZzUptRS17LWQ5bXxtZ1eqS90gFzrF3lbYCI6LeuZpIChyaiKFOTv1v6nqUwoU9Z1FE3y0hiVKl6RJTMtv98Esq9n6ZcTqIkkxI4+qZ1agaDHJTUOxbS1pe92sgF1x+IjxfMqnG0JzmovZohS4LB9p8jNCqx7B/ludf+l0GB5GbLfUakrvH5e2qxzDs4ex4H0KdywU1RycOR45HnFCr4STwcB7E/qtFhG+AHr9VkzhTrdTd+V7gRzIK0uSVdVIsm7THzIXNjp0duVNaJMThodPkqGb0NbG1qYHeU5I/qaRpewnk5p9LHgm7hqF99kuLS0kbcVopcXoirWyLJ87ZWp+GSOIcIeAbFjx/M02nY2I3TXD4YNBIEHSGjylUMsylrS6oA1hed+enj98lbx2Pa1sNMk+d1Z/Z6MnSYtqU2nUDBa78QNxPNZvOc3FOmzD0RMDxOJs3mfMmfdOMbha7v8ALpiCbuPG/IcEtwvZQ6n6zAa4BxNx4gCJPFTDG12Y5ssW/qZ2nlJrNr1Z1dy3WY5NcGiP+4n0XOQ5V3tQu5HlsBYD4XrWXZTRw+CqVHsDmhj9xpNRtwARxBPA8wsn2Yw8Ne6AC5xMDYSdgOAutMn1K+P923/Bxg2Cm0WkngqGYg1fCL9BYe4UmdZk2lpFtVRwp02ktbqI5l1gBeSu8spvJIHdveN206jXOFj+yxUR/wCRRKdDAtZSMmHTsfoocPhTpmOYPmDv7QmOYVpBY4EOFyHCDcA+RsQp8LAYZHCfj+yJaLqXJbFuCyfvH0w3wgPki5gAaj5XK12NzIsAAMMHv094lZzIc8YHVKVg7T3kniNRBAHQAf8Ad0Uma5iX6naQB+UAAR5803jf1ONni/k2WMRmorC8wbX+qhp06bd7lJsE0mE2pU+aWy5vSHMPjr2TPratgqeIwoduBPBX2ibBc4hpAs0uPQJflJjLhFIqYPMn0jpJMclqctzYOIdFxaJ91ja+JM/5lKowcyx2n3hW8vrlhkXHHoncOVvUjmZsKW4npbHSAed0izvsbRxAMjSTfa08bdeivZLidTInZMUy0mJpuL0Ymj/h+5kND2lgOzmgmOhIn0lWq/Zh7HNDPE0zJsCyNpH5m/I6jbWKOvWDGlx4Kjxxfo1WaSemY/EZNVaCHs1NO8eIR6XWfrZXp/DtyO/utljs7eT4LCLje/Q81najahBEmeHmDb32S8oRj0O4/Jl7QsbScSJ2HBNWGB9/A4rvD4oFocaYdH4gANQ5wOKbZbiabxLI9BBB5EbgqqijSXlP+EWW5QS4PqcDLW8Z4Od+g908++CjYV3K1oTlNydsr1W6XW2V2hWkKjVq6guMPVhMChl+2mB7uv3os2pueGoCL+YSfDZjoOppAIEnkQLmR6L0DMcIytTcx4lrhccvI8CsXX/w9N2trlrHWPgl+mbidUJWeC5Wjo4vKShxkMsizpuMouqsgNadJ1Wv0Vio4NuWgzsRcK1l+V08PRFGm0BkRG8zuXcyUkq1O6NSmbhpGnycPCPr7JnH48XpimXypp3HotNrB+oEm1rW4WKtZDiqdAHwl7ibudGr6QN1QwtDS2/4jc+ZUtNnH7+/vgmVhhHpCks+SXbNA59GpHdu7lx3hogzuDwV7B5LSY1w/HqdqcXXk/oOiy7bffJRZtnbmNLGE968ENaJtP5jyH7Kfgt6KfO0tn3tz2g1NbQbZj3dfF3fi9rfCVZSYby8ZPsFWwvZ97sKWvqF9VhL2Fxm4LyG+R1ub/u6KTD1YpNPPUfeCuf5mJwmdn8dkU8bXsSds8MKvdONwwukHbxiPqPlZfE9lQXCrQqGmY1WkexbBF16Rh8AKg8W3GUtzTsnT3puezpNljjnS2dCUYvTFfZXOq9ZxpV394KbpNQklw8BAEneTz81sMRTJbpaJJgdZOwSvI8tbRbDRYXPMk81qOzdIvxItamC5x/qNmj6+yK5yMpyWKLaDBdi2Yak+qRqr1A1pJuGgQdDR5iSeKWZrUHdADc72XoGOju3SJ+7Lz3NPxEgTYn2TbiorRylNzlciixugGfNTZfin1PE2mXDbVLQ0DoTufJVardVjsYt6pniK7wGsp6GgC7nSQOjWt3PVc1xXLZ1VJ8dDdjGgA7FcV8zDG8om9uCzNfGVCY1ao3LRA3F7ndcOBceEcZ2jdClsv8AE5djSjnpebUqpZxqeENHCbm/soMS/uwXNuOIIiQd5UuHNQxsW8I29lK+jfxBDlTToHhqO2OuzGJJLTpIm29vfitas/2Xw7QHNH5SPpZaBdKG4nEyqpUBKSZlmhPhbtx6q3nGK0tgbu+iQKJyrQQjeySmzV5r5iMNYlS0hIkbhSlYdm3RncTh3NeKjJ0u3A3a8cR0I3HRTsDXOBd/l1OD27O8+fkVfDIcWnZ1x5r6cONiLcR+yrRc4pYmpT/GJH8zf1HBW/8AxIdfYqsyWW/E3kdwpf4hn8vwporonqMI2UQfdXKjVVqMTgoDa5+q+OrlRkL4gDouSR8PqOduGu0jzbb4unL9klo/hHufN1zPvPktcS3ZSfVEpP35+S68lywffn0+/hTNpx9/r/fmmDA+OKr18MCA4DxAz1Pv6K41knnPz9nzsF8PhMRbzjfb9TcKydFeNkdKAJudRBA9LjznmlVCiTLHwHtJdawc0kwQPLhzCdtw4i34TuLD24bDoqOMwLqpAb4ajSCHxAFuJHPYpfNjWWNDfjZXhnforhhaeY+ijq4g7OFutkyZl9bap3LzzBqMJ5SNJBPkuaeDi9TQyJHhLnnpDi0AeUFc/wDWm9JHY/fxJbYqrY5tGnreY/lB49VqP8P8S99N7nNgOOptrxtJPGUhx2WUmzVa3vXiYL/HHINa6wv0Wi7C1XupankukBwJABAdci1oBt6JqHjPHFyZzM3mLLJRitGjxjCabwNy0j4WLr5a/wARj8O/kei3SjqYdpBkC4I9DuqtWVjKjy80zqJ848pgfRXqVLUIHL5U2a4Q0qoY4HxAhpAta48pHyusKIP3wXOyKnZ2cE6Qux+G06WibGXRubeEKyKAcweEB28mN+vNc4+tE+e3E+XNd4TA1XAvOlrIBBeYsSJMmwgEn0RBWbSyJLbI8OyDYwemx6K/q1iff9Vkc87SYeg51NmJNavIDWU2lzC52w1jwxtMHitZg3y0njDSfOFWcWivNS6Y57OOAqO/+Ron/Uy3/wBVoKldrYkgTt1WayrFsY8yLmYPAWvfh5qzmNQ1YcwREwZHH8QITmKX1OTnj/0IcfiC95PAWChaP+F8pUanFo/7gpXNd/KJ56v7Iab2Qmlo+AabjZTuvcKqMQWyHgAcwZHqNwpqRBEtILTyuPdQWs5rU5Hkho1C+6kIXIaigPhpQvmhWGldIoiyd4VerTV1zJUDwmRYoPbZclv37KzUb9VDUdAQAtzPHhpFMXe6THAN4k/sqdNn308uCWZdVNR76rt3mYnZos1txERCeYVn38zY/dk1CNIwlK2dUmAG/wCnr+1lZ7mdjf5HPr0UYHGPm3QT03uu2xaBfgOfK3U3kFXKEeu8G3PhwvwiwtcBGKNr/fPjygWPFW2lrxDrx6/O4k/RcnDadjbrsfI7GSeKCRU+sQLT5fMe8C4TCi0sAA33J/q4yOF7X5WXDMPLwNP4b8pOzRBkXJm3JWNPx6dPNvE3tZBFg/Fhx0uEiN49pHkJtuu4A/C6PMSB58R6qr3OofQcb7WPQcFBRrkWPpv5/Ui3RQSjjGZUXAgOEH/VsfVWMgf3FINEjSdFo2AkfVfW1OX/AB+3pzX0Dh9j7/QKzdqinGnZoMHmwO8+cfsmLKgIkGVh61YgwLff37KN2ePoMcGuHitx8Ntx6JfJFRVjGK5NRLvbXPqLNLXSS0yXDhzEcf7JRkmZtrsD29bcQQbg/CxuasNSTJ3PUkpf2czh2GxOk/gqOAI/q4Edd/Zcub5s7kcfxRR6LnOXCrTc2S0kgtc0w5rm3BBHl8LE4PsLUdVJxNSpXbO+oarmb65AHkFvXv1skbH7/RVGVyHGJWMcjho24qWxdhOw1BhFRoII4El3yY+AE4oOgmOMfBQWPI39EUKMHdVnJyaLrS2XhTv8JjgrgxFrfEqgHANLjtv+yW9nsy/zq2rcFgfyh7SaTo4abt8lrilUjmZVyto1IapG0UaVKwLoCZ8/hRySvGdnQTqpOdRf/MzY/wCumfC8fPVO2PC60yopME6M5h8S8Hu6wDX8C2dFSOLZuD/SflWlJm2HD2kEbbJHgM5Hedy8+P8AKT+boev1WbjRopWOwutQUTSutSqWG9SnyVZ7FZlc1GSmBco1GqjiW2KaVmpTmj9NKoeTXfQwpXYMy2TMtE2FvxO4W5Qn9Bkb+c2+rdkqyWjYX5cT9CPuU+FI+Xx53FrBOChy48d+v18Q59VwR8+XrbYwLW5qY0o6G3IeVxY81y0AeXlw6t4yeSAI++HK487cuogXX3+OAHH4HQT+U8SrIY2OEe45mDuOShxFMG1gXGL8J3vxhv1QDPlNkgHabj1/DzHWF8xD+E2NgeQI63Fgd7XXT2XjadtuPhHQ2UdQyb/qIn5Fh13RWyUwp2sePDod7bG0bLjE0JuPvjsbjgpWnaRvw87/AEjZWKdURcfr1NxcGSFFE2UKVL79vbY++66c376/cqarRi42/wCJv5yoZ+/v1UkFGoBJLtv+EhxINV50iG8B06+d017Q1NGHqv8A5Wk/MKhRxPiH9TUr5TdUdT8fBNuTKJoBvhIEuOkfBMeklJcxyqa9Jzf/AHQY5aJd+iY5tiP+rDeFNheRxl3gHwSp8voa6xdvpFvNzo/Zc5dnWzuoMbZLqY3SDLZLm8fCSTHmD4Y5q8+oGmT4Cef4fcLP4bFOwuMr0rd293esB2HeeIweHiDhyn1Ts1WVg5vK2kzv12mP0Pkq6m6XYhynj36JquPpNbL6rGjzH7rnL8eysNTTFMXuCCQOJnYKl/5faILmhzuYaALExsrtfKGlm1x4rGII2tsed1lkXF0a/LzRZzPMIpAt3d+ERw5wl3Zyn/1lVrr6sNQJ6kC9v96hrYh1WqBxcQB0BP8AdXezDNeNxNQfhDWsHkCQPimq43ci08fDH/hqMtqS3Sd229Py/CutSvDP01o/mEeouPomgK6cHaOXNbJWtX3XChldtqc1oZhXph46rO5r2eY7xCx5rREKPEM8JUNEpmZyvNZf3Lz4xYHg7/8ASays7m+UR4mzO88Z3UDe0lYCCxpIsTDrkcVlRrZ6K4LkBdrly2MSvWWd7S19NEji8hovHG/wCtBWKyGPd3+NFOYbSAMQDLnXn2haY1cimR0hhlmG0tEz8EdOv/CaMFvrFxa5t5rl+GgWi3p0GygZXtMbeht143THYv0We7+xtfeWnooKmHEdN+Y5DqF33s3+djzK5HiGr+xv5IArlscfncDfxcb811h6RJJk8hFjJu8wbG0BTPpx6zHWOY812KMeHluOHMkHcElS2BHB9PK1+beg5LjutTfnnE7dRZTvGoeoF973MEdBC4pCRI/Y3MbjdQBTI4fFrz8Gw81K0Wn757i4sAvmJZYuHX4geRUdOrv039zsfIbFSBOx5Hrf9BbZ1yVG6mD5dPPluLDgpKTtuu3Keo4bnZdO3PS/6CD6BQSK81y4Oo1GvbrYWGWiPFp8UA+hWcpBpe0sBDbQHEEiQCQSOq20AnoQfUD+YfqOayeFwZphzXEO06oPEsaTpn+oC0pbyFpHU/HtJtCTOmOp4ltePDGnpcyQRyWqp5S1ge/mW7bRY/qFQxVJtRuh41McJvun2U05wxablksk8QAHMJ6wY9Ekl6G/JuKu9CvtHkJrMbVpwatPb+tu5bPObjr5pb2drg1CSBIbBOxMHZwP5m7eS0uHqQPv6KPEZawv70CH7Ei2oG3ijdZcd2YrJ9ODJ9c8LBGZ1+7w7ncTA9XGP3XVHgEZxQe5jW036DquYm0EW5G+6xqwi6khFTIpNDnT3jh4Gi7vFaQNwYNvOVosgyruKUO/G7xOjgbQPQW91xlOTsonWZqVD+d9zfeP5fRMXuW2HFWyc+blpFLFtO43Fx5hM8LidbA4cfqN1SqhfckMPezh+IeexTEXUhVq0NAF2Ka7a1fXFbmJwGrly+ly4KAKeKwgcEldkl9lqAxR92FFE2f/2Q=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7150" y="-1143000"/>
            <a:ext cx="3333750" cy="23812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600" dirty="0" smtClean="0">
                <a:solidFill>
                  <a:srgbClr val="00B050"/>
                </a:solidFill>
              </a:rPr>
              <a:t>Yetişkinlerin Öğrenme Özellikleri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1" y="1340768"/>
            <a:ext cx="5832326" cy="5256584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800" dirty="0" err="1" smtClean="0">
                <a:latin typeface="Arial" charset="0"/>
              </a:rPr>
              <a:t>Yetişkinlerin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kişisel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kaygıları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vardır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ve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güvenli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bir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ortama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gereksinim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duyarlar</a:t>
            </a:r>
            <a:r>
              <a:rPr lang="en-US" sz="2800" dirty="0" smtClean="0">
                <a:latin typeface="Arial" charset="0"/>
              </a:rPr>
              <a:t>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800" dirty="0" err="1" smtClean="0">
                <a:latin typeface="Arial" charset="0"/>
              </a:rPr>
              <a:t>Yetişkinler</a:t>
            </a:r>
            <a:r>
              <a:rPr lang="en-US" sz="2800" dirty="0" smtClean="0">
                <a:latin typeface="Arial" charset="0"/>
              </a:rPr>
              <a:t>, </a:t>
            </a:r>
            <a:r>
              <a:rPr lang="en-US" sz="2800" dirty="0" err="1" smtClean="0">
                <a:latin typeface="Arial" charset="0"/>
              </a:rPr>
              <a:t>herkesten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farklı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bilgi</a:t>
            </a:r>
            <a:r>
              <a:rPr lang="en-US" sz="2800" dirty="0" smtClean="0">
                <a:latin typeface="Arial" charset="0"/>
              </a:rPr>
              <a:t>, </a:t>
            </a:r>
            <a:r>
              <a:rPr lang="en-US" sz="2800" dirty="0" err="1" smtClean="0">
                <a:latin typeface="Arial" charset="0"/>
              </a:rPr>
              <a:t>görgü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ve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deneyime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sahip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özgün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birer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birey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olarak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görülmek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isterler</a:t>
            </a:r>
            <a:r>
              <a:rPr lang="en-US" sz="2800" dirty="0" smtClean="0">
                <a:latin typeface="Arial" charset="0"/>
              </a:rPr>
              <a:t>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800" dirty="0" err="1" smtClean="0">
                <a:latin typeface="Arial" charset="0"/>
              </a:rPr>
              <a:t>Yetişkinlerin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özgüvenlerini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korumaları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gerekir</a:t>
            </a:r>
            <a:r>
              <a:rPr lang="en-US" sz="2800" dirty="0" smtClean="0">
                <a:latin typeface="Arial" charset="0"/>
              </a:rPr>
              <a:t>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800" dirty="0" err="1" smtClean="0">
                <a:latin typeface="Arial" charset="0"/>
              </a:rPr>
              <a:t>Yetişkinlerin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kendileri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ve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eğitmenleri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için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beklenti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düzeyleri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yüksektir</a:t>
            </a:r>
            <a:r>
              <a:rPr lang="en-US" sz="2800" dirty="0" smtClean="0">
                <a:latin typeface="Arial" charset="0"/>
              </a:rPr>
              <a:t>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800" dirty="0" err="1" smtClean="0">
                <a:latin typeface="Arial" charset="0"/>
              </a:rPr>
              <a:t>Yetişkinlerin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bireysel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gereksinimleri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göz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önüne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alınmalıdır</a:t>
            </a:r>
            <a:r>
              <a:rPr lang="en-US" sz="2800" dirty="0" smtClean="0">
                <a:latin typeface="Arial" charset="0"/>
              </a:rPr>
              <a:t>.</a:t>
            </a:r>
            <a:endParaRPr lang="tr-TR" sz="2800" dirty="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endParaRPr lang="tr-TR" sz="2800" dirty="0" smtClean="0">
              <a:latin typeface="Arial" charset="0"/>
            </a:endParaRP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/>
              <a:t>Öğrendiklerimizin ...</a:t>
            </a:r>
          </a:p>
        </p:txBody>
      </p:sp>
      <p:sp>
        <p:nvSpPr>
          <p:cNvPr id="25" name="3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2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37044F-855B-4B0E-8D4B-41E465B696D8}" type="slidenum">
              <a:rPr lang="tr-TR"/>
              <a:pPr>
                <a:defRPr/>
              </a:pPr>
              <a:t>14</a:t>
            </a:fld>
            <a:endParaRPr lang="tr-TR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476375" y="1871663"/>
            <a:ext cx="1593850" cy="854075"/>
            <a:chOff x="1007" y="982"/>
            <a:chExt cx="1219" cy="595"/>
          </a:xfrm>
        </p:grpSpPr>
        <p:pic>
          <p:nvPicPr>
            <p:cNvPr id="16409" name="Picture 4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007" y="982"/>
              <a:ext cx="1219" cy="5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410" name="Rectangle 5"/>
            <p:cNvSpPr>
              <a:spLocks noChangeArrowheads="1"/>
            </p:cNvSpPr>
            <p:nvPr/>
          </p:nvSpPr>
          <p:spPr bwMode="auto">
            <a:xfrm>
              <a:off x="1066" y="1085"/>
              <a:ext cx="658" cy="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 anchor="ctr"/>
            <a:lstStyle/>
            <a:p>
              <a:pPr algn="ctr" eaLnBrk="0" hangingPunct="0"/>
              <a:r>
                <a:rPr lang="en-AU" sz="2400">
                  <a:solidFill>
                    <a:srgbClr val="FFFF00"/>
                  </a:solidFill>
                  <a:latin typeface="Arial Rounded MT Bold" pitchFamily="34" charset="0"/>
                </a:rPr>
                <a:t>1%</a:t>
              </a: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1476375" y="2767013"/>
            <a:ext cx="1593850" cy="854075"/>
            <a:chOff x="1007" y="1606"/>
            <a:chExt cx="1219" cy="595"/>
          </a:xfrm>
        </p:grpSpPr>
        <p:pic>
          <p:nvPicPr>
            <p:cNvPr id="16407" name="Picture 7"/>
            <p:cNvPicPr>
              <a:picLocks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007" y="1606"/>
              <a:ext cx="1219" cy="5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408" name="Rectangle 8"/>
            <p:cNvSpPr>
              <a:spLocks noChangeArrowheads="1"/>
            </p:cNvSpPr>
            <p:nvPr/>
          </p:nvSpPr>
          <p:spPr bwMode="auto">
            <a:xfrm>
              <a:off x="1066" y="1709"/>
              <a:ext cx="658" cy="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 anchor="ctr"/>
            <a:lstStyle/>
            <a:p>
              <a:pPr algn="ctr" eaLnBrk="0" hangingPunct="0"/>
              <a:r>
                <a:rPr lang="en-AU" sz="2400">
                  <a:solidFill>
                    <a:srgbClr val="FFFF00"/>
                  </a:solidFill>
                  <a:latin typeface="Arial Rounded MT Bold" pitchFamily="34" charset="0"/>
                </a:rPr>
                <a:t>2%</a:t>
              </a:r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1476375" y="3662363"/>
            <a:ext cx="1593850" cy="855662"/>
            <a:chOff x="1007" y="2230"/>
            <a:chExt cx="1219" cy="595"/>
          </a:xfrm>
        </p:grpSpPr>
        <p:pic>
          <p:nvPicPr>
            <p:cNvPr id="16405" name="Picture 10"/>
            <p:cNvPicPr>
              <a:picLocks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007" y="2230"/>
              <a:ext cx="1219" cy="5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406" name="Rectangle 11"/>
            <p:cNvSpPr>
              <a:spLocks noChangeArrowheads="1"/>
            </p:cNvSpPr>
            <p:nvPr/>
          </p:nvSpPr>
          <p:spPr bwMode="auto">
            <a:xfrm>
              <a:off x="1066" y="2333"/>
              <a:ext cx="658" cy="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 anchor="ctr"/>
            <a:lstStyle/>
            <a:p>
              <a:pPr algn="ctr" eaLnBrk="0" hangingPunct="0"/>
              <a:r>
                <a:rPr lang="en-AU" sz="2400">
                  <a:solidFill>
                    <a:srgbClr val="FFFF00"/>
                  </a:solidFill>
                  <a:latin typeface="Arial Rounded MT Bold" pitchFamily="34" charset="0"/>
                </a:rPr>
                <a:t>4%</a:t>
              </a:r>
            </a:p>
          </p:txBody>
        </p:sp>
      </p:grpSp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1476375" y="4559300"/>
            <a:ext cx="1593850" cy="854075"/>
            <a:chOff x="1007" y="2854"/>
            <a:chExt cx="1219" cy="595"/>
          </a:xfrm>
        </p:grpSpPr>
        <p:pic>
          <p:nvPicPr>
            <p:cNvPr id="16403" name="Picture 13"/>
            <p:cNvPicPr>
              <a:picLocks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1007" y="2854"/>
              <a:ext cx="1219" cy="5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404" name="Rectangle 14"/>
            <p:cNvSpPr>
              <a:spLocks noChangeArrowheads="1"/>
            </p:cNvSpPr>
            <p:nvPr/>
          </p:nvSpPr>
          <p:spPr bwMode="auto">
            <a:xfrm>
              <a:off x="1066" y="2957"/>
              <a:ext cx="658" cy="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 anchor="ctr"/>
            <a:lstStyle/>
            <a:p>
              <a:pPr algn="ctr" eaLnBrk="0" hangingPunct="0"/>
              <a:r>
                <a:rPr lang="en-AU" sz="2400">
                  <a:solidFill>
                    <a:srgbClr val="FFFF00"/>
                  </a:solidFill>
                  <a:latin typeface="Arial Rounded MT Bold" pitchFamily="34" charset="0"/>
                </a:rPr>
                <a:t>10%</a:t>
              </a:r>
            </a:p>
          </p:txBody>
        </p:sp>
      </p:grpSp>
      <p:grpSp>
        <p:nvGrpSpPr>
          <p:cNvPr id="6" name="Group 15"/>
          <p:cNvGrpSpPr>
            <a:grpSpLocks/>
          </p:cNvGrpSpPr>
          <p:nvPr/>
        </p:nvGrpSpPr>
        <p:grpSpPr bwMode="auto">
          <a:xfrm>
            <a:off x="1476375" y="5454650"/>
            <a:ext cx="1593850" cy="854075"/>
            <a:chOff x="1007" y="3478"/>
            <a:chExt cx="1219" cy="595"/>
          </a:xfrm>
        </p:grpSpPr>
        <p:pic>
          <p:nvPicPr>
            <p:cNvPr id="16401" name="Picture 16"/>
            <p:cNvPicPr>
              <a:picLocks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007" y="3478"/>
              <a:ext cx="1219" cy="5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402" name="Rectangle 17"/>
            <p:cNvSpPr>
              <a:spLocks noChangeArrowheads="1"/>
            </p:cNvSpPr>
            <p:nvPr/>
          </p:nvSpPr>
          <p:spPr bwMode="auto">
            <a:xfrm>
              <a:off x="1066" y="3581"/>
              <a:ext cx="658" cy="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 anchor="ctr"/>
            <a:lstStyle/>
            <a:p>
              <a:pPr algn="ctr" eaLnBrk="0" hangingPunct="0"/>
              <a:r>
                <a:rPr lang="en-AU" sz="2400">
                  <a:solidFill>
                    <a:srgbClr val="FFFF00"/>
                  </a:solidFill>
                  <a:latin typeface="Arial Rounded MT Bold" pitchFamily="34" charset="0"/>
                </a:rPr>
                <a:t>83%</a:t>
              </a:r>
            </a:p>
          </p:txBody>
        </p:sp>
      </p:grpSp>
      <p:sp>
        <p:nvSpPr>
          <p:cNvPr id="81938" name="Rectangle 18"/>
          <p:cNvSpPr>
            <a:spLocks noChangeArrowheads="1"/>
          </p:cNvSpPr>
          <p:nvPr/>
        </p:nvSpPr>
        <p:spPr bwMode="auto">
          <a:xfrm>
            <a:off x="3108325" y="2116138"/>
            <a:ext cx="1323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>
              <a:defRPr/>
            </a:pPr>
            <a:r>
              <a:rPr lang="en-AU" sz="2400" b="1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TATMA</a:t>
            </a:r>
          </a:p>
        </p:txBody>
      </p:sp>
      <p:sp>
        <p:nvSpPr>
          <p:cNvPr id="81939" name="Rectangle 19"/>
          <p:cNvSpPr>
            <a:spLocks noChangeArrowheads="1"/>
          </p:cNvSpPr>
          <p:nvPr/>
        </p:nvSpPr>
        <p:spPr bwMode="auto">
          <a:xfrm>
            <a:off x="3171825" y="2943225"/>
            <a:ext cx="1797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>
              <a:defRPr/>
            </a:pPr>
            <a:r>
              <a:rPr lang="en-AU" sz="2400" b="1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DOKUNMA</a:t>
            </a:r>
          </a:p>
        </p:txBody>
      </p:sp>
      <p:sp>
        <p:nvSpPr>
          <p:cNvPr id="81940" name="Rectangle 20"/>
          <p:cNvSpPr>
            <a:spLocks noChangeArrowheads="1"/>
          </p:cNvSpPr>
          <p:nvPr/>
        </p:nvSpPr>
        <p:spPr bwMode="auto">
          <a:xfrm>
            <a:off x="3171825" y="3838575"/>
            <a:ext cx="1681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>
              <a:defRPr/>
            </a:pPr>
            <a:r>
              <a:rPr lang="en-AU" sz="2400" b="1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KOKLAMA</a:t>
            </a:r>
          </a:p>
        </p:txBody>
      </p:sp>
      <p:sp>
        <p:nvSpPr>
          <p:cNvPr id="81941" name="Rectangle 21"/>
          <p:cNvSpPr>
            <a:spLocks noChangeArrowheads="1"/>
          </p:cNvSpPr>
          <p:nvPr/>
        </p:nvSpPr>
        <p:spPr bwMode="auto">
          <a:xfrm>
            <a:off x="3171825" y="4733925"/>
            <a:ext cx="1314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>
              <a:defRPr/>
            </a:pPr>
            <a:r>
              <a:rPr lang="en-AU" sz="2400" b="1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DUYMA</a:t>
            </a:r>
          </a:p>
        </p:txBody>
      </p:sp>
      <p:sp>
        <p:nvSpPr>
          <p:cNvPr id="81942" name="Rectangle 22"/>
          <p:cNvSpPr>
            <a:spLocks noChangeArrowheads="1"/>
          </p:cNvSpPr>
          <p:nvPr/>
        </p:nvSpPr>
        <p:spPr bwMode="auto">
          <a:xfrm>
            <a:off x="3233738" y="5629275"/>
            <a:ext cx="12906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>
              <a:defRPr/>
            </a:pPr>
            <a:r>
              <a:rPr lang="en-AU" sz="2400" b="1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GÖRME</a:t>
            </a:r>
          </a:p>
        </p:txBody>
      </p:sp>
      <p:sp>
        <p:nvSpPr>
          <p:cNvPr id="81943" name="Rectangle 23"/>
          <p:cNvSpPr>
            <a:spLocks noChangeArrowheads="1"/>
          </p:cNvSpPr>
          <p:nvPr/>
        </p:nvSpPr>
        <p:spPr bwMode="auto">
          <a:xfrm>
            <a:off x="5976938" y="3767138"/>
            <a:ext cx="19843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2075" tIns="46038" rIns="92075" bIns="46038">
            <a:spAutoFit/>
          </a:bodyPr>
          <a:lstStyle/>
          <a:p>
            <a:pPr eaLnBrk="0" hangingPunct="0">
              <a:defRPr/>
            </a:pPr>
            <a:r>
              <a:rPr lang="en-AU" sz="2800" b="1">
                <a:solidFill>
                  <a:srgbClr val="FF6600"/>
                </a:solidFill>
                <a:latin typeface="Comic Sans MS" pitchFamily="66" charset="0"/>
              </a:rPr>
              <a:t>ÖĞRENME</a:t>
            </a:r>
          </a:p>
        </p:txBody>
      </p:sp>
      <p:sp>
        <p:nvSpPr>
          <p:cNvPr id="16400" name="AutoShape 24"/>
          <p:cNvSpPr>
            <a:spLocks/>
          </p:cNvSpPr>
          <p:nvPr/>
        </p:nvSpPr>
        <p:spPr bwMode="auto">
          <a:xfrm>
            <a:off x="5221288" y="2087563"/>
            <a:ext cx="431800" cy="4032250"/>
          </a:xfrm>
          <a:prstGeom prst="rightBrace">
            <a:avLst>
              <a:gd name="adj1" fmla="val 105358"/>
              <a:gd name="adj2" fmla="val 50310"/>
            </a:avLst>
          </a:prstGeom>
          <a:noFill/>
          <a:ln w="76200">
            <a:solidFill>
              <a:schemeClr val="tx1"/>
            </a:solidFill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819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3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5"/>
          <p:cNvSpPr>
            <a:spLocks noGrp="1" noChangeArrowheads="1"/>
          </p:cNvSpPr>
          <p:nvPr>
            <p:ph type="title"/>
          </p:nvPr>
        </p:nvSpPr>
        <p:spPr>
          <a:xfrm>
            <a:off x="1116013" y="549275"/>
            <a:ext cx="7793037" cy="838200"/>
          </a:xfrm>
        </p:spPr>
        <p:txBody>
          <a:bodyPr/>
          <a:lstStyle/>
          <a:p>
            <a:pPr eaLnBrk="1" hangingPunct="1"/>
            <a:r>
              <a:rPr lang="tr-TR" sz="3200" dirty="0" smtClean="0">
                <a:solidFill>
                  <a:srgbClr val="00B050"/>
                </a:solidFill>
              </a:rPr>
              <a:t>Benlik Algısı Açısından Yetişkin Özellikleri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628800"/>
            <a:ext cx="7129462" cy="3888432"/>
          </a:xfrm>
        </p:spPr>
        <p:txBody>
          <a:bodyPr>
            <a:normAutofit fontScale="77500" lnSpcReduction="20000"/>
          </a:bodyPr>
          <a:lstStyle/>
          <a:p>
            <a:pPr marL="609600" indent="-609600" eaLnBrk="1" hangingPunct="1">
              <a:spcBef>
                <a:spcPct val="0"/>
              </a:spcBef>
            </a:pPr>
            <a:r>
              <a:rPr lang="en-US" sz="2800" dirty="0" err="1" smtClean="0">
                <a:latin typeface="Arial" charset="0"/>
              </a:rPr>
              <a:t>Kendilerine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olgun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bir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insan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gibi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davranılmasını</a:t>
            </a:r>
            <a:r>
              <a:rPr lang="en-US" sz="2800" dirty="0" smtClean="0">
                <a:latin typeface="Arial" charset="0"/>
              </a:rPr>
              <a:t>, </a:t>
            </a:r>
            <a:r>
              <a:rPr lang="en-US" sz="2800" dirty="0" err="1" smtClean="0">
                <a:latin typeface="Arial" charset="0"/>
              </a:rPr>
              <a:t>saygılı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olunmasını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bekler</a:t>
            </a:r>
            <a:r>
              <a:rPr lang="en-US" sz="2800" dirty="0" smtClean="0">
                <a:latin typeface="Arial" charset="0"/>
              </a:rPr>
              <a:t>.</a:t>
            </a:r>
            <a:endParaRPr lang="tr-TR" sz="2800" dirty="0" smtClean="0">
              <a:latin typeface="Arial" charset="0"/>
            </a:endParaRPr>
          </a:p>
          <a:p>
            <a:pPr marL="609600" indent="-60960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sz="2800" dirty="0" smtClean="0">
              <a:latin typeface="Arial" charset="0"/>
            </a:endParaRPr>
          </a:p>
          <a:p>
            <a:pPr marL="609600" indent="-609600" eaLnBrk="1" hangingPunct="1">
              <a:spcBef>
                <a:spcPct val="0"/>
              </a:spcBef>
            </a:pPr>
            <a:r>
              <a:rPr lang="en-US" sz="2800" dirty="0" err="1" smtClean="0">
                <a:latin typeface="Arial" charset="0"/>
              </a:rPr>
              <a:t>Alıngandırlar</a:t>
            </a:r>
            <a:r>
              <a:rPr lang="en-US" sz="2800" dirty="0" smtClean="0">
                <a:latin typeface="Arial" charset="0"/>
              </a:rPr>
              <a:t>, </a:t>
            </a:r>
            <a:r>
              <a:rPr lang="en-US" sz="2800" dirty="0" err="1" smtClean="0">
                <a:latin typeface="Arial" charset="0"/>
              </a:rPr>
              <a:t>başarısızlıktan</a:t>
            </a:r>
            <a:r>
              <a:rPr lang="en-US" sz="2800" dirty="0" smtClean="0">
                <a:latin typeface="Arial" charset="0"/>
              </a:rPr>
              <a:t>, </a:t>
            </a:r>
            <a:r>
              <a:rPr lang="en-US" sz="2800" dirty="0" err="1" smtClean="0">
                <a:latin typeface="Arial" charset="0"/>
              </a:rPr>
              <a:t>başkalarının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yanında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küçük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düş</a:t>
            </a:r>
            <a:r>
              <a:rPr lang="tr-TR" sz="2800" dirty="0">
                <a:latin typeface="Arial" charset="0"/>
              </a:rPr>
              <a:t>(</a:t>
            </a:r>
            <a:r>
              <a:rPr lang="en-US" sz="2800" dirty="0" err="1" smtClean="0">
                <a:latin typeface="Arial" charset="0"/>
              </a:rPr>
              <a:t>ürül</a:t>
            </a:r>
            <a:r>
              <a:rPr lang="en-US" sz="2800" dirty="0" smtClean="0">
                <a:latin typeface="Arial" charset="0"/>
              </a:rPr>
              <a:t>)</a:t>
            </a:r>
            <a:r>
              <a:rPr lang="en-US" sz="2800" dirty="0" err="1" smtClean="0">
                <a:latin typeface="Arial" charset="0"/>
              </a:rPr>
              <a:t>mekten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çekinirler</a:t>
            </a:r>
            <a:r>
              <a:rPr lang="en-US" sz="2800" dirty="0" smtClean="0">
                <a:latin typeface="Arial" charset="0"/>
              </a:rPr>
              <a:t>, </a:t>
            </a:r>
            <a:r>
              <a:rPr lang="en-US" sz="2800" dirty="0" err="1" smtClean="0">
                <a:latin typeface="Arial" charset="0"/>
              </a:rPr>
              <a:t>korkarlar</a:t>
            </a:r>
            <a:r>
              <a:rPr lang="en-US" sz="2800" dirty="0" smtClean="0">
                <a:latin typeface="Arial" charset="0"/>
              </a:rPr>
              <a:t>.</a:t>
            </a:r>
            <a:endParaRPr lang="tr-TR" sz="2800" dirty="0" smtClean="0">
              <a:latin typeface="Arial" charset="0"/>
            </a:endParaRPr>
          </a:p>
          <a:p>
            <a:pPr marL="609600" indent="-609600">
              <a:spcBef>
                <a:spcPct val="0"/>
              </a:spcBef>
            </a:pPr>
            <a:endParaRPr lang="tr-TR" sz="2800" dirty="0" smtClean="0">
              <a:latin typeface="Arial" charset="0"/>
            </a:endParaRPr>
          </a:p>
          <a:p>
            <a:pPr marL="609600" indent="-609600">
              <a:spcBef>
                <a:spcPct val="0"/>
              </a:spcBef>
            </a:pPr>
            <a:r>
              <a:rPr lang="en-US" sz="2800" dirty="0" err="1" smtClean="0">
                <a:latin typeface="Arial" charset="0"/>
              </a:rPr>
              <a:t>Eğitimde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pasif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alıcı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olmaktan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hoşlanmazlar</a:t>
            </a:r>
            <a:r>
              <a:rPr lang="en-US" sz="2800" dirty="0" smtClean="0">
                <a:latin typeface="Arial" charset="0"/>
              </a:rPr>
              <a:t>, </a:t>
            </a:r>
            <a:r>
              <a:rPr lang="en-US" sz="2800" dirty="0" err="1" smtClean="0">
                <a:latin typeface="Arial" charset="0"/>
              </a:rPr>
              <a:t>aktif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rol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almak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isterler</a:t>
            </a:r>
            <a:r>
              <a:rPr lang="en-US" sz="2800" dirty="0" smtClean="0">
                <a:latin typeface="Arial" charset="0"/>
              </a:rPr>
              <a:t>.</a:t>
            </a:r>
            <a:endParaRPr lang="tr-TR" sz="2800" dirty="0" smtClean="0">
              <a:latin typeface="Arial" charset="0"/>
            </a:endParaRPr>
          </a:p>
          <a:p>
            <a:pPr marL="609600" indent="-609600">
              <a:spcBef>
                <a:spcPct val="0"/>
              </a:spcBef>
              <a:buNone/>
            </a:pPr>
            <a:endParaRPr lang="en-US" sz="2800" dirty="0" smtClean="0">
              <a:latin typeface="Arial" charset="0"/>
            </a:endParaRPr>
          </a:p>
          <a:p>
            <a:pPr marL="609600" indent="-609600">
              <a:spcBef>
                <a:spcPct val="0"/>
              </a:spcBef>
            </a:pPr>
            <a:r>
              <a:rPr lang="en-US" sz="2800" dirty="0" err="1" smtClean="0">
                <a:latin typeface="Arial" charset="0"/>
              </a:rPr>
              <a:t>Gereksiz</a:t>
            </a:r>
            <a:r>
              <a:rPr lang="en-US" sz="2800" dirty="0" smtClean="0">
                <a:latin typeface="Arial" charset="0"/>
              </a:rPr>
              <a:t>, </a:t>
            </a:r>
            <a:r>
              <a:rPr lang="en-US" sz="2800" dirty="0" err="1" smtClean="0">
                <a:latin typeface="Arial" charset="0"/>
              </a:rPr>
              <a:t>sıkı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otoriteden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hoşlanmazlar</a:t>
            </a:r>
            <a:r>
              <a:rPr lang="en-US" sz="2800" dirty="0" smtClean="0">
                <a:latin typeface="Arial" charset="0"/>
              </a:rPr>
              <a:t>.</a:t>
            </a:r>
            <a:endParaRPr lang="tr-TR" sz="2800" dirty="0" smtClean="0">
              <a:latin typeface="Arial" charset="0"/>
            </a:endParaRPr>
          </a:p>
          <a:p>
            <a:pPr marL="609600" indent="-609600">
              <a:spcBef>
                <a:spcPct val="0"/>
              </a:spcBef>
            </a:pPr>
            <a:endParaRPr lang="en-US" sz="2800" dirty="0" smtClean="0">
              <a:latin typeface="Arial" charset="0"/>
            </a:endParaRPr>
          </a:p>
          <a:p>
            <a:pPr marL="609600" indent="-609600">
              <a:spcBef>
                <a:spcPct val="0"/>
              </a:spcBef>
            </a:pPr>
            <a:r>
              <a:rPr lang="en-US" sz="2800" dirty="0" err="1" smtClean="0">
                <a:latin typeface="Arial" charset="0"/>
              </a:rPr>
              <a:t>Eğitim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düzeyi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düşük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olan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yetişkinlerde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kendilerine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karşı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bir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güven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eksikliği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olabilir</a:t>
            </a:r>
            <a:r>
              <a:rPr lang="en-US" sz="2800" dirty="0" smtClean="0">
                <a:latin typeface="Arial" charset="0"/>
              </a:rPr>
              <a:t>, </a:t>
            </a:r>
            <a:r>
              <a:rPr lang="en-US" sz="2800" dirty="0" err="1" smtClean="0">
                <a:latin typeface="Arial" charset="0"/>
              </a:rPr>
              <a:t>bu</a:t>
            </a:r>
            <a:r>
              <a:rPr lang="en-US" sz="2800" dirty="0" smtClean="0">
                <a:latin typeface="Arial" charset="0"/>
              </a:rPr>
              <a:t> durum </a:t>
            </a:r>
            <a:r>
              <a:rPr lang="en-US" sz="2800" dirty="0" err="1" smtClean="0">
                <a:latin typeface="Arial" charset="0"/>
              </a:rPr>
              <a:t>onların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eğitime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olan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ilgisini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azaltabilir</a:t>
            </a:r>
            <a:r>
              <a:rPr lang="en-US" sz="2800" dirty="0" smtClean="0">
                <a:latin typeface="Arial" charset="0"/>
              </a:rPr>
              <a:t>.</a:t>
            </a:r>
            <a:endParaRPr lang="tr-TR" sz="2800" dirty="0" smtClean="0">
              <a:latin typeface="Arial" charset="0"/>
            </a:endParaRPr>
          </a:p>
          <a:p>
            <a:pPr marL="609600" indent="-609600" eaLnBrk="1" hangingPunct="1">
              <a:spcBef>
                <a:spcPct val="0"/>
              </a:spcBef>
            </a:pPr>
            <a:endParaRPr lang="tr-TR" sz="2800" dirty="0" smtClean="0">
              <a:latin typeface="Arial" charset="0"/>
            </a:endParaRPr>
          </a:p>
          <a:p>
            <a:pPr marL="609600" indent="-609600" eaLnBrk="1" hangingPunct="1">
              <a:spcBef>
                <a:spcPct val="0"/>
              </a:spcBef>
            </a:pPr>
            <a:endParaRPr lang="tr-TR" sz="2800" dirty="0" smtClean="0">
              <a:latin typeface="Arial" charset="0"/>
            </a:endParaRPr>
          </a:p>
          <a:p>
            <a:pPr marL="609600" indent="-60960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sz="2400" dirty="0" smtClean="0">
              <a:latin typeface="Arial" charset="0"/>
            </a:endParaRPr>
          </a:p>
        </p:txBody>
      </p:sp>
      <p:sp>
        <p:nvSpPr>
          <p:cNvPr id="2" name="İçerik Yer Tutucusu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1" name="Rectangle 1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AU" b="1" dirty="0" err="1">
                <a:solidFill>
                  <a:srgbClr val="00B050"/>
                </a:solidFill>
              </a:rPr>
              <a:t>Öğretim</a:t>
            </a:r>
            <a:r>
              <a:rPr lang="en-AU" b="1" dirty="0">
                <a:solidFill>
                  <a:srgbClr val="00B050"/>
                </a:solidFill>
              </a:rPr>
              <a:t> – </a:t>
            </a:r>
            <a:r>
              <a:rPr lang="en-AU" b="1" dirty="0" err="1">
                <a:solidFill>
                  <a:srgbClr val="00B050"/>
                </a:solidFill>
              </a:rPr>
              <a:t>Öğrenme</a:t>
            </a:r>
            <a:r>
              <a:rPr lang="tr-TR" b="1" dirty="0">
                <a:solidFill>
                  <a:srgbClr val="00B050"/>
                </a:solidFill>
              </a:rPr>
              <a:t>....</a:t>
            </a:r>
          </a:p>
        </p:txBody>
      </p:sp>
      <p:sp>
        <p:nvSpPr>
          <p:cNvPr id="9" name="3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1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99D6FC-5990-4658-8595-F676DBBE8A38}" type="slidenum">
              <a:rPr lang="tr-TR"/>
              <a:pPr>
                <a:defRPr/>
              </a:pPr>
              <a:t>2</a:t>
            </a:fld>
            <a:endParaRPr lang="tr-TR"/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1042988" y="2781300"/>
            <a:ext cx="6769100" cy="2462213"/>
            <a:chOff x="657" y="1752"/>
            <a:chExt cx="4264" cy="1551"/>
          </a:xfrm>
        </p:grpSpPr>
        <p:sp>
          <p:nvSpPr>
            <p:cNvPr id="14342" name="Oval 20"/>
            <p:cNvSpPr>
              <a:spLocks noChangeArrowheads="1"/>
            </p:cNvSpPr>
            <p:nvPr/>
          </p:nvSpPr>
          <p:spPr bwMode="auto">
            <a:xfrm>
              <a:off x="1202" y="1752"/>
              <a:ext cx="3447" cy="1179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3" name="Oval 17"/>
            <p:cNvSpPr>
              <a:spLocks noChangeArrowheads="1"/>
            </p:cNvSpPr>
            <p:nvPr/>
          </p:nvSpPr>
          <p:spPr bwMode="auto">
            <a:xfrm>
              <a:off x="657" y="1888"/>
              <a:ext cx="1134" cy="862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tr-TR" sz="2400" b="1">
                  <a:solidFill>
                    <a:schemeClr val="accent2"/>
                  </a:solidFill>
                </a:rPr>
                <a:t>Eğitmen</a:t>
              </a:r>
            </a:p>
          </p:txBody>
        </p:sp>
        <p:sp>
          <p:nvSpPr>
            <p:cNvPr id="9235" name="Oval 19"/>
            <p:cNvSpPr>
              <a:spLocks noChangeArrowheads="1"/>
            </p:cNvSpPr>
            <p:nvPr/>
          </p:nvSpPr>
          <p:spPr bwMode="auto">
            <a:xfrm>
              <a:off x="3787" y="1933"/>
              <a:ext cx="1134" cy="862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tr-TR" sz="2400" b="1">
                  <a:solidFill>
                    <a:schemeClr val="accent2"/>
                  </a:solidFill>
                </a:rPr>
                <a:t>Öğrenci</a:t>
              </a:r>
            </a:p>
          </p:txBody>
        </p:sp>
        <p:sp>
          <p:nvSpPr>
            <p:cNvPr id="14345" name="AutoShape 21"/>
            <p:cNvSpPr>
              <a:spLocks noChangeArrowheads="1"/>
            </p:cNvSpPr>
            <p:nvPr/>
          </p:nvSpPr>
          <p:spPr bwMode="auto">
            <a:xfrm>
              <a:off x="1927" y="2069"/>
              <a:ext cx="1815" cy="590"/>
            </a:xfrm>
            <a:custGeom>
              <a:avLst/>
              <a:gdLst>
                <a:gd name="T0" fmla="*/ 114 w 21600"/>
                <a:gd name="T1" fmla="*/ 0 h 21600"/>
                <a:gd name="T2" fmla="*/ 0 w 21600"/>
                <a:gd name="T3" fmla="*/ 8 h 21600"/>
                <a:gd name="T4" fmla="*/ 114 w 21600"/>
                <a:gd name="T5" fmla="*/ 16 h 21600"/>
                <a:gd name="T6" fmla="*/ 153 w 21600"/>
                <a:gd name="T7" fmla="*/ 8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80 w 21600"/>
                <a:gd name="T13" fmla="*/ 5418 h 21600"/>
                <a:gd name="T14" fmla="*/ 18899 w 21600"/>
                <a:gd name="T15" fmla="*/ 1618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tr-TR" sz="2400">
                  <a:solidFill>
                    <a:schemeClr val="tx2"/>
                  </a:solidFill>
                </a:rPr>
                <a:t>Medya </a:t>
              </a:r>
              <a:r>
                <a:rPr lang="tr-TR" sz="3200">
                  <a:solidFill>
                    <a:schemeClr val="tx2"/>
                  </a:solidFill>
                </a:rPr>
                <a:t>Mesaj</a:t>
              </a:r>
            </a:p>
          </p:txBody>
        </p:sp>
        <p:sp>
          <p:nvSpPr>
            <p:cNvPr id="14346" name="Text Box 23"/>
            <p:cNvSpPr txBox="1">
              <a:spLocks noChangeArrowheads="1"/>
            </p:cNvSpPr>
            <p:nvPr/>
          </p:nvSpPr>
          <p:spPr bwMode="auto">
            <a:xfrm>
              <a:off x="2381" y="2976"/>
              <a:ext cx="98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tr-TR" sz="2800" b="1">
                  <a:solidFill>
                    <a:schemeClr val="tx2"/>
                  </a:solidFill>
                </a:rPr>
                <a:t>Yöntem</a:t>
              </a:r>
            </a:p>
          </p:txBody>
        </p:sp>
      </p:grpSp>
    </p:spTree>
  </p:cSld>
  <p:clrMapOvr>
    <a:masterClrMapping/>
  </p:clrMapOvr>
  <p:transition spd="med">
    <p:strips/>
    <p:sndAc>
      <p:endSnd/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b="1" dirty="0">
                <a:solidFill>
                  <a:srgbClr val="00B050"/>
                </a:solidFill>
              </a:rPr>
              <a:t>Nasıl Öğreniyoruz?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40D058-D7F6-4912-9DCA-21E3B5398EC4}" type="slidenum">
              <a:rPr lang="tr-TR"/>
              <a:pPr>
                <a:defRPr/>
              </a:pPr>
              <a:t>3</a:t>
            </a:fld>
            <a:endParaRPr lang="tr-TR"/>
          </a:p>
        </p:txBody>
      </p:sp>
      <p:pic>
        <p:nvPicPr>
          <p:cNvPr id="15365" name="Picture 2" descr="resim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8888" y="1855788"/>
            <a:ext cx="7504112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strips/>
    <p:sndAc>
      <p:endSnd/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/>
              <a:t>Yetişkin Öğrenmesi Nedir?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3997325"/>
          </a:xfrm>
        </p:spPr>
        <p:txBody>
          <a:bodyPr/>
          <a:lstStyle/>
          <a:p>
            <a:r>
              <a:rPr lang="tr-TR" altLang="en-US"/>
              <a:t>Yetişkin öğrenmesi, düşünsel, bedensel ve toplumsal olgunluğa erişmiş kimselerin yeni bilgi ve beceriler edinmesi, yeni tutumlar geliştirmesi işlemidir.</a:t>
            </a:r>
          </a:p>
        </p:txBody>
      </p:sp>
    </p:spTree>
    <p:extLst>
      <p:ext uri="{BB962C8B-B14F-4D97-AF65-F5344CB8AC3E}">
        <p14:creationId xmlns:p14="http://schemas.microsoft.com/office/powerpoint/2010/main" val="1422110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/>
            <a:r>
              <a:rPr lang="tr-TR" altLang="en-US" dirty="0">
                <a:latin typeface="Times New Roman" panose="02020603050405020304" pitchFamily="18" charset="0"/>
              </a:rPr>
              <a:t>Yetişkin Öğrenmesinin Özellikleri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84535" y="1779588"/>
            <a:ext cx="8229600" cy="5078412"/>
          </a:xfrm>
        </p:spPr>
        <p:txBody>
          <a:bodyPr/>
          <a:lstStyle/>
          <a:p>
            <a:r>
              <a:rPr lang="tr-TR" altLang="en-US" dirty="0">
                <a:latin typeface="Times New Roman" panose="02020603050405020304" pitchFamily="18" charset="0"/>
              </a:rPr>
              <a:t>Eğitimden çekilme veya eğitime dahil olma hakkı vardır.</a:t>
            </a:r>
          </a:p>
          <a:p>
            <a:endParaRPr lang="tr-TR" altLang="en-US" dirty="0">
              <a:latin typeface="Times New Roman" panose="02020603050405020304" pitchFamily="18" charset="0"/>
            </a:endParaRPr>
          </a:p>
          <a:p>
            <a:r>
              <a:rPr lang="tr-TR" altLang="en-US" dirty="0">
                <a:latin typeface="Times New Roman" panose="02020603050405020304" pitchFamily="18" charset="0"/>
              </a:rPr>
              <a:t>Yeterli gereksinmeleri ve ilgileri varsa motive olur.</a:t>
            </a:r>
            <a:br>
              <a:rPr lang="tr-TR" altLang="en-US" dirty="0">
                <a:latin typeface="Times New Roman" panose="02020603050405020304" pitchFamily="18" charset="0"/>
              </a:rPr>
            </a:br>
            <a:endParaRPr lang="tr-TR" altLang="en-US" dirty="0">
              <a:latin typeface="Times New Roman" panose="02020603050405020304" pitchFamily="18" charset="0"/>
            </a:endParaRPr>
          </a:p>
          <a:p>
            <a:r>
              <a:rPr lang="tr-TR" altLang="en-US" dirty="0">
                <a:latin typeface="Times New Roman" panose="02020603050405020304" pitchFamily="18" charset="0"/>
              </a:rPr>
              <a:t>Öğrenmeyi sığdıracağı zaman kısıtlıdır</a:t>
            </a:r>
            <a:r>
              <a:rPr lang="tr-TR" altLang="en-US" b="1" dirty="0">
                <a:latin typeface="Times New Roman" panose="02020603050405020304" pitchFamily="18" charset="0"/>
              </a:rPr>
              <a:t>.</a:t>
            </a:r>
            <a:r>
              <a:rPr lang="tr-TR" altLang="en-US" dirty="0">
                <a:latin typeface="Times New Roman" panose="02020603050405020304" pitchFamily="18" charset="0"/>
              </a:rPr>
              <a:t/>
            </a:r>
            <a:br>
              <a:rPr lang="tr-TR" altLang="en-US" dirty="0">
                <a:latin typeface="Times New Roman" panose="02020603050405020304" pitchFamily="18" charset="0"/>
              </a:rPr>
            </a:br>
            <a:endParaRPr lang="tr-TR" altLang="en-US" dirty="0">
              <a:latin typeface="Times New Roman" panose="02020603050405020304" pitchFamily="18" charset="0"/>
            </a:endParaRPr>
          </a:p>
          <a:p>
            <a:r>
              <a:rPr lang="tr-TR" altLang="en-US" dirty="0">
                <a:latin typeface="Times New Roman" panose="02020603050405020304" pitchFamily="18" charset="0"/>
              </a:rPr>
              <a:t>Zamana değer verir ve zamanının yapıcı şekilde kullanılmasını ister.</a:t>
            </a:r>
          </a:p>
        </p:txBody>
      </p:sp>
    </p:spTree>
    <p:extLst>
      <p:ext uri="{BB962C8B-B14F-4D97-AF65-F5344CB8AC3E}">
        <p14:creationId xmlns:p14="http://schemas.microsoft.com/office/powerpoint/2010/main" val="2390321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 sz="3500" b="0">
              <a:latin typeface="Times New Roman" panose="02020603050405020304" pitchFamily="18" charset="0"/>
            </a:endParaRP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84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altLang="en-US">
                <a:latin typeface="Times New Roman" panose="02020603050405020304" pitchFamily="18" charset="0"/>
              </a:rPr>
              <a:t>Öğrendiklerinden yakın gelecekte fayda umar</a:t>
            </a:r>
            <a:r>
              <a:rPr lang="tr-TR" altLang="en-US" b="1">
                <a:latin typeface="Times New Roman" panose="02020603050405020304" pitchFamily="18" charset="0"/>
              </a:rPr>
              <a:t>.</a:t>
            </a:r>
          </a:p>
          <a:p>
            <a:pPr>
              <a:lnSpc>
                <a:spcPct val="90000"/>
              </a:lnSpc>
            </a:pPr>
            <a:endParaRPr lang="tr-TR" altLang="en-US" b="1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tr-TR" altLang="en-US">
                <a:latin typeface="Times New Roman" panose="02020603050405020304" pitchFamily="18" charset="0"/>
              </a:rPr>
              <a:t>Öğretilenlerle tecrübeleri arasında bağlantı kurmak ister.</a:t>
            </a:r>
          </a:p>
          <a:p>
            <a:pPr>
              <a:lnSpc>
                <a:spcPct val="90000"/>
              </a:lnSpc>
            </a:pPr>
            <a:endParaRPr lang="tr-TR" altLang="en-US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tr-TR" altLang="en-US">
                <a:latin typeface="Times New Roman" panose="02020603050405020304" pitchFamily="18" charset="0"/>
              </a:rPr>
              <a:t>Deneyimleri ile çelişen öğrenmelere direnç gösterir.</a:t>
            </a:r>
            <a:r>
              <a:rPr lang="en-US" altLang="en-US" b="1">
                <a:latin typeface="Times New Roman" panose="02020603050405020304" pitchFamily="18" charset="0"/>
              </a:rPr>
              <a:t/>
            </a:r>
            <a:br>
              <a:rPr lang="en-US" altLang="en-US" b="1">
                <a:latin typeface="Times New Roman" panose="02020603050405020304" pitchFamily="18" charset="0"/>
              </a:rPr>
            </a:br>
            <a:endParaRPr lang="tr-TR" altLang="en-US" b="1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tr-TR" altLang="en-US">
                <a:latin typeface="Times New Roman" panose="02020603050405020304" pitchFamily="18" charset="0"/>
              </a:rPr>
              <a:t>Değer verdiği inançlara ters düşen bilgi ve fikirlere karşı hoşnutsuzdur.</a:t>
            </a:r>
          </a:p>
          <a:p>
            <a:pPr>
              <a:lnSpc>
                <a:spcPct val="90000"/>
              </a:lnSpc>
            </a:pPr>
            <a:endParaRPr lang="tr-TR" altLang="en-US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tr-TR" altLang="en-US" b="1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tr-TR" altLang="en-US" b="1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4610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 sz="3500" b="0">
              <a:latin typeface="Times New Roman" panose="02020603050405020304" pitchFamily="18" charset="0"/>
            </a:endParaRPr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222875"/>
          </a:xfrm>
        </p:spPr>
        <p:txBody>
          <a:bodyPr/>
          <a:lstStyle/>
          <a:p>
            <a:r>
              <a:rPr lang="tr-TR" altLang="en-US">
                <a:latin typeface="Times New Roman" panose="02020603050405020304" pitchFamily="18" charset="0"/>
              </a:rPr>
              <a:t>Öğrenme araçlarının bolluğundan faydalanmak ister.</a:t>
            </a:r>
          </a:p>
          <a:p>
            <a:endParaRPr lang="tr-TR" altLang="en-US">
              <a:latin typeface="Times New Roman" panose="02020603050405020304" pitchFamily="18" charset="0"/>
            </a:endParaRPr>
          </a:p>
          <a:p>
            <a:r>
              <a:rPr lang="tr-TR" altLang="en-US">
                <a:latin typeface="Times New Roman" panose="02020603050405020304" pitchFamily="18" charset="0"/>
              </a:rPr>
              <a:t>Öğretmen öğrenci ilişkisi farklıdır,kendisine öğrenci gibi davranılmasından  hoşlanmaz.</a:t>
            </a:r>
          </a:p>
          <a:p>
            <a:endParaRPr lang="tr-TR" altLang="en-US">
              <a:latin typeface="Times New Roman" panose="02020603050405020304" pitchFamily="18" charset="0"/>
            </a:endParaRPr>
          </a:p>
          <a:p>
            <a:r>
              <a:rPr lang="tr-TR" altLang="en-US">
                <a:latin typeface="Times New Roman" panose="02020603050405020304" pitchFamily="18" charset="0"/>
              </a:rPr>
              <a:t>Kişilere saygılı olunmasını ister. Alıngandır, başarısızlıktan korkar.</a:t>
            </a:r>
          </a:p>
          <a:p>
            <a:pPr>
              <a:buFont typeface="Wingdings" panose="05000000000000000000" pitchFamily="2" charset="2"/>
              <a:buNone/>
            </a:pPr>
            <a:endParaRPr lang="tr-TR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511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 b="0">
              <a:latin typeface="Times New Roman" panose="02020603050405020304" pitchFamily="18" charset="0"/>
            </a:endParaRP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4718050"/>
          </a:xfrm>
        </p:spPr>
        <p:txBody>
          <a:bodyPr/>
          <a:lstStyle/>
          <a:p>
            <a:r>
              <a:rPr lang="tr-TR" altLang="en-US">
                <a:latin typeface="Times New Roman" panose="02020603050405020304" pitchFamily="18" charset="0"/>
              </a:rPr>
              <a:t>İhtiyaç duyduklarını öğrenir. aile, toplum, meslek…Eğitim konularının ihtiyaçlarını karşılamasını ister.</a:t>
            </a:r>
          </a:p>
          <a:p>
            <a:pPr>
              <a:buFont typeface="Wingdings" panose="05000000000000000000" pitchFamily="2" charset="2"/>
              <a:buNone/>
            </a:pPr>
            <a:endParaRPr lang="tr-TR" altLang="en-US">
              <a:latin typeface="Times New Roman" panose="02020603050405020304" pitchFamily="18" charset="0"/>
            </a:endParaRPr>
          </a:p>
          <a:p>
            <a:r>
              <a:rPr lang="tr-TR" altLang="en-US">
                <a:latin typeface="Times New Roman" panose="02020603050405020304" pitchFamily="18" charset="0"/>
              </a:rPr>
              <a:t>Rekabetten çok işbirliği içindedir.</a:t>
            </a:r>
          </a:p>
          <a:p>
            <a:endParaRPr lang="tr-TR" altLang="en-US">
              <a:latin typeface="Times New Roman" panose="02020603050405020304" pitchFamily="18" charset="0"/>
            </a:endParaRPr>
          </a:p>
          <a:p>
            <a:r>
              <a:rPr lang="tr-TR" altLang="en-US">
                <a:latin typeface="Times New Roman" panose="02020603050405020304" pitchFamily="18" charset="0"/>
              </a:rPr>
              <a:t>Pasif değil aktif alıcı olmak ister.</a:t>
            </a:r>
          </a:p>
          <a:p>
            <a:endParaRPr lang="tr-TR" altLang="en-US">
              <a:latin typeface="Times New Roman" panose="02020603050405020304" pitchFamily="18" charset="0"/>
            </a:endParaRPr>
          </a:p>
          <a:p>
            <a:endParaRPr lang="tr-TR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7406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z="3500">
                <a:latin typeface="Times New Roman" panose="02020603050405020304" pitchFamily="18" charset="0"/>
              </a:rPr>
              <a:t/>
            </a:r>
            <a:br>
              <a:rPr lang="tr-TR" altLang="en-US" sz="3500">
                <a:latin typeface="Times New Roman" panose="02020603050405020304" pitchFamily="18" charset="0"/>
              </a:rPr>
            </a:br>
            <a:endParaRPr lang="tr-TR" altLang="en-US" sz="3500">
              <a:latin typeface="Times New Roman" panose="02020603050405020304" pitchFamily="18" charset="0"/>
            </a:endParaRP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4862512"/>
          </a:xfrm>
        </p:spPr>
        <p:txBody>
          <a:bodyPr/>
          <a:lstStyle/>
          <a:p>
            <a:r>
              <a:rPr lang="tr-TR" altLang="en-US">
                <a:latin typeface="Times New Roman" panose="02020603050405020304" pitchFamily="18" charset="0"/>
              </a:rPr>
              <a:t>Öğrendiklerinin sorunlara pratik çözümler getirmesini ister.</a:t>
            </a:r>
          </a:p>
          <a:p>
            <a:endParaRPr lang="tr-TR" altLang="en-US">
              <a:latin typeface="Times New Roman" panose="02020603050405020304" pitchFamily="18" charset="0"/>
            </a:endParaRPr>
          </a:p>
          <a:p>
            <a:r>
              <a:rPr lang="tr-TR" altLang="en-US">
                <a:latin typeface="Times New Roman" panose="02020603050405020304" pitchFamily="18" charset="0"/>
              </a:rPr>
              <a:t>Yetişkinlerde bireysel farklılıklar artış gösterir. Bu yüzden gerekli tedbirler alınmalıdır.</a:t>
            </a:r>
          </a:p>
          <a:p>
            <a:endParaRPr lang="tr-TR" altLang="en-US">
              <a:latin typeface="Times New Roman" panose="02020603050405020304" pitchFamily="18" charset="0"/>
            </a:endParaRPr>
          </a:p>
          <a:p>
            <a:r>
              <a:rPr lang="tr-TR" altLang="en-US">
                <a:latin typeface="Times New Roman" panose="02020603050405020304" pitchFamily="18" charset="0"/>
              </a:rPr>
              <a:t>Öğrenme yönelimi yaşam merkezlidir, konu merkezli değil.</a:t>
            </a:r>
          </a:p>
          <a:p>
            <a:endParaRPr lang="tr-TR" altLang="en-US">
              <a:latin typeface="Times New Roman" panose="02020603050405020304" pitchFamily="18" charset="0"/>
            </a:endParaRPr>
          </a:p>
          <a:p>
            <a:endParaRPr lang="tr-TR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01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65</TotalTime>
  <Words>397</Words>
  <Application>Microsoft Office PowerPoint</Application>
  <PresentationFormat>Ekran Gösterisi (4:3)</PresentationFormat>
  <Paragraphs>95</Paragraphs>
  <Slides>15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15</vt:i4>
      </vt:variant>
    </vt:vector>
  </HeadingPairs>
  <TitlesOfParts>
    <vt:vector size="23" baseType="lpstr">
      <vt:lpstr>Arial</vt:lpstr>
      <vt:lpstr>Arial Rounded MT Bold</vt:lpstr>
      <vt:lpstr>Calibri</vt:lpstr>
      <vt:lpstr>Comic Sans MS</vt:lpstr>
      <vt:lpstr>Times New Roman</vt:lpstr>
      <vt:lpstr>Wingdings</vt:lpstr>
      <vt:lpstr>Ofis Teması</vt:lpstr>
      <vt:lpstr>Network</vt:lpstr>
      <vt:lpstr>YETİŞKİN DİN EĞİTİMİ</vt:lpstr>
      <vt:lpstr>Öğretim – Öğrenme....</vt:lpstr>
      <vt:lpstr>Nasıl Öğreniyoruz?</vt:lpstr>
      <vt:lpstr>Yetişkin Öğrenmesi Nedir?</vt:lpstr>
      <vt:lpstr>Yetişkin Öğrenmesinin Özellikleri</vt:lpstr>
      <vt:lpstr>PowerPoint Sunusu</vt:lpstr>
      <vt:lpstr>PowerPoint Sunusu</vt:lpstr>
      <vt:lpstr>PowerPoint Sunusu</vt:lpstr>
      <vt:lpstr> </vt:lpstr>
      <vt:lpstr> Yetişkinlerin Öğrenme Şekilleri Farklıdır; </vt:lpstr>
      <vt:lpstr>PowerPoint Sunusu</vt:lpstr>
      <vt:lpstr>Yetişkinlerin Öğrenme Özellikleri</vt:lpstr>
      <vt:lpstr>Yetişkinlerin Öğrenme Özellikleri</vt:lpstr>
      <vt:lpstr>Öğrendiklerimizin ...</vt:lpstr>
      <vt:lpstr>Benlik Algısı Açısından Yetişkin Özellikleri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YETİŞKİN DİN EĞİTİMİ</dc:title>
  <dc:creator>ayşe uyanık</dc:creator>
  <cp:lastModifiedBy>user</cp:lastModifiedBy>
  <cp:revision>10</cp:revision>
  <dcterms:created xsi:type="dcterms:W3CDTF">2014-03-10T11:18:18Z</dcterms:created>
  <dcterms:modified xsi:type="dcterms:W3CDTF">2018-03-26T08:47:01Z</dcterms:modified>
</cp:coreProperties>
</file>