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5" r:id="rId1"/>
  </p:sldMasterIdLst>
  <p:sldIdLst>
    <p:sldId id="275" r:id="rId2"/>
    <p:sldId id="276" r:id="rId3"/>
    <p:sldId id="257" r:id="rId4"/>
    <p:sldId id="258" r:id="rId5"/>
    <p:sldId id="272" r:id="rId6"/>
    <p:sldId id="273" r:id="rId7"/>
    <p:sldId id="260" r:id="rId8"/>
    <p:sldId id="261" r:id="rId9"/>
    <p:sldId id="264" r:id="rId10"/>
    <p:sldId id="265" r:id="rId11"/>
    <p:sldId id="267" r:id="rId12"/>
    <p:sldId id="268" r:id="rId13"/>
    <p:sldId id="262" r:id="rId14"/>
    <p:sldId id="263" r:id="rId15"/>
    <p:sldId id="269" r:id="rId16"/>
    <p:sldId id="277" r:id="rId17"/>
    <p:sldId id="278"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D200B3F0-A9BC-48CE-8EB6-ECE965069900}" type="datetimeFigureOut">
              <a:rPr lang="en-US" smtClean="0"/>
              <a:pPr/>
              <a:t>3/30/2018</a:t>
            </a:fld>
            <a:endParaRPr lang="en-US" dirty="0"/>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r>
              <a:rPr lang="en-US" smtClean="0"/>
              <a:t>
              </a:t>
            </a:r>
            <a:endParaRPr lang="en-US" dirty="0"/>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55046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54D2318-CE40-42F6-962A-4C6D6CF697DB}" type="datetimeFigureOut">
              <a:rPr lang="en-US" smtClean="0"/>
              <a:t>3/30/2018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40084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C476AC1-EB7F-4BEF-90D9-5764B50DAF8A}" type="datetimeFigureOut">
              <a:rPr lang="en-US" smtClean="0"/>
              <a:t>3/30/2018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70458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B20712A-F861-4AB0-A754-4F5A2033CD4B}" type="datetimeFigureOut">
              <a:rPr lang="en-US" smtClean="0"/>
              <a:t>3/30/2018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14616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24507B7-F2DC-4B2C-B14D-58A9766807A2}" type="datetimeFigureOut">
              <a:rPr lang="en-US" smtClean="0"/>
              <a:t>3/30/2018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211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04A483D-5CB4-4842-8F2F-05D5276ACF63}" type="datetimeFigureOut">
              <a:rPr lang="en-US" smtClean="0"/>
              <a:t>3/30/2018</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25938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D1CE32E-9DC0-47C8-A657-48F5C3E4A10B}" type="datetimeFigureOut">
              <a:rPr lang="en-US" smtClean="0"/>
              <a:t>3/30/2018</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79015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BDF5C0D-8C3A-4771-A43D-83937FC700D4}" type="datetimeFigureOut">
              <a:rPr lang="en-US" smtClean="0"/>
              <a:t>3/30/2018</a:t>
            </a:fld>
            <a:endParaRPr lang="en-US" dirty="0"/>
          </a:p>
        </p:txBody>
      </p:sp>
      <p:sp>
        <p:nvSpPr>
          <p:cNvPr id="4" name="Footer Placeholder 3"/>
          <p:cNvSpPr>
            <a:spLocks noGrp="1"/>
          </p:cNvSpPr>
          <p:nvPr>
            <p:ph type="ftr" sz="quarter" idx="11"/>
          </p:nvPr>
        </p:nvSpPr>
        <p:spPr/>
        <p:txBody>
          <a:bodyPr/>
          <a:lstStyle/>
          <a:p>
            <a:r>
              <a:rPr lang="en-US" smtClean="0"/>
              <a:t>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9138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03D2D6-FCC2-425A-A4A7-8058E8C01CB1}" type="datetimeFigureOut">
              <a:rPr lang="en-US" smtClean="0"/>
              <a:t>3/30/2018</a:t>
            </a:fld>
            <a:endParaRPr lang="en-US" dirty="0"/>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96120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tr-TR" smtClean="0"/>
              <a:t>Asıl metin stillerini düzenlemek için tıklatın</a:t>
            </a:r>
          </a:p>
        </p:txBody>
      </p:sp>
      <p:sp>
        <p:nvSpPr>
          <p:cNvPr id="5" name="Date Placeholder 4"/>
          <p:cNvSpPr>
            <a:spLocks noGrp="1"/>
          </p:cNvSpPr>
          <p:nvPr>
            <p:ph type="dt" sz="half" idx="10"/>
          </p:nvPr>
        </p:nvSpPr>
        <p:spPr/>
        <p:txBody>
          <a:bodyPr/>
          <a:lstStyle/>
          <a:p>
            <a:fld id="{D8CF2683-E6E7-4CC3-9EEE-7854DD4F3545}" type="datetimeFigureOut">
              <a:rPr lang="en-US" smtClean="0"/>
              <a:t>3/30/2018</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30854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12192000" cy="5330952"/>
          </a:xfrm>
          <a:blipFill>
            <a:blip r:embed="rId2"/>
            <a:stretch>
              <a:fillRect/>
            </a:stretch>
          </a:blip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7E120F81-B39D-4CBB-8BF3-5D6E395D0F72}" type="datetimeFigureOut">
              <a:rPr lang="en-US" smtClean="0"/>
              <a:t>3/30/2018</a:t>
            </a:fld>
            <a:endParaRPr lang="en-US" dirty="0"/>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r>
              <a:rPr lang="en-US" smtClean="0"/>
              <a:t>
              </a:t>
            </a:r>
            <a:endParaRPr lang="en-US" dirty="0"/>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7957772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564B320A-89BA-47B2-A525-92E8D10B06E4}" type="datetimeFigureOut">
              <a:rPr lang="en-US" smtClean="0"/>
              <a:t>3/30/2018</a:t>
            </a:fld>
            <a:endParaRPr lang="en-US" dirty="0"/>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r>
              <a:rPr lang="en-US" smtClean="0"/>
              <a:t>
              </a:t>
            </a:r>
            <a:endParaRPr lang="en-US" dirty="0"/>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2395989"/>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hf sldNum="0" hdr="0" ftr="0" dt="0"/>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www.google.com.tr/url?sa=i&amp;rct=j&amp;q=&amp;esrc=s&amp;source=images&amp;cd=&amp;cad=rja&amp;uact=8&amp;ved=2ahUKEwjPpPCe9qLZAhXFjiwKHQ4iApQQjRx6BAgAEAY&amp;url=http://www.okulaski.com/haydi-kizlar-okula-ile-ilgili-kampanya-adi-kampanya-slogani-ve-konusuyla-ilgili-afis.html&amp;psig=AOvVaw35DkHtRUmUVaoDP_6x71om&amp;ust=1518612212286373" TargetMode="External"/><Relationship Id="rId2" Type="http://schemas.openxmlformats.org/officeDocument/2006/relationships/image" Target="../media/image3.jpeg"/><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etcep.meb.gov.tr/ders-kitaplari-incelendi-detayi-1462463378108" TargetMode="External"/><Relationship Id="rId2" Type="http://schemas.openxmlformats.org/officeDocument/2006/relationships/hyperlink" Target="http://etcep.meb.gov.tr/yerel-toplumsal-seferberlik-kampanyalari-tamamlandi-detayi-1465819664411" TargetMode="External"/><Relationship Id="rId1" Type="http://schemas.openxmlformats.org/officeDocument/2006/relationships/slideLayout" Target="../slideLayouts/slideLayout2.xml"/><Relationship Id="rId4" Type="http://schemas.openxmlformats.org/officeDocument/2006/relationships/hyperlink" Target="http://etcep.meb.gov.tr/"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a:solidFill>
                  <a:srgbClr val="7030A0"/>
                </a:solidFill>
              </a:rPr>
              <a:t>TOPLUMSAL </a:t>
            </a:r>
            <a:r>
              <a:rPr lang="tr-TR" dirty="0" smtClean="0">
                <a:solidFill>
                  <a:srgbClr val="7030A0"/>
                </a:solidFill>
              </a:rPr>
              <a:t>CİNSİYET </a:t>
            </a:r>
            <a:r>
              <a:rPr lang="tr-TR" dirty="0">
                <a:solidFill>
                  <a:srgbClr val="7030A0"/>
                </a:solidFill>
              </a:rPr>
              <a:t>EŞİTLİĞİ </a:t>
            </a:r>
            <a:r>
              <a:rPr lang="tr-TR" dirty="0" smtClean="0">
                <a:solidFill>
                  <a:srgbClr val="7030A0"/>
                </a:solidFill>
              </a:rPr>
              <a:t/>
            </a:r>
            <a:br>
              <a:rPr lang="tr-TR" dirty="0" smtClean="0">
                <a:solidFill>
                  <a:srgbClr val="7030A0"/>
                </a:solidFill>
              </a:rPr>
            </a:br>
            <a:r>
              <a:rPr lang="tr-TR" sz="1600" b="1" dirty="0">
                <a:solidFill>
                  <a:srgbClr val="7030A0"/>
                </a:solidFill>
                <a:latin typeface="Calibri" panose="020F0502020204030204" pitchFamily="34" charset="0"/>
              </a:rPr>
              <a:t>Doç. Dr. Fevziye Sayılan </a:t>
            </a:r>
            <a:r>
              <a:rPr lang="tr-TR" sz="1600" b="1" dirty="0" err="1">
                <a:solidFill>
                  <a:srgbClr val="7030A0"/>
                </a:solidFill>
                <a:latin typeface="Calibri" panose="020F0502020204030204" pitchFamily="34" charset="0"/>
              </a:rPr>
              <a:t>Kocayiğit</a:t>
            </a:r>
            <a:r>
              <a:rPr lang="tr-TR" sz="1600" b="1" dirty="0">
                <a:solidFill>
                  <a:srgbClr val="7030A0"/>
                </a:solidFill>
                <a:latin typeface="Calibri" panose="020F0502020204030204" pitchFamily="34" charset="0"/>
              </a:rPr>
              <a:t> </a:t>
            </a:r>
            <a:br>
              <a:rPr lang="tr-TR" sz="1600" b="1" dirty="0">
                <a:solidFill>
                  <a:srgbClr val="7030A0"/>
                </a:solidFill>
                <a:latin typeface="Calibri" panose="020F0502020204030204" pitchFamily="34" charset="0"/>
              </a:rPr>
            </a:br>
            <a:r>
              <a:rPr lang="tr-TR" sz="1600" b="1" dirty="0">
                <a:solidFill>
                  <a:srgbClr val="7030A0"/>
                </a:solidFill>
                <a:latin typeface="Calibri" panose="020F0502020204030204" pitchFamily="34" charset="0"/>
              </a:rPr>
              <a:t>ARP472 Toplumsal Cinsiyet ve Eğitim Dersi </a:t>
            </a:r>
            <a:br>
              <a:rPr lang="tr-TR" sz="1600" b="1" dirty="0">
                <a:solidFill>
                  <a:srgbClr val="7030A0"/>
                </a:solidFill>
                <a:latin typeface="Calibri" panose="020F0502020204030204" pitchFamily="34" charset="0"/>
              </a:rPr>
            </a:br>
            <a:r>
              <a:rPr lang="tr-TR" sz="1600" b="1" dirty="0">
                <a:solidFill>
                  <a:srgbClr val="7030A0"/>
                </a:solidFill>
                <a:latin typeface="Calibri" panose="020F0502020204030204" pitchFamily="34" charset="0"/>
              </a:rPr>
              <a:t>Açık Ders Malzemeleri </a:t>
            </a:r>
            <a:br>
              <a:rPr lang="tr-TR" sz="1600" b="1" dirty="0">
                <a:solidFill>
                  <a:srgbClr val="7030A0"/>
                </a:solidFill>
                <a:latin typeface="Calibri" panose="020F0502020204030204" pitchFamily="34" charset="0"/>
              </a:rPr>
            </a:br>
            <a:endParaRPr lang="tr-TR" sz="1600" dirty="0">
              <a:solidFill>
                <a:srgbClr val="7030A0"/>
              </a:solidFill>
              <a:latin typeface="Calibri" panose="020F0502020204030204" pitchFamily="34" charset="0"/>
            </a:endParaRPr>
          </a:p>
        </p:txBody>
      </p:sp>
      <p:sp>
        <p:nvSpPr>
          <p:cNvPr id="4" name="İçerik Yer Tutucusu 3"/>
          <p:cNvSpPr>
            <a:spLocks noGrp="1"/>
          </p:cNvSpPr>
          <p:nvPr>
            <p:ph sz="half" idx="2"/>
          </p:nvPr>
        </p:nvSpPr>
        <p:spPr>
          <a:xfrm>
            <a:off x="6169152" y="2492896"/>
            <a:ext cx="4343400" cy="2904604"/>
          </a:xfrm>
        </p:spPr>
        <p:txBody>
          <a:bodyPr>
            <a:normAutofit/>
          </a:bodyPr>
          <a:lstStyle/>
          <a:p>
            <a:r>
              <a:rPr lang="tr-TR" dirty="0">
                <a:latin typeface="Calibri" panose="020F0502020204030204" pitchFamily="34" charset="0"/>
              </a:rPr>
              <a:t>Toplumsal cinsiyet eşitliği hak temelli bir yaklaşımdır ve </a:t>
            </a:r>
            <a:r>
              <a:rPr lang="tr-TR" dirty="0" smtClean="0">
                <a:latin typeface="Calibri" panose="020F0502020204030204" pitchFamily="34" charset="0"/>
              </a:rPr>
              <a:t>kadınların hayatın tüm alanlarında temel hak ve özgürlükleri eşit ve adil biçimde kullanması için gerekli düzenlemelerin ve önlemlerin tamamını içerir.  </a:t>
            </a:r>
            <a:endParaRPr lang="tr-TR" dirty="0">
              <a:latin typeface="Calibri" panose="020F0502020204030204" pitchFamily="34" charset="0"/>
            </a:endParaRPr>
          </a:p>
          <a:p>
            <a:endParaRPr lang="tr-TR" dirty="0"/>
          </a:p>
        </p:txBody>
      </p:sp>
      <p:pic>
        <p:nvPicPr>
          <p:cNvPr id="5" name="İçerik Yer Tutucusu 4" descr="C:\Users\FEVZİYE\Desktop\lisans dersi\Ekran Alıntısı.PNG"/>
          <p:cNvPicPr>
            <a:picLocks noGrp="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2711624" y="2492896"/>
            <a:ext cx="2808312" cy="3024336"/>
          </a:xfrm>
          <a:prstGeom prst="rect">
            <a:avLst/>
          </a:prstGeom>
          <a:noFill/>
          <a:ln>
            <a:noFill/>
          </a:ln>
        </p:spPr>
      </p:pic>
    </p:spTree>
    <p:extLst>
      <p:ext uri="{BB962C8B-B14F-4D97-AF65-F5344CB8AC3E}">
        <p14:creationId xmlns:p14="http://schemas.microsoft.com/office/powerpoint/2010/main" val="17185349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03504" y="770467"/>
            <a:ext cx="10782300" cy="817033"/>
          </a:xfrm>
        </p:spPr>
        <p:txBody>
          <a:bodyPr/>
          <a:lstStyle/>
          <a:p>
            <a:pPr algn="ctr"/>
            <a:r>
              <a:rPr lang="tr-TR" sz="2400" b="1" dirty="0" smtClean="0"/>
              <a:t/>
            </a:r>
            <a:br>
              <a:rPr lang="tr-TR" sz="2400" b="1" dirty="0" smtClean="0"/>
            </a:br>
            <a:r>
              <a:rPr lang="tr-TR" sz="2400" b="1" dirty="0"/>
              <a:t/>
            </a:r>
            <a:br>
              <a:rPr lang="tr-TR" sz="2400" b="1" dirty="0"/>
            </a:br>
            <a:r>
              <a:rPr lang="tr-TR" sz="2400" b="1" dirty="0" smtClean="0">
                <a:solidFill>
                  <a:srgbClr val="7030A0"/>
                </a:solidFill>
              </a:rPr>
              <a:t>EĞİTİMDE TOPLUMSAL CİNSİYET EŞİTLİĞİ GÖSTERGELERİ </a:t>
            </a:r>
            <a:r>
              <a:rPr lang="tr-TR" sz="2400" b="1" dirty="0">
                <a:solidFill>
                  <a:srgbClr val="7030A0"/>
                </a:solidFill>
              </a:rPr>
              <a:t>(UNGEI, 2012)</a:t>
            </a:r>
            <a:endParaRPr lang="tr-TR" sz="2400" dirty="0">
              <a:solidFill>
                <a:srgbClr val="7030A0"/>
              </a:solidFill>
            </a:endParaRPr>
          </a:p>
        </p:txBody>
      </p:sp>
      <p:sp>
        <p:nvSpPr>
          <p:cNvPr id="3" name="Alt Başlık 2"/>
          <p:cNvSpPr>
            <a:spLocks noGrp="1"/>
          </p:cNvSpPr>
          <p:nvPr>
            <p:ph type="subTitle" idx="1"/>
          </p:nvPr>
        </p:nvSpPr>
        <p:spPr>
          <a:xfrm>
            <a:off x="603504" y="1755776"/>
            <a:ext cx="10915396" cy="4505324"/>
          </a:xfrm>
        </p:spPr>
        <p:txBody>
          <a:bodyPr>
            <a:normAutofit fontScale="77500" lnSpcReduction="20000"/>
          </a:bodyPr>
          <a:lstStyle/>
          <a:p>
            <a:r>
              <a:rPr lang="tr-TR" b="1" dirty="0">
                <a:solidFill>
                  <a:srgbClr val="7030A0"/>
                </a:solidFill>
              </a:rPr>
              <a:t>Eşit Erişim, </a:t>
            </a:r>
            <a:r>
              <a:rPr lang="tr-TR" b="1" dirty="0" smtClean="0">
                <a:solidFill>
                  <a:srgbClr val="7030A0"/>
                </a:solidFill>
              </a:rPr>
              <a:t>Devam </a:t>
            </a:r>
            <a:r>
              <a:rPr lang="tr-TR" b="1" dirty="0">
                <a:solidFill>
                  <a:srgbClr val="7030A0"/>
                </a:solidFill>
              </a:rPr>
              <a:t>ve </a:t>
            </a:r>
            <a:r>
              <a:rPr lang="tr-TR" b="1" dirty="0" smtClean="0">
                <a:solidFill>
                  <a:srgbClr val="7030A0"/>
                </a:solidFill>
              </a:rPr>
              <a:t>Tamamlama Göstergeleri</a:t>
            </a:r>
          </a:p>
          <a:p>
            <a:r>
              <a:rPr lang="en-US" dirty="0" err="1" smtClean="0"/>
              <a:t>Eğitim</a:t>
            </a:r>
            <a:r>
              <a:rPr lang="en-US" dirty="0" smtClean="0"/>
              <a:t> </a:t>
            </a:r>
            <a:r>
              <a:rPr lang="en-US" dirty="0" err="1"/>
              <a:t>sisteminin</a:t>
            </a:r>
            <a:r>
              <a:rPr lang="en-US" dirty="0"/>
              <a:t> </a:t>
            </a:r>
            <a:r>
              <a:rPr lang="en-US" dirty="0" err="1"/>
              <a:t>değişik</a:t>
            </a:r>
            <a:r>
              <a:rPr lang="en-US" dirty="0"/>
              <a:t> </a:t>
            </a:r>
            <a:r>
              <a:rPr lang="en-US" dirty="0" err="1"/>
              <a:t>seviyelerine</a:t>
            </a:r>
            <a:r>
              <a:rPr lang="en-US" dirty="0"/>
              <a:t> </a:t>
            </a:r>
            <a:r>
              <a:rPr lang="en-US" dirty="0" err="1"/>
              <a:t>kaydolan</a:t>
            </a:r>
            <a:r>
              <a:rPr lang="en-US" dirty="0"/>
              <a:t> </a:t>
            </a:r>
            <a:r>
              <a:rPr lang="en-US" dirty="0" err="1"/>
              <a:t>kadın</a:t>
            </a:r>
            <a:r>
              <a:rPr lang="en-US" dirty="0"/>
              <a:t> </a:t>
            </a:r>
            <a:r>
              <a:rPr lang="en-US" dirty="0" err="1"/>
              <a:t>ve</a:t>
            </a:r>
            <a:r>
              <a:rPr lang="en-US" dirty="0"/>
              <a:t> </a:t>
            </a:r>
            <a:r>
              <a:rPr lang="en-US" dirty="0" err="1"/>
              <a:t>erkek</a:t>
            </a:r>
            <a:r>
              <a:rPr lang="tr-TR" dirty="0"/>
              <a:t> (K/E)</a:t>
            </a:r>
            <a:r>
              <a:rPr lang="en-US" dirty="0"/>
              <a:t> </a:t>
            </a:r>
            <a:r>
              <a:rPr lang="en-US" dirty="0" err="1"/>
              <a:t>sayısı</a:t>
            </a:r>
            <a:endParaRPr lang="tr-TR" dirty="0"/>
          </a:p>
          <a:p>
            <a:r>
              <a:rPr lang="tr-TR" dirty="0"/>
              <a:t>B</a:t>
            </a:r>
            <a:r>
              <a:rPr lang="en-US" dirty="0" err="1"/>
              <a:t>irinci</a:t>
            </a:r>
            <a:r>
              <a:rPr lang="en-US" dirty="0"/>
              <a:t> </a:t>
            </a:r>
            <a:r>
              <a:rPr lang="en-US" dirty="0" err="1"/>
              <a:t>sınıfa</a:t>
            </a:r>
            <a:r>
              <a:rPr lang="en-US" dirty="0"/>
              <a:t> </a:t>
            </a:r>
            <a:r>
              <a:rPr lang="en-US" dirty="0" err="1"/>
              <a:t>başlayan</a:t>
            </a:r>
            <a:r>
              <a:rPr lang="tr-TR" dirty="0"/>
              <a:t> K/E sayısı </a:t>
            </a:r>
          </a:p>
          <a:p>
            <a:r>
              <a:rPr lang="tr-TR" dirty="0"/>
              <a:t>Düzenli devam edenler (K/E)</a:t>
            </a:r>
          </a:p>
          <a:p>
            <a:r>
              <a:rPr lang="tr-TR" dirty="0"/>
              <a:t>Sınıf tekrarlayanlar  (K/E) </a:t>
            </a:r>
          </a:p>
          <a:p>
            <a:r>
              <a:rPr lang="tr-TR" dirty="0"/>
              <a:t>Ortalama okula devam süresi (K/E)</a:t>
            </a:r>
          </a:p>
          <a:p>
            <a:r>
              <a:rPr lang="tr-TR" dirty="0"/>
              <a:t>Mezun olan ve eğitimi </a:t>
            </a:r>
          </a:p>
          <a:p>
            <a:r>
              <a:rPr lang="tr-TR" dirty="0"/>
              <a:t>Tamamlayanlar (K/E)</a:t>
            </a:r>
          </a:p>
          <a:p>
            <a:r>
              <a:rPr lang="en-US" dirty="0" err="1"/>
              <a:t>Eğitim</a:t>
            </a:r>
            <a:r>
              <a:rPr lang="en-US" dirty="0"/>
              <a:t> </a:t>
            </a:r>
            <a:r>
              <a:rPr lang="en-US" dirty="0" err="1"/>
              <a:t>seviyeleri</a:t>
            </a:r>
            <a:r>
              <a:rPr lang="en-US" dirty="0"/>
              <a:t> </a:t>
            </a:r>
            <a:r>
              <a:rPr lang="tr-TR" dirty="0"/>
              <a:t>arasındaki </a:t>
            </a:r>
            <a:r>
              <a:rPr lang="en-US" dirty="0" err="1"/>
              <a:t>geçişler</a:t>
            </a:r>
            <a:r>
              <a:rPr lang="en-US" dirty="0"/>
              <a:t> </a:t>
            </a:r>
            <a:r>
              <a:rPr lang="tr-TR" dirty="0"/>
              <a:t>(K/E)</a:t>
            </a:r>
          </a:p>
          <a:p>
            <a:r>
              <a:rPr lang="en-US" dirty="0" err="1"/>
              <a:t>Okuryazarlık</a:t>
            </a:r>
            <a:r>
              <a:rPr lang="en-US" dirty="0"/>
              <a:t> </a:t>
            </a:r>
            <a:r>
              <a:rPr lang="en-US" dirty="0" err="1"/>
              <a:t>oranları</a:t>
            </a:r>
            <a:r>
              <a:rPr lang="en-US" dirty="0"/>
              <a:t> (K/E)</a:t>
            </a:r>
            <a:endParaRPr lang="tr-TR" dirty="0"/>
          </a:p>
          <a:p>
            <a:r>
              <a:rPr lang="tr-TR" dirty="0"/>
              <a:t> </a:t>
            </a:r>
            <a:endParaRPr lang="tr-TR" dirty="0">
              <a:solidFill>
                <a:srgbClr val="7030A0"/>
              </a:solidFill>
            </a:endParaRPr>
          </a:p>
        </p:txBody>
      </p:sp>
    </p:spTree>
    <p:extLst>
      <p:ext uri="{BB962C8B-B14F-4D97-AF65-F5344CB8AC3E}">
        <p14:creationId xmlns:p14="http://schemas.microsoft.com/office/powerpoint/2010/main" val="22551102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7030A0"/>
                </a:solidFill>
              </a:rPr>
              <a:t>	</a:t>
            </a:r>
            <a:r>
              <a:rPr lang="tr-TR" sz="4000" b="1" dirty="0" smtClean="0">
                <a:solidFill>
                  <a:srgbClr val="7030A0"/>
                </a:solidFill>
              </a:rPr>
              <a:t>EĞİTİM </a:t>
            </a:r>
            <a:r>
              <a:rPr lang="tr-TR" sz="4000" b="1" dirty="0">
                <a:solidFill>
                  <a:srgbClr val="7030A0"/>
                </a:solidFill>
              </a:rPr>
              <a:t>SÜRECİNDE </a:t>
            </a:r>
            <a:r>
              <a:rPr lang="tr-TR" sz="4000" b="1" dirty="0" smtClean="0">
                <a:solidFill>
                  <a:srgbClr val="7030A0"/>
                </a:solidFill>
              </a:rPr>
              <a:t>EŞİTLİK GÖSTERGELERİ </a:t>
            </a:r>
            <a:endParaRPr lang="tr-TR" sz="4000" dirty="0"/>
          </a:p>
        </p:txBody>
      </p:sp>
      <p:sp>
        <p:nvSpPr>
          <p:cNvPr id="3" name="İçerik Yer Tutucusu 2"/>
          <p:cNvSpPr>
            <a:spLocks noGrp="1"/>
          </p:cNvSpPr>
          <p:nvPr>
            <p:ph sz="half" idx="1"/>
          </p:nvPr>
        </p:nvSpPr>
        <p:spPr>
          <a:xfrm>
            <a:off x="676656" y="1998134"/>
            <a:ext cx="4663440" cy="4072466"/>
          </a:xfrm>
        </p:spPr>
        <p:txBody>
          <a:bodyPr>
            <a:normAutofit fontScale="92500" lnSpcReduction="10000"/>
          </a:bodyPr>
          <a:lstStyle/>
          <a:p>
            <a:r>
              <a:rPr lang="tr-TR" dirty="0"/>
              <a:t>Müfredat ve ders kitaplarının içeriği </a:t>
            </a:r>
          </a:p>
          <a:p>
            <a:r>
              <a:rPr lang="tr-TR" dirty="0"/>
              <a:t>Öğretim metotları ve öğrenme ortamları</a:t>
            </a:r>
          </a:p>
          <a:p>
            <a:r>
              <a:rPr lang="tr-TR" dirty="0"/>
              <a:t>Değerlendirme süreçleri </a:t>
            </a:r>
          </a:p>
          <a:p>
            <a:r>
              <a:rPr lang="tr-TR" dirty="0"/>
              <a:t>Alanlara Ayrılma/Konu seçimi</a:t>
            </a:r>
          </a:p>
          <a:p>
            <a:r>
              <a:rPr lang="tr-TR" dirty="0"/>
              <a:t>Başarı-Öğrenme sonuçları (K/E)</a:t>
            </a:r>
          </a:p>
          <a:p>
            <a:r>
              <a:rPr lang="tr-TR" dirty="0"/>
              <a:t>(Sınavlardaki performans) </a:t>
            </a:r>
          </a:p>
          <a:p>
            <a:r>
              <a:rPr lang="tr-TR" dirty="0"/>
              <a:t>K/E </a:t>
            </a:r>
            <a:r>
              <a:rPr lang="en-US" dirty="0"/>
              <a:t> </a:t>
            </a:r>
            <a:r>
              <a:rPr lang="en-US" dirty="0" err="1"/>
              <a:t>öğretmen</a:t>
            </a:r>
            <a:r>
              <a:rPr lang="en-US" dirty="0"/>
              <a:t> </a:t>
            </a:r>
            <a:r>
              <a:rPr lang="en-US" dirty="0" err="1"/>
              <a:t>sayısı</a:t>
            </a:r>
            <a:r>
              <a:rPr lang="en-US" dirty="0"/>
              <a:t> </a:t>
            </a:r>
            <a:endParaRPr lang="tr-TR" dirty="0"/>
          </a:p>
          <a:p>
            <a:r>
              <a:rPr lang="tr-TR" dirty="0"/>
              <a:t>Eğitim ve O</a:t>
            </a:r>
            <a:r>
              <a:rPr lang="tr-TR" dirty="0" smtClean="0"/>
              <a:t>kul </a:t>
            </a:r>
            <a:r>
              <a:rPr lang="tr-TR" dirty="0"/>
              <a:t>Yöneticiliği (K/E)</a:t>
            </a:r>
          </a:p>
          <a:p>
            <a:endParaRPr lang="tr-TR" dirty="0"/>
          </a:p>
        </p:txBody>
      </p:sp>
      <p:sp>
        <p:nvSpPr>
          <p:cNvPr id="4" name="İçerik Yer Tutucusu 3"/>
          <p:cNvSpPr>
            <a:spLocks noGrp="1"/>
          </p:cNvSpPr>
          <p:nvPr>
            <p:ph sz="half" idx="2"/>
          </p:nvPr>
        </p:nvSpPr>
        <p:spPr/>
        <p:txBody>
          <a:bodyPr>
            <a:normAutofit fontScale="92500" lnSpcReduction="10000"/>
          </a:bodyPr>
          <a:lstStyle/>
          <a:p>
            <a:r>
              <a:rPr lang="tr-TR" dirty="0"/>
              <a:t>Öğretmen tutum ve davranışları</a:t>
            </a:r>
          </a:p>
          <a:p>
            <a:r>
              <a:rPr lang="tr-TR" dirty="0"/>
              <a:t>Öğretmen öğrenci oranı</a:t>
            </a:r>
          </a:p>
          <a:p>
            <a:r>
              <a:rPr lang="tr-TR" dirty="0"/>
              <a:t>Sınıftaki cinsiyet dengesi</a:t>
            </a:r>
          </a:p>
          <a:p>
            <a:r>
              <a:rPr lang="tr-TR" dirty="0"/>
              <a:t>Öğrenci başarısını etkileyen faktörler (K/E)</a:t>
            </a:r>
          </a:p>
          <a:p>
            <a:r>
              <a:rPr lang="tr-TR" dirty="0"/>
              <a:t>Öğrencilerin sağlık durumu</a:t>
            </a:r>
          </a:p>
          <a:p>
            <a:r>
              <a:rPr lang="tr-TR" dirty="0"/>
              <a:t>Beslenme durumları</a:t>
            </a:r>
          </a:p>
          <a:p>
            <a:r>
              <a:rPr lang="tr-TR" dirty="0"/>
              <a:t>Çocuğun aile geçimine katkısı</a:t>
            </a:r>
          </a:p>
          <a:p>
            <a:r>
              <a:rPr lang="tr-TR" dirty="0"/>
              <a:t>Sınıfta/toplumda ayrımcılık (bağlama dayalı göstergeler gereklidir</a:t>
            </a:r>
            <a:r>
              <a:rPr lang="tr-TR" i="1" dirty="0"/>
              <a:t>)</a:t>
            </a:r>
            <a:endParaRPr lang="tr-TR" dirty="0"/>
          </a:p>
          <a:p>
            <a:endParaRPr lang="tr-TR" dirty="0"/>
          </a:p>
        </p:txBody>
      </p:sp>
    </p:spTree>
    <p:extLst>
      <p:ext uri="{BB962C8B-B14F-4D97-AF65-F5344CB8AC3E}">
        <p14:creationId xmlns:p14="http://schemas.microsoft.com/office/powerpoint/2010/main" val="14854446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67512" y="567267"/>
            <a:ext cx="10782300" cy="1032933"/>
          </a:xfrm>
        </p:spPr>
        <p:txBody>
          <a:bodyPr/>
          <a:lstStyle/>
          <a:p>
            <a:pPr algn="ctr"/>
            <a:r>
              <a:rPr lang="tr-TR" sz="4400" b="1" dirty="0">
                <a:solidFill>
                  <a:srgbClr val="7030A0"/>
                </a:solidFill>
              </a:rPr>
              <a:t>Eğitim Aracılığıyla Kazanılan Eşitlik </a:t>
            </a:r>
          </a:p>
        </p:txBody>
      </p:sp>
      <p:sp>
        <p:nvSpPr>
          <p:cNvPr id="3" name="Alt Başlık 2"/>
          <p:cNvSpPr>
            <a:spLocks noGrp="1"/>
          </p:cNvSpPr>
          <p:nvPr>
            <p:ph type="subTitle" idx="1"/>
          </p:nvPr>
        </p:nvSpPr>
        <p:spPr>
          <a:xfrm>
            <a:off x="667512" y="1600200"/>
            <a:ext cx="11359388" cy="4826000"/>
          </a:xfrm>
        </p:spPr>
        <p:txBody>
          <a:bodyPr>
            <a:normAutofit fontScale="92500" lnSpcReduction="20000"/>
          </a:bodyPr>
          <a:lstStyle/>
          <a:p>
            <a:pPr marL="457200" indent="-457200">
              <a:buFont typeface="Arial" panose="020B0604020202020204" pitchFamily="34" charset="0"/>
              <a:buChar char="•"/>
            </a:pPr>
            <a:r>
              <a:rPr lang="tr-TR" dirty="0"/>
              <a:t>Eğitim Yoluyla Kazanılan Haklar</a:t>
            </a:r>
          </a:p>
          <a:p>
            <a:pPr marL="457200" indent="-457200">
              <a:buFont typeface="Arial" panose="020B0604020202020204" pitchFamily="34" charset="0"/>
              <a:buChar char="•"/>
            </a:pPr>
            <a:r>
              <a:rPr lang="tr-TR" dirty="0"/>
              <a:t>Eğitim yoluyla kazanılan statüler</a:t>
            </a:r>
          </a:p>
          <a:p>
            <a:pPr marL="457200" indent="-457200">
              <a:buFont typeface="Arial" panose="020B0604020202020204" pitchFamily="34" charset="0"/>
              <a:buChar char="•"/>
            </a:pPr>
            <a:r>
              <a:rPr lang="tr-TR" dirty="0"/>
              <a:t>Eğitim istihdam ilişkisi</a:t>
            </a:r>
          </a:p>
          <a:p>
            <a:pPr marL="457200" indent="-457200">
              <a:buFont typeface="Arial" panose="020B0604020202020204" pitchFamily="34" charset="0"/>
              <a:buChar char="•"/>
            </a:pPr>
            <a:r>
              <a:rPr lang="tr-TR" dirty="0"/>
              <a:t>Farklı eğitim seviyesindeki  kadın  ve erkeklerin  işe alımı</a:t>
            </a:r>
          </a:p>
          <a:p>
            <a:pPr marL="457200" indent="-457200">
              <a:buFont typeface="Arial" panose="020B0604020202020204" pitchFamily="34" charset="0"/>
              <a:buChar char="•"/>
            </a:pPr>
            <a:r>
              <a:rPr lang="tr-TR" dirty="0"/>
              <a:t>Farklı eğitim seviyeleri ve işe alımlarda cinsiyete dayalı ücret farklılıkları</a:t>
            </a:r>
          </a:p>
          <a:p>
            <a:pPr marL="457200" indent="-457200">
              <a:buFont typeface="Arial" panose="020B0604020202020204" pitchFamily="34" charset="0"/>
              <a:buChar char="•"/>
            </a:pPr>
            <a:r>
              <a:rPr lang="tr-TR" dirty="0"/>
              <a:t>Eğitim yoluyla </a:t>
            </a:r>
            <a:r>
              <a:rPr lang="tr-TR" dirty="0" smtClean="0"/>
              <a:t>edinilen </a:t>
            </a:r>
            <a:r>
              <a:rPr lang="tr-TR" dirty="0"/>
              <a:t>toplumsal kazanımlar </a:t>
            </a:r>
          </a:p>
          <a:p>
            <a:pPr marL="457200" indent="-457200">
              <a:buFont typeface="Arial" panose="020B0604020202020204" pitchFamily="34" charset="0"/>
              <a:buChar char="•"/>
            </a:pPr>
            <a:r>
              <a:rPr lang="tr-TR" dirty="0"/>
              <a:t>Eğitim siyasal/toplumsal katılım ilişkisi </a:t>
            </a:r>
          </a:p>
          <a:p>
            <a:pPr marL="457200" indent="-457200">
              <a:buFont typeface="Arial" panose="020B0604020202020204" pitchFamily="34" charset="0"/>
              <a:buChar char="•"/>
            </a:pPr>
            <a:r>
              <a:rPr lang="tr-TR" dirty="0"/>
              <a:t>Toplumsal cinsiyet eşitliği ve adaletini sağlamak için kaynakların yeniden dağılımı ve olumlu eylem programları </a:t>
            </a:r>
          </a:p>
          <a:p>
            <a:pPr marL="457200" indent="-457200">
              <a:buFont typeface="Arial" panose="020B0604020202020204" pitchFamily="34" charset="0"/>
              <a:buChar char="•"/>
            </a:pPr>
            <a:r>
              <a:rPr lang="tr-TR" dirty="0"/>
              <a:t>Siyasal  katılımdaki cinsiyete dayalı farklılık </a:t>
            </a:r>
          </a:p>
        </p:txBody>
      </p:sp>
    </p:spTree>
    <p:extLst>
      <p:ext uri="{BB962C8B-B14F-4D97-AF65-F5344CB8AC3E}">
        <p14:creationId xmlns:p14="http://schemas.microsoft.com/office/powerpoint/2010/main" val="32267020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67512" y="503767"/>
            <a:ext cx="10782300" cy="842433"/>
          </a:xfrm>
        </p:spPr>
        <p:txBody>
          <a:bodyPr/>
          <a:lstStyle/>
          <a:p>
            <a:pPr algn="ctr"/>
            <a:r>
              <a:rPr lang="tr-TR" sz="2400" b="1" dirty="0"/>
              <a:t>TÜRKİYE’D EĞİTİMDE TOPLUMSAL CİNSİYET </a:t>
            </a:r>
            <a:r>
              <a:rPr lang="tr-TR" sz="2400" b="1" dirty="0" smtClean="0"/>
              <a:t>EŞİTLİĞİ</a:t>
            </a:r>
            <a:endParaRPr lang="tr-TR" sz="2400" dirty="0"/>
          </a:p>
        </p:txBody>
      </p:sp>
      <p:sp>
        <p:nvSpPr>
          <p:cNvPr id="3" name="Alt Başlık 2"/>
          <p:cNvSpPr>
            <a:spLocks noGrp="1"/>
          </p:cNvSpPr>
          <p:nvPr>
            <p:ph type="subTitle" idx="1"/>
          </p:nvPr>
        </p:nvSpPr>
        <p:spPr>
          <a:xfrm>
            <a:off x="667512" y="1612900"/>
            <a:ext cx="10864088" cy="4239896"/>
          </a:xfrm>
        </p:spPr>
        <p:txBody>
          <a:bodyPr>
            <a:normAutofit fontScale="77500" lnSpcReduction="20000"/>
          </a:bodyPr>
          <a:lstStyle/>
          <a:p>
            <a:pPr algn="just"/>
            <a:endParaRPr lang="tr-TR" dirty="0" smtClean="0"/>
          </a:p>
          <a:p>
            <a:pPr algn="just"/>
            <a:r>
              <a:rPr lang="tr-TR" dirty="0" smtClean="0"/>
              <a:t>Bütün </a:t>
            </a:r>
            <a:r>
              <a:rPr lang="tr-TR" dirty="0"/>
              <a:t>bu ilerleme ve kazanımlara rağmen, eğitimin her aşamasında kız çocukları ve kadınlar daha az temsil edilmektedir. Son dönemin eğitimde cinsiyet eşitliğini sağlamaya yönelik politikaları ise, asıl olarak kız çocuklarının </a:t>
            </a:r>
            <a:r>
              <a:rPr lang="tr-TR" dirty="0" err="1"/>
              <a:t>okullulaşma</a:t>
            </a:r>
            <a:r>
              <a:rPr lang="tr-TR" dirty="0"/>
              <a:t> oranlarının yükseltilmesine, okul terklerinin azaltılmasına ve kadınların okur yazarlık oranının yükseltilmesine  odaklanmıştır. Bu alanda Milli Eğitim Bakanlığı (MEB) tarafından, çeşitli sivil toplum örgütleri  (STÖ) ve UNICEF işbirliği ile “Haydi Kızlar Okula” “Baba Beni Okul Gönder” ve  “Ana Kız Okuldayız” gibi çeşitli kampanyalar yürütülmektedir. Aynı zamanda  Avrupa Birliği (AB) desteğiyle yapılan  “Temel Eğitime Destek Projesi” gibi projeler ile özellikle kız öğrencilerin okul terk  oranlarının düşürülmesi ve kadınlar için eğitim programlarının düzenlenmesi hedeflenmiştir. Kız çocuklarının </a:t>
            </a:r>
            <a:r>
              <a:rPr lang="tr-TR" dirty="0" err="1"/>
              <a:t>okullulaşma</a:t>
            </a:r>
            <a:r>
              <a:rPr lang="tr-TR" dirty="0"/>
              <a:t> oranının ve kadın okuryazarlığının artırılması stratejisi doğrultusunda düzenlenen bu  kampanyalar ve projeler kızların </a:t>
            </a:r>
            <a:r>
              <a:rPr lang="tr-TR" dirty="0" err="1"/>
              <a:t>okullulaşmasını</a:t>
            </a:r>
            <a:r>
              <a:rPr lang="tr-TR" dirty="0"/>
              <a:t> iyileştirmekle birlikte,   </a:t>
            </a:r>
            <a:r>
              <a:rPr lang="tr-TR" dirty="0" err="1"/>
              <a:t>neo</a:t>
            </a:r>
            <a:r>
              <a:rPr lang="tr-TR" dirty="0"/>
              <a:t> liberal yapısal uyum programlarının yarattığı toplumsal sonuçlardan ve eğitimin ticarileşmesinden özellikle alt gelir grubundaki kız çocukları olumsuz yönde etkilendiği görülmektedir (Sayılan, 2012) </a:t>
            </a:r>
          </a:p>
          <a:p>
            <a:endParaRPr lang="tr-TR" dirty="0"/>
          </a:p>
        </p:txBody>
      </p:sp>
    </p:spTree>
    <p:extLst>
      <p:ext uri="{BB962C8B-B14F-4D97-AF65-F5344CB8AC3E}">
        <p14:creationId xmlns:p14="http://schemas.microsoft.com/office/powerpoint/2010/main" val="11194327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200" dirty="0" smtClean="0">
                <a:solidFill>
                  <a:srgbClr val="7030A0"/>
                </a:solidFill>
              </a:rPr>
              <a:t>EĞİTİMDE EŞİTLİK KAMPANYALARI </a:t>
            </a:r>
            <a:endParaRPr lang="tr-TR" sz="3200" dirty="0">
              <a:solidFill>
                <a:srgbClr val="7030A0"/>
              </a:solidFill>
            </a:endParaRPr>
          </a:p>
        </p:txBody>
      </p:sp>
      <p:pic>
        <p:nvPicPr>
          <p:cNvPr id="5" name="İçerik Yer Tutucusu 4" descr="Beren Saat 'Baba Beni Okula Gönder' kampanyasının sesi oldu"/>
          <p:cNvPicPr>
            <a:picLocks noGrp="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676275" y="2333613"/>
            <a:ext cx="4664075" cy="3097237"/>
          </a:xfrm>
          <a:prstGeom prst="rect">
            <a:avLst/>
          </a:prstGeom>
          <a:noFill/>
          <a:ln>
            <a:noFill/>
          </a:ln>
        </p:spPr>
      </p:pic>
      <p:pic>
        <p:nvPicPr>
          <p:cNvPr id="6" name="İçerik Yer Tutucusu 5" descr="haydi kızlar okula ile ilgili görsel sonucu">
            <a:hlinkClick r:id="rId3" tgtFrame="&quot;_blank&quot;"/>
          </p:cNvPr>
          <p:cNvPicPr>
            <a:picLocks noGrp="1"/>
          </p:cNvPicPr>
          <p:nvPr>
            <p:ph sz="half" idx="2"/>
          </p:nvPr>
        </p:nvPicPr>
        <p:blipFill>
          <a:blip r:embed="rId4">
            <a:extLst>
              <a:ext uri="{28A0092B-C50C-407E-A947-70E740481C1C}">
                <a14:useLocalDpi xmlns:a14="http://schemas.microsoft.com/office/drawing/2010/main" val="0"/>
              </a:ext>
            </a:extLst>
          </a:blip>
          <a:srcRect/>
          <a:stretch>
            <a:fillRect/>
          </a:stretch>
        </p:blipFill>
        <p:spPr bwMode="auto">
          <a:xfrm>
            <a:off x="6927056" y="2157730"/>
            <a:ext cx="3448844" cy="3379469"/>
          </a:xfrm>
          <a:prstGeom prst="rect">
            <a:avLst/>
          </a:prstGeom>
          <a:noFill/>
          <a:ln>
            <a:noFill/>
          </a:ln>
        </p:spPr>
      </p:pic>
    </p:spTree>
    <p:extLst>
      <p:ext uri="{BB962C8B-B14F-4D97-AF65-F5344CB8AC3E}">
        <p14:creationId xmlns:p14="http://schemas.microsoft.com/office/powerpoint/2010/main" val="37926156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03504" y="770467"/>
            <a:ext cx="10782300" cy="1274233"/>
          </a:xfrm>
        </p:spPr>
        <p:txBody>
          <a:bodyPr/>
          <a:lstStyle/>
          <a:p>
            <a:pPr algn="ctr"/>
            <a:r>
              <a:rPr lang="tr-TR" sz="2800" dirty="0" smtClean="0"/>
              <a:t>HAYDİ KIZLAR OKULA! </a:t>
            </a:r>
            <a:br>
              <a:rPr lang="tr-TR" sz="2800" dirty="0" smtClean="0"/>
            </a:br>
            <a:r>
              <a:rPr lang="tr-TR" sz="2800" dirty="0" smtClean="0"/>
              <a:t>KIZ ÇOCUKLARIN OKULLULAŞMASINA DESTEK KAMPANYASI</a:t>
            </a:r>
            <a:br>
              <a:rPr lang="tr-TR" sz="2800" dirty="0" smtClean="0"/>
            </a:br>
            <a:r>
              <a:rPr lang="tr-TR" sz="2800" dirty="0" smtClean="0"/>
              <a:t>2001-2005 </a:t>
            </a:r>
            <a:br>
              <a:rPr lang="tr-TR" sz="2800" dirty="0" smtClean="0"/>
            </a:br>
            <a:endParaRPr lang="tr-TR" sz="2800" dirty="0"/>
          </a:p>
        </p:txBody>
      </p:sp>
      <p:sp>
        <p:nvSpPr>
          <p:cNvPr id="3" name="Alt Başlık 2"/>
          <p:cNvSpPr>
            <a:spLocks noGrp="1"/>
          </p:cNvSpPr>
          <p:nvPr>
            <p:ph type="subTitle" idx="1"/>
          </p:nvPr>
        </p:nvSpPr>
        <p:spPr>
          <a:xfrm>
            <a:off x="667512" y="2197100"/>
            <a:ext cx="9228201" cy="3655696"/>
          </a:xfrm>
        </p:spPr>
        <p:txBody>
          <a:bodyPr>
            <a:normAutofit fontScale="77500" lnSpcReduction="20000"/>
          </a:bodyPr>
          <a:lstStyle/>
          <a:p>
            <a:pPr algn="ctr"/>
            <a:endParaRPr lang="tr-TR" dirty="0" smtClean="0"/>
          </a:p>
          <a:p>
            <a:pPr algn="just"/>
            <a:r>
              <a:rPr lang="tr-TR" dirty="0"/>
              <a:t>Kız çocuklar için eğitim fırsatlarının artırılması, onları okula devam </a:t>
            </a:r>
            <a:r>
              <a:rPr lang="tr-TR" dirty="0" smtClean="0"/>
              <a:t>etmekten</a:t>
            </a:r>
            <a:r>
              <a:rPr lang="tr-TR" dirty="0"/>
              <a:t> ve okulda başarı göstermekten </a:t>
            </a:r>
            <a:r>
              <a:rPr lang="tr-TR" dirty="0" smtClean="0"/>
              <a:t>alıkoyan tüm </a:t>
            </a:r>
            <a:r>
              <a:rPr lang="tr-TR" dirty="0"/>
              <a:t>engellerin sistematik biçimde ortadan kaldırılması, tüm çocukların eğitiminde ulaşabilecekleri en üst düzeye kadar varabilmeleri için fırsat eşitliğine sahip olmaları, kız ve oğlanlara karşı cinsiyete dayalı her türlü ayrımcılığın da ortadan kaldırılması amacıyla “Haydi Kızlar Okula! Kız Çocukların </a:t>
            </a:r>
            <a:r>
              <a:rPr lang="tr-TR" dirty="0" err="1"/>
              <a:t>Okullulaşmasına</a:t>
            </a:r>
            <a:r>
              <a:rPr lang="tr-TR" dirty="0"/>
              <a:t> Destek Kampanyası” Türkiye Cumhuriyeti Hükümeti-UNICEF 2001-2005 Ana Uygulama Planı kapsamında Milli Eğitim Bakanlığı ile UNICEF arasında imzalanan protokolle 2003 yılında başlatılmış, 2006-2007 yıllarında ülke genelinde </a:t>
            </a:r>
            <a:r>
              <a:rPr lang="tr-TR" dirty="0" smtClean="0"/>
              <a:t>yaygınlaştırılmıştır. </a:t>
            </a:r>
            <a:r>
              <a:rPr lang="tr-TR" dirty="0"/>
              <a:t>(</a:t>
            </a:r>
            <a:r>
              <a:rPr lang="tr-TR" dirty="0" smtClean="0"/>
              <a:t>MEB,2014) </a:t>
            </a:r>
            <a:r>
              <a:rPr lang="tr-TR" dirty="0"/>
              <a:t/>
            </a:r>
            <a:br>
              <a:rPr lang="tr-TR" dirty="0"/>
            </a:br>
            <a:endParaRPr lang="tr-TR" dirty="0"/>
          </a:p>
        </p:txBody>
      </p:sp>
    </p:spTree>
    <p:extLst>
      <p:ext uri="{BB962C8B-B14F-4D97-AF65-F5344CB8AC3E}">
        <p14:creationId xmlns:p14="http://schemas.microsoft.com/office/powerpoint/2010/main" val="3084851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57224" y="499533"/>
            <a:ext cx="10772775" cy="643467"/>
          </a:xfrm>
        </p:spPr>
        <p:txBody>
          <a:bodyPr>
            <a:normAutofit fontScale="90000"/>
          </a:bodyPr>
          <a:lstStyle/>
          <a:p>
            <a:pPr algn="ctr"/>
            <a:r>
              <a:rPr lang="tr-TR" sz="2400" b="1" dirty="0" smtClean="0">
                <a:solidFill>
                  <a:srgbClr val="7030A0"/>
                </a:solidFill>
              </a:rPr>
              <a:t>EĞİTİMDE TOPLUMSAL CİNSİYET EŞİTLİĞİ PROJESİ (ETCEP)</a:t>
            </a:r>
            <a:br>
              <a:rPr lang="tr-TR" sz="2400" b="1" dirty="0" smtClean="0">
                <a:solidFill>
                  <a:srgbClr val="7030A0"/>
                </a:solidFill>
              </a:rPr>
            </a:br>
            <a:r>
              <a:rPr lang="tr-TR" sz="2400" b="1" dirty="0" smtClean="0">
                <a:solidFill>
                  <a:srgbClr val="7030A0"/>
                </a:solidFill>
              </a:rPr>
              <a:t>MEB-AB (2014-2016)</a:t>
            </a:r>
            <a:endParaRPr lang="tr-TR" sz="2400" b="1" dirty="0">
              <a:solidFill>
                <a:srgbClr val="7030A0"/>
              </a:solidFill>
            </a:endParaRPr>
          </a:p>
        </p:txBody>
      </p:sp>
      <p:sp>
        <p:nvSpPr>
          <p:cNvPr id="3" name="İçerik Yer Tutucusu 2"/>
          <p:cNvSpPr>
            <a:spLocks noGrp="1"/>
          </p:cNvSpPr>
          <p:nvPr>
            <p:ph idx="1"/>
          </p:nvPr>
        </p:nvSpPr>
        <p:spPr>
          <a:xfrm>
            <a:off x="676656" y="1282700"/>
            <a:ext cx="10753725" cy="4495165"/>
          </a:xfrm>
        </p:spPr>
        <p:txBody>
          <a:bodyPr>
            <a:normAutofit/>
          </a:bodyPr>
          <a:lstStyle/>
          <a:p>
            <a:r>
              <a:rPr lang="tr-TR" dirty="0" smtClean="0"/>
              <a:t>- </a:t>
            </a:r>
            <a:r>
              <a:rPr lang="tr-TR" sz="2000" u="sng" dirty="0" err="1" smtClean="0">
                <a:hlinkClick r:id="rId2"/>
              </a:rPr>
              <a:t>ETCEP’in</a:t>
            </a:r>
            <a:r>
              <a:rPr lang="tr-TR" sz="2000" u="sng" dirty="0" smtClean="0">
                <a:hlinkClick r:id="rId2"/>
              </a:rPr>
              <a:t> </a:t>
            </a:r>
            <a:r>
              <a:rPr lang="tr-TR" sz="2000" u="sng" dirty="0">
                <a:hlinkClick r:id="rId2"/>
              </a:rPr>
              <a:t>farkındalık artırma çalışmaları kapsamında Aralık 2015 - Haziran 2016 tarihleri arasında 10 il ve pilot okullarda yürüttüğü Yerel Toplumsal Seferberlik Kampanyası </a:t>
            </a:r>
            <a:r>
              <a:rPr lang="tr-TR" sz="2000" u="sng" dirty="0" smtClean="0">
                <a:hlinkClick r:id="rId2"/>
              </a:rPr>
              <a:t>etkinliklerine  </a:t>
            </a:r>
            <a:r>
              <a:rPr lang="tr-TR" sz="2000" u="sng" dirty="0">
                <a:hlinkClick r:id="rId2"/>
              </a:rPr>
              <a:t>500’e yakın gönüllü </a:t>
            </a:r>
            <a:r>
              <a:rPr lang="tr-TR" sz="2000" u="sng" dirty="0" smtClean="0">
                <a:hlinkClick r:id="rId2"/>
              </a:rPr>
              <a:t>öğretmen </a:t>
            </a:r>
            <a:r>
              <a:rPr lang="tr-TR" sz="2000" u="sng" dirty="0">
                <a:hlinkClick r:id="rId2"/>
              </a:rPr>
              <a:t>ve 12 binden fazla </a:t>
            </a:r>
            <a:r>
              <a:rPr lang="tr-TR" sz="2000" u="sng" dirty="0" smtClean="0">
                <a:hlinkClick r:id="rId2"/>
              </a:rPr>
              <a:t>öğrenci  katılmıştır. </a:t>
            </a:r>
            <a:endParaRPr lang="tr-TR" sz="2000" u="sng" dirty="0"/>
          </a:p>
          <a:p>
            <a:r>
              <a:rPr lang="tr-TR" sz="2000" u="sng" dirty="0"/>
              <a:t>-</a:t>
            </a:r>
            <a:r>
              <a:rPr lang="tr-TR" sz="2000" dirty="0" smtClean="0"/>
              <a:t>Toplumsal Cinsiyet Eşitliği Sertifika Programı kapsamında 189 eğitici aracılığıyla 6000 öğretmene eğitim verilmiştir. </a:t>
            </a:r>
          </a:p>
          <a:p>
            <a:r>
              <a:rPr lang="tr-TR" sz="2000" dirty="0" smtClean="0"/>
              <a:t>-Kadın </a:t>
            </a:r>
            <a:r>
              <a:rPr lang="tr-TR" sz="2000" dirty="0"/>
              <a:t>İdareciler ve Öğretmenler için Liderlik ve Girişimcilik </a:t>
            </a:r>
            <a:r>
              <a:rPr lang="tr-TR" sz="2000" dirty="0" smtClean="0"/>
              <a:t>Eğitimleri</a:t>
            </a:r>
          </a:p>
          <a:p>
            <a:r>
              <a:rPr lang="tr-TR" sz="2000" dirty="0" smtClean="0">
                <a:hlinkClick r:id="rId3"/>
              </a:rPr>
              <a:t>- ETCEP </a:t>
            </a:r>
            <a:r>
              <a:rPr lang="tr-TR" sz="2000" dirty="0">
                <a:hlinkClick r:id="rId3"/>
              </a:rPr>
              <a:t>kapsamında 14 öğrenim programı toplumsal cinsiyet eşitliği açısından </a:t>
            </a:r>
            <a:r>
              <a:rPr lang="tr-TR" sz="2000" dirty="0" smtClean="0">
                <a:hlinkClick r:id="rId3"/>
              </a:rPr>
              <a:t>incelenmiş ve  </a:t>
            </a:r>
            <a:r>
              <a:rPr lang="tr-TR" sz="2000" dirty="0">
                <a:hlinkClick r:id="rId3"/>
              </a:rPr>
              <a:t>bu programlar çerçevesinde 82 ders kitabı analiz </a:t>
            </a:r>
            <a:r>
              <a:rPr lang="tr-TR" sz="2000" dirty="0" smtClean="0">
                <a:hlinkClick r:id="rId3"/>
              </a:rPr>
              <a:t>edilmiştir. </a:t>
            </a:r>
            <a:endParaRPr lang="tr-TR" sz="2000" dirty="0"/>
          </a:p>
          <a:p>
            <a:r>
              <a:rPr lang="tr-TR" sz="2000" dirty="0" smtClean="0"/>
              <a:t>-Toplumsal </a:t>
            </a:r>
            <a:r>
              <a:rPr lang="tr-TR" sz="2000" dirty="0"/>
              <a:t>Cinsiyet Eşitliğine Duyarlı Okul </a:t>
            </a:r>
            <a:r>
              <a:rPr lang="tr-TR" sz="2000" dirty="0" smtClean="0"/>
              <a:t>Standartları belirlenmiş </a:t>
            </a:r>
            <a:r>
              <a:rPr lang="tr-TR" sz="2000" dirty="0"/>
              <a:t>ve El </a:t>
            </a:r>
            <a:r>
              <a:rPr lang="tr-TR" sz="2000" dirty="0" smtClean="0"/>
              <a:t>Kitabı oluşturulmuştur. </a:t>
            </a:r>
          </a:p>
          <a:p>
            <a:r>
              <a:rPr lang="tr-TR" sz="2000" dirty="0" smtClean="0"/>
              <a:t>-Okullar </a:t>
            </a:r>
            <a:r>
              <a:rPr lang="tr-TR" sz="2000" dirty="0"/>
              <a:t>için Toplumsal Cinsiyet Eşitliği Teminat Aracı" (OTCETA</a:t>
            </a:r>
            <a:r>
              <a:rPr lang="tr-TR" sz="2000" dirty="0" smtClean="0"/>
              <a:t>) geliştirilmiştir. </a:t>
            </a:r>
          </a:p>
          <a:p>
            <a:endParaRPr lang="tr-TR" sz="2000" dirty="0" smtClean="0"/>
          </a:p>
          <a:p>
            <a:r>
              <a:rPr lang="tr-TR" dirty="0" smtClean="0"/>
              <a:t>Bkz. </a:t>
            </a:r>
            <a:r>
              <a:rPr lang="tr-TR" u="sng" dirty="0">
                <a:hlinkClick r:id="rId4"/>
              </a:rPr>
              <a:t>http://etcep.meb.gov.tr/</a:t>
            </a:r>
            <a:endParaRPr lang="tr-TR" dirty="0"/>
          </a:p>
          <a:p>
            <a:endParaRPr lang="tr-TR" dirty="0"/>
          </a:p>
        </p:txBody>
      </p:sp>
    </p:spTree>
    <p:extLst>
      <p:ext uri="{BB962C8B-B14F-4D97-AF65-F5344CB8AC3E}">
        <p14:creationId xmlns:p14="http://schemas.microsoft.com/office/powerpoint/2010/main" val="30322586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57224" y="499533"/>
            <a:ext cx="10772775" cy="872067"/>
          </a:xfrm>
        </p:spPr>
        <p:txBody>
          <a:bodyPr/>
          <a:lstStyle/>
          <a:p>
            <a:pPr algn="ctr"/>
            <a:r>
              <a:rPr lang="tr-TR" dirty="0" smtClean="0">
                <a:solidFill>
                  <a:srgbClr val="C00000"/>
                </a:solidFill>
              </a:rPr>
              <a:t>SONUÇ</a:t>
            </a:r>
            <a:r>
              <a:rPr lang="tr-TR" dirty="0" smtClean="0"/>
              <a:t> </a:t>
            </a:r>
            <a:endParaRPr lang="tr-TR" dirty="0"/>
          </a:p>
        </p:txBody>
      </p:sp>
      <p:sp>
        <p:nvSpPr>
          <p:cNvPr id="3" name="İçerik Yer Tutucusu 2"/>
          <p:cNvSpPr>
            <a:spLocks noGrp="1"/>
          </p:cNvSpPr>
          <p:nvPr>
            <p:ph idx="1"/>
          </p:nvPr>
        </p:nvSpPr>
        <p:spPr>
          <a:xfrm>
            <a:off x="676656" y="1511300"/>
            <a:ext cx="10753725" cy="4622800"/>
          </a:xfrm>
        </p:spPr>
        <p:txBody>
          <a:bodyPr>
            <a:normAutofit lnSpcReduction="10000"/>
          </a:bodyPr>
          <a:lstStyle/>
          <a:p>
            <a:endParaRPr lang="tr-TR" dirty="0" smtClean="0"/>
          </a:p>
          <a:p>
            <a:r>
              <a:rPr lang="tr-TR" sz="2000" dirty="0" smtClean="0"/>
              <a:t>Cinsiyet </a:t>
            </a:r>
            <a:r>
              <a:rPr lang="tr-TR" sz="2000" dirty="0"/>
              <a:t>eşitliği, kadın ve erkek arasındaki eşitlik, kadın ve erkek tüm insanların kendilerini geliştirme ve </a:t>
            </a:r>
            <a:r>
              <a:rPr lang="tr-TR" sz="2000" dirty="0" smtClean="0"/>
              <a:t>kalıplaşmış </a:t>
            </a:r>
            <a:r>
              <a:rPr lang="tr-TR" sz="2000" dirty="0"/>
              <a:t>cinsiyet rolleri ve önyargıları olmadan tercih yapabilme özgürlüğüne sahip olmalarını kapsar... Cinsiyette eşit olma ihtiyaçlarına göre kadın ve erkeklere adil muamele yapılmadır. Bu eşit muamele ya da  hak, fayda, yükümlülük ve fırsatlara </a:t>
            </a:r>
            <a:r>
              <a:rPr lang="tr-TR" sz="2000" dirty="0" smtClean="0"/>
              <a:t>eşdeğer </a:t>
            </a:r>
            <a:r>
              <a:rPr lang="tr-TR" sz="2000" dirty="0"/>
              <a:t>farklı bir muameleyi kapsayabilir (UNESCO 2000, </a:t>
            </a:r>
            <a:r>
              <a:rPr lang="tr-TR" sz="2000" dirty="0" smtClean="0"/>
              <a:t>s</a:t>
            </a:r>
            <a:r>
              <a:rPr lang="tr-TR" sz="2000" dirty="0"/>
              <a:t>. 5</a:t>
            </a:r>
            <a:r>
              <a:rPr lang="tr-TR" sz="2000" dirty="0" smtClean="0"/>
              <a:t>).</a:t>
            </a:r>
          </a:p>
          <a:p>
            <a:r>
              <a:rPr lang="tr-TR" sz="2000" dirty="0" smtClean="0"/>
              <a:t>Eğitimde toplumsal cinsiyet eşitsizliği eğitim eşitsizliklerinin en göze çarpan yanını oluşturmaktadır. Bu noktada eğitim ve okulların modern toplumun </a:t>
            </a:r>
            <a:r>
              <a:rPr lang="tr-TR" sz="2000" dirty="0"/>
              <a:t>diğer alanlarıyla nasıl bağlantı içinde bulunduğunu </a:t>
            </a:r>
            <a:r>
              <a:rPr lang="tr-TR" sz="2000" dirty="0" smtClean="0"/>
              <a:t>görmek gerekir. Bu alandaki eşitsizlik diğer alanlardaki eşitsizliğin hem nedeni hem de sonucudur. </a:t>
            </a:r>
          </a:p>
          <a:p>
            <a:r>
              <a:rPr lang="tr-TR" sz="2000" dirty="0"/>
              <a:t>Eğitim tek başına eşit olanaklar sağlayan bir araç </a:t>
            </a:r>
            <a:r>
              <a:rPr lang="tr-TR" sz="2000" dirty="0" smtClean="0"/>
              <a:t> değildir, ancak eğitim </a:t>
            </a:r>
            <a:r>
              <a:rPr lang="tr-TR" sz="2000" dirty="0"/>
              <a:t>çocukları ve gençleri sosyalleştirmenin önemli bir aracıdır; cinsiyet eşitliğine </a:t>
            </a:r>
            <a:r>
              <a:rPr lang="tr-TR" sz="2000" dirty="0" smtClean="0"/>
              <a:t>ulaşmada politikalar </a:t>
            </a:r>
            <a:r>
              <a:rPr lang="tr-TR" sz="2000" dirty="0"/>
              <a:t>oluşturmada çok etkilidir. Sonuç olarak, eğitimde cinsiyet eşitliği politikaları </a:t>
            </a:r>
            <a:r>
              <a:rPr lang="tr-TR" sz="2000" dirty="0" smtClean="0"/>
              <a:t>oluşturmanın </a:t>
            </a:r>
            <a:r>
              <a:rPr lang="tr-TR" sz="2000" b="1" dirty="0" smtClean="0"/>
              <a:t>temel </a:t>
            </a:r>
            <a:r>
              <a:rPr lang="tr-TR" sz="2000" b="1" dirty="0"/>
              <a:t>amacı geleneksel cinsiyet rolleri ve </a:t>
            </a:r>
            <a:r>
              <a:rPr lang="tr-TR" sz="2000" b="1" dirty="0" err="1" smtClean="0"/>
              <a:t>kalıpyargılarıyla</a:t>
            </a:r>
            <a:r>
              <a:rPr lang="tr-TR" sz="2000" b="1" dirty="0" smtClean="0"/>
              <a:t> </a:t>
            </a:r>
            <a:r>
              <a:rPr lang="tr-TR" sz="2000" dirty="0" smtClean="0"/>
              <a:t>mücadele </a:t>
            </a:r>
            <a:r>
              <a:rPr lang="tr-TR" sz="2000" dirty="0"/>
              <a:t>etmektir. </a:t>
            </a:r>
          </a:p>
          <a:p>
            <a:endParaRPr lang="tr-TR" sz="1200" dirty="0" smtClean="0"/>
          </a:p>
          <a:p>
            <a:r>
              <a:rPr lang="tr-TR" sz="1200" dirty="0" smtClean="0"/>
              <a:t>Bkz. </a:t>
            </a:r>
            <a:r>
              <a:rPr lang="en-US" sz="1200" dirty="0" smtClean="0"/>
              <a:t>UNESCO </a:t>
            </a:r>
            <a:r>
              <a:rPr lang="en-US" sz="1200" dirty="0"/>
              <a:t>(United Nations Educational, Scientific and Cultural Organization), 2000. </a:t>
            </a:r>
            <a:r>
              <a:rPr lang="en-US" sz="1200" i="1" dirty="0"/>
              <a:t>Gender </a:t>
            </a:r>
            <a:r>
              <a:rPr lang="en-US" sz="1200" i="1" dirty="0" smtClean="0"/>
              <a:t>equality</a:t>
            </a:r>
            <a:r>
              <a:rPr lang="tr-TR" sz="1200" i="1" dirty="0" smtClean="0"/>
              <a:t> </a:t>
            </a:r>
            <a:r>
              <a:rPr lang="en-US" sz="1200" i="1" dirty="0" smtClean="0"/>
              <a:t>and </a:t>
            </a:r>
            <a:r>
              <a:rPr lang="en-US" sz="1200" i="1" dirty="0"/>
              <a:t>equity: A summary review of UNESCO's accomplishments since the Fourth </a:t>
            </a:r>
            <a:r>
              <a:rPr lang="en-US" sz="1200" i="1" dirty="0" smtClean="0"/>
              <a:t>World</a:t>
            </a:r>
            <a:r>
              <a:rPr lang="tr-TR" sz="1200" i="1" dirty="0" smtClean="0"/>
              <a:t> </a:t>
            </a:r>
            <a:r>
              <a:rPr lang="en-US" sz="1200" i="1" dirty="0" smtClean="0"/>
              <a:t>Conference </a:t>
            </a:r>
            <a:r>
              <a:rPr lang="en-US" sz="1200" i="1" dirty="0"/>
              <a:t>on Women (Beijing 1995)</a:t>
            </a:r>
            <a:r>
              <a:rPr lang="en-US" sz="1200" dirty="0"/>
              <a:t>. [pdf] Unit for the Promotion of the Status of </a:t>
            </a:r>
            <a:r>
              <a:rPr lang="en-US" sz="1200" dirty="0" smtClean="0"/>
              <a:t>Women</a:t>
            </a:r>
            <a:r>
              <a:rPr lang="tr-TR" sz="1200" dirty="0" smtClean="0"/>
              <a:t> </a:t>
            </a:r>
            <a:r>
              <a:rPr lang="en-US" sz="1200" dirty="0" smtClean="0"/>
              <a:t>and </a:t>
            </a:r>
            <a:r>
              <a:rPr lang="en-US" sz="1200" dirty="0"/>
              <a:t>Gender Equality, UNESCO. </a:t>
            </a:r>
            <a:r>
              <a:rPr lang="en-US" sz="1200" dirty="0" smtClean="0"/>
              <a:t>http</a:t>
            </a:r>
            <a:r>
              <a:rPr lang="en-US" sz="1200" dirty="0"/>
              <a:t>://</a:t>
            </a:r>
            <a:r>
              <a:rPr lang="en-US" sz="1200" dirty="0" smtClean="0"/>
              <a:t>unesdoc.unesco.org/images/0012/001211/121145e.pdf</a:t>
            </a:r>
            <a:r>
              <a:rPr lang="tr-TR" sz="1200" dirty="0" smtClean="0"/>
              <a:t>.</a:t>
            </a:r>
            <a:endParaRPr lang="tr-TR" sz="1200" dirty="0"/>
          </a:p>
          <a:p>
            <a:endParaRPr lang="tr-TR" dirty="0"/>
          </a:p>
        </p:txBody>
      </p:sp>
    </p:spTree>
    <p:extLst>
      <p:ext uri="{BB962C8B-B14F-4D97-AF65-F5344CB8AC3E}">
        <p14:creationId xmlns:p14="http://schemas.microsoft.com/office/powerpoint/2010/main" val="28805501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57224" y="241301"/>
            <a:ext cx="10772775" cy="1866900"/>
          </a:xfrm>
        </p:spPr>
        <p:txBody>
          <a:bodyPr>
            <a:normAutofit fontScale="90000"/>
          </a:bodyPr>
          <a:lstStyle/>
          <a:p>
            <a:pPr algn="ctr"/>
            <a:r>
              <a:rPr lang="tr-TR" b="1" dirty="0">
                <a:solidFill>
                  <a:srgbClr val="7030A0"/>
                </a:solidFill>
              </a:rPr>
              <a:t>Eğitimde toplumsal cinsiyet eşitliği </a:t>
            </a:r>
            <a:r>
              <a:rPr lang="tr-TR" b="1" dirty="0" smtClean="0">
                <a:solidFill>
                  <a:srgbClr val="7030A0"/>
                </a:solidFill>
              </a:rPr>
              <a:t/>
            </a:r>
            <a:br>
              <a:rPr lang="tr-TR" b="1" dirty="0" smtClean="0">
                <a:solidFill>
                  <a:srgbClr val="7030A0"/>
                </a:solidFill>
              </a:rPr>
            </a:br>
            <a:r>
              <a:rPr lang="tr-TR" b="1" dirty="0" smtClean="0">
                <a:solidFill>
                  <a:srgbClr val="7030A0"/>
                </a:solidFill>
              </a:rPr>
              <a:t>ne </a:t>
            </a:r>
            <a:r>
              <a:rPr lang="tr-TR" b="1" dirty="0">
                <a:solidFill>
                  <a:srgbClr val="7030A0"/>
                </a:solidFill>
              </a:rPr>
              <a:t>anlama gelir?</a:t>
            </a:r>
            <a:r>
              <a:rPr lang="tr-TR" dirty="0">
                <a:solidFill>
                  <a:srgbClr val="7030A0"/>
                </a:solidFill>
              </a:rPr>
              <a:t/>
            </a:r>
            <a:br>
              <a:rPr lang="tr-TR" dirty="0">
                <a:solidFill>
                  <a:srgbClr val="7030A0"/>
                </a:solidFill>
              </a:rPr>
            </a:br>
            <a:endParaRPr lang="tr-TR" dirty="0">
              <a:solidFill>
                <a:srgbClr val="7030A0"/>
              </a:solidFill>
            </a:endParaRPr>
          </a:p>
        </p:txBody>
      </p:sp>
      <p:sp>
        <p:nvSpPr>
          <p:cNvPr id="3" name="İçerik Yer Tutucusu 2"/>
          <p:cNvSpPr>
            <a:spLocks noGrp="1"/>
          </p:cNvSpPr>
          <p:nvPr>
            <p:ph idx="1"/>
          </p:nvPr>
        </p:nvSpPr>
        <p:spPr/>
        <p:txBody>
          <a:bodyPr/>
          <a:lstStyle/>
          <a:p>
            <a:endParaRPr lang="tr-TR" dirty="0" smtClean="0"/>
          </a:p>
          <a:p>
            <a:pPr algn="just"/>
            <a:r>
              <a:rPr lang="tr-TR" sz="2800" dirty="0"/>
              <a:t>Eğitimde toplumsal cinsiyet eşitliği, eğitimde (erişim, eğitim süreçleri ve eğitimin çıktıları) kız ve erkek çocuklarına her türlü kalıp yargıdan uzak biçimde, gerçek anlamda eşit haklar tanınması, eşit fırsatlar sağlanması ve eşit muamelenin güvence altına alınması anlamına gelir. Bu hedefe, eğitime erişim, eğitim ortamları ve süreçleri ile eğitim yönetiminin kız ve erkek çocukların farklı öncelikleri, ihtiyaçları ve beklentilerini dikkate alan plan, program, politika ve uygulamalar yoluyla ulaşılabilir.</a:t>
            </a:r>
          </a:p>
          <a:p>
            <a:r>
              <a:rPr lang="tr-TR" sz="2800" dirty="0" smtClean="0"/>
              <a:t>Bkz. http</a:t>
            </a:r>
            <a:r>
              <a:rPr lang="tr-TR" sz="2800" dirty="0"/>
              <a:t>://etcep.meb.gov.tr</a:t>
            </a:r>
          </a:p>
        </p:txBody>
      </p:sp>
    </p:spTree>
    <p:extLst>
      <p:ext uri="{BB962C8B-B14F-4D97-AF65-F5344CB8AC3E}">
        <p14:creationId xmlns:p14="http://schemas.microsoft.com/office/powerpoint/2010/main" val="18991903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03504" y="770467"/>
            <a:ext cx="10782300" cy="1071033"/>
          </a:xfrm>
        </p:spPr>
        <p:txBody>
          <a:bodyPr/>
          <a:lstStyle/>
          <a:p>
            <a:pPr algn="ctr"/>
            <a:r>
              <a:rPr lang="tr-TR" sz="3600" b="1" dirty="0" smtClean="0"/>
              <a:t>EĞİTİMDE TOPLUMSAL CİNSİYET EŞİTLİĞİNİN </a:t>
            </a:r>
            <a:r>
              <a:rPr lang="tr-TR" sz="3600" b="1" dirty="0"/>
              <a:t> </a:t>
            </a:r>
            <a:r>
              <a:rPr lang="tr-TR" sz="3600" b="1" dirty="0" smtClean="0"/>
              <a:t>EVRENSEL DAYANAKLARI </a:t>
            </a:r>
            <a:endParaRPr lang="tr-TR" sz="3600" b="1" dirty="0"/>
          </a:p>
        </p:txBody>
      </p:sp>
      <p:sp>
        <p:nvSpPr>
          <p:cNvPr id="3" name="Alt Başlık 2"/>
          <p:cNvSpPr>
            <a:spLocks noGrp="1"/>
          </p:cNvSpPr>
          <p:nvPr>
            <p:ph type="subTitle" idx="1"/>
          </p:nvPr>
        </p:nvSpPr>
        <p:spPr>
          <a:xfrm>
            <a:off x="667512" y="1841500"/>
            <a:ext cx="10718292" cy="4011296"/>
          </a:xfrm>
        </p:spPr>
        <p:txBody>
          <a:bodyPr>
            <a:normAutofit fontScale="92500" lnSpcReduction="20000"/>
          </a:bodyPr>
          <a:lstStyle/>
          <a:p>
            <a:pPr marL="457200" indent="-457200">
              <a:buFont typeface="Arial" panose="020B0604020202020204" pitchFamily="34" charset="0"/>
              <a:buChar char="•"/>
            </a:pPr>
            <a:r>
              <a:rPr lang="tr-TR" dirty="0"/>
              <a:t>Eğitimde Ayrımcılığa Karşı Sözleşme  (UNESCO) 1960</a:t>
            </a:r>
          </a:p>
          <a:p>
            <a:pPr marL="457200" indent="-457200">
              <a:buFont typeface="Arial" panose="020B0604020202020204" pitchFamily="34" charset="0"/>
              <a:buChar char="•"/>
            </a:pPr>
            <a:r>
              <a:rPr lang="tr-TR" dirty="0"/>
              <a:t>CEDAW (Kadınlara Karşı Her Türlü Ayrımcılığın Önlenmesi Sözleşmesi (</a:t>
            </a:r>
            <a:r>
              <a:rPr lang="tr-TR" dirty="0" smtClean="0"/>
              <a:t>1979)</a:t>
            </a:r>
          </a:p>
          <a:p>
            <a:pPr marL="457200" indent="-457200">
              <a:buFont typeface="Arial" panose="020B0604020202020204" pitchFamily="34" charset="0"/>
              <a:buChar char="•"/>
            </a:pPr>
            <a:r>
              <a:rPr lang="tr-TR" dirty="0"/>
              <a:t>Pekin Eylem Planı, Pekin+5 Süreci (1995)</a:t>
            </a:r>
          </a:p>
          <a:p>
            <a:pPr marL="457200" indent="-457200">
              <a:buFont typeface="Arial" panose="020B0604020202020204" pitchFamily="34" charset="0"/>
              <a:buChar char="•"/>
            </a:pPr>
            <a:r>
              <a:rPr lang="tr-TR" dirty="0"/>
              <a:t>Hamburg 5. Uluslararası Yetişkin Eğitimi Konferansı  (CONFINTEA 5)  ile saptanan  yetişkin ve  yaygın  eğitimde toplumsal cinsiyete eşitliğini sağlamaya yönelik hedefler ( 1997</a:t>
            </a:r>
            <a:r>
              <a:rPr lang="tr-TR" dirty="0" smtClean="0"/>
              <a:t>)</a:t>
            </a:r>
          </a:p>
          <a:p>
            <a:pPr marL="457200" indent="-457200">
              <a:buFont typeface="Arial" panose="020B0604020202020204" pitchFamily="34" charset="0"/>
              <a:buChar char="•"/>
            </a:pPr>
            <a:r>
              <a:rPr lang="en-US" dirty="0"/>
              <a:t>Dakar </a:t>
            </a:r>
            <a:r>
              <a:rPr lang="en-US" dirty="0" err="1"/>
              <a:t>Eylem</a:t>
            </a:r>
            <a:r>
              <a:rPr lang="en-US" dirty="0"/>
              <a:t> </a:t>
            </a:r>
            <a:r>
              <a:rPr lang="en-US" dirty="0" err="1"/>
              <a:t>Çerçevesi</a:t>
            </a:r>
            <a:r>
              <a:rPr lang="en-US" dirty="0"/>
              <a:t> (UNESCO): </a:t>
            </a:r>
            <a:r>
              <a:rPr lang="tr-TR" dirty="0"/>
              <a:t>H</a:t>
            </a:r>
            <a:r>
              <a:rPr lang="en-US" dirty="0" err="1"/>
              <a:t>erkes</a:t>
            </a:r>
            <a:r>
              <a:rPr lang="en-US" dirty="0"/>
              <a:t> </a:t>
            </a:r>
            <a:r>
              <a:rPr lang="en-US" dirty="0" err="1"/>
              <a:t>için</a:t>
            </a:r>
            <a:r>
              <a:rPr lang="en-US" dirty="0"/>
              <a:t> </a:t>
            </a:r>
            <a:r>
              <a:rPr lang="tr-TR" dirty="0"/>
              <a:t>Eğ</a:t>
            </a:r>
            <a:r>
              <a:rPr lang="en-US" dirty="0" err="1"/>
              <a:t>itim</a:t>
            </a:r>
            <a:r>
              <a:rPr lang="en-US" dirty="0"/>
              <a:t> </a:t>
            </a:r>
            <a:r>
              <a:rPr lang="tr-TR" dirty="0"/>
              <a:t>(</a:t>
            </a:r>
            <a:r>
              <a:rPr lang="tr-TR" dirty="0" err="1"/>
              <a:t>Education</a:t>
            </a:r>
            <a:r>
              <a:rPr lang="tr-TR" dirty="0"/>
              <a:t> </a:t>
            </a:r>
            <a:r>
              <a:rPr lang="tr-TR" dirty="0" err="1"/>
              <a:t>for</a:t>
            </a:r>
            <a:r>
              <a:rPr lang="tr-TR" dirty="0"/>
              <a:t> </a:t>
            </a:r>
            <a:r>
              <a:rPr lang="tr-TR" dirty="0" err="1"/>
              <a:t>All</a:t>
            </a:r>
            <a:r>
              <a:rPr lang="tr-TR" dirty="0"/>
              <a:t>) (EFA) (2000</a:t>
            </a:r>
            <a:r>
              <a:rPr lang="tr-TR" dirty="0" smtClean="0"/>
              <a:t>)</a:t>
            </a:r>
          </a:p>
          <a:p>
            <a:pPr marL="457200" indent="-457200">
              <a:buFont typeface="Arial" panose="020B0604020202020204" pitchFamily="34" charset="0"/>
              <a:buChar char="•"/>
            </a:pPr>
            <a:r>
              <a:rPr lang="tr-TR" dirty="0"/>
              <a:t>BM Milenyum Kalkınma Hedefleri (2000) </a:t>
            </a:r>
            <a:endParaRPr lang="tr-TR" dirty="0" smtClean="0"/>
          </a:p>
          <a:p>
            <a:endParaRPr lang="tr-TR" dirty="0" smtClean="0"/>
          </a:p>
          <a:p>
            <a:endParaRPr lang="tr-TR" dirty="0"/>
          </a:p>
          <a:p>
            <a:endParaRPr lang="tr-TR" dirty="0"/>
          </a:p>
          <a:p>
            <a:endParaRPr lang="tr-TR" dirty="0"/>
          </a:p>
        </p:txBody>
      </p:sp>
    </p:spTree>
    <p:extLst>
      <p:ext uri="{BB962C8B-B14F-4D97-AF65-F5344CB8AC3E}">
        <p14:creationId xmlns:p14="http://schemas.microsoft.com/office/powerpoint/2010/main" val="12659334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03504" y="304801"/>
            <a:ext cx="10782300" cy="914400"/>
          </a:xfrm>
        </p:spPr>
        <p:txBody>
          <a:bodyPr/>
          <a:lstStyle/>
          <a:p>
            <a:pPr algn="ctr"/>
            <a:r>
              <a:rPr lang="tr-TR" sz="2800" dirty="0" smtClean="0">
                <a:solidFill>
                  <a:srgbClr val="C00000"/>
                </a:solidFill>
              </a:rPr>
              <a:t>TÜRKİYE’D EĞİTİMDE TOPLUMSAL CİNSİYET EŞİTLİĞİNİN YASAL DAYANAKLARI</a:t>
            </a:r>
            <a:endParaRPr lang="tr-TR" sz="2800" dirty="0">
              <a:solidFill>
                <a:srgbClr val="C00000"/>
              </a:solidFill>
            </a:endParaRPr>
          </a:p>
        </p:txBody>
      </p:sp>
      <p:sp>
        <p:nvSpPr>
          <p:cNvPr id="3" name="Alt Başlık 2"/>
          <p:cNvSpPr>
            <a:spLocks noGrp="1"/>
          </p:cNvSpPr>
          <p:nvPr>
            <p:ph type="subTitle" idx="1"/>
          </p:nvPr>
        </p:nvSpPr>
        <p:spPr>
          <a:xfrm>
            <a:off x="667512" y="1689100"/>
            <a:ext cx="10965688" cy="4163696"/>
          </a:xfrm>
        </p:spPr>
        <p:txBody>
          <a:bodyPr>
            <a:normAutofit fontScale="85000" lnSpcReduction="10000"/>
          </a:bodyPr>
          <a:lstStyle/>
          <a:p>
            <a:pPr marL="457200" indent="-457200">
              <a:buFont typeface="Arial" panose="020B0604020202020204" pitchFamily="34" charset="0"/>
              <a:buChar char="•"/>
            </a:pPr>
            <a:r>
              <a:rPr lang="tr-TR" sz="3000" dirty="0"/>
              <a:t>Ayrım gözetmeme ilkesi Anayasa’nın   “Kanun Önünde Eşitlik” başlığı altında 10. Maddesinde düzenlenmiştir. Söz konusu hükme göre, devlet ve idari organlar bütün işlemlerinde eşitlik ilkesine göre hareket etmek zorundadır. </a:t>
            </a:r>
            <a:endParaRPr lang="tr-TR" sz="3000" dirty="0" smtClean="0"/>
          </a:p>
          <a:p>
            <a:pPr marL="457200" indent="-457200">
              <a:buFont typeface="Arial" panose="020B0604020202020204" pitchFamily="34" charset="0"/>
              <a:buChar char="•"/>
            </a:pPr>
            <a:r>
              <a:rPr lang="tr-TR" sz="3000" i="1" dirty="0"/>
              <a:t>“Herkes, dil, ırk, renk, cinsiyet, siyasî düşünce, felsefî inanç, din, mezhep ve benzeri sebeplerle ayırım gözetilmeksizin kanun önünde eşittir. Kadınlar ve erkekler eşit haklara sahiptir. Devlet, bu eşitliğin yaşama geçmesini sağlamakla yükümlüdür. Bu maksatla alınacak tedbirler eşitlik ilkesine aykırı olarak yorumlanamaz.” </a:t>
            </a:r>
            <a:r>
              <a:rPr lang="tr-TR" sz="3000" dirty="0"/>
              <a:t>İfadesi ile kadın-erkek eşitliği ilkesini vurgulamakta ve devlete kadın-erkek eşitliğini “yaşama geçirme” yükümlülüğü vermektedir</a:t>
            </a:r>
            <a:r>
              <a:rPr lang="tr-TR" sz="3000" dirty="0" smtClean="0"/>
              <a:t>.</a:t>
            </a:r>
          </a:p>
          <a:p>
            <a:pPr marL="457200" indent="-457200">
              <a:buFont typeface="Arial" panose="020B0604020202020204" pitchFamily="34" charset="0"/>
              <a:buChar char="•"/>
            </a:pPr>
            <a:endParaRPr lang="tr-TR" sz="3000" dirty="0" smtClean="0"/>
          </a:p>
          <a:p>
            <a:pPr marL="457200" indent="-457200">
              <a:buFont typeface="Arial" panose="020B0604020202020204" pitchFamily="34" charset="0"/>
              <a:buChar char="•"/>
            </a:pPr>
            <a:r>
              <a:rPr lang="tr-TR" sz="3000" dirty="0" smtClean="0"/>
              <a:t>bkz</a:t>
            </a:r>
            <a:r>
              <a:rPr lang="tr-TR" sz="3000" dirty="0"/>
              <a:t>. http://www.tbmm.gov.tr/develop/owa/anayasa.uc?p1=90 </a:t>
            </a:r>
            <a:endParaRPr lang="tr-TR" sz="3000" dirty="0" smtClean="0"/>
          </a:p>
          <a:p>
            <a:pPr marL="457200" indent="-457200">
              <a:buFont typeface="Arial" panose="020B0604020202020204" pitchFamily="34" charset="0"/>
              <a:buChar char="•"/>
            </a:pPr>
            <a:endParaRPr lang="tr-TR" dirty="0"/>
          </a:p>
          <a:p>
            <a:pPr marL="457200" indent="-457200">
              <a:buFont typeface="Arial" panose="020B0604020202020204" pitchFamily="34" charset="0"/>
              <a:buChar char="•"/>
            </a:pPr>
            <a:endParaRPr lang="tr-TR" dirty="0"/>
          </a:p>
        </p:txBody>
      </p:sp>
    </p:spTree>
    <p:extLst>
      <p:ext uri="{BB962C8B-B14F-4D97-AF65-F5344CB8AC3E}">
        <p14:creationId xmlns:p14="http://schemas.microsoft.com/office/powerpoint/2010/main" val="16488151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solidFill>
                  <a:srgbClr val="C00000"/>
                </a:solidFill>
              </a:rPr>
              <a:t>Anayasanın Eğitim ve Öğrenim </a:t>
            </a:r>
            <a:r>
              <a:rPr lang="tr-TR" dirty="0" smtClean="0">
                <a:solidFill>
                  <a:srgbClr val="C00000"/>
                </a:solidFill>
              </a:rPr>
              <a:t>Hakkı’nı düzenleyen  </a:t>
            </a:r>
            <a:r>
              <a:rPr lang="tr-TR" dirty="0">
                <a:solidFill>
                  <a:srgbClr val="C00000"/>
                </a:solidFill>
              </a:rPr>
              <a:t>42’nci maddesine </a:t>
            </a:r>
            <a:r>
              <a:rPr lang="tr-TR" dirty="0" smtClean="0">
                <a:solidFill>
                  <a:srgbClr val="C00000"/>
                </a:solidFill>
              </a:rPr>
              <a:t>göre:</a:t>
            </a:r>
            <a:endParaRPr lang="tr-TR" dirty="0">
              <a:solidFill>
                <a:srgbClr val="C00000"/>
              </a:solidFill>
            </a:endParaRPr>
          </a:p>
        </p:txBody>
      </p:sp>
      <p:sp>
        <p:nvSpPr>
          <p:cNvPr id="3" name="İçerik Yer Tutucusu 2"/>
          <p:cNvSpPr>
            <a:spLocks noGrp="1"/>
          </p:cNvSpPr>
          <p:nvPr>
            <p:ph idx="1"/>
          </p:nvPr>
        </p:nvSpPr>
        <p:spPr>
          <a:xfrm>
            <a:off x="676274" y="2717800"/>
            <a:ext cx="10753725" cy="2437765"/>
          </a:xfrm>
        </p:spPr>
        <p:txBody>
          <a:bodyPr>
            <a:normAutofit/>
          </a:bodyPr>
          <a:lstStyle/>
          <a:p>
            <a:r>
              <a:rPr lang="tr-TR" sz="3200" i="1" dirty="0"/>
              <a:t>“Kimse, eğitim ve öğrenim hakkından yoksun bırakılamaz </a:t>
            </a:r>
            <a:r>
              <a:rPr lang="tr-TR" sz="3200" dirty="0"/>
              <a:t>[…] </a:t>
            </a:r>
            <a:r>
              <a:rPr lang="tr-TR" sz="3200" i="1" dirty="0"/>
              <a:t>İlköğretim kız ve erkek bütün vatandaşlar için zorunludur ve Devlet okullarında parasızdır </a:t>
            </a:r>
            <a:r>
              <a:rPr lang="tr-TR" sz="3200" dirty="0"/>
              <a:t>[</a:t>
            </a:r>
            <a:r>
              <a:rPr lang="tr-TR" sz="3200" i="1" dirty="0"/>
              <a:t>…</a:t>
            </a:r>
            <a:r>
              <a:rPr lang="tr-TR" sz="3200" dirty="0"/>
              <a:t>]</a:t>
            </a:r>
            <a:r>
              <a:rPr lang="tr-TR" sz="3200" i="1" dirty="0"/>
              <a:t>” </a:t>
            </a:r>
            <a:endParaRPr lang="tr-TR" sz="3200" dirty="0"/>
          </a:p>
        </p:txBody>
      </p:sp>
    </p:spTree>
    <p:extLst>
      <p:ext uri="{BB962C8B-B14F-4D97-AF65-F5344CB8AC3E}">
        <p14:creationId xmlns:p14="http://schemas.microsoft.com/office/powerpoint/2010/main" val="37189993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57224" y="499533"/>
            <a:ext cx="10772775" cy="846667"/>
          </a:xfrm>
        </p:spPr>
        <p:txBody>
          <a:bodyPr>
            <a:normAutofit/>
          </a:bodyPr>
          <a:lstStyle/>
          <a:p>
            <a:pPr algn="ctr"/>
            <a:r>
              <a:rPr lang="tr-TR" sz="3600" dirty="0">
                <a:solidFill>
                  <a:srgbClr val="C00000"/>
                </a:solidFill>
              </a:rPr>
              <a:t>1739 Sayılı Millî Eğitim Temel </a:t>
            </a:r>
            <a:r>
              <a:rPr lang="tr-TR" sz="3600" dirty="0" smtClean="0">
                <a:solidFill>
                  <a:srgbClr val="C00000"/>
                </a:solidFill>
              </a:rPr>
              <a:t>Kanunu’nda Eşitlik İlkesi </a:t>
            </a:r>
            <a:endParaRPr lang="tr-TR" sz="3600" dirty="0">
              <a:solidFill>
                <a:srgbClr val="C00000"/>
              </a:solidFill>
            </a:endParaRPr>
          </a:p>
        </p:txBody>
      </p:sp>
      <p:sp>
        <p:nvSpPr>
          <p:cNvPr id="3" name="İçerik Yer Tutucusu 2"/>
          <p:cNvSpPr>
            <a:spLocks noGrp="1"/>
          </p:cNvSpPr>
          <p:nvPr>
            <p:ph idx="1"/>
          </p:nvPr>
        </p:nvSpPr>
        <p:spPr>
          <a:xfrm>
            <a:off x="666748" y="2171700"/>
            <a:ext cx="10753725" cy="3885565"/>
          </a:xfrm>
        </p:spPr>
        <p:txBody>
          <a:bodyPr>
            <a:normAutofit fontScale="25000" lnSpcReduction="20000"/>
          </a:bodyPr>
          <a:lstStyle/>
          <a:p>
            <a:endParaRPr lang="tr-TR" b="1" dirty="0" smtClean="0"/>
          </a:p>
          <a:p>
            <a:endParaRPr lang="tr-TR" b="1" dirty="0"/>
          </a:p>
          <a:p>
            <a:r>
              <a:rPr lang="tr-TR" sz="8000" b="1" dirty="0" smtClean="0">
                <a:latin typeface="Calibri" panose="020F0502020204030204" pitchFamily="34" charset="0"/>
              </a:rPr>
              <a:t>Genellik </a:t>
            </a:r>
            <a:r>
              <a:rPr lang="tr-TR" sz="8000" b="1" dirty="0">
                <a:latin typeface="Calibri" panose="020F0502020204030204" pitchFamily="34" charset="0"/>
              </a:rPr>
              <a:t>ve eşitlik ilkesi</a:t>
            </a:r>
            <a:r>
              <a:rPr lang="tr-TR" sz="8000" dirty="0">
                <a:latin typeface="Calibri" panose="020F0502020204030204" pitchFamily="34" charset="0"/>
              </a:rPr>
              <a:t>: Eğitim kurumları dil, ırk, cinsiyet ve din ayrımı gözetilmeksizin herkese açıktır. Eğitimde hiçbir kişiye, aileye, zümreye veya sınıfa imtiyaz tanınamaz. (Mad. 4) </a:t>
            </a:r>
            <a:endParaRPr lang="tr-TR" sz="8000" dirty="0" smtClean="0">
              <a:latin typeface="Calibri" panose="020F0502020204030204" pitchFamily="34" charset="0"/>
            </a:endParaRPr>
          </a:p>
          <a:p>
            <a:r>
              <a:rPr lang="tr-TR" sz="8000" b="1" dirty="0">
                <a:latin typeface="Calibri" panose="020F0502020204030204" pitchFamily="34" charset="0"/>
              </a:rPr>
              <a:t>Eğitim hakkı ilkesi</a:t>
            </a:r>
            <a:r>
              <a:rPr lang="tr-TR" sz="8000" dirty="0">
                <a:latin typeface="Calibri" panose="020F0502020204030204" pitchFamily="34" charset="0"/>
              </a:rPr>
              <a:t>: İlköğretim görmek her Türk vatandaşının hakkıdır. (Mad. 7) </a:t>
            </a:r>
            <a:endParaRPr lang="tr-TR" sz="8000" dirty="0" smtClean="0">
              <a:latin typeface="Calibri" panose="020F0502020204030204" pitchFamily="34" charset="0"/>
            </a:endParaRPr>
          </a:p>
          <a:p>
            <a:r>
              <a:rPr lang="tr-TR" sz="8000" b="1" dirty="0">
                <a:latin typeface="Calibri" panose="020F0502020204030204" pitchFamily="34" charset="0"/>
              </a:rPr>
              <a:t>Fırsat ve imkân eşitliği ilkesi</a:t>
            </a:r>
            <a:r>
              <a:rPr lang="tr-TR" sz="8000" dirty="0">
                <a:latin typeface="Calibri" panose="020F0502020204030204" pitchFamily="34" charset="0"/>
              </a:rPr>
              <a:t>: Eğitimde kadın, erkek herkese fırsat ve imkân eşitliği sağlanır. (Mad.8) </a:t>
            </a:r>
          </a:p>
          <a:p>
            <a:r>
              <a:rPr lang="tr-TR" sz="8000" b="1" dirty="0">
                <a:latin typeface="Calibri" panose="020F0502020204030204" pitchFamily="34" charset="0"/>
              </a:rPr>
              <a:t>Karma eğitim ilkesi: </a:t>
            </a:r>
            <a:r>
              <a:rPr lang="tr-TR" sz="8000" dirty="0">
                <a:latin typeface="Calibri" panose="020F0502020204030204" pitchFamily="34" charset="0"/>
              </a:rPr>
              <a:t>Okullarda kız ve erkek karma eğitim yapılması esastır. Ancak eğitimin türüne, imkân ve zorunluluklarına göre bazı okullar yalnızca kız veya yalnızca erkek öğrencilere ayrılabilir. (Mad. 15) </a:t>
            </a:r>
            <a:endParaRPr lang="tr-TR" sz="8000" dirty="0" smtClean="0">
              <a:latin typeface="Calibri" panose="020F0502020204030204" pitchFamily="34" charset="0"/>
            </a:endParaRPr>
          </a:p>
          <a:p>
            <a:endParaRPr lang="tr-TR" sz="8000" dirty="0">
              <a:latin typeface="Calibri" panose="020F0502020204030204" pitchFamily="34" charset="0"/>
            </a:endParaRPr>
          </a:p>
          <a:p>
            <a:endParaRPr lang="tr-TR" sz="8000" dirty="0" smtClean="0">
              <a:latin typeface="Calibri" panose="020F0502020204030204" pitchFamily="34" charset="0"/>
            </a:endParaRPr>
          </a:p>
          <a:p>
            <a:endParaRPr lang="tr-TR" dirty="0"/>
          </a:p>
          <a:p>
            <a:endParaRPr lang="tr-TR" dirty="0" smtClean="0"/>
          </a:p>
          <a:p>
            <a:r>
              <a:rPr lang="de-DE" sz="4300" dirty="0" smtClean="0"/>
              <a:t>Online </a:t>
            </a:r>
            <a:r>
              <a:rPr lang="de-DE" sz="4300" dirty="0" err="1"/>
              <a:t>erişim</a:t>
            </a:r>
            <a:r>
              <a:rPr lang="de-DE" sz="4300" dirty="0"/>
              <a:t> </a:t>
            </a:r>
            <a:r>
              <a:rPr lang="de-DE" sz="4300" dirty="0" err="1"/>
              <a:t>için</a:t>
            </a:r>
            <a:r>
              <a:rPr lang="de-DE" sz="4300" dirty="0"/>
              <a:t> </a:t>
            </a:r>
            <a:r>
              <a:rPr lang="de-DE" sz="4300" dirty="0" err="1"/>
              <a:t>bkz</a:t>
            </a:r>
            <a:r>
              <a:rPr lang="de-DE" sz="4300" dirty="0"/>
              <a:t>. http://mevzuat.meb.gov.tr/html/88.html </a:t>
            </a:r>
            <a:endParaRPr lang="tr-TR" sz="4300" dirty="0" smtClean="0"/>
          </a:p>
          <a:p>
            <a:endParaRPr lang="tr-TR" sz="1200" dirty="0"/>
          </a:p>
        </p:txBody>
      </p:sp>
    </p:spTree>
    <p:extLst>
      <p:ext uri="{BB962C8B-B14F-4D97-AF65-F5344CB8AC3E}">
        <p14:creationId xmlns:p14="http://schemas.microsoft.com/office/powerpoint/2010/main" val="22412658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03504" y="770467"/>
            <a:ext cx="10782300" cy="1121833"/>
          </a:xfrm>
        </p:spPr>
        <p:txBody>
          <a:bodyPr/>
          <a:lstStyle/>
          <a:p>
            <a:pPr algn="ctr"/>
            <a:r>
              <a:rPr lang="tr-TR" sz="2400" b="1" dirty="0"/>
              <a:t>TÜRKİYE’D EĞİTİMDE TOPLUMSAL CİNSİYET EŞİTLİĞİNİN YASAL DAYANAKLARI</a:t>
            </a:r>
          </a:p>
        </p:txBody>
      </p:sp>
      <p:sp>
        <p:nvSpPr>
          <p:cNvPr id="3" name="Alt Başlık 2"/>
          <p:cNvSpPr>
            <a:spLocks noGrp="1"/>
          </p:cNvSpPr>
          <p:nvPr>
            <p:ph type="subTitle" idx="1"/>
          </p:nvPr>
        </p:nvSpPr>
        <p:spPr>
          <a:xfrm>
            <a:off x="667512" y="2070100"/>
            <a:ext cx="11105388" cy="3782696"/>
          </a:xfrm>
        </p:spPr>
        <p:txBody>
          <a:bodyPr>
            <a:normAutofit fontScale="55000" lnSpcReduction="20000"/>
          </a:bodyPr>
          <a:lstStyle/>
          <a:p>
            <a:r>
              <a:rPr lang="tr-TR" dirty="0"/>
              <a:t>Bu yasal çerçevenin yanı sıra Türkiye eğitim hakkını genişleten uluslararası sözleşmeleri de imzalamış bulunmaktadır. Türkiye BM Kadınlara Karşı Her Türlü Ayrımcılığın Önlenmesi Sözleşmesini (CEDAW), Pekin Deklarasyonunu, Çocuk Hakları </a:t>
            </a:r>
            <a:r>
              <a:rPr lang="tr-TR" dirty="0" smtClean="0"/>
              <a:t>Sözleşmesini imzalamıştır;  </a:t>
            </a:r>
            <a:r>
              <a:rPr lang="tr-TR" dirty="0"/>
              <a:t>Birleşmiş Milletler Bin Yıl Kalkınma </a:t>
            </a:r>
            <a:r>
              <a:rPr lang="tr-TR" dirty="0" smtClean="0"/>
              <a:t>Hedefleri ile AB </a:t>
            </a:r>
            <a:r>
              <a:rPr lang="tr-TR" dirty="0"/>
              <a:t>Ulusal Rapor çerçevesinde eğitimde cinsiyet eşitliğini sağlamaya yönelik önlemler almayı taahhüt etmiştir. </a:t>
            </a:r>
            <a:endParaRPr lang="tr-TR" dirty="0" smtClean="0"/>
          </a:p>
          <a:p>
            <a:r>
              <a:rPr lang="tr-TR" dirty="0" smtClean="0"/>
              <a:t>Bu </a:t>
            </a:r>
            <a:r>
              <a:rPr lang="tr-TR" dirty="0"/>
              <a:t>çerçevede 7. Beş yıllık Kalkınma planından başlayarak toplumsal cinsiyet eşitliği kalkınma planlarına girmiştir. </a:t>
            </a:r>
            <a:endParaRPr lang="tr-TR" dirty="0" smtClean="0"/>
          </a:p>
          <a:p>
            <a:r>
              <a:rPr lang="tr-TR" dirty="0" smtClean="0"/>
              <a:t>8</a:t>
            </a:r>
            <a:r>
              <a:rPr lang="tr-TR" dirty="0"/>
              <a:t>. Beş Yıllık Kalkınma Planına kadınların toplumsal konumlarının güçlendirilmesi, etkinlik alanlarının genişletilmesi, eşit fırsat ve olanaklardan yararlanmalarının sağlanmasına yönelik üç politika doğrudan eğitimle ilişkilendirilmiştir. Kadınların eğitim düzeyinin yükseltilmesi, kadın okuryazarlığının artırılması, eğitime etkin katılımı, toplumun önyargılardan arındırılması için örgün ve yaygın eğitim yanında kitle iletişim araçlarından yararlanılması hedeflenmiştir. </a:t>
            </a:r>
            <a:endParaRPr lang="tr-TR" dirty="0" smtClean="0"/>
          </a:p>
          <a:p>
            <a:r>
              <a:rPr lang="tr-TR" dirty="0" smtClean="0"/>
              <a:t>9</a:t>
            </a:r>
            <a:r>
              <a:rPr lang="tr-TR" dirty="0"/>
              <a:t>. Beş yıllık Kalkınma Planında kızların ilköğretimde okul terklerinin azaltılması için önlemler alınması, Kadının Statüsü Genel Müdürlüğü’nün kadınların eğitimi ile ilgili politika belgesinde  kızlar açısından eğitimde fırsat eşitliğini engelleyen faktörler tanımlanmış ve önlemler önerilmiştir (KSGM, 2008). </a:t>
            </a:r>
            <a:endParaRPr lang="tr-TR" dirty="0" smtClean="0"/>
          </a:p>
          <a:p>
            <a:r>
              <a:rPr lang="tr-TR" dirty="0" smtClean="0"/>
              <a:t>10. Beş Yıllık Kalkınma Planında; eylem planı hedeflerinin gerçekleşmediği;  mevcut politikalar arasında eşgüdüm sağlanamadığı için okula erişimden başlayarak, mesleki eğitim ve yetiştirmeye kadar eşitlik göstergelerinin izlenemediği; yaygın eğitim ve enformel öğrenme mecrası olarak medyada cinsiyetçiliğin devam ettiği; önemli adımlar atılmakla birlikte sorunun hemen her düzeyde varlığını sürdürdüğü </a:t>
            </a:r>
            <a:r>
              <a:rPr lang="tr-TR" smtClean="0"/>
              <a:t>saptanmıştır.    </a:t>
            </a:r>
            <a:endParaRPr lang="tr-TR" dirty="0" smtClean="0"/>
          </a:p>
          <a:p>
            <a:endParaRPr lang="tr-TR" dirty="0"/>
          </a:p>
        </p:txBody>
      </p:sp>
    </p:spTree>
    <p:extLst>
      <p:ext uri="{BB962C8B-B14F-4D97-AF65-F5344CB8AC3E}">
        <p14:creationId xmlns:p14="http://schemas.microsoft.com/office/powerpoint/2010/main" val="28941653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03504" y="770467"/>
            <a:ext cx="10782300" cy="563033"/>
          </a:xfrm>
        </p:spPr>
        <p:txBody>
          <a:bodyPr/>
          <a:lstStyle/>
          <a:p>
            <a:pPr algn="ctr"/>
            <a:r>
              <a:rPr lang="tr-TR" sz="2400" b="1" dirty="0"/>
              <a:t>TÜRKİYE’D EĞİTİMDE TOPLUMSAL CİNSİYET EŞİTLİĞİNİN YASAL DAYANAKLARI</a:t>
            </a:r>
            <a:endParaRPr lang="tr-TR" sz="2400" dirty="0"/>
          </a:p>
        </p:txBody>
      </p:sp>
      <p:sp>
        <p:nvSpPr>
          <p:cNvPr id="3" name="Alt Başlık 2"/>
          <p:cNvSpPr>
            <a:spLocks noGrp="1"/>
          </p:cNvSpPr>
          <p:nvPr>
            <p:ph type="subTitle" idx="1"/>
          </p:nvPr>
        </p:nvSpPr>
        <p:spPr>
          <a:xfrm>
            <a:off x="667512" y="1435100"/>
            <a:ext cx="11283188" cy="4635500"/>
          </a:xfrm>
        </p:spPr>
        <p:txBody>
          <a:bodyPr/>
          <a:lstStyle/>
          <a:p>
            <a:pPr algn="just"/>
            <a:r>
              <a:rPr lang="tr-TR" dirty="0"/>
              <a:t>Türkiye’nin fırsat eşitliği politikası her iki cinse eşit imkanlar ve sorumluluklar verilmesini  esas almaktadır (UNICEF, 2003:16).Türkiye’de kız ve erkek çocuklar Cumhuriyetin ilk yıllarından beri eğitimin her düzeyindeki okullara erişim açısından yasalar önünde eşit konuma sahiptir. Temel eğitim  zorunlu bir haktır. İlköğretimi takip eden eğitim düzeylerine devam ise, öğrenci ve ailesinin isteğine bırakılmıştır. Ancak uygulamada, her iki cinse yönelik  bu eşitlikçi davranış, eğitime erişimin engellerini ve ayrımcılık doğuran sonuçlarını tanımadığı için erkekler lehine bir durum yaratmaktadır.</a:t>
            </a:r>
          </a:p>
          <a:p>
            <a:endParaRPr lang="tr-TR" dirty="0"/>
          </a:p>
        </p:txBody>
      </p:sp>
    </p:spTree>
    <p:extLst>
      <p:ext uri="{BB962C8B-B14F-4D97-AF65-F5344CB8AC3E}">
        <p14:creationId xmlns:p14="http://schemas.microsoft.com/office/powerpoint/2010/main" val="6313620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03504" y="770467"/>
            <a:ext cx="10782300" cy="817033"/>
          </a:xfrm>
        </p:spPr>
        <p:txBody>
          <a:bodyPr/>
          <a:lstStyle/>
          <a:p>
            <a:pPr algn="ctr"/>
            <a:r>
              <a:rPr lang="tr-TR" sz="2800" dirty="0" smtClean="0">
                <a:solidFill>
                  <a:srgbClr val="7030A0"/>
                </a:solidFill>
              </a:rPr>
              <a:t>EĞİTİMDE TOPLUMSAL CİNSİYET EŞİTLİĞİ </a:t>
            </a:r>
            <a:endParaRPr lang="tr-TR" sz="2800" dirty="0">
              <a:solidFill>
                <a:srgbClr val="7030A0"/>
              </a:solidFill>
            </a:endParaRPr>
          </a:p>
        </p:txBody>
      </p:sp>
      <p:sp>
        <p:nvSpPr>
          <p:cNvPr id="3" name="Alt Başlık 2"/>
          <p:cNvSpPr>
            <a:spLocks noGrp="1"/>
          </p:cNvSpPr>
          <p:nvPr>
            <p:ph type="subTitle" idx="1"/>
          </p:nvPr>
        </p:nvSpPr>
        <p:spPr>
          <a:xfrm>
            <a:off x="667512" y="1739900"/>
            <a:ext cx="11118088" cy="4112896"/>
          </a:xfrm>
        </p:spPr>
        <p:txBody>
          <a:bodyPr>
            <a:normAutofit fontScale="25000" lnSpcReduction="20000"/>
          </a:bodyPr>
          <a:lstStyle/>
          <a:p>
            <a:endParaRPr lang="tr-TR" sz="6000" dirty="0" smtClean="0"/>
          </a:p>
          <a:p>
            <a:endParaRPr lang="tr-TR" sz="8000" dirty="0"/>
          </a:p>
          <a:p>
            <a:r>
              <a:rPr lang="tr-TR" sz="8000" dirty="0" smtClean="0"/>
              <a:t>Eğitimde </a:t>
            </a:r>
            <a:r>
              <a:rPr lang="tr-TR" sz="8000" dirty="0"/>
              <a:t>cinsiyet eşitliği politikalarının temel amacı, geleneksel cinsiyet rolleri ve </a:t>
            </a:r>
            <a:r>
              <a:rPr lang="tr-TR" sz="8000" dirty="0" err="1"/>
              <a:t>kalıpyargılarını</a:t>
            </a:r>
            <a:r>
              <a:rPr lang="tr-TR" sz="8000" dirty="0"/>
              <a:t> </a:t>
            </a:r>
            <a:r>
              <a:rPr lang="tr-TR" sz="8000" b="1" dirty="0"/>
              <a:t> </a:t>
            </a:r>
            <a:r>
              <a:rPr lang="tr-TR" sz="8000" dirty="0"/>
              <a:t>ortadan kaldırmaktır.  </a:t>
            </a:r>
            <a:endParaRPr lang="tr-TR" sz="8000" dirty="0" smtClean="0"/>
          </a:p>
          <a:p>
            <a:r>
              <a:rPr lang="tr-TR" sz="8000" dirty="0" smtClean="0"/>
              <a:t>Eğitimde </a:t>
            </a:r>
            <a:r>
              <a:rPr lang="tr-TR" sz="8000" dirty="0"/>
              <a:t>toplumsal cinsiyet eşitliğinin iki boyutu vardır. Birinci boyutu  eğitim ve okul sisteminin her iki cinse ve cinsel kimliklere  sunduğu olanaklar ve fırsatlarla ilgilidir. Eğitime erişim, devam ve tamamlamanın yasal olarak güvence altına alınmasını ve bu üçlü hedeften cinslerin eşit biçimde yararlanmasını  ifade etmektedir. </a:t>
            </a:r>
          </a:p>
          <a:p>
            <a:r>
              <a:rPr lang="tr-TR" sz="8000" dirty="0"/>
              <a:t>Eğitimde toplumsal cinsiyet eşitliğinin ikinci boyutu, eğitimin içeriği (müfredat ve ders kitapları) ve okul hayatının nasıl yapılandığı ile ilgilidir. Okullar ve eğitim sistemi biçimsel olarak her iki cinse eşit fırsatlar sunuyor göründüğünde bile, toplumsal cinsiyet eşitliğini tam olarak sağlayamamaktadır. Çünkü eğitim bilgi süreçleriyle ilgili olduğu kadar, toplumsallaşma kalıplarıyla da ilgilidir. Eğitimin içeriği ile öğrenmenin, rehberlik ve yönlendirmenin nasıl yapılandırıldığı, alan seçimi gibi konular  önemli olmaktadır. Bu noktada her iki cinse eşit ve adil muamele açısından öğretmen tutum ve davranışları, ile okulun kültürel ortamı   etkili olmaktadır. </a:t>
            </a:r>
            <a:endParaRPr lang="tr-TR" sz="8000" dirty="0" smtClean="0"/>
          </a:p>
          <a:p>
            <a:r>
              <a:rPr lang="tr-TR" sz="8000" dirty="0" smtClean="0"/>
              <a:t>Küresel </a:t>
            </a:r>
            <a:r>
              <a:rPr lang="tr-TR" sz="8000" dirty="0"/>
              <a:t>eşitlik politikalarının hedefi  örgün ve  yaygın  eğitim ile enformel öğrenme olanaklarına erişim ve katılmada toplumsal cinsiyet eşitliğini sağlamak olmakla birlikte, öncelikli olarak  kızların eğitime erişiminin artırılmasını, okul terklerinin azaltılmasını ve yetişkin kadın okuryazarlığının artırılmasını; eğitime erişim, devam ve tamamlamanın yasal olarak güvence altında alınmasını, eğitimde eşitlik ve adaleti sağlamak için  göstergelerin geliştirilmesini hedeflemektedir</a:t>
            </a:r>
          </a:p>
          <a:p>
            <a:endParaRPr lang="tr-TR" sz="6000" dirty="0"/>
          </a:p>
          <a:p>
            <a:endParaRPr lang="tr-TR" sz="6000" dirty="0"/>
          </a:p>
        </p:txBody>
      </p:sp>
    </p:spTree>
    <p:extLst>
      <p:ext uri="{BB962C8B-B14F-4D97-AF65-F5344CB8AC3E}">
        <p14:creationId xmlns:p14="http://schemas.microsoft.com/office/powerpoint/2010/main" val="1039105677"/>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Büyük Şehir</Template>
  <TotalTime>195</TotalTime>
  <Words>1834</Words>
  <Application>Microsoft Office PowerPoint</Application>
  <PresentationFormat>Geniş ekran</PresentationFormat>
  <Paragraphs>111</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Calibri</vt:lpstr>
      <vt:lpstr>Calibri Light</vt:lpstr>
      <vt:lpstr>Metropolitan</vt:lpstr>
      <vt:lpstr>TOPLUMSAL CİNSİYET EŞİTLİĞİ  Doç. Dr. Fevziye Sayılan Kocayiğit  ARP472 Toplumsal Cinsiyet ve Eğitim Dersi  Açık Ders Malzemeleri  </vt:lpstr>
      <vt:lpstr>Eğitimde toplumsal cinsiyet eşitliği  ne anlama gelir? </vt:lpstr>
      <vt:lpstr>EĞİTİMDE TOPLUMSAL CİNSİYET EŞİTLİĞİNİN  EVRENSEL DAYANAKLARI </vt:lpstr>
      <vt:lpstr>TÜRKİYE’D EĞİTİMDE TOPLUMSAL CİNSİYET EŞİTLİĞİNİN YASAL DAYANAKLARI</vt:lpstr>
      <vt:lpstr>Anayasanın Eğitim ve Öğrenim Hakkı’nı düzenleyen  42’nci maddesine göre:</vt:lpstr>
      <vt:lpstr>1739 Sayılı Millî Eğitim Temel Kanunu’nda Eşitlik İlkesi </vt:lpstr>
      <vt:lpstr>TÜRKİYE’D EĞİTİMDE TOPLUMSAL CİNSİYET EŞİTLİĞİNİN YASAL DAYANAKLARI</vt:lpstr>
      <vt:lpstr>TÜRKİYE’D EĞİTİMDE TOPLUMSAL CİNSİYET EŞİTLİĞİNİN YASAL DAYANAKLARI</vt:lpstr>
      <vt:lpstr>EĞİTİMDE TOPLUMSAL CİNSİYET EŞİTLİĞİ </vt:lpstr>
      <vt:lpstr>  EĞİTİMDE TOPLUMSAL CİNSİYET EŞİTLİĞİ GÖSTERGELERİ (UNGEI, 2012)</vt:lpstr>
      <vt:lpstr> EĞİTİM SÜRECİNDE EŞİTLİK GÖSTERGELERİ </vt:lpstr>
      <vt:lpstr>Eğitim Aracılığıyla Kazanılan Eşitlik </vt:lpstr>
      <vt:lpstr>TÜRKİYE’D EĞİTİMDE TOPLUMSAL CİNSİYET EŞİTLİĞİ</vt:lpstr>
      <vt:lpstr>EĞİTİMDE EŞİTLİK KAMPANYALARI </vt:lpstr>
      <vt:lpstr>HAYDİ KIZLAR OKULA!  KIZ ÇOCUKLARIN OKULLULAŞMASINA DESTEK KAMPANYASI 2001-2005  </vt:lpstr>
      <vt:lpstr>EĞİTİMDE TOPLUMSAL CİNSİYET EŞİTLİĞİ PROJESİ (ETCEP) MEB-AB (2014-2016)</vt:lpstr>
      <vt:lpstr>SONUÇ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TOPLUMSAL CİNSİYET İLİŞKİSİ  KURAMSAL YAKLAŞIMLAR </dc:title>
  <dc:creator>FEVZİYE</dc:creator>
  <cp:lastModifiedBy>FEVZİYE</cp:lastModifiedBy>
  <cp:revision>34</cp:revision>
  <dcterms:created xsi:type="dcterms:W3CDTF">2018-03-20T12:42:53Z</dcterms:created>
  <dcterms:modified xsi:type="dcterms:W3CDTF">2018-03-30T13:14:51Z</dcterms:modified>
</cp:coreProperties>
</file>