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03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2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33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68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4174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93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80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967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79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4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02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E10F4-5D9B-4829-BDC6-6D82F01F1DCB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764A0-4E46-4DD4-89A2-13D0DB9089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30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56591" y="731520"/>
            <a:ext cx="1099665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ASİT VE BAZ TANIMLARI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endParaRPr lang="tr-TR" dirty="0" smtClean="0"/>
          </a:p>
          <a:p>
            <a:r>
              <a:rPr lang="tr-TR" dirty="0" err="1" smtClean="0"/>
              <a:t>Arrhenius</a:t>
            </a:r>
            <a:r>
              <a:rPr lang="tr-TR" dirty="0" smtClean="0"/>
              <a:t> a göre  Asit : sulu çözeltilerine H</a:t>
            </a:r>
            <a:r>
              <a:rPr lang="tr-TR" baseline="30000" dirty="0" smtClean="0"/>
              <a:t>+</a:t>
            </a:r>
            <a:r>
              <a:rPr lang="tr-TR" dirty="0" smtClean="0"/>
              <a:t> iyonu veren maddeler</a:t>
            </a:r>
          </a:p>
          <a:p>
            <a:endParaRPr lang="tr-TR" dirty="0"/>
          </a:p>
          <a:p>
            <a:r>
              <a:rPr lang="tr-TR" dirty="0" err="1" smtClean="0"/>
              <a:t>Arrhenius</a:t>
            </a:r>
            <a:r>
              <a:rPr lang="tr-TR" dirty="0" smtClean="0"/>
              <a:t> a göre  Baz : sulu çözeltilerine OH</a:t>
            </a:r>
            <a:r>
              <a:rPr lang="tr-TR" baseline="30000" dirty="0" smtClean="0"/>
              <a:t>-</a:t>
            </a:r>
            <a:r>
              <a:rPr lang="tr-TR" dirty="0" smtClean="0"/>
              <a:t> iyonu veren maddeler</a:t>
            </a:r>
          </a:p>
          <a:p>
            <a:endParaRPr lang="tr-TR" dirty="0"/>
          </a:p>
          <a:p>
            <a:r>
              <a:rPr lang="tr-TR" dirty="0" err="1" smtClean="0"/>
              <a:t>Brönsted</a:t>
            </a:r>
            <a:r>
              <a:rPr lang="tr-TR" dirty="0" smtClean="0"/>
              <a:t>  a göre  Asit : Proton veren maddeler </a:t>
            </a:r>
          </a:p>
          <a:p>
            <a:endParaRPr lang="tr-TR" dirty="0"/>
          </a:p>
          <a:p>
            <a:r>
              <a:rPr lang="tr-TR" dirty="0" err="1" smtClean="0"/>
              <a:t>Brönsted</a:t>
            </a:r>
            <a:r>
              <a:rPr lang="tr-TR" dirty="0" smtClean="0"/>
              <a:t>  a göre  Baz : Proton alan maddeler </a:t>
            </a:r>
          </a:p>
          <a:p>
            <a:endParaRPr lang="tr-TR" dirty="0"/>
          </a:p>
          <a:p>
            <a:r>
              <a:rPr lang="tr-TR" dirty="0" err="1" smtClean="0"/>
              <a:t>Lewis</a:t>
            </a:r>
            <a:r>
              <a:rPr lang="tr-TR" dirty="0" smtClean="0"/>
              <a:t> ‘e göre Asit: Elektron çifti alabilen</a:t>
            </a:r>
          </a:p>
          <a:p>
            <a:endParaRPr lang="tr-TR" dirty="0"/>
          </a:p>
          <a:p>
            <a:r>
              <a:rPr lang="tr-TR" dirty="0" err="1" smtClean="0"/>
              <a:t>Lewis’e</a:t>
            </a:r>
            <a:r>
              <a:rPr lang="tr-TR" dirty="0" smtClean="0"/>
              <a:t> göre Baz : Elektron çifti verebilen 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</a:p>
          <a:p>
            <a:r>
              <a:rPr lang="tr-TR" dirty="0" smtClean="0"/>
              <a:t>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05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62108" y="636104"/>
            <a:ext cx="99232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solidFill>
                  <a:srgbClr val="FF0000"/>
                </a:solidFill>
              </a:rPr>
              <a:t>pH</a:t>
            </a:r>
            <a:r>
              <a:rPr lang="tr-TR" b="1" u="sng" dirty="0" smtClean="0">
                <a:solidFill>
                  <a:srgbClr val="FF0000"/>
                </a:solidFill>
              </a:rPr>
              <a:t> KAVRAMI</a:t>
            </a:r>
          </a:p>
          <a:p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 Bu kavram 1909 yılında </a:t>
            </a:r>
            <a:r>
              <a:rPr lang="tr-TR" dirty="0" err="1" smtClean="0"/>
              <a:t>Sörensen</a:t>
            </a:r>
            <a:r>
              <a:rPr lang="tr-TR" dirty="0" smtClean="0"/>
              <a:t> tarafından ortaya atılan bir ifade </a:t>
            </a:r>
            <a:r>
              <a:rPr lang="tr-TR" dirty="0" err="1" smtClean="0"/>
              <a:t>şeklidir.</a:t>
            </a:r>
            <a:r>
              <a:rPr lang="tr-TR" sz="2000" dirty="0" err="1" smtClean="0"/>
              <a:t>Çözeltilerin</a:t>
            </a:r>
            <a:r>
              <a:rPr lang="tr-TR" sz="2000" dirty="0" smtClean="0"/>
              <a:t> asitliğini belirleyen hidrojen iyonu </a:t>
            </a:r>
            <a:r>
              <a:rPr lang="tr-TR" sz="2000" dirty="0" err="1" smtClean="0"/>
              <a:t>molar</a:t>
            </a:r>
            <a:r>
              <a:rPr lang="tr-TR" sz="2000" dirty="0" smtClean="0"/>
              <a:t> konsantrasyonları 10 sayısının eksi üstleri ile gösterilmektedir.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Matematiksel olarak gösterim şekli ise  </a:t>
            </a:r>
            <a:r>
              <a:rPr lang="tr-TR" sz="2000" dirty="0" err="1" smtClean="0"/>
              <a:t>pH</a:t>
            </a:r>
            <a:r>
              <a:rPr lang="tr-TR" sz="2000" dirty="0" smtClean="0"/>
              <a:t> =-</a:t>
            </a:r>
            <a:r>
              <a:rPr lang="tr-TR" sz="2000" dirty="0" err="1" smtClean="0"/>
              <a:t>log</a:t>
            </a:r>
            <a:r>
              <a:rPr lang="tr-TR" sz="2000" dirty="0" smtClean="0"/>
              <a:t> 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 veya daha doğru bir ifade şekli ise ; 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 </a:t>
            </a:r>
            <a:r>
              <a:rPr lang="tr-TR" sz="2000" dirty="0" err="1" smtClean="0"/>
              <a:t>pH</a:t>
            </a:r>
            <a:r>
              <a:rPr lang="tr-TR" sz="2000" dirty="0" smtClean="0"/>
              <a:t> =-</a:t>
            </a:r>
            <a:r>
              <a:rPr lang="tr-TR" sz="2000" dirty="0" err="1" smtClean="0"/>
              <a:t>log</a:t>
            </a:r>
            <a:r>
              <a:rPr lang="tr-TR" sz="2000" dirty="0" smtClean="0"/>
              <a:t> </a:t>
            </a:r>
            <a:r>
              <a:rPr lang="tr-TR" sz="2000" dirty="0" err="1" smtClean="0"/>
              <a:t>a</a:t>
            </a:r>
            <a:r>
              <a:rPr lang="tr-TR" sz="2000" baseline="-25000" dirty="0" err="1" smtClean="0"/>
              <a:t>H</a:t>
            </a:r>
            <a:r>
              <a:rPr lang="tr-TR" sz="2000" dirty="0" smtClean="0"/>
              <a:t>+   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pOH</a:t>
            </a:r>
            <a:r>
              <a:rPr lang="tr-TR" sz="2000" dirty="0" smtClean="0"/>
              <a:t>   =-</a:t>
            </a:r>
            <a:r>
              <a:rPr lang="tr-TR" sz="2000" dirty="0" err="1" smtClean="0"/>
              <a:t>log</a:t>
            </a:r>
            <a:r>
              <a:rPr lang="tr-TR" sz="2000" dirty="0" smtClean="0"/>
              <a:t> [OH]  = -</a:t>
            </a:r>
            <a:r>
              <a:rPr lang="tr-TR" sz="2000" dirty="0" err="1" smtClean="0"/>
              <a:t>log</a:t>
            </a:r>
            <a:r>
              <a:rPr lang="tr-TR" sz="2000" dirty="0" smtClean="0"/>
              <a:t> </a:t>
            </a:r>
            <a:r>
              <a:rPr lang="tr-TR" sz="2000" dirty="0" err="1" smtClean="0"/>
              <a:t>a</a:t>
            </a:r>
            <a:r>
              <a:rPr lang="tr-TR" sz="2000" baseline="-25000" dirty="0" err="1" smtClean="0"/>
              <a:t>OH</a:t>
            </a:r>
            <a:r>
              <a:rPr lang="tr-TR" sz="2000" dirty="0" smtClean="0"/>
              <a:t>-  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pK</a:t>
            </a:r>
            <a:r>
              <a:rPr lang="tr-TR" sz="2000" baseline="-25000" dirty="0" err="1" smtClean="0"/>
              <a:t>a</a:t>
            </a:r>
            <a:r>
              <a:rPr lang="tr-TR" sz="2000" dirty="0" smtClean="0"/>
              <a:t>   =-</a:t>
            </a:r>
            <a:r>
              <a:rPr lang="tr-TR" sz="2000" dirty="0" err="1" smtClean="0"/>
              <a:t>log</a:t>
            </a:r>
            <a:r>
              <a:rPr lang="tr-TR" sz="2000" dirty="0" smtClean="0"/>
              <a:t>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a</a:t>
            </a:r>
            <a:r>
              <a:rPr lang="tr-TR" sz="2000" dirty="0" smtClean="0"/>
              <a:t>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8210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13183" y="946205"/>
            <a:ext cx="103764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Bir çözeltinin asitliği veya bazlığı çözeltideki 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iyonu </a:t>
            </a:r>
            <a:r>
              <a:rPr lang="tr-TR" sz="2000" dirty="0" err="1" smtClean="0"/>
              <a:t>molar</a:t>
            </a:r>
            <a:r>
              <a:rPr lang="tr-TR" sz="2000" dirty="0" smtClean="0"/>
              <a:t> konsantrasyonu ile ölçülür.   Çözeltiler </a:t>
            </a:r>
            <a:r>
              <a:rPr lang="tr-TR" sz="2000" dirty="0" err="1" smtClean="0"/>
              <a:t>pH</a:t>
            </a:r>
            <a:r>
              <a:rPr lang="tr-TR" sz="2000" dirty="0" smtClean="0"/>
              <a:t> kavramına göre aşağıdaki şekilde sınıflandırılmaktadır.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Asit çözeltiler  : 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</a:t>
            </a:r>
            <a:r>
              <a:rPr lang="tr-TR" sz="2000" dirty="0" smtClean="0"/>
              <a:t>  7 ; </a:t>
            </a:r>
            <a:r>
              <a:rPr lang="tr-TR" sz="2000" dirty="0" err="1" smtClean="0"/>
              <a:t>pOH</a:t>
            </a:r>
            <a:r>
              <a:rPr lang="tr-TR" sz="2000" dirty="0" smtClean="0"/>
              <a:t>  </a:t>
            </a:r>
            <a:r>
              <a:rPr lang="tr-TR" sz="2000" dirty="0" smtClean="0">
                <a:sym typeface="Symbol" panose="05050102010706020507" pitchFamily="18" charset="2"/>
              </a:rPr>
              <a:t></a:t>
            </a:r>
            <a:r>
              <a:rPr lang="tr-TR" sz="2000" dirty="0" smtClean="0"/>
              <a:t>7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Bazik Çözeltiler : 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 </a:t>
            </a:r>
            <a:r>
              <a:rPr lang="tr-TR" sz="2000" dirty="0" smtClean="0"/>
              <a:t>7 ; </a:t>
            </a:r>
            <a:r>
              <a:rPr lang="tr-TR" sz="2000" dirty="0" err="1" smtClean="0"/>
              <a:t>pOH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</a:t>
            </a:r>
            <a:r>
              <a:rPr lang="tr-TR" sz="2000" dirty="0" smtClean="0"/>
              <a:t>  7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Nötral</a:t>
            </a:r>
            <a:r>
              <a:rPr lang="tr-TR" sz="2000" dirty="0" smtClean="0"/>
              <a:t> </a:t>
            </a:r>
            <a:r>
              <a:rPr lang="tr-TR" sz="2000" dirty="0" err="1" smtClean="0"/>
              <a:t>çözltiler</a:t>
            </a:r>
            <a:r>
              <a:rPr lang="tr-TR" sz="2000" dirty="0" smtClean="0"/>
              <a:t> : 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=</a:t>
            </a:r>
            <a:r>
              <a:rPr lang="tr-TR" sz="2000" dirty="0" smtClean="0"/>
              <a:t>  7 ; </a:t>
            </a:r>
            <a:r>
              <a:rPr lang="tr-TR" sz="2000" dirty="0" err="1" smtClean="0"/>
              <a:t>pOH</a:t>
            </a:r>
            <a:r>
              <a:rPr lang="tr-TR" sz="2000" dirty="0" smtClean="0"/>
              <a:t>  </a:t>
            </a:r>
            <a:r>
              <a:rPr lang="tr-TR" sz="2000" dirty="0" smtClean="0">
                <a:sym typeface="Symbol" panose="05050102010706020507" pitchFamily="18" charset="2"/>
              </a:rPr>
              <a:t>=</a:t>
            </a:r>
            <a:r>
              <a:rPr lang="tr-TR" sz="2000" dirty="0" smtClean="0"/>
              <a:t>7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686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06449" y="667910"/>
            <a:ext cx="895316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</a:t>
            </a:r>
            <a:r>
              <a:rPr lang="tr-TR" sz="2000" b="1" u="sng" dirty="0" smtClean="0">
                <a:solidFill>
                  <a:srgbClr val="FF0000"/>
                </a:solidFill>
              </a:rPr>
              <a:t>Hidroliz :</a:t>
            </a:r>
          </a:p>
          <a:p>
            <a:endParaRPr lang="tr-TR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Çeşitli tuzların sulu çözeltilerinin farklı özellikler </a:t>
            </a:r>
            <a:r>
              <a:rPr lang="tr-TR" sz="2000" dirty="0"/>
              <a:t> </a:t>
            </a:r>
            <a:r>
              <a:rPr lang="tr-TR" sz="2000" dirty="0" smtClean="0"/>
              <a:t>göstermektedirler. Örneğin </a:t>
            </a:r>
            <a:r>
              <a:rPr lang="tr-TR" sz="2000" dirty="0" err="1" smtClean="0"/>
              <a:t>NaCl</a:t>
            </a:r>
            <a:r>
              <a:rPr lang="tr-TR" sz="2000" dirty="0" smtClean="0"/>
              <a:t> suda çözündüğünde  </a:t>
            </a:r>
            <a:r>
              <a:rPr lang="tr-TR" sz="2000" dirty="0" err="1" smtClean="0"/>
              <a:t>nötral</a:t>
            </a:r>
            <a:r>
              <a:rPr lang="tr-TR" sz="2000" dirty="0" smtClean="0"/>
              <a:t>, NaCH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 ise bazik özellik gösterir . Tuz ile su arasında olan reaksiyonlara hidroliz adı verilmektedir. 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Başlıca iki kısımda incelenmektedir.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tr-TR" sz="2000" dirty="0" smtClean="0"/>
              <a:t>Tersinmez hidroliz: Reaksiyon sadece tek yönde yürümekte olup geri dönüşümü olmayan hidroliz,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tr-TR" sz="2000" dirty="0" smtClean="0"/>
              <a:t>Tersinir hidroliz: Reaksiyon  hem ileri </a:t>
            </a:r>
            <a:r>
              <a:rPr lang="tr-TR" sz="2000" dirty="0" err="1" smtClean="0"/>
              <a:t>hemde</a:t>
            </a:r>
            <a:r>
              <a:rPr lang="tr-TR" sz="2000" dirty="0" smtClean="0"/>
              <a:t> geri yönde yürümektedir.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63305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76793" y="850790"/>
            <a:ext cx="997888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Tuzlar hidroliz olmaları bakımından dört grupta incelenmektedirler.</a:t>
            </a:r>
          </a:p>
          <a:p>
            <a:endParaRPr lang="tr-TR" dirty="0"/>
          </a:p>
          <a:p>
            <a:pPr marL="342900" indent="-342900">
              <a:buAutoNum type="arabicPeriod"/>
            </a:pPr>
            <a:r>
              <a:rPr lang="tr-TR" dirty="0" smtClean="0"/>
              <a:t>Kuvvetli asit ve kuvvetli bazdan oluşan tuzlar :</a:t>
            </a:r>
          </a:p>
          <a:p>
            <a:pPr marL="342900" indent="-342900">
              <a:buAutoNum type="arabicPeriod"/>
            </a:pPr>
            <a:endParaRPr lang="tr-TR" dirty="0"/>
          </a:p>
          <a:p>
            <a:r>
              <a:rPr lang="tr-TR" dirty="0" smtClean="0"/>
              <a:t>Bu tuzlar sulu çözeltide </a:t>
            </a:r>
            <a:r>
              <a:rPr lang="tr-TR" dirty="0" err="1" smtClean="0"/>
              <a:t>nötral</a:t>
            </a:r>
            <a:r>
              <a:rPr lang="tr-TR" dirty="0" smtClean="0"/>
              <a:t> halde oldukları için hidroliz olmaları söz konusu olamamaktadır.</a:t>
            </a:r>
          </a:p>
          <a:p>
            <a:endParaRPr lang="tr-TR" dirty="0"/>
          </a:p>
          <a:p>
            <a:r>
              <a:rPr lang="tr-TR" dirty="0" smtClean="0"/>
              <a:t>2. Zayıf asit ve kuvvetli Bazdan oluşan tuzlar:</a:t>
            </a:r>
          </a:p>
          <a:p>
            <a:endParaRPr lang="tr-TR" dirty="0"/>
          </a:p>
          <a:p>
            <a:r>
              <a:rPr lang="tr-TR" dirty="0" smtClean="0"/>
              <a:t>Bu tür tuzların anyonları zayıf asit anyonu oldukları için kuvvetli bazik özellik gösterirler</a:t>
            </a:r>
          </a:p>
          <a:p>
            <a:endParaRPr lang="tr-TR" dirty="0"/>
          </a:p>
          <a:p>
            <a:r>
              <a:rPr lang="tr-TR" dirty="0" smtClean="0"/>
              <a:t>3. Kuvvetli asit ve zayıf bazdan oluşan tuzlar:</a:t>
            </a:r>
          </a:p>
          <a:p>
            <a:endParaRPr lang="tr-TR" dirty="0"/>
          </a:p>
          <a:p>
            <a:r>
              <a:rPr lang="tr-TR" dirty="0" smtClean="0"/>
              <a:t>Bu tür tuzların katyonları zayıf baz katyonu oldukları için kuvvetli asidik özellik gösterirler.</a:t>
            </a:r>
          </a:p>
          <a:p>
            <a:endParaRPr lang="tr-TR" dirty="0"/>
          </a:p>
          <a:p>
            <a:r>
              <a:rPr lang="tr-TR" dirty="0" smtClean="0"/>
              <a:t>4. Zayıf asit ve zayıf bazdan oluşan tuzlar :</a:t>
            </a:r>
          </a:p>
          <a:p>
            <a:endParaRPr lang="tr-TR" dirty="0"/>
          </a:p>
          <a:p>
            <a:r>
              <a:rPr lang="tr-TR" dirty="0" smtClean="0"/>
              <a:t>Bu tür </a:t>
            </a:r>
            <a:r>
              <a:rPr lang="tr-TR" dirty="0" err="1" smtClean="0"/>
              <a:t>tuzlarınhem</a:t>
            </a:r>
            <a:r>
              <a:rPr lang="tr-TR" dirty="0" smtClean="0"/>
              <a:t> anyon hem de katyonları hidroliz olur.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245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58741" y="1105231"/>
            <a:ext cx="1063884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>
                <a:solidFill>
                  <a:srgbClr val="FF0000"/>
                </a:solidFill>
              </a:rPr>
              <a:t>Hidroliz sabiti :</a:t>
            </a:r>
          </a:p>
          <a:p>
            <a:endParaRPr lang="tr-TR" sz="2000" dirty="0"/>
          </a:p>
          <a:p>
            <a:r>
              <a:rPr lang="tr-TR" sz="2000" dirty="0" err="1" smtClean="0"/>
              <a:t>K</a:t>
            </a:r>
            <a:r>
              <a:rPr lang="tr-TR" sz="2000" baseline="-25000" dirty="0" err="1" smtClean="0"/>
              <a:t>h</a:t>
            </a:r>
            <a:r>
              <a:rPr lang="tr-TR" sz="2000" dirty="0" smtClean="0"/>
              <a:t> şeklinde ifade edilir ve hidroliz dengesine ilişkin denge sabitidir. </a:t>
            </a:r>
          </a:p>
          <a:p>
            <a:endParaRPr lang="tr-TR" sz="2000" b="1" u="sng" dirty="0">
              <a:solidFill>
                <a:srgbClr val="FF0000"/>
              </a:solidFill>
            </a:endParaRPr>
          </a:p>
          <a:p>
            <a:r>
              <a:rPr lang="tr-TR" sz="2000" b="1" u="sng" dirty="0" smtClean="0">
                <a:solidFill>
                  <a:srgbClr val="FF0000"/>
                </a:solidFill>
              </a:rPr>
              <a:t>Hidroliz Derecesi :</a:t>
            </a:r>
          </a:p>
          <a:p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Hidrolize uğrayan </a:t>
            </a:r>
            <a:r>
              <a:rPr lang="tr-TR" sz="2000" dirty="0" err="1" smtClean="0"/>
              <a:t>mol</a:t>
            </a:r>
            <a:r>
              <a:rPr lang="tr-TR" sz="2000" dirty="0" smtClean="0"/>
              <a:t> sayısının çözünen tuzun toplam </a:t>
            </a:r>
            <a:r>
              <a:rPr lang="tr-TR" sz="2000" dirty="0" err="1" smtClean="0"/>
              <a:t>mol</a:t>
            </a:r>
            <a:r>
              <a:rPr lang="tr-TR" sz="2000" dirty="0" smtClean="0"/>
              <a:t> sayısına oranı olarak tanımlanmaktadır</a:t>
            </a:r>
            <a:r>
              <a:rPr lang="tr-TR" sz="2000" dirty="0" smtClean="0"/>
              <a:t>. Hidroliz derecesi maddenin konsantrasyonu ve sıcaklığa bağlı olarak değişiklik göstermektedir.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Ayrıca organik maddelerin su ile reaksiyona girerek ayrılması </a:t>
            </a:r>
            <a:r>
              <a:rPr lang="tr-TR" sz="2000" dirty="0" err="1" smtClean="0"/>
              <a:t>olayıda</a:t>
            </a:r>
            <a:r>
              <a:rPr lang="tr-TR" sz="2000" dirty="0" smtClean="0"/>
              <a:t> hidroliz olayı olarak </a:t>
            </a:r>
            <a:r>
              <a:rPr lang="tr-TR" sz="2000" dirty="0" err="1" smtClean="0"/>
              <a:t>tanımlanabilinmektedir</a:t>
            </a:r>
            <a:r>
              <a:rPr lang="tr-TR" sz="2000" dirty="0" smtClean="0"/>
              <a:t>.  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994795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733384" y="1319917"/>
            <a:ext cx="733905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>
                <a:solidFill>
                  <a:srgbClr val="FF0000"/>
                </a:solidFill>
              </a:rPr>
              <a:t>Suyun </a:t>
            </a:r>
            <a:r>
              <a:rPr lang="tr-TR" sz="2000" b="1" u="sng" dirty="0" err="1" smtClean="0">
                <a:solidFill>
                  <a:srgbClr val="FF0000"/>
                </a:solidFill>
              </a:rPr>
              <a:t>Disosiasyon</a:t>
            </a:r>
            <a:r>
              <a:rPr lang="tr-TR" sz="2000" b="1" u="sng" dirty="0" smtClean="0">
                <a:solidFill>
                  <a:srgbClr val="FF0000"/>
                </a:solidFill>
              </a:rPr>
              <a:t> Sabiti</a:t>
            </a:r>
          </a:p>
          <a:p>
            <a:endParaRPr lang="tr-TR" sz="2000" dirty="0"/>
          </a:p>
          <a:p>
            <a:r>
              <a:rPr lang="tr-TR" sz="2000" dirty="0" err="1" smtClean="0"/>
              <a:t>K</a:t>
            </a:r>
            <a:r>
              <a:rPr lang="tr-TR" sz="2000" baseline="-25000" dirty="0" err="1" smtClean="0"/>
              <a:t>su</a:t>
            </a:r>
            <a:r>
              <a:rPr lang="tr-TR" sz="2000" dirty="0" smtClean="0"/>
              <a:t>  olarak ifade edilmekte olup sadece sıcaklıkla değişmektedir.  </a:t>
            </a:r>
          </a:p>
          <a:p>
            <a:endParaRPr lang="tr-TR" sz="2000" dirty="0"/>
          </a:p>
          <a:p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O  </a:t>
            </a:r>
            <a:r>
              <a:rPr lang="tr-TR" sz="2000" dirty="0" smtClean="0">
                <a:sym typeface="Symbol" panose="05050102010706020507" pitchFamily="18" charset="2"/>
              </a:rPr>
              <a:t> 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 OH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 şeklindeki bir reaksiyon için </a:t>
            </a:r>
          </a:p>
          <a:p>
            <a:endParaRPr lang="tr-TR" sz="2000" dirty="0"/>
          </a:p>
          <a:p>
            <a:r>
              <a:rPr lang="tr-TR" sz="2000" dirty="0" smtClean="0"/>
              <a:t>Suyun </a:t>
            </a:r>
            <a:r>
              <a:rPr lang="tr-TR" sz="2000" dirty="0" err="1" smtClean="0"/>
              <a:t>disosiasyon</a:t>
            </a:r>
            <a:r>
              <a:rPr lang="tr-TR" sz="2000" dirty="0" smtClean="0"/>
              <a:t> sabiti = 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su</a:t>
            </a:r>
            <a:r>
              <a:rPr lang="tr-TR" sz="2000" dirty="0" smtClean="0"/>
              <a:t> = [</a:t>
            </a:r>
            <a:r>
              <a:rPr lang="tr-TR" sz="2000" dirty="0"/>
              <a:t>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]x [OH</a:t>
            </a:r>
            <a:r>
              <a:rPr lang="tr-TR" sz="2000" baseline="30000" dirty="0" smtClean="0"/>
              <a:t>- </a:t>
            </a:r>
            <a:r>
              <a:rPr lang="tr-TR" sz="2000" dirty="0" smtClean="0"/>
              <a:t>]</a:t>
            </a:r>
          </a:p>
          <a:p>
            <a:endParaRPr lang="tr-TR" sz="2000" dirty="0"/>
          </a:p>
          <a:p>
            <a:r>
              <a:rPr lang="tr-TR" sz="2000" dirty="0" smtClean="0"/>
              <a:t>Bu ifadenin sayısal değeri 25</a:t>
            </a:r>
            <a:r>
              <a:rPr lang="tr-TR" sz="2000" baseline="30000" dirty="0" smtClean="0"/>
              <a:t>0</a:t>
            </a:r>
            <a:r>
              <a:rPr lang="tr-TR" sz="2000" dirty="0" smtClean="0"/>
              <a:t>C de  </a:t>
            </a:r>
            <a:r>
              <a:rPr lang="tr-TR" sz="2000" dirty="0" err="1"/>
              <a:t>K</a:t>
            </a:r>
            <a:r>
              <a:rPr lang="tr-TR" sz="2000" baseline="-25000" dirty="0" err="1"/>
              <a:t>su</a:t>
            </a:r>
            <a:r>
              <a:rPr lang="tr-TR" sz="2000" dirty="0"/>
              <a:t> = [H</a:t>
            </a:r>
            <a:r>
              <a:rPr lang="tr-TR" sz="2000" baseline="30000" dirty="0"/>
              <a:t>+</a:t>
            </a:r>
            <a:r>
              <a:rPr lang="tr-TR" sz="2000" dirty="0"/>
              <a:t> ]x [OH</a:t>
            </a:r>
            <a:r>
              <a:rPr lang="tr-TR" sz="2000" baseline="30000" dirty="0"/>
              <a:t>- </a:t>
            </a:r>
            <a:r>
              <a:rPr lang="tr-TR" sz="2000" dirty="0" smtClean="0"/>
              <a:t>] = 1x10</a:t>
            </a:r>
            <a:r>
              <a:rPr lang="tr-TR" sz="2000" baseline="30000" dirty="0" smtClean="0"/>
              <a:t>-14</a:t>
            </a:r>
            <a:r>
              <a:rPr lang="tr-TR" sz="2000" dirty="0" smtClean="0"/>
              <a:t> </a:t>
            </a:r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/>
              <a:t>Olarak kabul edilmektedir.  </a:t>
            </a:r>
            <a:r>
              <a:rPr lang="tr-TR" sz="2000" dirty="0" err="1" smtClean="0"/>
              <a:t>pH</a:t>
            </a:r>
            <a:r>
              <a:rPr lang="tr-TR" sz="2000" dirty="0" smtClean="0"/>
              <a:t> +</a:t>
            </a:r>
            <a:r>
              <a:rPr lang="tr-TR" sz="2000" dirty="0" err="1" smtClean="0"/>
              <a:t>pOH</a:t>
            </a:r>
            <a:r>
              <a:rPr lang="tr-TR" sz="2000" dirty="0" smtClean="0"/>
              <a:t> = 14 olduğu bilinmektedir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0273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49572" y="1288111"/>
            <a:ext cx="926327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   </a:t>
            </a:r>
            <a:r>
              <a:rPr lang="tr-TR" sz="2000" dirty="0" err="1" smtClean="0"/>
              <a:t>pK</a:t>
            </a:r>
            <a:r>
              <a:rPr lang="tr-TR" sz="2000" baseline="-25000" dirty="0" err="1" smtClean="0"/>
              <a:t>su</a:t>
            </a:r>
            <a:r>
              <a:rPr lang="tr-TR" sz="2000" dirty="0" smtClean="0"/>
              <a:t> =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/>
              <a:t>+</a:t>
            </a:r>
            <a:r>
              <a:rPr lang="tr-TR" sz="2000" dirty="0" err="1"/>
              <a:t>pOH</a:t>
            </a:r>
            <a:r>
              <a:rPr lang="tr-TR" sz="2000" dirty="0"/>
              <a:t> = 14 olduğu bilinmektedir</a:t>
            </a:r>
            <a:r>
              <a:rPr lang="tr-TR" sz="2000" dirty="0" smtClean="0"/>
              <a:t>.  </a:t>
            </a:r>
            <a:r>
              <a:rPr lang="tr-TR" sz="2000" dirty="0" err="1" smtClean="0"/>
              <a:t>pH</a:t>
            </a:r>
            <a:r>
              <a:rPr lang="tr-TR" sz="2000" dirty="0" smtClean="0"/>
              <a:t> =</a:t>
            </a:r>
            <a:r>
              <a:rPr lang="tr-TR" sz="2000" dirty="0" err="1" smtClean="0"/>
              <a:t>pOH</a:t>
            </a:r>
            <a:r>
              <a:rPr lang="tr-TR" sz="2000" dirty="0" smtClean="0"/>
              <a:t> =7 ‘ </a:t>
            </a:r>
            <a:r>
              <a:rPr lang="tr-TR" sz="2000" dirty="0" err="1" smtClean="0"/>
              <a:t>dir</a:t>
            </a:r>
            <a:r>
              <a:rPr lang="tr-TR" sz="2000" dirty="0" smtClean="0"/>
              <a:t>.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endParaRPr lang="tr-TR" sz="2000" dirty="0"/>
          </a:p>
          <a:p>
            <a:r>
              <a:rPr lang="tr-TR" sz="2000" dirty="0" err="1" smtClean="0"/>
              <a:t>pH</a:t>
            </a:r>
            <a:r>
              <a:rPr lang="tr-TR" sz="2000" dirty="0" smtClean="0"/>
              <a:t>= 5 olan bir çözeltinin </a:t>
            </a:r>
            <a:r>
              <a:rPr lang="tr-TR" sz="2000" dirty="0" err="1" smtClean="0"/>
              <a:t>pOH</a:t>
            </a:r>
            <a:r>
              <a:rPr lang="tr-TR" sz="2000" dirty="0" smtClean="0"/>
              <a:t> değerini hesaplayınız?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 :</a:t>
            </a:r>
          </a:p>
          <a:p>
            <a:r>
              <a:rPr lang="tr-TR" sz="2000" dirty="0" smtClean="0"/>
              <a:t>  </a:t>
            </a:r>
            <a:endParaRPr lang="tr-TR" sz="2000" dirty="0"/>
          </a:p>
          <a:p>
            <a:r>
              <a:rPr lang="tr-TR" sz="2000" dirty="0" err="1"/>
              <a:t>pH</a:t>
            </a:r>
            <a:r>
              <a:rPr lang="tr-TR" sz="2000" dirty="0"/>
              <a:t> +</a:t>
            </a:r>
            <a:r>
              <a:rPr lang="tr-TR" sz="2000" dirty="0" err="1"/>
              <a:t>pOH</a:t>
            </a:r>
            <a:r>
              <a:rPr lang="tr-TR" sz="2000" dirty="0"/>
              <a:t> = </a:t>
            </a:r>
            <a:r>
              <a:rPr lang="tr-TR" sz="2000" dirty="0" smtClean="0"/>
              <a:t>14  olduğuna göre  5+</a:t>
            </a:r>
            <a:r>
              <a:rPr lang="tr-TR" sz="2000" dirty="0"/>
              <a:t> </a:t>
            </a:r>
            <a:r>
              <a:rPr lang="tr-TR" sz="2000" dirty="0" err="1"/>
              <a:t>pOH</a:t>
            </a:r>
            <a:r>
              <a:rPr lang="tr-TR" sz="2000" dirty="0"/>
              <a:t> = 14 </a:t>
            </a:r>
            <a:r>
              <a:rPr lang="tr-TR" sz="2000" dirty="0" smtClean="0"/>
              <a:t>   </a:t>
            </a:r>
            <a:r>
              <a:rPr lang="tr-TR" sz="2000" dirty="0" err="1" smtClean="0"/>
              <a:t>pOH</a:t>
            </a:r>
            <a:r>
              <a:rPr lang="tr-TR" sz="2000" dirty="0" smtClean="0"/>
              <a:t> = 9.0  olarak bulunur.</a:t>
            </a:r>
            <a:endParaRPr lang="tr-TR" sz="2000" dirty="0"/>
          </a:p>
          <a:p>
            <a:endParaRPr lang="tr-TR" sz="2000" dirty="0" smtClean="0"/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/>
              <a:t>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632643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513</Words>
  <Application>Microsoft Office PowerPoint</Application>
  <PresentationFormat>Geniş ekran</PresentationFormat>
  <Paragraphs>91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11</cp:revision>
  <dcterms:created xsi:type="dcterms:W3CDTF">2018-04-04T09:38:00Z</dcterms:created>
  <dcterms:modified xsi:type="dcterms:W3CDTF">2018-04-04T17:29:47Z</dcterms:modified>
</cp:coreProperties>
</file>