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handoutMasterIdLst>
    <p:handoutMasterId r:id="rId21"/>
  </p:handoutMasterIdLst>
  <p:sldIdLst>
    <p:sldId id="257" r:id="rId2"/>
    <p:sldId id="301" r:id="rId3"/>
    <p:sldId id="268" r:id="rId4"/>
    <p:sldId id="269" r:id="rId5"/>
    <p:sldId id="304" r:id="rId6"/>
    <p:sldId id="279" r:id="rId7"/>
    <p:sldId id="307" r:id="rId8"/>
    <p:sldId id="305" r:id="rId9"/>
    <p:sldId id="264" r:id="rId10"/>
    <p:sldId id="308" r:id="rId11"/>
    <p:sldId id="261" r:id="rId12"/>
    <p:sldId id="262" r:id="rId13"/>
    <p:sldId id="284" r:id="rId14"/>
    <p:sldId id="285" r:id="rId15"/>
    <p:sldId id="274" r:id="rId16"/>
    <p:sldId id="286" r:id="rId17"/>
    <p:sldId id="287" r:id="rId18"/>
    <p:sldId id="309" r:id="rId19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 showGuides="1">
      <p:cViewPr varScale="1">
        <p:scale>
          <a:sx n="76" d="100"/>
          <a:sy n="76" d="100"/>
        </p:scale>
        <p:origin x="10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4036"/>
    </p:cViewPr>
  </p:sorterViewPr>
  <p:notesViewPr>
    <p:cSldViewPr showGuides="1">
      <p:cViewPr varScale="1">
        <p:scale>
          <a:sx n="76" d="100"/>
          <a:sy n="76" d="100"/>
        </p:scale>
        <p:origin x="-220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0156E-B879-4FD8-8A4B-F6D4FDAA469D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63D94-4DD8-4CDC-98AC-364A1E780C9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198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3199E-5035-4753-8619-D2F609C739AA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4BA09-11A6-46B9-B875-131EF38207C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284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0758-3635-4AD6-BE30-6D8E913AB97C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8F3B-C3EE-4D1B-8669-B430F055D01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0758-3635-4AD6-BE30-6D8E913AB97C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8F3B-C3EE-4D1B-8669-B430F055D0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0758-3635-4AD6-BE30-6D8E913AB97C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8F3B-C3EE-4D1B-8669-B430F055D0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Başlık ve İçerik Üzerind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76200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295400" y="4038600"/>
            <a:ext cx="76200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6EAB3-D263-4291-96B4-BC1D34BFB49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89457602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0758-3635-4AD6-BE30-6D8E913AB97C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8F3B-C3EE-4D1B-8669-B430F055D0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0758-3635-4AD6-BE30-6D8E913AB97C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8F3B-C3EE-4D1B-8669-B430F055D01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0758-3635-4AD6-BE30-6D8E913AB97C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8F3B-C3EE-4D1B-8669-B430F055D0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0758-3635-4AD6-BE30-6D8E913AB97C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8F3B-C3EE-4D1B-8669-B430F055D0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0758-3635-4AD6-BE30-6D8E913AB97C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8F3B-C3EE-4D1B-8669-B430F055D0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0758-3635-4AD6-BE30-6D8E913AB97C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8F3B-C3EE-4D1B-8669-B430F055D01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0758-3635-4AD6-BE30-6D8E913AB97C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8F3B-C3EE-4D1B-8669-B430F055D0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0758-3635-4AD6-BE30-6D8E913AB97C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8F3B-C3EE-4D1B-8669-B430F055D01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2A30758-3635-4AD6-BE30-6D8E913AB97C}" type="datetimeFigureOut">
              <a:rPr lang="tr-TR" smtClean="0"/>
              <a:pPr/>
              <a:t>31.01.2020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9F88F3B-C3EE-4D1B-8669-B430F055D01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s/ref=rdr_ext_aut?_encoding=UTF8&amp;index=books&amp;field-author=Herbert%20T.%20Shillingburg" TargetMode="External"/><Relationship Id="rId2" Type="http://schemas.openxmlformats.org/officeDocument/2006/relationships/hyperlink" Target="https://www.amazon.com/dp/0867154756/ref=rdr_ext_tmb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amazon.com/Contemporary-Prosthodontics-Stephen-Rosenstiel-2015-10-02/dp/B01FEK7GNY/ref=sr_1_1?qid=1580383441&amp;refinements=p_27%3AStephen+F.+Rosenstiel+BDS+MSD%3BMartin+F.+Land+DDS+MSD%3BJunhei+Fujimoto+DDS+MSD+DDSc&amp;s=books&amp;sr=1-1&amp;text=Stephen+F.+Rosenstiel+BDS+MSD%3BMartin+F.+Land+DDS+MSD%3BJunhei+Fujimoto+DDS+MSD+DDSc" TargetMode="External"/><Relationship Id="rId4" Type="http://schemas.openxmlformats.org/officeDocument/2006/relationships/hyperlink" Target="https://www.amazon.com/s/ref=rdr_ext_aut?_encoding=UTF8&amp;index=books&amp;field-author=David%20A.%20Sather%20Jr.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http://www.sterngold.com/images/alloys_crown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59632" y="2636912"/>
            <a:ext cx="7632848" cy="1440160"/>
          </a:xfrm>
        </p:spPr>
        <p:txBody>
          <a:bodyPr>
            <a:normAutofit fontScale="90000"/>
          </a:bodyPr>
          <a:lstStyle/>
          <a:p>
            <a:r>
              <a:rPr lang="tr-TR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Dental</a:t>
            </a:r>
            <a:r>
              <a:rPr lang="tr-TR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Alaşımlar </a:t>
            </a:r>
            <a:br>
              <a:rPr lang="tr-TR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Metal-seramik Restorasyonlar</a:t>
            </a:r>
            <a:br>
              <a:rPr lang="tr-TR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 Metal –Seramik </a:t>
            </a:r>
            <a:r>
              <a:rPr lang="en-US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tr-TR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ağlantısı</a:t>
            </a:r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92080" y="5445224"/>
            <a:ext cx="3528392" cy="829072"/>
          </a:xfrm>
        </p:spPr>
        <p:txBody>
          <a:bodyPr>
            <a:normAutofit/>
          </a:bodyPr>
          <a:lstStyle/>
          <a:p>
            <a:r>
              <a:rPr lang="tr-TR" sz="2400" dirty="0"/>
              <a:t>Prof. Dr. Semih Berksun</a:t>
            </a:r>
          </a:p>
        </p:txBody>
      </p:sp>
    </p:spTree>
    <p:extLst>
      <p:ext uri="{BB962C8B-B14F-4D97-AF65-F5344CB8AC3E}">
        <p14:creationId xmlns:p14="http://schemas.microsoft.com/office/powerpoint/2010/main" val="4006242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772400" cy="1143000"/>
          </a:xfrm>
        </p:spPr>
        <p:txBody>
          <a:bodyPr/>
          <a:lstStyle/>
          <a:p>
            <a:r>
              <a:rPr lang="tr-TR" dirty="0"/>
              <a:t>Titanyum ve Titanyum Alaşımları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400" dirty="0"/>
              <a:t>Oksijenle temasında yüzeyinde hızla çok stabil bir oksit tabakası oluşur. Bu ince yüzey tabakası korozyon direnci sağlar.</a:t>
            </a:r>
          </a:p>
          <a:p>
            <a:r>
              <a:rPr lang="tr-TR" sz="2400" dirty="0"/>
              <a:t>Ticari saf titanyum </a:t>
            </a:r>
            <a:r>
              <a:rPr lang="tr-TR" sz="2400" dirty="0" err="1"/>
              <a:t>implantlarda</a:t>
            </a:r>
            <a:r>
              <a:rPr lang="tr-TR" sz="2400" dirty="0"/>
              <a:t>, yüzey kaplama materyali olarak, kron ve köprülerde, tam ve bölümlü protez kaidelerinde kullanılırlar</a:t>
            </a:r>
          </a:p>
          <a:p>
            <a:r>
              <a:rPr lang="en-US" altLang="tr-TR" sz="2400" dirty="0"/>
              <a:t>Ti-6Al-4V</a:t>
            </a:r>
            <a:r>
              <a:rPr lang="tr-TR" altLang="tr-TR" sz="2400" dirty="0"/>
              <a:t> en yaygın kullanılan alaşım formudur.</a:t>
            </a:r>
            <a:endParaRPr lang="tr-TR" sz="2400" dirty="0"/>
          </a:p>
          <a:p>
            <a:endParaRPr lang="tr-TR" sz="2400" dirty="0"/>
          </a:p>
        </p:txBody>
      </p:sp>
      <p:pic>
        <p:nvPicPr>
          <p:cNvPr id="5" name="Picture 7" descr="r?ck_sm=dd148e&amp;rpos=10&amp;oid=-&amp;rpge=1&amp;ref=200340086&amp;r=http%3A%2F%2Fww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7550" y="1905000"/>
            <a:ext cx="25019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r?ck_sm=a56e262b&amp;rpos=8&amp;oid=-&amp;rpge=1&amp;ref=200340086&amp;r=http%3A%2F%2Fww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3413" y="1905000"/>
            <a:ext cx="25177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913774"/>
      </p:ext>
    </p:extLst>
  </p:cSld>
  <p:clrMapOvr>
    <a:masterClrMapping/>
  </p:clrMapOvr>
  <p:transition>
    <p:pull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2204864"/>
            <a:ext cx="7498080" cy="4043536"/>
          </a:xfrm>
        </p:spPr>
        <p:txBody>
          <a:bodyPr/>
          <a:lstStyle/>
          <a:p>
            <a:r>
              <a:rPr lang="tr-TR" dirty="0"/>
              <a:t>Me­tal-seramik restorasyonların dayanıklılığı seramik ile metal altyapı arasındaki bağlanmaya, metal </a:t>
            </a:r>
            <a:r>
              <a:rPr lang="tr-TR" dirty="0" err="1"/>
              <a:t>kopingin</a:t>
            </a:r>
            <a:r>
              <a:rPr lang="tr-TR" dirty="0"/>
              <a:t> tasarımı ve sertliğinin yanı sıra metal ile porselenin uyumuna bağlıdır.</a:t>
            </a:r>
          </a:p>
        </p:txBody>
      </p:sp>
    </p:spTree>
    <p:extLst>
      <p:ext uri="{BB962C8B-B14F-4D97-AF65-F5344CB8AC3E}">
        <p14:creationId xmlns:p14="http://schemas.microsoft.com/office/powerpoint/2010/main" val="2610317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75656" y="1484784"/>
            <a:ext cx="7498080" cy="1498178"/>
          </a:xfrm>
        </p:spPr>
        <p:txBody>
          <a:bodyPr>
            <a:noAutofit/>
          </a:bodyPr>
          <a:lstStyle/>
          <a:p>
            <a:r>
              <a:rPr lang="tr-TR" sz="2800" b="1" dirty="0">
                <a:effectLst/>
              </a:rPr>
              <a:t>Bağlanma Mekanizmaları</a:t>
            </a:r>
            <a:br>
              <a:rPr lang="tr-TR" sz="2400" dirty="0">
                <a:effectLst/>
              </a:rPr>
            </a:br>
            <a:r>
              <a:rPr lang="tr-TR" sz="2400" dirty="0">
                <a:effectLst/>
              </a:rPr>
              <a:t>Seramik kaplama ve metal altyapının arasındaki bağlanmayı açıklamak için dört tür mekanizma tarif edilmektedir:</a:t>
            </a:r>
            <a:br>
              <a:rPr lang="tr-TR" sz="2400" dirty="0">
                <a:effectLst/>
              </a:rPr>
            </a:b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2996952"/>
            <a:ext cx="7498080" cy="3251448"/>
          </a:xfrm>
        </p:spPr>
        <p:txBody>
          <a:bodyPr/>
          <a:lstStyle/>
          <a:p>
            <a:pPr lvl="0"/>
            <a:r>
              <a:rPr lang="tr-TR" dirty="0"/>
              <a:t>Mekanik tutuculuk</a:t>
            </a:r>
          </a:p>
          <a:p>
            <a:r>
              <a:rPr lang="tr-TR" dirty="0"/>
              <a:t>Kimyasal bağlanma</a:t>
            </a:r>
          </a:p>
          <a:p>
            <a:pPr lvl="0"/>
            <a:r>
              <a:rPr lang="tr-TR" dirty="0"/>
              <a:t>Sıkıştırıcı kuvvetler</a:t>
            </a:r>
          </a:p>
          <a:p>
            <a:pPr lvl="0"/>
            <a:r>
              <a:rPr lang="tr-TR" dirty="0"/>
              <a:t>Van der </a:t>
            </a:r>
            <a:r>
              <a:rPr lang="tr-TR" dirty="0" err="1"/>
              <a:t>Waal's</a:t>
            </a:r>
            <a:r>
              <a:rPr lang="tr-TR" dirty="0"/>
              <a:t> kuvvetleri</a:t>
            </a:r>
          </a:p>
          <a:p>
            <a:pPr marL="82296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3897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15617" y="2204864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Metalin </a:t>
            </a:r>
            <a:r>
              <a:rPr lang="tr-TR" sz="2400" dirty="0" err="1"/>
              <a:t>kontaminasyon</a:t>
            </a:r>
            <a:r>
              <a:rPr lang="tr-TR" sz="2400" dirty="0"/>
              <a:t> oluşturmayan taşlar, diskler ve hava </a:t>
            </a:r>
            <a:r>
              <a:rPr lang="tr-TR" sz="2400" dirty="0" err="1"/>
              <a:t>abrazyonu</a:t>
            </a:r>
            <a:r>
              <a:rPr lang="tr-TR" sz="2400" dirty="0"/>
              <a:t> (kumlama) ile bitirilmesi ile metal </a:t>
            </a:r>
            <a:r>
              <a:rPr lang="tr-TR" sz="2400" dirty="0" err="1"/>
              <a:t>koping</a:t>
            </a:r>
            <a:r>
              <a:rPr lang="tr-TR" sz="2400" dirty="0"/>
              <a:t> yüzeyinde meydana gelen mikro çukurcuklar , seramiği kilitleyerek bağlanma yaratır.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Kumlamanın </a:t>
            </a:r>
            <a:r>
              <a:rPr lang="tr-TR" sz="2400" dirty="0" err="1"/>
              <a:t>ıslanabilirliği</a:t>
            </a:r>
            <a:r>
              <a:rPr lang="tr-TR" sz="2400" dirty="0"/>
              <a:t> arttırdığı, mekanik kilitlenme sağladığı ve kimyasal bağlanma için yüzey alanını genişlettiği gözlenmektedir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547664" y="1268760"/>
            <a:ext cx="3795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solidFill>
                  <a:schemeClr val="accent5">
                    <a:lumMod val="75000"/>
                  </a:schemeClr>
                </a:solidFill>
              </a:rPr>
              <a:t>Mekanik tutuculuk</a:t>
            </a:r>
          </a:p>
        </p:txBody>
      </p:sp>
    </p:spTree>
    <p:extLst>
      <p:ext uri="{BB962C8B-B14F-4D97-AF65-F5344CB8AC3E}">
        <p14:creationId xmlns:p14="http://schemas.microsoft.com/office/powerpoint/2010/main" val="4088729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87624" y="1997839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Metal-seramik restorasyon içerisindeki sıkıştırıcı kuvvetler uygun bir şekilde dizayn edilmiş </a:t>
            </a:r>
            <a:r>
              <a:rPr lang="tr-TR" sz="2400" dirty="0" err="1"/>
              <a:t>koping</a:t>
            </a:r>
            <a:r>
              <a:rPr lang="tr-TR" sz="2400" dirty="0"/>
              <a:t> ve üzerindeki porselen kaplamadan çok az daha yüksek ısısal genleşme katsayısına sahip olan metal </a:t>
            </a:r>
            <a:r>
              <a:rPr lang="tr-TR" sz="2400" dirty="0" err="1"/>
              <a:t>kopingin</a:t>
            </a:r>
            <a:r>
              <a:rPr lang="tr-TR" sz="2400" dirty="0"/>
              <a:t> ısısal genleşmesi ile ortaya çıkar.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Isısal genleşme katsayılarındaki bu küçük farklılık, restorasyonun fırınlamadan sonra soğuması sırasında porselenin metal </a:t>
            </a:r>
            <a:r>
              <a:rPr lang="tr-TR" sz="2400" dirty="0" err="1"/>
              <a:t>kopinge</a:t>
            </a:r>
            <a:r>
              <a:rPr lang="tr-TR" sz="2400" dirty="0"/>
              <a:t> doğru "çekilmesine" yol açacaktır.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619672" y="1136963"/>
            <a:ext cx="35329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chemeClr val="accent5">
                    <a:lumMod val="75000"/>
                  </a:schemeClr>
                </a:solidFill>
              </a:rPr>
              <a:t>Sıkıştırıcı Kuvvetler</a:t>
            </a:r>
            <a:endParaRPr lang="tr-T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8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70" y="1124744"/>
            <a:ext cx="8000130" cy="5248746"/>
          </a:xfrm>
          <a:prstGeom prst="rect">
            <a:avLst/>
          </a:prstGeom>
          <a:noFill/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382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63688" y="1772816"/>
            <a:ext cx="70895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u="sng" dirty="0">
                <a:solidFill>
                  <a:schemeClr val="accent5">
                    <a:lumMod val="75000"/>
                  </a:schemeClr>
                </a:solidFill>
              </a:rPr>
              <a:t>Van der </a:t>
            </a:r>
            <a:r>
              <a:rPr lang="tr-TR" sz="2400" b="1" u="sng" dirty="0" err="1">
                <a:solidFill>
                  <a:schemeClr val="accent5">
                    <a:lumMod val="75000"/>
                  </a:schemeClr>
                </a:solidFill>
              </a:rPr>
              <a:t>Waal's</a:t>
            </a:r>
            <a:r>
              <a:rPr lang="tr-TR" sz="2400" b="1" u="sng" dirty="0">
                <a:solidFill>
                  <a:schemeClr val="accent5">
                    <a:lumMod val="75000"/>
                  </a:schemeClr>
                </a:solidFill>
              </a:rPr>
              <a:t> kuvvetleri</a:t>
            </a:r>
            <a:r>
              <a:rPr lang="tr-TR" sz="2400" dirty="0"/>
              <a:t>, yüklenmiş moleküllerin karşılıklı çekimine dayanır. Bağlanmaya katkıda bulunurlar, ancak bu bağlantıda çok daha az derecede önemli bir etkiye sahiptir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Her ne kadar moleküler çekim toplam bağlanma gücü üzerinde çok düşük seviyede bir katkıya sahip olsa da, en önemli mekanizma olan kimyasal bağlanmanın başlatılmasında önem taşır.</a:t>
            </a:r>
          </a:p>
        </p:txBody>
      </p:sp>
    </p:spTree>
    <p:extLst>
      <p:ext uri="{BB962C8B-B14F-4D97-AF65-F5344CB8AC3E}">
        <p14:creationId xmlns:p14="http://schemas.microsoft.com/office/powerpoint/2010/main" val="2551663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84176" y="1340768"/>
            <a:ext cx="74202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u="sng" dirty="0">
                <a:solidFill>
                  <a:schemeClr val="accent5">
                    <a:lumMod val="75000"/>
                  </a:schemeClr>
                </a:solidFill>
              </a:rPr>
              <a:t>Kimyasal bağlanma</a:t>
            </a:r>
            <a:r>
              <a:rPr lang="tr-TR" sz="2800" dirty="0"/>
              <a:t>, metal üzerinde bir oksit tabakasının oluşumuyla,</a:t>
            </a:r>
            <a:r>
              <a:rPr lang="tr-TR" sz="2800" baseline="30000" dirty="0"/>
              <a:t> </a:t>
            </a:r>
            <a:r>
              <a:rPr lang="tr-TR" sz="2800" dirty="0"/>
              <a:t> ve okside edici bir atmosferde fırınlama yapılması ile artan bağlanma gücüdür.</a:t>
            </a:r>
            <a:r>
              <a:rPr lang="tr-TR" sz="2800" baseline="30000" dirty="0"/>
              <a:t> </a:t>
            </a:r>
            <a:r>
              <a:rPr lang="tr-TR" sz="28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/>
              <a:t>Vakumsuz ortamda fırınlandığında, altın alaşım içerisindeki </a:t>
            </a:r>
            <a:r>
              <a:rPr lang="tr-TR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kalay, indiyum, galyum veya demir </a:t>
            </a:r>
            <a:r>
              <a:rPr lang="tr-TR" sz="2800" dirty="0"/>
              <a:t>gibi eser elementler yüzeye çıkarak oksitlenme oluştururlar ve sonrasında porselenin </a:t>
            </a:r>
            <a:r>
              <a:rPr lang="tr-TR" sz="2800" dirty="0" err="1"/>
              <a:t>opak</a:t>
            </a:r>
            <a:r>
              <a:rPr lang="tr-TR" sz="2800" dirty="0"/>
              <a:t> tabakasındaki oksitler ile bağlanırlar</a:t>
            </a:r>
          </a:p>
        </p:txBody>
      </p:sp>
    </p:spTree>
    <p:extLst>
      <p:ext uri="{BB962C8B-B14F-4D97-AF65-F5344CB8AC3E}">
        <p14:creationId xmlns:p14="http://schemas.microsoft.com/office/powerpoint/2010/main" val="143949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9DB3A6D-3B4E-4761-9669-D3E8F951C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300" y="1580271"/>
            <a:ext cx="6445076" cy="39677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tIns="25392" bIns="6348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TrSah Futura Md BT" pitchFamily="34" charset="0"/>
              </a:defRPr>
            </a:lvl1pPr>
            <a:lvl2pPr>
              <a:defRPr b="1">
                <a:solidFill>
                  <a:schemeClr val="tx1"/>
                </a:solidFill>
                <a:latin typeface="TrSah Futura Md BT" pitchFamily="34" charset="0"/>
              </a:defRPr>
            </a:lvl2pPr>
            <a:lvl3pPr>
              <a:defRPr b="1">
                <a:solidFill>
                  <a:schemeClr val="tx1"/>
                </a:solidFill>
                <a:latin typeface="TrSah Futura Md BT" pitchFamily="34" charset="0"/>
              </a:defRPr>
            </a:lvl3pPr>
            <a:lvl4pPr>
              <a:defRPr b="1">
                <a:solidFill>
                  <a:schemeClr val="tx1"/>
                </a:solidFill>
                <a:latin typeface="TrSah Futura Md BT" pitchFamily="34" charset="0"/>
              </a:defRPr>
            </a:lvl4pPr>
            <a:lvl5pPr>
              <a:defRPr b="1">
                <a:solidFill>
                  <a:schemeClr val="tx1"/>
                </a:solidFill>
                <a:latin typeface="TrSah Futura Md BT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Sah Futura Md BT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Sah Futura Md BT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Sah Futura Md BT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Sah Futura Md BT" pitchFamily="34" charset="0"/>
              </a:defRPr>
            </a:lvl9pPr>
          </a:lstStyle>
          <a:p>
            <a:pPr>
              <a:defRPr/>
            </a:pPr>
            <a:endParaRPr lang="tr-TR" altLang="tr-TR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tr-TR" altLang="tr-TR" b="0" dirty="0">
                <a:latin typeface="Times New Roman" panose="02020603050405020304" pitchFamily="18" charset="0"/>
                <a:cs typeface="Times New Roman" panose="02020603050405020304" pitchFamily="18" charset="0"/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KAYNAKLAR:</a:t>
            </a:r>
          </a:p>
          <a:p>
            <a:pPr>
              <a:defRPr/>
            </a:pPr>
            <a:endParaRPr lang="tr-TR" altLang="tr-TR" b="0" dirty="0">
              <a:latin typeface="Times New Roman" panose="02020603050405020304" pitchFamily="18" charset="0"/>
              <a:cs typeface="Times New Roman" panose="02020603050405020304" pitchFamily="18" charset="0"/>
              <a:hlinkClick r:id="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defRPr/>
            </a:pPr>
            <a:endParaRPr lang="tr-TR" altLang="tr-TR" b="0" dirty="0">
              <a:latin typeface="Times New Roman" panose="02020603050405020304" pitchFamily="18" charset="0"/>
              <a:cs typeface="Times New Roman" panose="02020603050405020304" pitchFamily="18" charset="0"/>
              <a:hlinkClick r:id="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latin typeface="Times New Roman" panose="02020603050405020304" pitchFamily="18" charset="0"/>
                <a:cs typeface="Times New Roman" panose="02020603050405020304" pitchFamily="18" charset="0"/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Fundamentals of </a:t>
            </a:r>
            <a:r>
              <a:rPr lang="tr-TR" altLang="tr-TR" b="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Go to &quot;Fundamentals of Fixed Prosthodontics&quot;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Fixed</a:t>
            </a:r>
            <a:r>
              <a:rPr lang="tr-TR" altLang="tr-TR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Go to &quot;Fundamentals of Fixed Prosthodontics&quot;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altLang="tr-TR" b="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Go to &quot;Fundamentals of Fixed Prosthodontics&quot;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Prosthodontics</a:t>
            </a:r>
            <a:r>
              <a:rPr lang="tr-TR" altLang="tr-T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altLang="tr-T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Herbert</a:t>
            </a:r>
            <a:r>
              <a:rPr lang="tr-TR" altLang="tr-TR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T. </a:t>
            </a:r>
            <a:r>
              <a:rPr lang="tr-TR" altLang="tr-TR" b="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Shillingburg</a:t>
            </a:r>
            <a:r>
              <a:rPr lang="tr-TR" altLang="tr-T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altLang="tr-TR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 A. </a:t>
            </a:r>
            <a:r>
              <a:rPr lang="tr-TR" altLang="tr-TR" b="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Sather</a:t>
            </a:r>
            <a:r>
              <a:rPr lang="tr-TR" altLang="tr-TR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altLang="tr-TR" b="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Jr</a:t>
            </a:r>
            <a:r>
              <a:rPr lang="tr-TR" altLang="tr-TR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tr-TR" altLang="tr-T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Quintessence Pub Co; 4 edition (March 30, 2012</a:t>
            </a:r>
            <a:r>
              <a:rPr lang="tr-T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Contemporary</a:t>
            </a:r>
            <a:r>
              <a:rPr lang="tr-TR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b="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Fixed</a:t>
            </a:r>
            <a:r>
              <a:rPr lang="tr-TR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b="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Prosthodontics</a:t>
            </a:r>
            <a:r>
              <a:rPr lang="tr-TR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5e </a:t>
            </a:r>
            <a:r>
              <a:rPr lang="tr-TR" b="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Stephen</a:t>
            </a:r>
            <a:r>
              <a:rPr lang="tr-TR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F. </a:t>
            </a:r>
            <a:r>
              <a:rPr lang="tr-TR" b="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Rosenstiel</a:t>
            </a:r>
            <a:r>
              <a:rPr lang="tr-TR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2015</a:t>
            </a:r>
            <a:r>
              <a:rPr lang="tr-TR" b="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Martin F. </a:t>
            </a:r>
            <a:r>
              <a:rPr lang="tr-TR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Land;Junhei</a:t>
            </a:r>
            <a:r>
              <a:rPr lang="tr-T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Fujimoto</a:t>
            </a:r>
            <a:r>
              <a:rPr lang="tr-T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5th Ed. </a:t>
            </a:r>
            <a:r>
              <a:rPr lang="tr-TR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Mosby</a:t>
            </a:r>
            <a:endParaRPr lang="tr-TR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McLean, John W. (Ed.)</a:t>
            </a:r>
            <a:r>
              <a:rPr lang="tr-T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Dental Ceramics</a:t>
            </a:r>
            <a:b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First International Symposium on Ceramics</a:t>
            </a:r>
            <a:r>
              <a:rPr lang="tr-T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Quintessence</a:t>
            </a:r>
            <a:r>
              <a:rPr lang="tr-T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Publishing, Germany</a:t>
            </a:r>
          </a:p>
          <a:p>
            <a:pPr>
              <a:defRPr/>
            </a:pPr>
            <a:endParaRPr lang="tr-TR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tr-TR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5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45920" y="476672"/>
            <a:ext cx="7498080" cy="1143000"/>
          </a:xfrm>
        </p:spPr>
        <p:txBody>
          <a:bodyPr/>
          <a:lstStyle/>
          <a:p>
            <a:r>
              <a:rPr lang="en-US" dirty="0" err="1"/>
              <a:t>Metaller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3648" y="1700808"/>
            <a:ext cx="6808800" cy="4800600"/>
          </a:xfrm>
        </p:spPr>
        <p:txBody>
          <a:bodyPr>
            <a:normAutofit/>
          </a:bodyPr>
          <a:lstStyle/>
          <a:p>
            <a:r>
              <a:rPr lang="en-US" sz="2800" dirty="0"/>
              <a:t>Do</a:t>
            </a:r>
            <a:r>
              <a:rPr lang="tr-TR" sz="2800" dirty="0"/>
              <a:t>ğ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yo</a:t>
            </a:r>
            <a:r>
              <a:rPr lang="tr-TR" sz="2800" dirty="0"/>
              <a:t>ğ</a:t>
            </a:r>
            <a:r>
              <a:rPr lang="en-US" sz="2800" dirty="0"/>
              <a:t>un b</a:t>
            </a:r>
            <a:r>
              <a:rPr lang="tr-TR" sz="2800" dirty="0"/>
              <a:t>i</a:t>
            </a:r>
            <a:r>
              <a:rPr lang="en-US" sz="2800" dirty="0"/>
              <a:t>r </a:t>
            </a:r>
            <a:r>
              <a:rPr lang="tr-TR" sz="2800" dirty="0"/>
              <a:t>ş</a:t>
            </a:r>
            <a:r>
              <a:rPr lang="en-US" sz="2800" dirty="0" err="1"/>
              <a:t>ek</a:t>
            </a:r>
            <a:r>
              <a:rPr lang="tr-TR" sz="2800" dirty="0"/>
              <a:t>i</a:t>
            </a:r>
            <a:r>
              <a:rPr lang="en-US" sz="2800" dirty="0" err="1"/>
              <a:t>lde</a:t>
            </a:r>
            <a:r>
              <a:rPr lang="en-US" sz="2800" dirty="0"/>
              <a:t> </a:t>
            </a:r>
            <a:r>
              <a:rPr lang="en-US" sz="2800" dirty="0" err="1"/>
              <a:t>bulunurlar</a:t>
            </a:r>
            <a:r>
              <a:rPr lang="tr-TR" sz="2800" dirty="0"/>
              <a:t>.</a:t>
            </a:r>
          </a:p>
          <a:p>
            <a:r>
              <a:rPr lang="tr-TR" sz="2800" dirty="0" err="1"/>
              <a:t>Civa</a:t>
            </a:r>
            <a:r>
              <a:rPr lang="tr-TR" sz="2800" dirty="0"/>
              <a:t> ve galyum dışındakiler kristal katı yapıdadır</a:t>
            </a:r>
          </a:p>
          <a:p>
            <a:r>
              <a:rPr lang="tr-TR" sz="2800" dirty="0"/>
              <a:t>Sert, yoğun ve dayanıklıdırlar</a:t>
            </a:r>
          </a:p>
          <a:p>
            <a:r>
              <a:rPr lang="tr-TR" sz="2800" dirty="0"/>
              <a:t>Isı ve elektriği iyi iletirler</a:t>
            </a:r>
          </a:p>
          <a:p>
            <a:r>
              <a:rPr lang="tr-TR" sz="2800" dirty="0"/>
              <a:t>Stresler karşısında şekil değiştirebilirler </a:t>
            </a:r>
            <a:r>
              <a:rPr lang="tr-TR" sz="2800" dirty="0" err="1"/>
              <a:t>sünek</a:t>
            </a:r>
            <a:r>
              <a:rPr lang="tr-TR" sz="2800" dirty="0"/>
              <a:t> karakterdedir.(</a:t>
            </a:r>
            <a:r>
              <a:rPr lang="tr-TR" sz="2800" dirty="0" err="1"/>
              <a:t>ductile</a:t>
            </a:r>
            <a:r>
              <a:rPr lang="tr-TR" sz="2800" dirty="0"/>
              <a:t>)</a:t>
            </a:r>
            <a:endParaRPr lang="en-US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56145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DB8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DB8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DB8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DB8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DB8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73238"/>
            <a:ext cx="3962400" cy="32210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5" descr="http://www.sterngold.com/images/alloys_crown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228080"/>
            <a:ext cx="2322513" cy="2590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5" cstate="print">
            <a:lum bright="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49" y="4221163"/>
            <a:ext cx="3686175" cy="2390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5340350" y="4535488"/>
            <a:ext cx="3263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tr-TR" altLang="tr-TR" sz="2000">
                <a:solidFill>
                  <a:srgbClr val="FF3300"/>
                </a:solidFill>
              </a:rPr>
              <a:t>Hareketli Bölümlü protezler</a:t>
            </a:r>
            <a:endParaRPr lang="th-TH" altLang="tr-TR" sz="2000">
              <a:solidFill>
                <a:srgbClr val="FF3300"/>
              </a:solidFill>
            </a:endParaRP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1042988" y="5949950"/>
            <a:ext cx="33607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tr-TR" sz="2000">
                <a:solidFill>
                  <a:srgbClr val="FF3300"/>
                </a:solidFill>
              </a:rPr>
              <a:t>Metal-</a:t>
            </a:r>
            <a:r>
              <a:rPr lang="tr-TR" altLang="tr-TR" sz="2000">
                <a:solidFill>
                  <a:srgbClr val="FF3300"/>
                </a:solidFill>
              </a:rPr>
              <a:t>s</a:t>
            </a:r>
            <a:r>
              <a:rPr lang="en-US" altLang="tr-TR" sz="2000">
                <a:solidFill>
                  <a:srgbClr val="FF3300"/>
                </a:solidFill>
              </a:rPr>
              <a:t>erami</a:t>
            </a:r>
            <a:r>
              <a:rPr lang="tr-TR" altLang="tr-TR" sz="2000">
                <a:solidFill>
                  <a:srgbClr val="FF3300"/>
                </a:solidFill>
              </a:rPr>
              <a:t>k</a:t>
            </a:r>
            <a:r>
              <a:rPr lang="en-US" altLang="tr-TR" sz="2000">
                <a:solidFill>
                  <a:srgbClr val="FF3300"/>
                </a:solidFill>
              </a:rPr>
              <a:t> restora</a:t>
            </a:r>
            <a:r>
              <a:rPr lang="tr-TR" altLang="tr-TR" sz="2000">
                <a:solidFill>
                  <a:srgbClr val="FF3300"/>
                </a:solidFill>
              </a:rPr>
              <a:t>y</a:t>
            </a:r>
            <a:r>
              <a:rPr lang="en-US" altLang="tr-TR" sz="2000">
                <a:solidFill>
                  <a:srgbClr val="FF3300"/>
                </a:solidFill>
              </a:rPr>
              <a:t>on</a:t>
            </a:r>
            <a:r>
              <a:rPr lang="tr-TR" altLang="tr-TR" sz="2000">
                <a:solidFill>
                  <a:srgbClr val="FF3300"/>
                </a:solidFill>
              </a:rPr>
              <a:t>lar</a:t>
            </a:r>
            <a:endParaRPr lang="th-TH" altLang="tr-TR" sz="2000">
              <a:solidFill>
                <a:srgbClr val="FF3300"/>
              </a:solidFill>
            </a:endParaRP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1476375" y="3749030"/>
            <a:ext cx="3060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tr-TR" altLang="tr-TR" sz="2000">
                <a:solidFill>
                  <a:srgbClr val="FF3300"/>
                </a:solidFill>
              </a:rPr>
              <a:t>Tam</a:t>
            </a:r>
            <a:r>
              <a:rPr lang="en-US" altLang="tr-TR" sz="2000">
                <a:solidFill>
                  <a:srgbClr val="FF3300"/>
                </a:solidFill>
              </a:rPr>
              <a:t> metal restora</a:t>
            </a:r>
            <a:r>
              <a:rPr lang="tr-TR" altLang="tr-TR" sz="2000">
                <a:solidFill>
                  <a:srgbClr val="FF3300"/>
                </a:solidFill>
              </a:rPr>
              <a:t>syonlar</a:t>
            </a:r>
            <a:endParaRPr lang="th-TH" altLang="tr-TR" sz="2000">
              <a:solidFill>
                <a:srgbClr val="FF330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50875" y="33655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kern="0" dirty="0"/>
              <a:t>Dental </a:t>
            </a:r>
            <a:r>
              <a:rPr lang="tr-TR" altLang="tr-TR" kern="0" dirty="0"/>
              <a:t>Döküm</a:t>
            </a:r>
            <a:r>
              <a:rPr lang="en-US" altLang="tr-TR" kern="0" dirty="0"/>
              <a:t> </a:t>
            </a:r>
            <a:r>
              <a:rPr lang="tr-TR" altLang="tr-TR" kern="0" dirty="0"/>
              <a:t>Alaşımları</a:t>
            </a:r>
            <a:endParaRPr lang="en-US" altLang="tr-TR" kern="0" dirty="0"/>
          </a:p>
        </p:txBody>
      </p:sp>
    </p:spTree>
    <p:extLst>
      <p:ext uri="{BB962C8B-B14F-4D97-AF65-F5344CB8AC3E}">
        <p14:creationId xmlns:p14="http://schemas.microsoft.com/office/powerpoint/2010/main" val="50868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ayt Numarası Yer Tutucus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4E9A884-997C-4002-942D-BAA415EFA393}" type="slidenum">
              <a:rPr lang="en-US" altLang="tr-TR" sz="1400" smtClean="0">
                <a:latin typeface="Times New Roman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tr-TR" sz="1400">
              <a:latin typeface="Times New Roman" pitchFamily="18" charset="0"/>
            </a:endParaRPr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dirty="0"/>
              <a:t>Tarihçe</a:t>
            </a:r>
            <a:endParaRPr lang="en-US" altLang="tr-TR" dirty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tr-TR" sz="2800" dirty="0"/>
              <a:t>1907 : </a:t>
            </a:r>
            <a:r>
              <a:rPr lang="tr-TR" altLang="tr-TR" sz="2800" dirty="0"/>
              <a:t>Kayıp mum tekniği döküm tekniği </a:t>
            </a:r>
            <a:r>
              <a:rPr lang="en-US" altLang="tr-TR" sz="2800" dirty="0" err="1"/>
              <a:t>olarak</a:t>
            </a:r>
            <a:r>
              <a:rPr lang="tr-TR" altLang="tr-TR" sz="2800" dirty="0"/>
              <a:t> kullanıma girdi. (</a:t>
            </a:r>
            <a:r>
              <a:rPr lang="en-US" altLang="tr-TR" sz="2800" dirty="0"/>
              <a:t>Lost wax technique by Taggart</a:t>
            </a:r>
            <a:r>
              <a:rPr lang="tr-TR" altLang="tr-TR" sz="2800" dirty="0"/>
              <a:t>)</a:t>
            </a:r>
            <a:endParaRPr lang="en-US" altLang="tr-TR" sz="2800" dirty="0"/>
          </a:p>
          <a:p>
            <a:pPr eaLnBrk="1" hangingPunct="1">
              <a:defRPr/>
            </a:pPr>
            <a:r>
              <a:rPr lang="en-US" altLang="tr-TR" sz="2800" dirty="0"/>
              <a:t>1932 - 1948 : </a:t>
            </a:r>
            <a:r>
              <a:rPr lang="tr-TR" altLang="tr-TR" sz="2800" dirty="0"/>
              <a:t>Dental döküm alaşımlarının standardizasyonu gerçekleşti</a:t>
            </a:r>
          </a:p>
          <a:p>
            <a:pPr eaLnBrk="1" hangingPunct="1">
              <a:defRPr/>
            </a:pPr>
            <a:r>
              <a:rPr lang="en-US" altLang="tr-TR" sz="2800" dirty="0"/>
              <a:t>1950s -1960s : </a:t>
            </a:r>
            <a:r>
              <a:rPr lang="tr-TR" altLang="tr-TR" sz="2800" dirty="0"/>
              <a:t>Metal destekli porselen alaşımları geliştirildi (</a:t>
            </a:r>
            <a:r>
              <a:rPr lang="en-US" altLang="tr-TR" sz="2800" dirty="0"/>
              <a:t>PFM</a:t>
            </a:r>
            <a:r>
              <a:rPr lang="tr-TR" altLang="tr-TR" sz="2800" dirty="0"/>
              <a:t> </a:t>
            </a:r>
            <a:r>
              <a:rPr lang="en-US" altLang="tr-TR" sz="2800" dirty="0"/>
              <a:t> alloys</a:t>
            </a:r>
            <a:r>
              <a:rPr lang="tr-TR" altLang="tr-TR" sz="2800" dirty="0"/>
              <a:t>)</a:t>
            </a:r>
            <a:endParaRPr lang="en-US" altLang="tr-TR" sz="2800" dirty="0"/>
          </a:p>
          <a:p>
            <a:pPr lvl="1" eaLnBrk="1" hangingPunct="1">
              <a:defRPr/>
            </a:pPr>
            <a:r>
              <a:rPr lang="tr-TR" altLang="tr-TR" sz="2400" dirty="0"/>
              <a:t>Porselen </a:t>
            </a:r>
            <a:r>
              <a:rPr lang="tr-TR" altLang="tr-TR" sz="2400" dirty="0" err="1"/>
              <a:t>vener</a:t>
            </a:r>
            <a:r>
              <a:rPr lang="tr-TR" altLang="tr-TR" sz="2400" dirty="0"/>
              <a:t> ve metal alt yapı arasında fiziksel uyumluluğu sağlamak amacıyla </a:t>
            </a:r>
            <a:r>
              <a:rPr lang="tr-TR" altLang="tr-TR" sz="2400" dirty="0">
                <a:solidFill>
                  <a:srgbClr val="FFC000"/>
                </a:solidFill>
              </a:rPr>
              <a:t>(</a:t>
            </a:r>
            <a:r>
              <a:rPr lang="tr-TR" altLang="tr-TR" sz="2400" dirty="0" err="1">
                <a:solidFill>
                  <a:srgbClr val="FFC000"/>
                </a:solidFill>
              </a:rPr>
              <a:t>Au</a:t>
            </a:r>
            <a:r>
              <a:rPr lang="tr-TR" altLang="tr-TR" sz="2400" dirty="0">
                <a:solidFill>
                  <a:srgbClr val="FFC000"/>
                </a:solidFill>
              </a:rPr>
              <a:t>) </a:t>
            </a:r>
            <a:r>
              <a:rPr lang="tr-TR" altLang="tr-TR" sz="2400" dirty="0"/>
              <a:t>altına </a:t>
            </a:r>
            <a:r>
              <a:rPr lang="tr-TR" altLang="tr-TR" sz="2400" dirty="0">
                <a:solidFill>
                  <a:schemeClr val="bg1">
                    <a:lumMod val="50000"/>
                  </a:schemeClr>
                </a:solidFill>
              </a:rPr>
              <a:t>Pd</a:t>
            </a:r>
            <a:r>
              <a:rPr lang="tr-TR" altLang="tr-TR" sz="2400" dirty="0"/>
              <a:t> ve </a:t>
            </a:r>
            <a:r>
              <a:rPr lang="tr-TR" altLang="tr-TR" sz="2400" dirty="0" err="1">
                <a:solidFill>
                  <a:srgbClr val="FF6600"/>
                </a:solidFill>
              </a:rPr>
              <a:t>Pt</a:t>
            </a:r>
            <a:r>
              <a:rPr lang="tr-TR" altLang="tr-TR" sz="2400" dirty="0"/>
              <a:t> </a:t>
            </a:r>
            <a:r>
              <a:rPr lang="tr-TR" altLang="tr-TR" sz="2400" dirty="0" err="1"/>
              <a:t>nin</a:t>
            </a:r>
            <a:r>
              <a:rPr lang="tr-TR" altLang="tr-TR" sz="2400" dirty="0"/>
              <a:t> ilavesi ile termal genleşme katsayısının yeterince düşürüleceği bulunmuştur.</a:t>
            </a:r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98978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uiExpand="1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07704" y="1196752"/>
            <a:ext cx="6264696" cy="1143000"/>
          </a:xfrm>
        </p:spPr>
        <p:txBody>
          <a:bodyPr>
            <a:normAutofit fontScale="90000"/>
          </a:bodyPr>
          <a:lstStyle/>
          <a:p>
            <a:r>
              <a:rPr lang="tr-TR" sz="3600" dirty="0"/>
              <a:t>Metal ve Alaşımların Şekillendirilmesi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51720" y="2564904"/>
            <a:ext cx="6881968" cy="2664296"/>
          </a:xfrm>
        </p:spPr>
        <p:txBody>
          <a:bodyPr>
            <a:normAutofit lnSpcReduction="10000"/>
          </a:bodyPr>
          <a:lstStyle/>
          <a:p>
            <a:r>
              <a:rPr lang="tr-TR" dirty="0"/>
              <a:t>Döküm</a:t>
            </a:r>
          </a:p>
          <a:p>
            <a:r>
              <a:rPr lang="tr-TR" dirty="0"/>
              <a:t>Soğuk çalışma</a:t>
            </a:r>
          </a:p>
          <a:p>
            <a:r>
              <a:rPr lang="tr-TR" dirty="0" err="1"/>
              <a:t>Amalgamasyon</a:t>
            </a:r>
            <a:endParaRPr lang="tr-TR" dirty="0"/>
          </a:p>
          <a:p>
            <a:r>
              <a:rPr lang="tr-TR" dirty="0"/>
              <a:t>CAD-CAM</a:t>
            </a:r>
          </a:p>
          <a:p>
            <a:r>
              <a:rPr lang="tr-TR" dirty="0" err="1"/>
              <a:t>Laser</a:t>
            </a:r>
            <a:r>
              <a:rPr lang="tr-TR" dirty="0"/>
              <a:t> </a:t>
            </a:r>
            <a:r>
              <a:rPr lang="tr-TR" dirty="0" err="1"/>
              <a:t>sinterleme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8" t="27745"/>
          <a:stretch/>
        </p:blipFill>
        <p:spPr>
          <a:xfrm>
            <a:off x="5868142" y="1493685"/>
            <a:ext cx="2666447" cy="214243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636123"/>
            <a:ext cx="3464825" cy="202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3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DB8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DB8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DB8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DB8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DB8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788916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27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75656" y="1124744"/>
            <a:ext cx="7498080" cy="782960"/>
          </a:xfrm>
        </p:spPr>
        <p:txBody>
          <a:bodyPr/>
          <a:lstStyle/>
          <a:p>
            <a:r>
              <a:rPr lang="tr-TR" dirty="0"/>
              <a:t>CAD-CAM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36" y="1196752"/>
            <a:ext cx="3851920" cy="288894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124042"/>
            <a:ext cx="4176464" cy="2349261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403648" y="1932782"/>
            <a:ext cx="2650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Bilgisayar destekli tasarım </a:t>
            </a:r>
          </a:p>
          <a:p>
            <a:r>
              <a:rPr lang="tr-TR" dirty="0"/>
              <a:t>bilgisayar destekli üretim</a:t>
            </a:r>
          </a:p>
        </p:txBody>
      </p:sp>
    </p:spTree>
    <p:extLst>
      <p:ext uri="{BB962C8B-B14F-4D97-AF65-F5344CB8AC3E}">
        <p14:creationId xmlns:p14="http://schemas.microsoft.com/office/powerpoint/2010/main" val="1063196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42425" y="1052736"/>
            <a:ext cx="7498080" cy="1143000"/>
          </a:xfrm>
        </p:spPr>
        <p:txBody>
          <a:bodyPr/>
          <a:lstStyle/>
          <a:p>
            <a:r>
              <a:rPr lang="tr-TR" dirty="0"/>
              <a:t>Lazer </a:t>
            </a:r>
            <a:r>
              <a:rPr lang="tr-TR" dirty="0" err="1"/>
              <a:t>sinterleme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75" y="2420887"/>
            <a:ext cx="3354529" cy="235226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20888"/>
            <a:ext cx="3528392" cy="2352261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349195" y="4998299"/>
            <a:ext cx="77144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Laser</a:t>
            </a:r>
            <a:r>
              <a:rPr lang="tr-TR" dirty="0"/>
              <a:t> </a:t>
            </a:r>
            <a:r>
              <a:rPr lang="tr-TR" dirty="0" err="1"/>
              <a:t>sinterleme</a:t>
            </a:r>
            <a:r>
              <a:rPr lang="tr-TR" dirty="0"/>
              <a:t>/eritme teknolojisinde yüksek güçlü bir lazer toz yatağı üzerinde</a:t>
            </a:r>
          </a:p>
          <a:p>
            <a:r>
              <a:rPr lang="tr-TR" dirty="0"/>
              <a:t>partikülleri kaynaştırarak ve kompleks yapıyı tabaka </a:t>
            </a:r>
            <a:r>
              <a:rPr lang="tr-TR" dirty="0" err="1"/>
              <a:t>tabaka</a:t>
            </a:r>
            <a:r>
              <a:rPr lang="tr-TR" dirty="0"/>
              <a:t> oluşturarak kullanılır. </a:t>
            </a:r>
          </a:p>
          <a:p>
            <a:r>
              <a:rPr lang="tr-TR" dirty="0"/>
              <a:t>Bu teknikle aynı süreçte çok sayıda kron ve köprü üretimi yapabilir. Bu sistemde</a:t>
            </a:r>
          </a:p>
          <a:p>
            <a:r>
              <a:rPr lang="tr-TR" dirty="0" err="1"/>
              <a:t>Co</a:t>
            </a:r>
            <a:r>
              <a:rPr lang="tr-TR" dirty="0"/>
              <a:t>-Cr, titanyum, altın – platin alaşımları kullanılabilmektedir.</a:t>
            </a:r>
          </a:p>
          <a:p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0835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Numarası Yer Tutucus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A8DDC2-A6BF-498A-8EC8-985A049EB566}" type="slidenum">
              <a:rPr lang="en-US" altLang="tr-TR" sz="1400" smtClean="0">
                <a:latin typeface="Times New Roman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tr-TR" sz="1400" dirty="0">
              <a:latin typeface="Times New Roman" pitchFamily="18" charset="0"/>
            </a:endParaRPr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altLang="tr-TR" dirty="0"/>
              <a:t>ADA’s Classification </a:t>
            </a:r>
            <a:r>
              <a:rPr lang="tr-TR" altLang="tr-TR" dirty="0"/>
              <a:t>(</a:t>
            </a:r>
            <a:r>
              <a:rPr lang="th-TH" altLang="tr-TR" dirty="0"/>
              <a:t>1984</a:t>
            </a:r>
            <a:r>
              <a:rPr lang="tr-TR" altLang="tr-TR" dirty="0"/>
              <a:t>)</a:t>
            </a:r>
            <a:endParaRPr lang="th-TH" altLang="tr-TR" dirty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1640" y="1556792"/>
            <a:ext cx="7344048" cy="1981200"/>
          </a:xfrm>
        </p:spPr>
        <p:txBody>
          <a:bodyPr/>
          <a:lstStyle/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tr-TR" altLang="tr-TR" sz="2800" b="1" dirty="0"/>
              <a:t>Yüksek soy metal alaşımlar </a:t>
            </a:r>
            <a:r>
              <a:rPr lang="tr-TR" altLang="tr-TR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</a:t>
            </a:r>
            <a:r>
              <a:rPr lang="th-TH" altLang="tr-TR" sz="2800" b="1" dirty="0">
                <a:solidFill>
                  <a:srgbClr val="FF6600"/>
                </a:solidFill>
              </a:rPr>
              <a:t>High noble (HN)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tr-TR" altLang="tr-TR" sz="2800" b="1" dirty="0"/>
              <a:t>Soy</a:t>
            </a:r>
            <a:r>
              <a:rPr lang="th-TH" altLang="tr-TR" sz="2800" b="1" dirty="0"/>
              <a:t> </a:t>
            </a:r>
            <a:r>
              <a:rPr lang="tr-TR" altLang="tr-TR" sz="2800" b="1" dirty="0"/>
              <a:t>metal alaşımlar </a:t>
            </a:r>
            <a:r>
              <a:rPr lang="tr-TR" altLang="tr-TR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</a:t>
            </a:r>
            <a:r>
              <a:rPr lang="tr-TR" altLang="tr-TR" sz="2800" b="1" dirty="0" err="1">
                <a:solidFill>
                  <a:srgbClr val="FF6600"/>
                </a:solidFill>
              </a:rPr>
              <a:t>Noble</a:t>
            </a:r>
            <a:r>
              <a:rPr lang="tr-TR" altLang="tr-TR" sz="2800" b="1" dirty="0">
                <a:solidFill>
                  <a:srgbClr val="FF6600"/>
                </a:solidFill>
              </a:rPr>
              <a:t> </a:t>
            </a:r>
            <a:r>
              <a:rPr lang="th-TH" altLang="tr-TR" sz="2800" b="1" dirty="0">
                <a:solidFill>
                  <a:srgbClr val="FF6600"/>
                </a:solidFill>
              </a:rPr>
              <a:t>(N)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th-TH" altLang="tr-TR" sz="2800" b="1" dirty="0"/>
              <a:t>(</a:t>
            </a:r>
            <a:r>
              <a:rPr lang="tr-TR" altLang="tr-TR" sz="2800" b="1" dirty="0"/>
              <a:t>Ağırlıklı olarak</a:t>
            </a:r>
            <a:r>
              <a:rPr lang="th-TH" altLang="tr-TR" sz="2800" b="1" dirty="0"/>
              <a:t>) Ba</a:t>
            </a:r>
            <a:r>
              <a:rPr lang="tr-TR" altLang="tr-TR" sz="2800" b="1" dirty="0"/>
              <a:t>z</a:t>
            </a:r>
            <a:r>
              <a:rPr lang="th-TH" altLang="tr-TR" sz="2800" b="1" dirty="0"/>
              <a:t> metal </a:t>
            </a:r>
            <a:r>
              <a:rPr lang="tr-TR" altLang="tr-TR" sz="2800" b="1" dirty="0"/>
              <a:t>alaşımlar </a:t>
            </a:r>
            <a:r>
              <a:rPr lang="tr-TR" alt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(Base metal </a:t>
            </a:r>
            <a:r>
              <a:rPr lang="th-TH" alt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PB)</a:t>
            </a:r>
          </a:p>
        </p:txBody>
      </p:sp>
      <p:graphicFrame>
        <p:nvGraphicFramePr>
          <p:cNvPr id="216173" name="Group 109"/>
          <p:cNvGraphicFramePr>
            <a:graphicFrameLocks noGrp="1"/>
          </p:cNvGraphicFramePr>
          <p:nvPr/>
        </p:nvGraphicFramePr>
        <p:xfrm>
          <a:off x="1600200" y="3657600"/>
          <a:ext cx="7010400" cy="2451100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Alloy Type</a:t>
                      </a:r>
                      <a:endParaRPr kumimoji="0" lang="en-US" altLang="tr-T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 Noble Metal Content</a:t>
                      </a:r>
                      <a:endParaRPr kumimoji="0" lang="en-US" altLang="tr-T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High noble metal</a:t>
                      </a:r>
                      <a:endParaRPr kumimoji="0" lang="en-US" alt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ordia New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Contains </a:t>
                      </a:r>
                      <a:r>
                        <a:rPr kumimoji="0" lang="en-US" altLang="tr-TR" sz="1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40 wt% Au and &gt; 60% of the noble metal elements</a:t>
                      </a:r>
                      <a:endParaRPr kumimoji="0" lang="en-US" alt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Noble metal</a:t>
                      </a:r>
                      <a:endParaRPr kumimoji="0" lang="en-US" alt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ordia New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Contains </a:t>
                      </a:r>
                      <a:r>
                        <a:rPr kumimoji="0" lang="en-US" altLang="tr-TR" sz="1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25 wt% of the noble meal elements </a:t>
                      </a:r>
                      <a:r>
                        <a:rPr kumimoji="0" lang="en-US" altLang="tr-T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(Au, Pd, Pt)</a:t>
                      </a:r>
                      <a:endParaRPr kumimoji="0" lang="en-US" altLang="tr-TR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Base metal</a:t>
                      </a:r>
                      <a:endParaRPr kumimoji="0" lang="en-US" alt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ordia New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Contains &lt; 25 wt% of the noble metal elements</a:t>
                      </a:r>
                      <a:endParaRPr kumimoji="0" lang="en-US" alt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30" name="AutoShape 1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20713"/>
            <a:ext cx="792162" cy="1584325"/>
          </a:xfrm>
          <a:prstGeom prst="actionButtonRetur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tr-TR" altLang="tr-TR" sz="2800"/>
          </a:p>
        </p:txBody>
      </p:sp>
      <p:sp>
        <p:nvSpPr>
          <p:cNvPr id="13331" name="Rectangle 1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547813" y="3573463"/>
            <a:ext cx="712787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tr-TR" altLang="tr-TR" sz="2800"/>
          </a:p>
        </p:txBody>
      </p:sp>
    </p:spTree>
    <p:extLst>
      <p:ext uri="{BB962C8B-B14F-4D97-AF65-F5344CB8AC3E}">
        <p14:creationId xmlns:p14="http://schemas.microsoft.com/office/powerpoint/2010/main" val="100117867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</TotalTime>
  <Words>691</Words>
  <Application>Microsoft Office PowerPoint</Application>
  <PresentationFormat>Ekran Gösterisi (4:3)</PresentationFormat>
  <Paragraphs>73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Verdana</vt:lpstr>
      <vt:lpstr>Wingdings 2</vt:lpstr>
      <vt:lpstr>Gündönümü</vt:lpstr>
      <vt:lpstr>Dental Alaşımlar  Metal-seramik Restorasyonlar ve Metal –Seramik Bağlantısı</vt:lpstr>
      <vt:lpstr>Metaller</vt:lpstr>
      <vt:lpstr>PowerPoint Sunusu</vt:lpstr>
      <vt:lpstr>Tarihçe</vt:lpstr>
      <vt:lpstr>Metal ve Alaşımların Şekillendirilmesi</vt:lpstr>
      <vt:lpstr>PowerPoint Sunusu</vt:lpstr>
      <vt:lpstr>CAD-CAM</vt:lpstr>
      <vt:lpstr>Lazer sinterleme</vt:lpstr>
      <vt:lpstr>ADA’s Classification (1984)</vt:lpstr>
      <vt:lpstr>Titanyum ve Titanyum Alaşımları</vt:lpstr>
      <vt:lpstr>PowerPoint Sunusu</vt:lpstr>
      <vt:lpstr>Bağlanma Mekanizmaları Seramik kaplama ve metal altyapının arasındaki bağlanmayı açıklamak için dört tür mekanizma tarif edilmektedir: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Metal-seramik Restorasyonlar Dental Alaşımlar ve Metal –Seramik bağlantısı</dc:title>
  <dc:creator>Semih Berksun</dc:creator>
  <cp:lastModifiedBy>Semih Berksun</cp:lastModifiedBy>
  <cp:revision>82</cp:revision>
  <cp:lastPrinted>2016-12-07T07:09:16Z</cp:lastPrinted>
  <dcterms:created xsi:type="dcterms:W3CDTF">2016-12-02T07:25:55Z</dcterms:created>
  <dcterms:modified xsi:type="dcterms:W3CDTF">2020-01-31T09:03:53Z</dcterms:modified>
</cp:coreProperties>
</file>