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sldIdLst>
    <p:sldId id="275" r:id="rId2"/>
    <p:sldId id="270" r:id="rId3"/>
    <p:sldId id="271" r:id="rId4"/>
    <p:sldId id="280" r:id="rId5"/>
    <p:sldId id="277" r:id="rId6"/>
    <p:sldId id="276" r:id="rId7"/>
    <p:sldId id="278" r:id="rId8"/>
    <p:sldId id="279" r:id="rId9"/>
    <p:sldId id="281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9765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1617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459114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28533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233061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44965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20118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8594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6435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9056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3377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6122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5487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3265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7370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1295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281983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26" r:id="rId13"/>
    <p:sldLayoutId id="2147483727" r:id="rId14"/>
    <p:sldLayoutId id="2147483728" r:id="rId15"/>
    <p:sldLayoutId id="214748372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10756670" y="6457890"/>
            <a:ext cx="789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i="1" dirty="0" smtClean="0">
                <a:latin typeface="Bodoni MT Poster Compressed" panose="02070706080601050204" pitchFamily="18" charset="-94"/>
              </a:rPr>
              <a:t>10. </a:t>
            </a:r>
            <a:r>
              <a:rPr lang="tr-TR" sz="2000" i="1" dirty="0" smtClean="0">
                <a:latin typeface="Bodoni MT Poster Compressed" panose="02070706080601050204" pitchFamily="18" charset="-94"/>
              </a:rPr>
              <a:t>Hafta</a:t>
            </a:r>
            <a:endParaRPr lang="tr-TR" sz="2000" i="1" dirty="0">
              <a:latin typeface="Bodoni MT Poster Compressed" panose="02070706080601050204" pitchFamily="18" charset="-94"/>
            </a:endParaRPr>
          </a:p>
        </p:txBody>
      </p:sp>
      <p:sp>
        <p:nvSpPr>
          <p:cNvPr id="6" name="Unvan 1"/>
          <p:cNvSpPr txBox="1">
            <a:spLocks/>
          </p:cNvSpPr>
          <p:nvPr/>
        </p:nvSpPr>
        <p:spPr>
          <a:xfrm>
            <a:off x="1476924" y="2671771"/>
            <a:ext cx="9204903" cy="108219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r-TR" sz="4600" b="1" dirty="0" smtClean="0">
                <a:solidFill>
                  <a:schemeClr val="tx1"/>
                </a:solidFill>
                <a:latin typeface="+mn-lt"/>
              </a:rPr>
              <a:t>İç su Balıkları Yetiştiriciliği</a:t>
            </a:r>
            <a:endParaRPr lang="tr-TR" sz="4600" b="1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18696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1180408" y="2535381"/>
            <a:ext cx="466344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tr-TR" sz="3200" dirty="0" smtClean="0">
                <a:latin typeface="Bodoni MT Poster Compressed" panose="02070706080601050204" pitchFamily="18" charset="-94"/>
              </a:rPr>
              <a:t>Türlerin genel özellikleri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tr-TR" sz="3200" dirty="0" smtClean="0">
                <a:latin typeface="Bodoni MT Poster Compressed" panose="02070706080601050204" pitchFamily="18" charset="-94"/>
              </a:rPr>
              <a:t>Damızlık-Yavru Temini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tr-TR" sz="3200" dirty="0" smtClean="0">
                <a:latin typeface="Bodoni MT Poster Compressed" panose="02070706080601050204" pitchFamily="18" charset="-94"/>
              </a:rPr>
              <a:t>Yapay yumurta alım teknikleri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tr-TR" sz="3200" dirty="0" smtClean="0">
                <a:latin typeface="Bodoni MT Poster Compressed" panose="02070706080601050204" pitchFamily="18" charset="-94"/>
              </a:rPr>
              <a:t>Kuluçka yöntemleri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tr-TR" sz="3200" dirty="0" smtClean="0">
                <a:latin typeface="Bodoni MT Poster Compressed" panose="02070706080601050204" pitchFamily="18" charset="-94"/>
              </a:rPr>
              <a:t>Larva yetiştiriciliği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tr-TR" sz="3200" dirty="0" smtClean="0">
                <a:latin typeface="Bodoni MT Poster Compressed" panose="02070706080601050204" pitchFamily="18" charset="-94"/>
              </a:rPr>
              <a:t>Yavru yetiştiriciliği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tr-TR" sz="3200" dirty="0" smtClean="0">
                <a:latin typeface="Bodoni MT Poster Compressed" panose="02070706080601050204" pitchFamily="18" charset="-94"/>
              </a:rPr>
              <a:t>Sofralık balık yetiştiriciliği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tr-TR" sz="3200" dirty="0">
              <a:latin typeface="Bodoni MT Poster Compressed" panose="02070706080601050204" pitchFamily="18" charset="-94"/>
            </a:endParaRPr>
          </a:p>
        </p:txBody>
      </p:sp>
      <p:pic>
        <p:nvPicPr>
          <p:cNvPr id="3074" name="Picture 2" descr="Alabali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5103" y="2818015"/>
            <a:ext cx="5328659" cy="260188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Unvan 1"/>
          <p:cNvSpPr txBox="1">
            <a:spLocks/>
          </p:cNvSpPr>
          <p:nvPr/>
        </p:nvSpPr>
        <p:spPr>
          <a:xfrm>
            <a:off x="1368859" y="1258608"/>
            <a:ext cx="9204903" cy="108219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r-TR" sz="4600" b="1" dirty="0" smtClean="0">
                <a:solidFill>
                  <a:schemeClr val="tx1"/>
                </a:solidFill>
                <a:latin typeface="+mn-lt"/>
              </a:rPr>
              <a:t>İç su Balıkları Yetiştiriciliği</a:t>
            </a:r>
            <a:endParaRPr lang="tr-TR" sz="4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10756670" y="6457890"/>
            <a:ext cx="789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i="1" dirty="0" smtClean="0">
                <a:latin typeface="Bodoni MT Poster Compressed" panose="02070706080601050204" pitchFamily="18" charset="-94"/>
              </a:rPr>
              <a:t>10. </a:t>
            </a:r>
            <a:r>
              <a:rPr lang="tr-TR" sz="2000" i="1" dirty="0" smtClean="0">
                <a:latin typeface="Bodoni MT Poster Compressed" panose="02070706080601050204" pitchFamily="18" charset="-94"/>
              </a:rPr>
              <a:t>Hafta</a:t>
            </a:r>
            <a:endParaRPr lang="tr-TR" sz="2000" i="1" dirty="0">
              <a:latin typeface="Bodoni MT Poster Compressed" panose="02070706080601050204" pitchFamily="18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2783321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1354974" y="2443941"/>
            <a:ext cx="9247079" cy="717358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altLang="tr-TR" sz="2800" b="1" dirty="0" smtClean="0">
                <a:latin typeface="+mn-lt"/>
                <a:cs typeface="Times New Roman" panose="02020603050405020304" pitchFamily="18" charset="0"/>
              </a:rPr>
              <a:t>SAZANLARDA YAVRU ÜRETİM  TEKNİKLERİ</a:t>
            </a:r>
            <a:r>
              <a:rPr lang="tr-TR" altLang="tr-TR" dirty="0" smtClean="0">
                <a:latin typeface="+mn-lt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1354973" y="2955174"/>
            <a:ext cx="9418321" cy="34539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 sz="24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Sazan üretiminde; </a:t>
            </a:r>
          </a:p>
          <a:p>
            <a:r>
              <a:rPr lang="tr-TR" altLang="tr-TR" sz="24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kontrolsüz,</a:t>
            </a:r>
          </a:p>
          <a:p>
            <a:r>
              <a:rPr lang="tr-TR" altLang="tr-TR" sz="24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yarı kontrollü ve </a:t>
            </a:r>
          </a:p>
          <a:p>
            <a:r>
              <a:rPr lang="tr-TR" altLang="tr-TR" sz="24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tam kontrollü 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 sz="24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olmak üzere üç şekilde yavru üretimi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 sz="24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yapılabilir </a:t>
            </a:r>
          </a:p>
        </p:txBody>
      </p:sp>
      <p:sp>
        <p:nvSpPr>
          <p:cNvPr id="9" name="Unvan 1"/>
          <p:cNvSpPr txBox="1">
            <a:spLocks/>
          </p:cNvSpPr>
          <p:nvPr/>
        </p:nvSpPr>
        <p:spPr>
          <a:xfrm>
            <a:off x="1277418" y="1358360"/>
            <a:ext cx="9204903" cy="108219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r-TR" sz="4600" b="1" dirty="0" smtClean="0">
                <a:solidFill>
                  <a:schemeClr val="tx1"/>
                </a:solidFill>
                <a:latin typeface="+mn-lt"/>
              </a:rPr>
              <a:t>İç su Balıkları Yetiştiriciliği</a:t>
            </a:r>
            <a:endParaRPr lang="tr-TR" sz="4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" name="Metin kutusu 9"/>
          <p:cNvSpPr txBox="1"/>
          <p:nvPr/>
        </p:nvSpPr>
        <p:spPr>
          <a:xfrm>
            <a:off x="10756670" y="6457890"/>
            <a:ext cx="789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i="1" dirty="0" smtClean="0">
                <a:latin typeface="Bodoni MT Poster Compressed" panose="02070706080601050204" pitchFamily="18" charset="-94"/>
              </a:rPr>
              <a:t>10. </a:t>
            </a:r>
            <a:r>
              <a:rPr lang="tr-TR" sz="2000" i="1" dirty="0" smtClean="0">
                <a:latin typeface="Bodoni MT Poster Compressed" panose="02070706080601050204" pitchFamily="18" charset="-94"/>
              </a:rPr>
              <a:t>Hafta</a:t>
            </a:r>
            <a:endParaRPr lang="tr-TR" sz="2000" i="1" dirty="0">
              <a:latin typeface="Bodoni MT Poster Compressed" panose="02070706080601050204" pitchFamily="18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2571880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4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56338" y="2355850"/>
            <a:ext cx="5935662" cy="35163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Metin kutusu 1"/>
          <p:cNvSpPr txBox="1"/>
          <p:nvPr/>
        </p:nvSpPr>
        <p:spPr>
          <a:xfrm>
            <a:off x="889466" y="3560816"/>
            <a:ext cx="42228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err="1" smtClean="0">
                <a:latin typeface="+mj-lt"/>
                <a:cs typeface="Times New Roman" panose="02020603050405020304" pitchFamily="18" charset="0"/>
              </a:rPr>
              <a:t>Dubisch</a:t>
            </a:r>
            <a:r>
              <a:rPr lang="tr-TR" sz="2400" b="1" dirty="0" smtClean="0">
                <a:latin typeface="+mj-lt"/>
                <a:cs typeface="Times New Roman" panose="02020603050405020304" pitchFamily="18" charset="0"/>
              </a:rPr>
              <a:t> yumurtlatma havuzu</a:t>
            </a:r>
            <a:endParaRPr lang="tr-TR" sz="2400" b="1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2604453" y="1243644"/>
            <a:ext cx="5641773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altLang="tr-TR" sz="2400" b="1" dirty="0" smtClean="0">
                <a:latin typeface="+mn-lt"/>
                <a:cs typeface="Times New Roman" panose="02020603050405020304" pitchFamily="18" charset="0"/>
              </a:rPr>
              <a:t>YARI Kontrollü Yavru Üretimi </a:t>
            </a:r>
            <a:r>
              <a:rPr lang="tr-TR" altLang="tr-TR" sz="2400" dirty="0" smtClean="0">
                <a:latin typeface="+mn-lt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" name="Unvan 1"/>
          <p:cNvSpPr txBox="1">
            <a:spLocks/>
          </p:cNvSpPr>
          <p:nvPr/>
        </p:nvSpPr>
        <p:spPr>
          <a:xfrm>
            <a:off x="1127790" y="477211"/>
            <a:ext cx="9204903" cy="108219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r-TR" sz="4600" b="1" dirty="0" smtClean="0">
                <a:solidFill>
                  <a:schemeClr val="tx1"/>
                </a:solidFill>
                <a:latin typeface="+mn-lt"/>
              </a:rPr>
              <a:t>İç su Balıkları Yetiştiriciliği</a:t>
            </a:r>
            <a:endParaRPr lang="tr-TR" sz="4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10756670" y="6457890"/>
            <a:ext cx="789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i="1" dirty="0" smtClean="0">
                <a:latin typeface="Bodoni MT Poster Compressed" panose="02070706080601050204" pitchFamily="18" charset="-94"/>
              </a:rPr>
              <a:t>10. </a:t>
            </a:r>
            <a:r>
              <a:rPr lang="tr-TR" sz="2000" i="1" dirty="0" smtClean="0">
                <a:latin typeface="Bodoni MT Poster Compressed" panose="02070706080601050204" pitchFamily="18" charset="-94"/>
              </a:rPr>
              <a:t>Hafta</a:t>
            </a:r>
            <a:endParaRPr lang="tr-TR" sz="2000" i="1" dirty="0">
              <a:latin typeface="Bodoni MT Poster Compressed" panose="02070706080601050204" pitchFamily="18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098273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1418503" y="2493819"/>
            <a:ext cx="6944100" cy="60267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altLang="tr-TR" sz="2000" b="1" dirty="0" smtClean="0">
                <a:latin typeface="+mn-lt"/>
                <a:cs typeface="Times New Roman" panose="02020603050405020304" pitchFamily="18" charset="0"/>
              </a:rPr>
              <a:t>Tam Kontrollü Yavru Üretimi (Yapay Üretim)</a:t>
            </a:r>
            <a:r>
              <a:rPr lang="tr-TR" altLang="tr-TR" sz="2000" dirty="0" smtClean="0">
                <a:latin typeface="+mn-lt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1080655" y="2362355"/>
            <a:ext cx="10083338" cy="42771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altLang="tr-TR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Yapay üretim için damızlık stok, ebeveynleri  iyi  kalitede  olan  bireylerden  seçilerek muhafaza edilir. Yapılacak  seçimde; </a:t>
            </a:r>
          </a:p>
          <a:p>
            <a:r>
              <a:rPr lang="tr-TR" altLang="tr-TR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- Hızlı  büyüme, </a:t>
            </a:r>
          </a:p>
          <a:p>
            <a:r>
              <a:rPr lang="tr-TR" altLang="tr-TR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- Yemi iyi  değerlendirme, </a:t>
            </a:r>
          </a:p>
          <a:p>
            <a:r>
              <a:rPr lang="tr-TR" altLang="tr-TR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- Yağ  oranının düşük olması ve </a:t>
            </a:r>
          </a:p>
          <a:p>
            <a:r>
              <a:rPr lang="tr-TR" altLang="tr-TR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- Hastalıklara  karşı  dayanıklılık </a:t>
            </a:r>
          </a:p>
          <a:p>
            <a:pPr marL="0" indent="0">
              <a:buNone/>
            </a:pPr>
            <a:r>
              <a:rPr lang="tr-TR" altLang="tr-TR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başlıca özelliklerdir.</a:t>
            </a:r>
          </a:p>
        </p:txBody>
      </p:sp>
      <p:sp>
        <p:nvSpPr>
          <p:cNvPr id="9" name="Unvan 1"/>
          <p:cNvSpPr txBox="1">
            <a:spLocks/>
          </p:cNvSpPr>
          <p:nvPr/>
        </p:nvSpPr>
        <p:spPr>
          <a:xfrm>
            <a:off x="1260793" y="1280160"/>
            <a:ext cx="9204903" cy="108219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r-TR" sz="4600" b="1" dirty="0" smtClean="0">
                <a:solidFill>
                  <a:schemeClr val="tx1"/>
                </a:solidFill>
                <a:latin typeface="+mn-lt"/>
              </a:rPr>
              <a:t>İç su Balıkları Yetiştiriciliği</a:t>
            </a:r>
            <a:endParaRPr lang="tr-TR" sz="4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" name="Metin kutusu 9"/>
          <p:cNvSpPr txBox="1"/>
          <p:nvPr/>
        </p:nvSpPr>
        <p:spPr>
          <a:xfrm>
            <a:off x="10756670" y="6457890"/>
            <a:ext cx="789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i="1" dirty="0" smtClean="0">
                <a:latin typeface="Bodoni MT Poster Compressed" panose="02070706080601050204" pitchFamily="18" charset="-94"/>
              </a:rPr>
              <a:t>10. </a:t>
            </a:r>
            <a:r>
              <a:rPr lang="tr-TR" sz="2000" i="1" dirty="0" smtClean="0">
                <a:latin typeface="Bodoni MT Poster Compressed" panose="02070706080601050204" pitchFamily="18" charset="-94"/>
              </a:rPr>
              <a:t>Hafta</a:t>
            </a:r>
            <a:endParaRPr lang="tr-TR" sz="2000" i="1" dirty="0">
              <a:latin typeface="Bodoni MT Poster Compressed" panose="02070706080601050204" pitchFamily="18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3827204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778521" y="3236991"/>
            <a:ext cx="9975273" cy="23569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tr-TR" altLang="tr-TR" sz="24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Sazan balıklarında tam kontrollü yavru üretimi, hipofiz uygulamasıyla gerçekleştirilir. Hipofiz bezi balıkların kafalarından çeşitli yöntemlerle kışın veya en iyisi İlkbaharda çıkarılır. Hipofiz bezi çıkarılacak balıklar 1 kg veya daha ağır olmalıdır. Doğada bu ağırlığa ulaşmış olan sazanlar 3 yaşından büyüktürler. </a:t>
            </a:r>
          </a:p>
        </p:txBody>
      </p:sp>
      <p:sp>
        <p:nvSpPr>
          <p:cNvPr id="7" name="Unvan 1"/>
          <p:cNvSpPr txBox="1">
            <a:spLocks/>
          </p:cNvSpPr>
          <p:nvPr/>
        </p:nvSpPr>
        <p:spPr>
          <a:xfrm>
            <a:off x="1302357" y="1383299"/>
            <a:ext cx="9204903" cy="108219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r-TR" sz="4600" b="1" dirty="0" smtClean="0">
                <a:solidFill>
                  <a:schemeClr val="tx1"/>
                </a:solidFill>
                <a:latin typeface="+mn-lt"/>
              </a:rPr>
              <a:t>İç su Balıkları Yetiştiriciliği</a:t>
            </a:r>
            <a:endParaRPr lang="tr-TR" sz="4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889760" y="2709082"/>
            <a:ext cx="5034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/>
              <a:t>HİPOFİZ UYGULAMASI</a:t>
            </a:r>
            <a:endParaRPr lang="tr-TR" sz="2400" b="1" dirty="0"/>
          </a:p>
        </p:txBody>
      </p:sp>
      <p:sp>
        <p:nvSpPr>
          <p:cNvPr id="8" name="Metin kutusu 7"/>
          <p:cNvSpPr txBox="1"/>
          <p:nvPr/>
        </p:nvSpPr>
        <p:spPr>
          <a:xfrm>
            <a:off x="10756670" y="6457890"/>
            <a:ext cx="789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i="1" dirty="0" smtClean="0">
                <a:latin typeface="Bodoni MT Poster Compressed" panose="02070706080601050204" pitchFamily="18" charset="-94"/>
              </a:rPr>
              <a:t>10. </a:t>
            </a:r>
            <a:r>
              <a:rPr lang="tr-TR" sz="2000" i="1" dirty="0" smtClean="0">
                <a:latin typeface="Bodoni MT Poster Compressed" panose="02070706080601050204" pitchFamily="18" charset="-94"/>
              </a:rPr>
              <a:t>Hafta</a:t>
            </a:r>
            <a:endParaRPr lang="tr-TR" sz="2000" i="1" dirty="0">
              <a:latin typeface="Bodoni MT Poster Compressed" panose="02070706080601050204" pitchFamily="18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806139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388224" y="2568632"/>
            <a:ext cx="60893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>
                <a:cs typeface="Times New Roman" panose="02020603050405020304" pitchFamily="18" charset="0"/>
              </a:rPr>
              <a:t>Gökkuşağı Alabalığı Üretimi;</a:t>
            </a:r>
            <a:endParaRPr lang="tr-TR" sz="3200" b="1" dirty="0">
              <a:cs typeface="Times New Roman" panose="02020603050405020304" pitchFamily="18" charset="0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1205344" y="3401446"/>
            <a:ext cx="624285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>
                <a:cs typeface="Times New Roman" panose="02020603050405020304" pitchFamily="18" charset="0"/>
              </a:rPr>
              <a:t>Üreme dönemini etkileyen faktörler:</a:t>
            </a:r>
          </a:p>
          <a:p>
            <a:endParaRPr lang="tr-TR" sz="2400" dirty="0" smtClean="0"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sz="2400" dirty="0" err="1" smtClean="0">
                <a:cs typeface="Times New Roman" panose="02020603050405020304" pitchFamily="18" charset="0"/>
              </a:rPr>
              <a:t>Genotip</a:t>
            </a:r>
            <a:endParaRPr lang="tr-TR" sz="2400" dirty="0" smtClean="0"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sz="2400" dirty="0" smtClean="0">
                <a:cs typeface="Times New Roman" panose="02020603050405020304" pitchFamily="18" charset="0"/>
              </a:rPr>
              <a:t>Çevresel faktörler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sz="2400" dirty="0" smtClean="0">
                <a:cs typeface="Times New Roman" panose="02020603050405020304" pitchFamily="18" charset="0"/>
              </a:rPr>
              <a:t>Damızlık balığın sağlık durumu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tr-TR" sz="2400" dirty="0">
              <a:cs typeface="Times New Roman" panose="02020603050405020304" pitchFamily="18" charset="0"/>
            </a:endParaRPr>
          </a:p>
        </p:txBody>
      </p:sp>
      <p:sp>
        <p:nvSpPr>
          <p:cNvPr id="7" name="Unvan 1"/>
          <p:cNvSpPr txBox="1">
            <a:spLocks/>
          </p:cNvSpPr>
          <p:nvPr/>
        </p:nvSpPr>
        <p:spPr>
          <a:xfrm>
            <a:off x="1307897" y="1383298"/>
            <a:ext cx="9204903" cy="108219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r-TR" sz="4600" b="1" dirty="0" smtClean="0">
                <a:solidFill>
                  <a:schemeClr val="tx1"/>
                </a:solidFill>
                <a:latin typeface="+mn-lt"/>
              </a:rPr>
              <a:t>İç su Balıkları Yetiştiriciliği</a:t>
            </a:r>
            <a:endParaRPr lang="tr-TR" sz="4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10756670" y="6457890"/>
            <a:ext cx="789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i="1" dirty="0" smtClean="0">
                <a:latin typeface="Bodoni MT Poster Compressed" panose="02070706080601050204" pitchFamily="18" charset="-94"/>
              </a:rPr>
              <a:t>10. </a:t>
            </a:r>
            <a:r>
              <a:rPr lang="tr-TR" sz="2000" i="1" dirty="0" smtClean="0">
                <a:latin typeface="Bodoni MT Poster Compressed" panose="02070706080601050204" pitchFamily="18" charset="-94"/>
              </a:rPr>
              <a:t>Hafta</a:t>
            </a:r>
            <a:endParaRPr lang="tr-TR" sz="2000" i="1" dirty="0">
              <a:latin typeface="Bodoni MT Poster Compressed" panose="02070706080601050204" pitchFamily="18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2342324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147157" y="2540308"/>
            <a:ext cx="59103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cs typeface="Times New Roman" panose="02020603050405020304" pitchFamily="18" charset="0"/>
              </a:rPr>
              <a:t>Yumurta alımı ve kuluçka periyodu;</a:t>
            </a:r>
            <a:endParaRPr lang="tr-TR" b="1" dirty="0">
              <a:cs typeface="Times New Roman" panose="02020603050405020304" pitchFamily="18" charset="0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847065" y="2938386"/>
            <a:ext cx="973012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tr-TR" dirty="0" smtClean="0">
                <a:cs typeface="Times New Roman" panose="02020603050405020304" pitchFamily="18" charset="0"/>
              </a:rPr>
              <a:t>Dişi balıklardan yumurta, erkek balıklardan sperma </a:t>
            </a:r>
            <a:r>
              <a:rPr lang="tr-TR" dirty="0" err="1" smtClean="0">
                <a:cs typeface="Times New Roman" panose="02020603050405020304" pitchFamily="18" charset="0"/>
              </a:rPr>
              <a:t>eldesinde</a:t>
            </a:r>
            <a:r>
              <a:rPr lang="tr-TR" dirty="0" smtClean="0">
                <a:cs typeface="Times New Roman" panose="02020603050405020304" pitchFamily="18" charset="0"/>
              </a:rPr>
              <a:t> sağım yöntemi kullanılır.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tr-TR" dirty="0" smtClean="0">
                <a:cs typeface="Times New Roman" panose="02020603050405020304" pitchFamily="18" charset="0"/>
              </a:rPr>
              <a:t>Göz lekeli döneme kadar hassas olan döllenen yumurtalar, su alarak şişer.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tr-TR" dirty="0" smtClean="0">
                <a:cs typeface="Times New Roman" panose="02020603050405020304" pitchFamily="18" charset="0"/>
              </a:rPr>
              <a:t>Döllenen yumurtalar 28-30. günde açılır.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tr-TR" dirty="0" smtClean="0">
                <a:cs typeface="Times New Roman" panose="02020603050405020304" pitchFamily="18" charset="0"/>
              </a:rPr>
              <a:t>Yumurta sayımında;</a:t>
            </a: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dirty="0" smtClean="0">
                <a:cs typeface="Times New Roman" panose="02020603050405020304" pitchFamily="18" charset="0"/>
              </a:rPr>
              <a:t>Doğrudan sayım yöntemi</a:t>
            </a: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dirty="0" smtClean="0">
                <a:cs typeface="Times New Roman" panose="02020603050405020304" pitchFamily="18" charset="0"/>
              </a:rPr>
              <a:t>Ağırlık yöntemi</a:t>
            </a: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dirty="0" smtClean="0">
                <a:cs typeface="Times New Roman" panose="02020603050405020304" pitchFamily="18" charset="0"/>
              </a:rPr>
              <a:t>Hacim yöntemi 			</a:t>
            </a: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dirty="0" smtClean="0">
                <a:cs typeface="Times New Roman" panose="02020603050405020304" pitchFamily="18" charset="0"/>
              </a:rPr>
              <a:t>kullanılır.</a:t>
            </a:r>
            <a:endParaRPr lang="tr-TR" dirty="0">
              <a:cs typeface="Times New Roman" panose="02020603050405020304" pitchFamily="18" charset="0"/>
            </a:endParaRPr>
          </a:p>
        </p:txBody>
      </p:sp>
      <p:sp>
        <p:nvSpPr>
          <p:cNvPr id="7" name="Unvan 1"/>
          <p:cNvSpPr txBox="1">
            <a:spLocks/>
          </p:cNvSpPr>
          <p:nvPr/>
        </p:nvSpPr>
        <p:spPr>
          <a:xfrm>
            <a:off x="1372288" y="1458113"/>
            <a:ext cx="9204903" cy="108219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r-TR" sz="4600" b="1" dirty="0" smtClean="0">
                <a:solidFill>
                  <a:schemeClr val="tx1"/>
                </a:solidFill>
                <a:latin typeface="+mn-lt"/>
              </a:rPr>
              <a:t>İç su Balıkları Yetiştiriciliği</a:t>
            </a:r>
            <a:endParaRPr lang="tr-TR" sz="4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10756670" y="6457890"/>
            <a:ext cx="789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i="1" dirty="0" smtClean="0">
                <a:latin typeface="Bodoni MT Poster Compressed" panose="02070706080601050204" pitchFamily="18" charset="-94"/>
              </a:rPr>
              <a:t>10. </a:t>
            </a:r>
            <a:r>
              <a:rPr lang="tr-TR" sz="2000" i="1" dirty="0" smtClean="0">
                <a:latin typeface="Bodoni MT Poster Compressed" panose="02070706080601050204" pitchFamily="18" charset="-94"/>
              </a:rPr>
              <a:t>Hafta</a:t>
            </a:r>
            <a:endParaRPr lang="tr-TR" sz="2000" i="1" dirty="0">
              <a:latin typeface="Bodoni MT Poster Compressed" panose="02070706080601050204" pitchFamily="18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3361370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856211" y="2509985"/>
            <a:ext cx="59103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solidFill>
                  <a:schemeClr val="accent6"/>
                </a:solidFill>
                <a:cs typeface="Times New Roman" panose="02020603050405020304" pitchFamily="18" charset="0"/>
              </a:rPr>
              <a:t>Larva Yetiştiriciliği</a:t>
            </a:r>
            <a:endParaRPr lang="tr-TR" b="1" dirty="0">
              <a:solidFill>
                <a:schemeClr val="accent6"/>
              </a:solidFill>
              <a:cs typeface="Times New Roman" panose="02020603050405020304" pitchFamily="18" charset="0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1019069" y="2756984"/>
            <a:ext cx="97301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tr-TR" dirty="0" smtClean="0">
                <a:cs typeface="Times New Roman" panose="02020603050405020304" pitchFamily="18" charset="0"/>
              </a:rPr>
              <a:t>Besin keseli larvaların ağız ve sindirim organları gelişmemiştir. 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tr-TR" dirty="0" smtClean="0">
                <a:cs typeface="Times New Roman" panose="02020603050405020304" pitchFamily="18" charset="0"/>
              </a:rPr>
              <a:t>Besin kesesinin üçte biri çekildiğinde larvalar yüzmeye ve dış kaynaklı yeme başlar.</a:t>
            </a:r>
          </a:p>
        </p:txBody>
      </p:sp>
      <p:sp>
        <p:nvSpPr>
          <p:cNvPr id="6" name="Metin kutusu 5"/>
          <p:cNvSpPr txBox="1"/>
          <p:nvPr/>
        </p:nvSpPr>
        <p:spPr>
          <a:xfrm>
            <a:off x="1522750" y="3592336"/>
            <a:ext cx="59103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solidFill>
                  <a:schemeClr val="accent6"/>
                </a:solidFill>
                <a:cs typeface="Times New Roman" panose="02020603050405020304" pitchFamily="18" charset="0"/>
              </a:rPr>
              <a:t>Yavru Yetiştiriciliği</a:t>
            </a:r>
            <a:endParaRPr lang="tr-TR" b="1" dirty="0">
              <a:solidFill>
                <a:schemeClr val="accent6"/>
              </a:solidFill>
              <a:cs typeface="Times New Roman" panose="02020603050405020304" pitchFamily="18" charset="0"/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2709872" y="5335147"/>
            <a:ext cx="97301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tr-TR" dirty="0" smtClean="0">
                <a:cs typeface="Times New Roman" panose="02020603050405020304" pitchFamily="18" charset="0"/>
              </a:rPr>
              <a:t>Yavrular 3-5 g ağırlıkta havuz veya kafese nakledilir.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tr-TR" dirty="0" smtClean="0">
                <a:cs typeface="Times New Roman" panose="02020603050405020304" pitchFamily="18" charset="0"/>
              </a:rPr>
              <a:t>Yavruların stoklama büyüklüğü pazar boyuna getirme süresi dikkate alınarak belirlenir.</a:t>
            </a:r>
          </a:p>
        </p:txBody>
      </p:sp>
      <p:sp>
        <p:nvSpPr>
          <p:cNvPr id="8" name="Metin kutusu 7"/>
          <p:cNvSpPr txBox="1"/>
          <p:nvPr/>
        </p:nvSpPr>
        <p:spPr>
          <a:xfrm>
            <a:off x="1901497" y="5150481"/>
            <a:ext cx="93435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solidFill>
                  <a:schemeClr val="accent6"/>
                </a:solidFill>
                <a:cs typeface="Times New Roman" panose="02020603050405020304" pitchFamily="18" charset="0"/>
              </a:rPr>
              <a:t>Havuz –Kafeslerde Sofralık Alabalık Yetiştiriciliği</a:t>
            </a:r>
            <a:endParaRPr lang="tr-TR" b="1" dirty="0">
              <a:solidFill>
                <a:schemeClr val="accent6"/>
              </a:solidFill>
              <a:cs typeface="Times New Roman" panose="02020603050405020304" pitchFamily="18" charset="0"/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1901497" y="3873690"/>
            <a:ext cx="9730126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tr-TR" dirty="0" smtClean="0">
                <a:cs typeface="Times New Roman" panose="02020603050405020304" pitchFamily="18" charset="0"/>
              </a:rPr>
              <a:t>Yavru dönemine gelen balıklar daha derin ve büyük havuzlara alınır.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tr-TR" dirty="0" smtClean="0">
                <a:cs typeface="Times New Roman" panose="02020603050405020304" pitchFamily="18" charset="0"/>
              </a:rPr>
              <a:t>Yavruların kaçmasını önlemek için savak kısımlarına ızgara konulur.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tr-TR" dirty="0" err="1" smtClean="0">
                <a:cs typeface="Times New Roman" panose="02020603050405020304" pitchFamily="18" charset="0"/>
              </a:rPr>
              <a:t>Kannibalizm</a:t>
            </a:r>
            <a:r>
              <a:rPr lang="tr-TR" dirty="0" smtClean="0">
                <a:cs typeface="Times New Roman" panose="02020603050405020304" pitchFamily="18" charset="0"/>
              </a:rPr>
              <a:t> nedeni ile boylama yapılır</a:t>
            </a:r>
          </a:p>
        </p:txBody>
      </p:sp>
      <p:sp>
        <p:nvSpPr>
          <p:cNvPr id="11" name="Unvan 1"/>
          <p:cNvSpPr txBox="1">
            <a:spLocks/>
          </p:cNvSpPr>
          <p:nvPr/>
        </p:nvSpPr>
        <p:spPr>
          <a:xfrm>
            <a:off x="1281681" y="1413241"/>
            <a:ext cx="9204903" cy="108219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r-TR" sz="4600" b="1" dirty="0" smtClean="0">
                <a:solidFill>
                  <a:schemeClr val="tx1"/>
                </a:solidFill>
                <a:latin typeface="+mn-lt"/>
              </a:rPr>
              <a:t>İç su Balıkları Yetiştiriciliği</a:t>
            </a:r>
            <a:endParaRPr lang="tr-TR" sz="4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Metin kutusu 11"/>
          <p:cNvSpPr txBox="1"/>
          <p:nvPr/>
        </p:nvSpPr>
        <p:spPr>
          <a:xfrm>
            <a:off x="10756670" y="6457890"/>
            <a:ext cx="789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i="1" dirty="0" smtClean="0">
                <a:latin typeface="Bodoni MT Poster Compressed" panose="02070706080601050204" pitchFamily="18" charset="-94"/>
              </a:rPr>
              <a:t>10. </a:t>
            </a:r>
            <a:r>
              <a:rPr lang="tr-TR" sz="2000" i="1" dirty="0" smtClean="0">
                <a:latin typeface="Bodoni MT Poster Compressed" panose="02070706080601050204" pitchFamily="18" charset="-94"/>
              </a:rPr>
              <a:t>Hafta</a:t>
            </a:r>
            <a:endParaRPr lang="tr-TR" sz="2000" i="1" dirty="0">
              <a:latin typeface="Bodoni MT Poster Compressed" panose="02070706080601050204" pitchFamily="18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2802056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560</TotalTime>
  <Words>346</Words>
  <Application>Microsoft Office PowerPoint</Application>
  <PresentationFormat>Geniş ekran</PresentationFormat>
  <Paragraphs>68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6" baseType="lpstr">
      <vt:lpstr>Arial</vt:lpstr>
      <vt:lpstr>Bodoni MT Poster Compressed</vt:lpstr>
      <vt:lpstr>Times New Roman</vt:lpstr>
      <vt:lpstr>Trebuchet MS</vt:lpstr>
      <vt:lpstr>Wingdings</vt:lpstr>
      <vt:lpstr>Wingdings 3</vt:lpstr>
      <vt:lpstr>Yüzeyler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Akasya Topçu</dc:creator>
  <cp:lastModifiedBy>Akasya Topçu</cp:lastModifiedBy>
  <cp:revision>78</cp:revision>
  <dcterms:created xsi:type="dcterms:W3CDTF">2017-06-01T08:33:22Z</dcterms:created>
  <dcterms:modified xsi:type="dcterms:W3CDTF">2018-04-30T13:10:42Z</dcterms:modified>
</cp:coreProperties>
</file>