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72" r:id="rId3"/>
    <p:sldId id="273" r:id="rId4"/>
    <p:sldId id="274" r:id="rId5"/>
    <p:sldId id="270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DE2"/>
    <a:srgbClr val="0066FF"/>
    <a:srgbClr val="FF3300"/>
    <a:srgbClr val="B1E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noProof="0" smtClean="0"/>
              <a:t>Asıl metin stillerini düzenlemek için tıklatın</a:t>
            </a:r>
          </a:p>
          <a:p>
            <a:pPr lvl="1"/>
            <a:r>
              <a:rPr lang="tr-TR" altLang="tr-TR" noProof="0" smtClean="0"/>
              <a:t>İkinci düzey</a:t>
            </a:r>
          </a:p>
          <a:p>
            <a:pPr lvl="2"/>
            <a:r>
              <a:rPr lang="tr-TR" altLang="tr-TR" noProof="0" smtClean="0"/>
              <a:t>Üçüncü düzey</a:t>
            </a:r>
          </a:p>
          <a:p>
            <a:pPr lvl="3"/>
            <a:r>
              <a:rPr lang="tr-TR" altLang="tr-TR" noProof="0" smtClean="0"/>
              <a:t>Dördüncü düzey</a:t>
            </a:r>
          </a:p>
          <a:p>
            <a:pPr lvl="4"/>
            <a:r>
              <a:rPr lang="tr-TR" altLang="tr-TR" noProof="0" smtClean="0"/>
              <a:t>Beşinci düzey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18B05C-0AE0-4DCC-A916-9793AD73D78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825041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D0429-789A-4D19-A2F8-4BC1E29288A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5733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DAC6E-B0F9-4CA3-8B4D-19C235DFB23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7776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F459E-2BCB-4F91-ACF6-686BD4CF67C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4496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2E419-6157-48F2-AD4A-BDF03014ECF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3472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6AF1F-650D-44A4-9882-2E59188506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493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693AB-F5FE-42E4-92BC-99325420420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082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8C031-FC1F-4248-A84F-D8E5698BF21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8540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138C3-20C4-4047-8D75-79BBC9D2843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7299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2A1E-1F86-4F42-82B5-10E81D535FA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556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F841-65E4-48A8-A5D9-144503878EA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8630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FF56E-05D1-454B-9238-46B68F0930F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523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441541D5-33CF-447C-B872-CEECCD571DF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Unvan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dirty="0" smtClean="0"/>
              <a:t>NİTEL ARAŞTIRMALAR 3.</a:t>
            </a:r>
          </a:p>
        </p:txBody>
      </p:sp>
      <p:sp>
        <p:nvSpPr>
          <p:cNvPr id="3075" name="İçerik Yer Tutucusu 2"/>
          <p:cNvSpPr>
            <a:spLocks noGrp="1"/>
          </p:cNvSpPr>
          <p:nvPr>
            <p:ph idx="1"/>
          </p:nvPr>
        </p:nvSpPr>
        <p:spPr>
          <a:solidFill>
            <a:srgbClr val="FF3300"/>
          </a:solidFill>
        </p:spPr>
        <p:txBody>
          <a:bodyPr/>
          <a:lstStyle/>
          <a:p>
            <a:pPr eaLnBrk="1" hangingPunct="1">
              <a:defRPr/>
            </a:pPr>
            <a:endParaRPr lang="tr-TR" altLang="tr-TR" dirty="0" smtClean="0"/>
          </a:p>
          <a:p>
            <a:pPr eaLnBrk="1" hangingPunct="1">
              <a:defRPr/>
            </a:pPr>
            <a:endParaRPr lang="tr-TR" altLang="tr-TR" dirty="0" smtClean="0"/>
          </a:p>
          <a:p>
            <a:pPr marL="0" indent="0" eaLnBrk="1" hangingPunct="1">
              <a:buFontTx/>
              <a:buNone/>
              <a:defRPr/>
            </a:pPr>
            <a:r>
              <a:rPr lang="tr-TR" altLang="tr-TR" dirty="0" smtClean="0"/>
              <a:t> </a:t>
            </a:r>
            <a:r>
              <a:rPr lang="tr-TR" altLang="tr-TR" dirty="0" smtClean="0">
                <a:latin typeface="Algerian" panose="04020705040A02060702" pitchFamily="82" charset="0"/>
              </a:rPr>
              <a:t>NİTEL ARAŞTIRMALARIN </a:t>
            </a:r>
          </a:p>
          <a:p>
            <a:pPr marL="0" indent="0" eaLnBrk="1" hangingPunct="1">
              <a:buFontTx/>
              <a:buNone/>
              <a:defRPr/>
            </a:pPr>
            <a:r>
              <a:rPr lang="tr-TR" altLang="tr-TR" dirty="0">
                <a:latin typeface="Algerian" panose="04020705040A02060702" pitchFamily="82" charset="0"/>
              </a:rPr>
              <a:t> </a:t>
            </a:r>
            <a:r>
              <a:rPr lang="tr-TR" altLang="tr-TR" dirty="0" smtClean="0">
                <a:latin typeface="Algerian" panose="04020705040A02060702" pitchFamily="82" charset="0"/>
              </a:rPr>
              <a:t>                  </a:t>
            </a:r>
            <a:r>
              <a:rPr lang="tr-TR" altLang="tr-TR" dirty="0" err="1" smtClean="0">
                <a:latin typeface="Algerian" panose="04020705040A02060702" pitchFamily="82" charset="0"/>
              </a:rPr>
              <a:t>beŞ</a:t>
            </a:r>
            <a:r>
              <a:rPr lang="tr-TR" altLang="tr-TR" dirty="0" smtClean="0">
                <a:latin typeface="Algerian" panose="04020705040A02060702" pitchFamily="82" charset="0"/>
              </a:rPr>
              <a:t>     FELSEFİ   TEMELI </a:t>
            </a:r>
          </a:p>
          <a:p>
            <a:pPr marL="0" indent="0" eaLnBrk="1" hangingPunct="1">
              <a:buFontTx/>
              <a:buNone/>
              <a:defRPr/>
            </a:pPr>
            <a:endParaRPr lang="tr-TR" altLang="tr-TR" dirty="0">
              <a:latin typeface="Algerian" panose="04020705040A02060702" pitchFamily="82" charset="0"/>
            </a:endParaRPr>
          </a:p>
          <a:p>
            <a:pPr marL="0" indent="0" eaLnBrk="1" hangingPunct="1">
              <a:buFontTx/>
              <a:buNone/>
              <a:defRPr/>
            </a:pPr>
            <a:endParaRPr lang="tr-TR" altLang="tr-TR" dirty="0" smtClean="0"/>
          </a:p>
          <a:p>
            <a:pPr marL="0" indent="0" eaLnBrk="1" hangingPunct="1">
              <a:buFontTx/>
              <a:buNone/>
              <a:defRPr/>
            </a:pPr>
            <a:r>
              <a:rPr lang="tr-TR" altLang="tr-TR" dirty="0" smtClean="0"/>
              <a:t>                         Prof. Dr.  </a:t>
            </a:r>
            <a:r>
              <a:rPr lang="tr-TR" altLang="tr-TR" dirty="0" err="1" smtClean="0"/>
              <a:t>Aytül</a:t>
            </a:r>
            <a:r>
              <a:rPr lang="tr-TR" altLang="tr-TR" dirty="0" smtClean="0"/>
              <a:t> Kasapoğlu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tr-TR" altLang="tr-TR" dirty="0" smtClean="0"/>
              <a:t>Beş Felsefi Temel Nedir?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0066FF"/>
          </a:solidFill>
        </p:spPr>
        <p:txBody>
          <a:bodyPr/>
          <a:lstStyle/>
          <a:p>
            <a:pPr marL="0" indent="0" eaLnBrk="1" hangingPunct="1">
              <a:buNone/>
            </a:pPr>
            <a:endParaRPr lang="tr-TR" altLang="tr-TR" dirty="0" smtClean="0"/>
          </a:p>
          <a:p>
            <a:pPr marL="0" indent="0" eaLnBrk="1" hangingPunct="1">
              <a:buNone/>
            </a:pPr>
            <a:r>
              <a:rPr lang="tr-TR" altLang="tr-TR" dirty="0" smtClean="0"/>
              <a:t>1. </a:t>
            </a:r>
            <a:r>
              <a:rPr lang="tr-TR" altLang="tr-TR" dirty="0" err="1" smtClean="0"/>
              <a:t>Varlıkbilimsel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Ontolojical</a:t>
            </a:r>
            <a:r>
              <a:rPr lang="tr-TR" altLang="tr-TR" dirty="0" smtClean="0"/>
              <a:t>)</a:t>
            </a:r>
          </a:p>
          <a:p>
            <a:pPr marL="0" indent="0" eaLnBrk="1" hangingPunct="1">
              <a:buNone/>
            </a:pPr>
            <a:r>
              <a:rPr lang="tr-TR" altLang="tr-TR" dirty="0" smtClean="0"/>
              <a:t>2. </a:t>
            </a:r>
            <a:r>
              <a:rPr lang="tr-TR" altLang="tr-TR" dirty="0" err="1" smtClean="0"/>
              <a:t>Bilgikuramsal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Epistemolojical</a:t>
            </a:r>
            <a:r>
              <a:rPr lang="tr-TR" altLang="tr-TR" dirty="0" smtClean="0"/>
              <a:t>)</a:t>
            </a:r>
          </a:p>
          <a:p>
            <a:pPr marL="0" indent="0" eaLnBrk="1" hangingPunct="1">
              <a:buNone/>
            </a:pPr>
            <a:r>
              <a:rPr lang="tr-TR" altLang="tr-TR" dirty="0" smtClean="0"/>
              <a:t>3. </a:t>
            </a:r>
            <a:r>
              <a:rPr lang="tr-TR" altLang="tr-TR" dirty="0" err="1" smtClean="0"/>
              <a:t>Aksiyolojik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Axilogical</a:t>
            </a:r>
            <a:r>
              <a:rPr lang="tr-TR" altLang="tr-TR" dirty="0" smtClean="0"/>
              <a:t>)</a:t>
            </a:r>
          </a:p>
          <a:p>
            <a:pPr marL="0" indent="0" eaLnBrk="1" hangingPunct="1">
              <a:buNone/>
            </a:pPr>
            <a:r>
              <a:rPr lang="tr-TR" altLang="tr-TR" dirty="0" smtClean="0"/>
              <a:t>4. Belagat (</a:t>
            </a:r>
            <a:r>
              <a:rPr lang="tr-TR" altLang="tr-TR" dirty="0" err="1" smtClean="0"/>
              <a:t>Rhetorical</a:t>
            </a:r>
            <a:r>
              <a:rPr lang="tr-TR" altLang="tr-TR" dirty="0" smtClean="0"/>
              <a:t>)</a:t>
            </a:r>
          </a:p>
          <a:p>
            <a:pPr marL="0" indent="0" eaLnBrk="1" hangingPunct="1">
              <a:buNone/>
            </a:pPr>
            <a:r>
              <a:rPr lang="tr-TR" altLang="tr-TR" dirty="0" smtClean="0"/>
              <a:t>5. </a:t>
            </a:r>
            <a:r>
              <a:rPr lang="tr-TR" altLang="tr-TR" dirty="0" err="1" smtClean="0"/>
              <a:t>Yöntembilimsel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Methodological</a:t>
            </a:r>
            <a:r>
              <a:rPr lang="tr-TR" altLang="tr-TR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bg1"/>
                </a:solidFill>
              </a:rPr>
              <a:t>1.Varlıkbilimsel (</a:t>
            </a:r>
            <a:r>
              <a:rPr lang="tr-TR" altLang="tr-TR" dirty="0" err="1" smtClean="0">
                <a:solidFill>
                  <a:schemeClr val="bg1"/>
                </a:solidFill>
              </a:rPr>
              <a:t>Ontological</a:t>
            </a:r>
            <a:r>
              <a:rPr lang="tr-TR" altLang="tr-TR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Soru:</a:t>
            </a:r>
            <a:r>
              <a:rPr lang="tr-TR" altLang="tr-TR" dirty="0" smtClean="0"/>
              <a:t> </a:t>
            </a:r>
            <a:r>
              <a:rPr lang="tr-TR" altLang="tr-TR" i="1" u="sng" dirty="0" smtClean="0"/>
              <a:t>Gerçekliğin doğası nedir</a:t>
            </a:r>
            <a:r>
              <a:rPr lang="tr-TR" altLang="tr-TR" dirty="0" smtClean="0"/>
              <a:t>?</a:t>
            </a:r>
          </a:p>
          <a:p>
            <a:pPr marL="0" indent="0" eaLnBrk="1" hangingPunct="1">
              <a:buNone/>
            </a:pPr>
            <a:endParaRPr lang="tr-TR" altLang="tr-TR" dirty="0"/>
          </a:p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Özellikler</a:t>
            </a:r>
            <a:r>
              <a:rPr lang="tr-TR" altLang="tr-TR" dirty="0" smtClean="0"/>
              <a:t> :Gerçeklik özneldir ve çalışmaya katılanlar tarafından görülen sayıda </a:t>
            </a:r>
            <a:r>
              <a:rPr lang="tr-TR" altLang="tr-TR" i="1" u="sng" dirty="0" smtClean="0"/>
              <a:t>çokludur.</a:t>
            </a:r>
          </a:p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Uygulama için örnekler:</a:t>
            </a:r>
            <a:r>
              <a:rPr lang="tr-TR" altLang="tr-TR" dirty="0" smtClean="0"/>
              <a:t> Araştırmacı katılanların sözlerinden </a:t>
            </a:r>
            <a:r>
              <a:rPr lang="tr-TR" altLang="tr-TR" i="1" u="sng" dirty="0" smtClean="0"/>
              <a:t>alıntılar </a:t>
            </a:r>
            <a:r>
              <a:rPr lang="tr-TR" altLang="tr-TR" dirty="0" smtClean="0"/>
              <a:t>yapar ve bunları </a:t>
            </a:r>
            <a:r>
              <a:rPr lang="tr-TR" altLang="tr-TR" i="1" u="sng" dirty="0" smtClean="0"/>
              <a:t>kanıt</a:t>
            </a:r>
            <a:r>
              <a:rPr lang="tr-TR" altLang="tr-TR" dirty="0" smtClean="0"/>
              <a:t> olarak kullanır.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altLang="tr-TR" sz="4000" dirty="0" smtClean="0">
                <a:solidFill>
                  <a:schemeClr val="bg1"/>
                </a:solidFill>
              </a:rPr>
              <a:t>2.Bilgikuramsal (</a:t>
            </a:r>
            <a:r>
              <a:rPr lang="tr-TR" altLang="tr-TR" sz="4000" dirty="0" err="1" smtClean="0">
                <a:solidFill>
                  <a:schemeClr val="bg1"/>
                </a:solidFill>
              </a:rPr>
              <a:t>Epistemological</a:t>
            </a:r>
            <a:r>
              <a:rPr lang="tr-TR" altLang="tr-TR" sz="4000" dirty="0">
                <a:solidFill>
                  <a:schemeClr val="bg1"/>
                </a:solidFill>
              </a:rPr>
              <a:t>)</a:t>
            </a:r>
            <a:endParaRPr lang="tr-TR" altLang="tr-TR" sz="4000" dirty="0" smtClean="0">
              <a:solidFill>
                <a:schemeClr val="bg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92D050"/>
          </a:solidFill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b="1" dirty="0" smtClean="0">
                <a:solidFill>
                  <a:srgbClr val="FF0000"/>
                </a:solidFill>
              </a:rPr>
              <a:t> Soru </a:t>
            </a:r>
            <a:r>
              <a:rPr lang="tr-TR" altLang="tr-TR" dirty="0" smtClean="0"/>
              <a:t>: </a:t>
            </a:r>
            <a:r>
              <a:rPr lang="tr-TR" altLang="tr-TR" i="1" u="sng" dirty="0" smtClean="0"/>
              <a:t>Araştırılan ile araştırmacı arasındaki ilişki nedir?</a:t>
            </a:r>
            <a:endParaRPr lang="tr-TR" altLang="tr-TR" i="1" u="sng" dirty="0"/>
          </a:p>
          <a:p>
            <a:pPr marL="0" indent="0" eaLnBrk="1" hangingPunct="1">
              <a:buNone/>
            </a:pPr>
            <a:r>
              <a:rPr lang="tr-TR" altLang="tr-TR" b="1" dirty="0" smtClean="0">
                <a:solidFill>
                  <a:srgbClr val="FF0000"/>
                </a:solidFill>
              </a:rPr>
              <a:t>Özellikler :</a:t>
            </a:r>
            <a:r>
              <a:rPr lang="tr-TR" altLang="tr-TR" dirty="0" smtClean="0"/>
              <a:t>Araştırmacının araştırdığı ile arasındaki </a:t>
            </a:r>
            <a:r>
              <a:rPr lang="tr-TR" altLang="tr-TR" i="1" u="sng" dirty="0" smtClean="0"/>
              <a:t>mesafeyi azaltmak </a:t>
            </a:r>
            <a:r>
              <a:rPr lang="tr-TR" altLang="tr-TR" dirty="0" smtClean="0"/>
              <a:t>için girişimleri</a:t>
            </a:r>
          </a:p>
          <a:p>
            <a:pPr marL="0" indent="0" eaLnBrk="1" hangingPunct="1">
              <a:buNone/>
            </a:pPr>
            <a:r>
              <a:rPr lang="tr-TR" altLang="tr-TR" b="1" dirty="0" smtClean="0">
                <a:solidFill>
                  <a:srgbClr val="FF0000"/>
                </a:solidFill>
              </a:rPr>
              <a:t>Uygulama için örnekler: </a:t>
            </a:r>
            <a:r>
              <a:rPr lang="tr-TR" altLang="tr-TR" dirty="0" smtClean="0"/>
              <a:t>Araştırmacı katılımcılarla zaman geçirerek ve işbirliği yaparak </a:t>
            </a:r>
            <a:r>
              <a:rPr lang="tr-TR" altLang="tr-TR" i="1" u="sng" dirty="0" smtClean="0"/>
              <a:t>onlardan biri haline gelir.</a:t>
            </a:r>
          </a:p>
          <a:p>
            <a:pPr marL="0" indent="0" eaLnBrk="1" hangingPunct="1">
              <a:buNone/>
            </a:pPr>
            <a:r>
              <a:rPr lang="tr-TR" altLang="tr-TR" i="1" u="sng" dirty="0" smtClean="0"/>
              <a:t>(özne-özne ilişkisi)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bg1"/>
                </a:solidFill>
              </a:rPr>
              <a:t>3.Aksiyolojik (</a:t>
            </a:r>
            <a:r>
              <a:rPr lang="tr-TR" altLang="tr-TR" dirty="0" err="1" smtClean="0">
                <a:solidFill>
                  <a:schemeClr val="bg1"/>
                </a:solidFill>
              </a:rPr>
              <a:t>Axiological</a:t>
            </a:r>
            <a:r>
              <a:rPr lang="tr-TR" altLang="tr-TR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Soru</a:t>
            </a:r>
            <a:r>
              <a:rPr lang="tr-TR" altLang="tr-TR" dirty="0" smtClean="0">
                <a:solidFill>
                  <a:srgbClr val="FF0000"/>
                </a:solidFill>
              </a:rPr>
              <a:t>:</a:t>
            </a:r>
            <a:r>
              <a:rPr lang="tr-TR" altLang="tr-TR" dirty="0" smtClean="0"/>
              <a:t> </a:t>
            </a:r>
            <a:r>
              <a:rPr lang="tr-TR" altLang="tr-TR" i="1" u="sng" dirty="0" smtClean="0"/>
              <a:t>Değerlerin rolü nedir?</a:t>
            </a:r>
          </a:p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Özellikler:</a:t>
            </a:r>
            <a:r>
              <a:rPr lang="tr-TR" altLang="tr-TR" dirty="0" smtClean="0">
                <a:solidFill>
                  <a:srgbClr val="FF0000"/>
                </a:solidFill>
              </a:rPr>
              <a:t> </a:t>
            </a:r>
            <a:r>
              <a:rPr lang="tr-TR" altLang="tr-TR" dirty="0" smtClean="0"/>
              <a:t>Araştırmacı araştırmanın </a:t>
            </a:r>
            <a:r>
              <a:rPr lang="tr-TR" altLang="tr-TR" i="1" u="sng" dirty="0" smtClean="0"/>
              <a:t>değer yüklü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value</a:t>
            </a:r>
            <a:r>
              <a:rPr lang="tr-TR" altLang="tr-TR" dirty="0" smtClean="0"/>
              <a:t> laden) olduğunu ve </a:t>
            </a:r>
            <a:r>
              <a:rPr lang="tr-TR" altLang="tr-TR" i="1" u="sng" dirty="0" smtClean="0"/>
              <a:t>yanlılıklar</a:t>
            </a:r>
            <a:r>
              <a:rPr lang="tr-TR" altLang="tr-TR" dirty="0" smtClean="0"/>
              <a:t> taşıdığını kabul eder.</a:t>
            </a:r>
          </a:p>
          <a:p>
            <a:pPr eaLnBrk="1" hangingPunct="1"/>
            <a:r>
              <a:rPr lang="tr-TR" altLang="tr-TR" b="1" dirty="0" smtClean="0">
                <a:solidFill>
                  <a:srgbClr val="FF0000"/>
                </a:solidFill>
              </a:rPr>
              <a:t>Uygulama için örnekler </a:t>
            </a:r>
            <a:r>
              <a:rPr lang="tr-TR" altLang="tr-TR" dirty="0" smtClean="0"/>
              <a:t>: Araştırmacı açıkça anlatıları şekillendiren değerleri tartışır ve </a:t>
            </a:r>
            <a:r>
              <a:rPr lang="tr-TR" altLang="tr-TR" i="1" u="sng" dirty="0" smtClean="0"/>
              <a:t>kendi yorumları ile katılımcıların yorumlarını birleştirerek </a:t>
            </a:r>
            <a:r>
              <a:rPr lang="tr-TR" altLang="tr-TR" dirty="0" smtClean="0"/>
              <a:t>araştırmaya dahil eder.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4.Belagat (</a:t>
            </a:r>
            <a:r>
              <a:rPr lang="tr-TR" dirty="0" err="1" smtClean="0">
                <a:solidFill>
                  <a:schemeClr val="bg1"/>
                </a:solidFill>
              </a:rPr>
              <a:t>Rethorical</a:t>
            </a:r>
            <a:r>
              <a:rPr lang="tr-TR" dirty="0" smtClean="0">
                <a:solidFill>
                  <a:schemeClr val="bg1"/>
                </a:solidFill>
              </a:rPr>
              <a:t>)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rgbClr val="F1ADE2"/>
          </a:solidFill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Soru:</a:t>
            </a:r>
            <a:r>
              <a:rPr lang="tr-TR" dirty="0" smtClean="0"/>
              <a:t> </a:t>
            </a:r>
            <a:r>
              <a:rPr lang="tr-TR" i="1" u="sng" dirty="0" smtClean="0"/>
              <a:t>Araştırmanın dili nedir</a:t>
            </a:r>
            <a:r>
              <a:rPr lang="tr-TR" dirty="0" smtClean="0"/>
              <a:t>?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Özellikler </a:t>
            </a:r>
            <a:r>
              <a:rPr lang="tr-TR" dirty="0" smtClean="0"/>
              <a:t>:Araştırmacı enformel tarzda, </a:t>
            </a:r>
            <a:r>
              <a:rPr lang="tr-TR" i="1" u="sng" dirty="0" smtClean="0"/>
              <a:t>kişisel ve edebi olarak yazar</a:t>
            </a:r>
            <a:r>
              <a:rPr lang="tr-TR" dirty="0" smtClean="0"/>
              <a:t>, nitel terimler kullanır, betimlemeler yapar.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Uygulama için örnekler </a:t>
            </a:r>
            <a:r>
              <a:rPr lang="tr-TR" dirty="0" smtClean="0"/>
              <a:t>:Araştırmacı </a:t>
            </a:r>
            <a:r>
              <a:rPr lang="tr-TR" i="1" u="sng" dirty="0" smtClean="0"/>
              <a:t>birinci şahıs kullanarak </a:t>
            </a:r>
            <a:r>
              <a:rPr lang="tr-TR" dirty="0" smtClean="0"/>
              <a:t>nitel araştırma dilinde anlatıları (</a:t>
            </a:r>
            <a:r>
              <a:rPr lang="tr-TR" dirty="0" err="1" smtClean="0"/>
              <a:t>narratives</a:t>
            </a:r>
            <a:r>
              <a:rPr lang="tr-TR" dirty="0" smtClean="0"/>
              <a:t>) yazar.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50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tr-TR" sz="3600" dirty="0" smtClean="0">
                <a:solidFill>
                  <a:schemeClr val="bg1"/>
                </a:solidFill>
              </a:rPr>
              <a:t>5. </a:t>
            </a:r>
            <a:r>
              <a:rPr lang="tr-TR" sz="3600" dirty="0" err="1" smtClean="0">
                <a:solidFill>
                  <a:schemeClr val="bg1"/>
                </a:solidFill>
              </a:rPr>
              <a:t>Yöntembilimsel</a:t>
            </a:r>
            <a:r>
              <a:rPr lang="tr-TR" sz="3600" dirty="0" smtClean="0">
                <a:solidFill>
                  <a:schemeClr val="bg1"/>
                </a:solidFill>
              </a:rPr>
              <a:t>     </a:t>
            </a:r>
            <a:br>
              <a:rPr lang="tr-TR" sz="3600" dirty="0" smtClean="0">
                <a:solidFill>
                  <a:schemeClr val="bg1"/>
                </a:solidFill>
              </a:rPr>
            </a:br>
            <a:r>
              <a:rPr lang="tr-TR" sz="3600" dirty="0">
                <a:solidFill>
                  <a:schemeClr val="bg1"/>
                </a:solidFill>
              </a:rPr>
              <a:t> </a:t>
            </a:r>
            <a:r>
              <a:rPr lang="tr-TR" sz="3600" dirty="0" smtClean="0">
                <a:solidFill>
                  <a:schemeClr val="bg1"/>
                </a:solidFill>
              </a:rPr>
              <a:t>                (</a:t>
            </a:r>
            <a:r>
              <a:rPr lang="tr-TR" sz="3600" dirty="0" err="1" smtClean="0">
                <a:solidFill>
                  <a:schemeClr val="bg1"/>
                </a:solidFill>
              </a:rPr>
              <a:t>Methodological</a:t>
            </a:r>
            <a:r>
              <a:rPr lang="tr-TR" sz="3600" dirty="0" smtClean="0">
                <a:solidFill>
                  <a:schemeClr val="bg1"/>
                </a:solidFill>
              </a:rPr>
              <a:t>)</a:t>
            </a:r>
            <a:r>
              <a:rPr lang="tr-TR" sz="3600" dirty="0" err="1" smtClean="0"/>
              <a:t>ological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tr-TR" b="1" dirty="0" smtClean="0"/>
              <a:t>Soru</a:t>
            </a:r>
            <a:r>
              <a:rPr lang="tr-TR" dirty="0" smtClean="0"/>
              <a:t>: </a:t>
            </a:r>
            <a:r>
              <a:rPr lang="tr-TR" i="1" u="sng" dirty="0" smtClean="0"/>
              <a:t>Araştırma süreci nedir?</a:t>
            </a:r>
          </a:p>
          <a:p>
            <a:r>
              <a:rPr lang="tr-TR" b="1" dirty="0" smtClean="0"/>
              <a:t>Özellikler</a:t>
            </a:r>
            <a:r>
              <a:rPr lang="tr-TR" dirty="0" smtClean="0"/>
              <a:t> :Araştırmacı </a:t>
            </a:r>
            <a:r>
              <a:rPr lang="tr-TR" b="1" i="1" u="sng" dirty="0" err="1" smtClean="0"/>
              <a:t>tümevarım</a:t>
            </a:r>
            <a:r>
              <a:rPr lang="tr-TR" dirty="0" err="1" smtClean="0"/>
              <a:t>sal</a:t>
            </a:r>
            <a:r>
              <a:rPr lang="tr-TR" dirty="0" smtClean="0"/>
              <a:t> (</a:t>
            </a:r>
            <a:r>
              <a:rPr lang="tr-TR" dirty="0" err="1" smtClean="0"/>
              <a:t>induction</a:t>
            </a:r>
            <a:r>
              <a:rPr lang="tr-TR" dirty="0" smtClean="0"/>
              <a:t>) mantık kullanır. </a:t>
            </a:r>
            <a:r>
              <a:rPr lang="tr-TR" i="1" u="sng" dirty="0" smtClean="0"/>
              <a:t>Bağlamsal </a:t>
            </a:r>
            <a:r>
              <a:rPr lang="tr-TR" dirty="0" smtClean="0"/>
              <a:t>(</a:t>
            </a:r>
            <a:r>
              <a:rPr lang="tr-TR" dirty="0" err="1" smtClean="0"/>
              <a:t>contextual</a:t>
            </a:r>
            <a:r>
              <a:rPr lang="tr-TR" dirty="0" smtClean="0"/>
              <a:t>) inceleme yapar.</a:t>
            </a:r>
          </a:p>
          <a:p>
            <a:r>
              <a:rPr lang="tr-TR" b="1" dirty="0" smtClean="0"/>
              <a:t>Uygulama için örnekler</a:t>
            </a:r>
            <a:r>
              <a:rPr lang="tr-TR" dirty="0" smtClean="0"/>
              <a:t>: </a:t>
            </a:r>
            <a:r>
              <a:rPr lang="tr-TR" sz="2800" dirty="0" smtClean="0"/>
              <a:t>Araştırmacı </a:t>
            </a:r>
            <a:r>
              <a:rPr lang="tr-TR" sz="2800" i="1" u="sng" dirty="0" smtClean="0"/>
              <a:t>ayrıntılarla</a:t>
            </a:r>
            <a:r>
              <a:rPr lang="tr-TR" sz="2800" dirty="0" smtClean="0"/>
              <a:t> ilgilenir; araştırmanın bağlamına uygun </a:t>
            </a:r>
            <a:r>
              <a:rPr lang="tr-TR" sz="2800" i="1" u="sng" dirty="0" smtClean="0"/>
              <a:t>betimlemeler</a:t>
            </a:r>
            <a:r>
              <a:rPr lang="tr-TR" sz="2800" dirty="0" smtClean="0"/>
              <a:t> yapar; sahadaki tecrübelerine göre </a:t>
            </a:r>
            <a:r>
              <a:rPr lang="tr-TR" sz="2800" i="1" u="sng" dirty="0" smtClean="0"/>
              <a:t>sorularını gözden geçirir.</a:t>
            </a:r>
            <a:endParaRPr lang="tr-TR" sz="2800" i="1" u="sng" dirty="0"/>
          </a:p>
        </p:txBody>
      </p:sp>
    </p:spTree>
    <p:extLst>
      <p:ext uri="{BB962C8B-B14F-4D97-AF65-F5344CB8AC3E}">
        <p14:creationId xmlns:p14="http://schemas.microsoft.com/office/powerpoint/2010/main" val="5475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27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275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Algerian</vt:lpstr>
      <vt:lpstr>Arial</vt:lpstr>
      <vt:lpstr>Times New Roman</vt:lpstr>
      <vt:lpstr>Varsayılan Tasarım</vt:lpstr>
      <vt:lpstr>NİTEL ARAŞTIRMALAR 3.</vt:lpstr>
      <vt:lpstr>Beş Felsefi Temel Nedir?</vt:lpstr>
      <vt:lpstr>1.Varlıkbilimsel (Ontological)</vt:lpstr>
      <vt:lpstr>2.Bilgikuramsal (Epistemological)</vt:lpstr>
      <vt:lpstr>3.Aksiyolojik (Axiological)</vt:lpstr>
      <vt:lpstr>4.Belagat (Rethorical))</vt:lpstr>
      <vt:lpstr>5. Yöntembilimsel                       (Methodological)ological)</vt:lpstr>
      <vt:lpstr>PowerPoint Sunusu</vt:lpstr>
    </vt:vector>
  </TitlesOfParts>
  <Company>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</dc:creator>
  <cp:lastModifiedBy>AytulKasapoglu</cp:lastModifiedBy>
  <cp:revision>26</cp:revision>
  <dcterms:created xsi:type="dcterms:W3CDTF">2011-02-20T20:11:21Z</dcterms:created>
  <dcterms:modified xsi:type="dcterms:W3CDTF">2017-11-14T08:19:29Z</dcterms:modified>
</cp:coreProperties>
</file>