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99" r:id="rId4"/>
    <p:sldId id="310" r:id="rId5"/>
    <p:sldId id="300" r:id="rId6"/>
    <p:sldId id="301" r:id="rId7"/>
    <p:sldId id="302" r:id="rId8"/>
    <p:sldId id="303" r:id="rId9"/>
    <p:sldId id="304" r:id="rId10"/>
    <p:sldId id="305" r:id="rId11"/>
    <p:sldId id="306" r:id="rId12"/>
    <p:sldId id="307" r:id="rId13"/>
    <p:sldId id="30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90" d="100"/>
          <a:sy n="90" d="100"/>
        </p:scale>
        <p:origin x="-39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pPr/>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pPr/>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pPr/>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pPr/>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pPr/>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pPr/>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p14="http://schemas.microsoft.com/office/powerpoint/2010/main" xmlns="" val="22683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Basın Yayın Alanındaki Gelişmeler</a:t>
            </a:r>
          </a:p>
          <a:p>
            <a:r>
              <a:rPr lang="tr-TR" dirty="0" smtClean="0"/>
              <a:t>Matbaa-</a:t>
            </a:r>
            <a:r>
              <a:rPr lang="tr-TR" dirty="0" err="1" smtClean="0"/>
              <a:t>yı</a:t>
            </a:r>
            <a:r>
              <a:rPr lang="tr-TR" dirty="0" smtClean="0"/>
              <a:t> </a:t>
            </a:r>
            <a:r>
              <a:rPr lang="tr-TR" dirty="0" err="1" smtClean="0"/>
              <a:t>Âmire’de</a:t>
            </a:r>
            <a:r>
              <a:rPr lang="tr-TR" dirty="0" smtClean="0"/>
              <a:t> basılan devlet salnamelerinde özellikle merkezi devlet aygıtının mevcut olanakları ve işleyişi derli toplu biçimde tasvir edilirken, vilayet salnameleri de taşra aygıtına dair bilgiler vererek, merkezin yeniden yapılanma programına uygun faaliyetlerle ilgili haberlere öncelik veriyor ve halka akla gelebilecek her konuda çok önemli bilgiler aktarıyordu. Gerek resmi,  gerek özel matbaalarda basılacak olan </a:t>
            </a:r>
            <a:r>
              <a:rPr lang="tr-TR" dirty="0" err="1" smtClean="0"/>
              <a:t>nevsaller</a:t>
            </a:r>
            <a:r>
              <a:rPr lang="tr-TR" dirty="0" smtClean="0"/>
              <a:t> ise her iki uygulamada söz konusu edilmeyen kurum, kişi ve alanlarda kaynak değeri çok yüksek bilgileri kamuoyuyla paylaşıyordu.  </a:t>
            </a: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a:bodyPr>
          <a:lstStyle/>
          <a:p>
            <a:r>
              <a:rPr lang="tr-TR" b="1" dirty="0" smtClean="0">
                <a:solidFill>
                  <a:schemeClr val="accent1"/>
                </a:solidFill>
              </a:rPr>
              <a:t>Basın Yayın Alanındaki Gelişmeler</a:t>
            </a:r>
          </a:p>
          <a:p>
            <a:r>
              <a:rPr lang="tr-TR" dirty="0" smtClean="0"/>
              <a:t>Devlet Salnameleri: 1847 yılından 1918 yılına kadar 68 adet devlet salnamesi yayımlanmıştır. Bu gelenek Cumhuriyet’in ilanından sonra da bir süre devam etmiş, 1925-26, 1926-27 ve 1927-28 tarihlerinde Türkiye Cumhuriyeti Devlet Salnamesi adıyla 3 adet salname yayımlanmıştır. Latin harflerinin kabulünden sonra da birkaç defa yayımlanan yıllıklara daha sonra ara verilerek, 1968 ve 1973 yıllarında olmak üzere 2 defa daha basılmıştır.  Başlangıçta 100 sayfa civarında olan devlet salnamelerinin her geçen yıl sayfa sayısını arttırarak 1880’li yıllarda 1000 sayfalık bir hacme ulaştığı görülmektedir. Salname içerikleri incelendiğinde artan hacimle birlikte daha sistemli ve fonksiyonel bir bilgi aktarımının olduğu dikkati çekmektedir. </a:t>
            </a: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solidFill>
                  <a:schemeClr val="accent1"/>
                </a:solidFill>
              </a:rPr>
              <a:t>Basın Yayın Alanındaki Gelişmeler</a:t>
            </a:r>
          </a:p>
          <a:p>
            <a:r>
              <a:rPr lang="tr-TR" dirty="0" smtClean="0"/>
              <a:t>Vilayet Salnameleri: 1868 yılında yayımlanan Bosna Vilayeti Salnamesi vilayet salnameleri serisinin ilk eseridir. 1922 yılında yayımlanan Bolu Livası Salnamesi ise bu serinin son salnamesi olarak görünmektedir ki, çeşitli kütüphane kataloglarına kayıtlı 505 salname olduğu anlaşılmaktadır. Salname yayımlama konusunda en maharetli vilayet 36 salname ile </a:t>
            </a:r>
            <a:r>
              <a:rPr lang="tr-TR" dirty="0" err="1" smtClean="0"/>
              <a:t>Hüdavendigar</a:t>
            </a:r>
            <a:r>
              <a:rPr lang="tr-TR" dirty="0" smtClean="0"/>
              <a:t> olarak görünürken, tek salname yayımlanmış vilayetler de bulunmaktadır ki Manastır, Üsküp ve </a:t>
            </a:r>
            <a:r>
              <a:rPr lang="tr-TR" dirty="0" err="1" smtClean="0"/>
              <a:t>Yanya</a:t>
            </a:r>
            <a:r>
              <a:rPr lang="tr-TR" dirty="0" smtClean="0"/>
              <a:t> bu idari birimlerdendir. Vilayetlerin genellikle 10 ila 20 arasında vilayet salnamesi yayınladıkları söylenebilir. Vilayet salnameleri de devlet salnameleri gibi başlangıçta 90 sayfa civarında iken, 1890’lı yıllarda ortalama sayfa sayısının 300-500 arasında değiştiği, bazı salnamelerin de 1000 sayfayı aştığı görülmektedir. İçerik olarak vilayet salnameleri devlet salnamelerinin bir kopyası görünümündedir. </a:t>
            </a: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Basın Yayın Alanındaki Gelişmeler</a:t>
            </a:r>
          </a:p>
          <a:p>
            <a:r>
              <a:rPr lang="tr-TR" dirty="0" smtClean="0"/>
              <a:t>Yukarıda da ifade edildiği gibi </a:t>
            </a:r>
            <a:r>
              <a:rPr lang="tr-TR" dirty="0" err="1" smtClean="0"/>
              <a:t>Nevsaller</a:t>
            </a:r>
            <a:r>
              <a:rPr lang="tr-TR" dirty="0" smtClean="0"/>
              <a:t> salnamelerden daha geç yaygınlaşma eğilimi göstermiş özellikle 1890’lardan sonra çeşitli resmi ve özel kurum yayını olan 54 adet </a:t>
            </a:r>
            <a:r>
              <a:rPr lang="tr-TR" dirty="0" err="1" smtClean="0"/>
              <a:t>Nevsal</a:t>
            </a:r>
            <a:r>
              <a:rPr lang="tr-TR" dirty="0" smtClean="0"/>
              <a:t> basılmıştır. Eczacılık, ziraat, baytarlık, ticaret, askeri, bahri gibi konuları işleyen </a:t>
            </a:r>
            <a:r>
              <a:rPr lang="tr-TR" dirty="0" err="1" smtClean="0"/>
              <a:t>nevsaller</a:t>
            </a:r>
            <a:r>
              <a:rPr lang="tr-TR" dirty="0" smtClean="0"/>
              <a:t> olduğu gibi, süreli yayın organlarınca çıkarılan </a:t>
            </a:r>
            <a:r>
              <a:rPr lang="tr-TR" dirty="0" err="1" smtClean="0"/>
              <a:t>nevsaller</a:t>
            </a:r>
            <a:r>
              <a:rPr lang="tr-TR" dirty="0" smtClean="0"/>
              <a:t> de bulunmaktadır. </a:t>
            </a:r>
            <a:r>
              <a:rPr lang="tr-TR" i="1" dirty="0" err="1" smtClean="0"/>
              <a:t>Nevsal</a:t>
            </a:r>
            <a:r>
              <a:rPr lang="tr-TR" i="1" dirty="0" smtClean="0"/>
              <a:t>-i Afiyet</a:t>
            </a:r>
            <a:r>
              <a:rPr lang="tr-TR" dirty="0" smtClean="0"/>
              <a:t> gibi sağlık konularında alanının uzmanlarının makalelerinden oluşan hacimli çalışmalara rastlandığı gibi, küçük broşürler şeklinde monografik bilgiler veren </a:t>
            </a:r>
            <a:r>
              <a:rPr lang="tr-TR" dirty="0" err="1" smtClean="0"/>
              <a:t>nevsaller</a:t>
            </a:r>
            <a:r>
              <a:rPr lang="tr-TR" dirty="0" smtClean="0"/>
              <a:t> de bulunmaktadır.</a:t>
            </a: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Basın Yayın Alanındaki Gelişmeler</a:t>
            </a:r>
          </a:p>
          <a:p>
            <a:pPr>
              <a:buFont typeface="Arial" pitchFamily="34" charset="0"/>
              <a:buChar char="•"/>
            </a:pPr>
            <a:r>
              <a:rPr lang="tr-TR" dirty="0" smtClean="0"/>
              <a:t>Devlet yayıncılığı ve özel yayıncılık şeklinde ayrıma tabi tutulabilecek bu alandaki gelişmelerle ilgili ilk bahsedilmesi gereken yayınlar Takvim-i </a:t>
            </a:r>
            <a:r>
              <a:rPr lang="tr-TR" dirty="0" err="1" smtClean="0"/>
              <a:t>Vekayi</a:t>
            </a:r>
            <a:r>
              <a:rPr lang="tr-TR" dirty="0" smtClean="0"/>
              <a:t>, Ceride-i Havadis ve Salnamelerdir. </a:t>
            </a:r>
          </a:p>
          <a:p>
            <a:pPr>
              <a:buFont typeface="Arial" pitchFamily="34" charset="0"/>
              <a:buChar char="•"/>
            </a:pPr>
            <a:r>
              <a:rPr lang="tr-TR" dirty="0" smtClean="0"/>
              <a:t>1 Kasım 1831'de çıkarılan Takvim-i </a:t>
            </a:r>
            <a:r>
              <a:rPr lang="tr-TR" dirty="0" err="1" smtClean="0"/>
              <a:t>Vekayi</a:t>
            </a:r>
            <a:r>
              <a:rPr lang="tr-TR" dirty="0" smtClean="0"/>
              <a:t>, Osmanlı İmparatorluğu'nun resmi gazetesidir. 1922 yılına kadar 4609 sayı yayınlanmış ve bu tarihte adı Ceride-i Resmiye olarak değiştirilmiş, 1928'de ise T. C. Resmi Gazete adını almıştır. Takvim-i </a:t>
            </a:r>
            <a:r>
              <a:rPr lang="tr-TR" dirty="0" err="1" smtClean="0"/>
              <a:t>Vekayi</a:t>
            </a:r>
            <a:r>
              <a:rPr lang="tr-TR" dirty="0" smtClean="0"/>
              <a:t>, devlet yönetimini ilgilendiren bütün yasa ve yönetmelikleri, mevzuatı, atama ve azil haberlerini, hükümet kararlarını ve bildirilerini yayınlayan bir gazete niteliğindedir. </a:t>
            </a:r>
            <a:endParaRPr lang="tr-TR" b="1" dirty="0" smtClean="0">
              <a:solidFill>
                <a:schemeClr val="accent1"/>
              </a:solidFill>
            </a:endParaRPr>
          </a:p>
          <a:p>
            <a:endParaRPr lang="tr-TR" b="1" dirty="0" smtClean="0"/>
          </a:p>
        </p:txBody>
      </p:sp>
    </p:spTree>
    <p:extLst>
      <p:ext uri="{BB962C8B-B14F-4D97-AF65-F5344CB8AC3E}">
        <p14:creationId xmlns:p14="http://schemas.microsoft.com/office/powerpoint/2010/main" xmlns="" val="191122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Basın Yayın Alanındaki Gelişmeler</a:t>
            </a:r>
          </a:p>
          <a:p>
            <a:pPr>
              <a:buFont typeface="Arial" pitchFamily="34" charset="0"/>
              <a:buChar char="•"/>
            </a:pPr>
            <a:r>
              <a:rPr lang="tr-TR" dirty="0" smtClean="0"/>
              <a:t>1840-1864 yılları arasında William Churchill tarafından çıkarılan Ceride-i Havadis ise yarı resmi bir gazetedir. Tercüman-ı </a:t>
            </a:r>
            <a:r>
              <a:rPr lang="tr-TR" dirty="0" err="1" smtClean="0"/>
              <a:t>Ahvâl</a:t>
            </a:r>
            <a:r>
              <a:rPr lang="tr-TR" dirty="0" smtClean="0"/>
              <a:t> (1860-1866) gazetesi, Agâh Efendi tarafından çıkarılmıştır. Tasvir-i Efkâr (1862-1870) Şinasi Efendi'nin çıkardığı bir gazetedir. Muhbir (1867-1869 Londra), Basiret (1869-1878 İstanbul), Ulûm (1869 Paris), Hürriyet (1868-1870 Londra), </a:t>
            </a:r>
            <a:r>
              <a:rPr lang="tr-TR" dirty="0" err="1" smtClean="0"/>
              <a:t>İnkılâb</a:t>
            </a:r>
            <a:r>
              <a:rPr lang="tr-TR" dirty="0" smtClean="0"/>
              <a:t> (1870-187l, Cenevre), İbret (1870-1873) ise Namık Kemal, Ziya Paşa ve Ali </a:t>
            </a:r>
            <a:r>
              <a:rPr lang="tr-TR" dirty="0" err="1" smtClean="0"/>
              <a:t>Suavinin</a:t>
            </a:r>
            <a:r>
              <a:rPr lang="tr-TR" dirty="0" smtClean="0"/>
              <a:t> başı çektiği Yeni Osmanlıların çıkardığı yayın organlarıdır. </a:t>
            </a:r>
          </a:p>
        </p:txBody>
      </p:sp>
    </p:spTree>
    <p:extLst>
      <p:ext uri="{BB962C8B-B14F-4D97-AF65-F5344CB8AC3E}">
        <p14:creationId xmlns:p14="http://schemas.microsoft.com/office/powerpoint/2010/main" xmlns="" val="191122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solidFill>
                  <a:schemeClr val="accent1"/>
                </a:solidFill>
              </a:rPr>
              <a:t>Basın Yayın Alanındaki Gelişmeler</a:t>
            </a:r>
          </a:p>
          <a:p>
            <a:pPr>
              <a:buFont typeface="Arial" pitchFamily="34" charset="0"/>
              <a:buChar char="•"/>
            </a:pPr>
            <a:r>
              <a:rPr lang="tr-TR" dirty="0" smtClean="0"/>
              <a:t>1860’larda </a:t>
            </a:r>
            <a:r>
              <a:rPr lang="tr-TR" dirty="0" err="1" smtClean="0"/>
              <a:t>Le</a:t>
            </a:r>
            <a:r>
              <a:rPr lang="tr-TR" dirty="0" smtClean="0"/>
              <a:t> </a:t>
            </a:r>
            <a:r>
              <a:rPr lang="tr-TR" dirty="0" err="1" smtClean="0"/>
              <a:t>Courrier</a:t>
            </a:r>
            <a:r>
              <a:rPr lang="tr-TR" dirty="0" smtClean="0"/>
              <a:t> </a:t>
            </a:r>
            <a:r>
              <a:rPr lang="tr-TR" dirty="0" err="1" smtClean="0"/>
              <a:t>d’orient</a:t>
            </a:r>
            <a:r>
              <a:rPr lang="tr-TR" dirty="0" smtClean="0"/>
              <a:t>, La </a:t>
            </a:r>
            <a:r>
              <a:rPr lang="tr-TR" dirty="0" err="1" smtClean="0"/>
              <a:t>Turquie</a:t>
            </a:r>
            <a:r>
              <a:rPr lang="tr-TR" dirty="0" smtClean="0"/>
              <a:t>, </a:t>
            </a:r>
            <a:r>
              <a:rPr lang="tr-TR" dirty="0" err="1" smtClean="0"/>
              <a:t>Levant</a:t>
            </a:r>
            <a:r>
              <a:rPr lang="tr-TR" dirty="0" smtClean="0"/>
              <a:t> </a:t>
            </a:r>
            <a:r>
              <a:rPr lang="tr-TR" dirty="0" err="1" smtClean="0"/>
              <a:t>Herald</a:t>
            </a:r>
            <a:r>
              <a:rPr lang="tr-TR" dirty="0" smtClean="0"/>
              <a:t> gibi yabancı dilde yayın yapan gazetelerin yanı sıra </a:t>
            </a:r>
            <a:r>
              <a:rPr lang="tr-TR" dirty="0" err="1" smtClean="0"/>
              <a:t>Ruznâme</a:t>
            </a:r>
            <a:r>
              <a:rPr lang="tr-TR" dirty="0" smtClean="0"/>
              <a:t>-i Ceride-i </a:t>
            </a:r>
            <a:r>
              <a:rPr lang="tr-TR" dirty="0" err="1" smtClean="0"/>
              <a:t>Havâdis</a:t>
            </a:r>
            <a:r>
              <a:rPr lang="tr-TR" dirty="0" smtClean="0"/>
              <a:t>, Ayine-i Vatan, Takvim-i Ticaret, </a:t>
            </a:r>
            <a:r>
              <a:rPr lang="tr-TR" dirty="0" err="1" smtClean="0"/>
              <a:t>Sıhhatnüma</a:t>
            </a:r>
            <a:r>
              <a:rPr lang="tr-TR" dirty="0" smtClean="0"/>
              <a:t>, İstanbul, Takvim-i Ticaret ve Ceride-i Askeri gibi gazete ve mecmualar da yayın hayatındaydı. I. Meşrutiyet Döneminde ise (1876-1908) Sabah Gazetesi (l875-l922), Ahmet Mithat Efendi tarafından çıkarılan Tercüman-ı Hakikat (1878-1920) ve Ahmet Cevdet Efendi tarafından çıkarılan İkdam Gazetesi (1894-1926) basın yayın tarihi için önemlidir. II. Meşrutiyet Dönemi ise basın özgürlüğünün ilânının da etkisiyle çok sayıda günlük gazete çıkmıştır.</a:t>
            </a:r>
            <a:endParaRPr lang="tr-TR" b="1" dirty="0" smtClean="0"/>
          </a:p>
          <a:p>
            <a:pPr>
              <a:buFont typeface="Arial" pitchFamily="34" charset="0"/>
              <a:buChar char="•"/>
            </a:pPr>
            <a:r>
              <a:rPr lang="tr-TR" dirty="0" smtClean="0"/>
              <a:t> </a:t>
            </a:r>
            <a:endParaRPr lang="tr-TR" b="1" dirty="0" smtClean="0">
              <a:solidFill>
                <a:schemeClr val="accent1"/>
              </a:solidFill>
            </a:endParaRPr>
          </a:p>
        </p:txBody>
      </p:sp>
    </p:spTree>
    <p:extLst>
      <p:ext uri="{BB962C8B-B14F-4D97-AF65-F5344CB8AC3E}">
        <p14:creationId xmlns:p14="http://schemas.microsoft.com/office/powerpoint/2010/main" xmlns="" val="1911223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lnSpcReduction="10000"/>
          </a:bodyPr>
          <a:lstStyle/>
          <a:p>
            <a:r>
              <a:rPr lang="tr-TR" b="1" dirty="0" smtClean="0">
                <a:solidFill>
                  <a:schemeClr val="accent1"/>
                </a:solidFill>
              </a:rPr>
              <a:t>Basın Yayın Alanındaki Gelişmeler</a:t>
            </a:r>
          </a:p>
          <a:p>
            <a:r>
              <a:rPr lang="tr-TR" dirty="0" smtClean="0"/>
              <a:t>Süreli yayınların yaygınlaşmasını Tanzimat Dönemi’nin (1839-1876) </a:t>
            </a:r>
            <a:r>
              <a:rPr lang="tr-TR" dirty="0" err="1" smtClean="0"/>
              <a:t>sosyo</a:t>
            </a:r>
            <a:r>
              <a:rPr lang="tr-TR" dirty="0" smtClean="0"/>
              <a:t>-ekonomik ve politik gelişmelerinden ayrı değerlendirme imkanı yoktur. Devletin Batı ekseninde yeniden yapılandırılması çabalarının hukuki, ekonomik, mülki ve insani gerekçelerinin kurumsal muhatapları tespit edilerek bir ölçüde planlı ama kesintisiz sayılabilecek bir biçimde dinamizm kazandığı dönem olan Tanzimat Fermanı’nın ilanından sonraki dönemin en temel özelliklerinden biri, askeri alan başta olmak üzere Batı’yı avantajlı kılan koşulların Osmanlıda da hâkim kılınması ve bu yolla tüm devlet mekanizmasının yeniden işler hale getirilmesi olduğu bilinmektedir. </a:t>
            </a: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Basın Yayın Alanındaki Gelişmeler</a:t>
            </a:r>
          </a:p>
          <a:p>
            <a:r>
              <a:rPr lang="tr-TR" dirty="0" smtClean="0"/>
              <a:t>Takvim-i </a:t>
            </a:r>
            <a:r>
              <a:rPr lang="tr-TR" dirty="0" err="1" smtClean="0"/>
              <a:t>Vekayi’nin</a:t>
            </a:r>
            <a:r>
              <a:rPr lang="tr-TR" dirty="0" smtClean="0"/>
              <a:t> imar-ı mülk ve refahı arttırmanın yöntemleri konusunda merkezin aldığı kararların gerekçeli bir biçimde halka anlatılması politikasına odaklandığı görülmektedir. 1840 yılında yayına başlayan ve kimi söylemleri eleştiriye de açık olan Ceride-i Havadis gazetesinin tarım alanındaki mevcut olanaklar ve gelir arttırma yöntemleri konusundaki yayınlarının bu çerçevede muhakkak anılması gerekir. </a:t>
            </a: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Basın Yayın Alanındaki Gelişmeler</a:t>
            </a:r>
          </a:p>
          <a:p>
            <a:r>
              <a:rPr lang="tr-TR" dirty="0" smtClean="0"/>
              <a:t>1847 yılında yayımlanan ilk devlet salnamesini de devletin yeniden yapılanmaya konu olacak mevcut olanaklarının bilinmesi, devlet aygıtının nitelik ve işlevinin tespit edilerek halkın bilgilendirilmesi konusunda matbaayı etkin olarak kullanma politikasının önemli bir aşaması olarak görmek mümkündür. 1860’lardan sonra yaygınlaşmaya başlayan özel matbaa ve gazeteler, bir taraftan bilgiyi sağlıklı bir şekilde korumak, yaymak ve aktarmak konusunda önemli bir misyon üstlenirken; modernleşme konusundaki çabalara farklı bakış açıları da getirerek, halkın gazete dışı çeşitli yayınlarla tanışmasına da imkan sağlayacaktır.</a:t>
            </a: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Basın Yayın Alanındaki Gelişmeler</a:t>
            </a:r>
          </a:p>
          <a:p>
            <a:r>
              <a:rPr lang="tr-TR" dirty="0" smtClean="0"/>
              <a:t>Bu sürecin önemli aşamalarında biri de 1861 Lübnan Nizamnamesi ile başlayan, 1864 Tuna Vilayeti Nizamnamesi ile devam eden, 1867 ve 71 yıllarında genel bir uygulama alanı kazanan Umumi Vilayet Nizamnamesi’nin hükümleridir.  Dönemin </a:t>
            </a:r>
            <a:r>
              <a:rPr lang="tr-TR" dirty="0" err="1" smtClean="0"/>
              <a:t>sosyo</a:t>
            </a:r>
            <a:r>
              <a:rPr lang="tr-TR" dirty="0" smtClean="0"/>
              <a:t>- politik sorunlarına çözüm bulmak ve yeniden yapılanma çabalarına taşrayı da dâhil etmek için çıkarılan bu nizamnamelerin önemli maddelerinden biri de, her vilayette bir matbaa açılmasına ilişkin hükümdür.</a:t>
            </a: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lnSpcReduction="10000"/>
          </a:bodyPr>
          <a:lstStyle/>
          <a:p>
            <a:r>
              <a:rPr lang="tr-TR" b="1" dirty="0" smtClean="0">
                <a:solidFill>
                  <a:schemeClr val="accent1"/>
                </a:solidFill>
              </a:rPr>
              <a:t>Basın Yayın Alanındaki Gelişmeler</a:t>
            </a:r>
          </a:p>
          <a:p>
            <a:r>
              <a:rPr lang="tr-TR" dirty="0" smtClean="0"/>
              <a:t>1864 yılından itibaren taşrada yaygınlaşmaya başlayan vilayet matbaaları sözü edilen nizamnamelerin bir gereği olarak açılır. İlki Tuna’da açılan bu matbaanın vilayet gazetesi ve ders kitapları başta olmak üzere başarılı bir yayın faaliyetine giriştiğini biliyoruz. Daha sonra neredeyse tüm vilayetlerde faaliyete geçirilen matbaa ve gazetelerin genel itibariyle Osmanlı taşra basın-yayın ve kültür hayatının önemli unsurları olarak kayda değer bir misyon üstlendiklerini söyleme imkanı vardır. Yine 1868 yılında yayımlanan ve ilk vilayet salnamesi olan Bosna Vilayeti Salnamesi ve daha sonra tüm vilayetlerin yayımladığı salnamelerin çok önemli bir bölümünün bu matbaalarda basılacak olması ayrıca dikkate değerdir. </a:t>
            </a:r>
            <a:endParaRPr lang="tr-TR" dirty="0"/>
          </a:p>
        </p:txBody>
      </p:sp>
    </p:spTree>
    <p:extLst>
      <p:ext uri="{BB962C8B-B14F-4D97-AF65-F5344CB8AC3E}">
        <p14:creationId xmlns:p14="http://schemas.microsoft.com/office/powerpoint/2010/main" xmlns="" val="19112230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1169</TotalTime>
  <Words>1099</Words>
  <Application>Microsoft Office PowerPoint</Application>
  <PresentationFormat>Özel</PresentationFormat>
  <Paragraphs>39</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Office Teması</vt:lpstr>
      <vt:lpstr>TAR322 OSMANLI İMPARATORLUĞU’NDA YENİLEŞME HAREKETLERİ</vt:lpstr>
      <vt:lpstr>12.Hafta </vt:lpstr>
      <vt:lpstr>12.Hafta </vt:lpstr>
      <vt:lpstr>12.Hafta </vt:lpstr>
      <vt:lpstr>12.Hafta </vt:lpstr>
      <vt:lpstr>12.Hafta </vt:lpstr>
      <vt:lpstr>12.Hafta </vt:lpstr>
      <vt:lpstr>12.Hafta </vt:lpstr>
      <vt:lpstr>12.Hafta </vt:lpstr>
      <vt:lpstr>12.Hafta </vt:lpstr>
      <vt:lpstr>12.Hafta </vt:lpstr>
      <vt:lpstr>12.Hafta </vt:lpstr>
      <vt:lpstr>12.Hafta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win10</cp:lastModifiedBy>
  <cp:revision>128</cp:revision>
  <dcterms:created xsi:type="dcterms:W3CDTF">2018-08-08T12:07:43Z</dcterms:created>
  <dcterms:modified xsi:type="dcterms:W3CDTF">2020-05-04T17:35:55Z</dcterms:modified>
</cp:coreProperties>
</file>