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62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97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20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81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60727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43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508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86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74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390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6918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0670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PLANCTOMYCETES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</a:t>
            </a:r>
            <a:r>
              <a:rPr lang="en-US" dirty="0" smtClean="0"/>
              <a:t>tem </a:t>
            </a:r>
            <a:r>
              <a:rPr lang="en-US" dirty="0"/>
              <a:t>and budding bacteria </a:t>
            </a:r>
            <a:r>
              <a:rPr lang="tr-TR" dirty="0" smtClean="0"/>
              <a:t>are</a:t>
            </a:r>
            <a:r>
              <a:rPr lang="en-US" dirty="0" smtClean="0"/>
              <a:t> </a:t>
            </a:r>
            <a:r>
              <a:rPr lang="en-US" dirty="0"/>
              <a:t>unusual bacterial group that challenges not only phylogenetically unique but also the definition of "prokaryote".</a:t>
            </a:r>
          </a:p>
          <a:p>
            <a:r>
              <a:rPr lang="en-US" dirty="0" smtClean="0"/>
              <a:t>(</a:t>
            </a:r>
            <a:r>
              <a:rPr lang="en-US" i="1" dirty="0" err="1"/>
              <a:t>Planctomyces</a:t>
            </a:r>
            <a:r>
              <a:rPr lang="en-US" i="1" dirty="0"/>
              <a:t>, </a:t>
            </a:r>
            <a:r>
              <a:rPr lang="en-US" i="1" dirty="0" err="1"/>
              <a:t>Pirellula</a:t>
            </a:r>
            <a:r>
              <a:rPr lang="en-US" i="1" dirty="0"/>
              <a:t>, </a:t>
            </a:r>
            <a:r>
              <a:rPr lang="en-US" i="1" dirty="0" err="1"/>
              <a:t>Gemmata</a:t>
            </a:r>
            <a:r>
              <a:rPr lang="en-US" dirty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815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far, all species of </a:t>
            </a:r>
            <a:r>
              <a:rPr lang="en-US" i="1" dirty="0" err="1"/>
              <a:t>Planctomycetes</a:t>
            </a:r>
            <a:r>
              <a:rPr lang="en-US" dirty="0"/>
              <a:t> have been found to have intracellular compartments </a:t>
            </a:r>
            <a:endParaRPr lang="tr-TR" dirty="0" smtClean="0"/>
          </a:p>
          <a:p>
            <a:r>
              <a:rPr lang="en-US" dirty="0" smtClean="0"/>
              <a:t>In </a:t>
            </a:r>
            <a:r>
              <a:rPr lang="en-US" dirty="0"/>
              <a:t>any other group of known prokaryotes, internal compartments similar to eukaryotes were not found.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233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3457" y="958453"/>
            <a:ext cx="11120284" cy="5176876"/>
          </a:xfrm>
        </p:spPr>
        <p:txBody>
          <a:bodyPr>
            <a:normAutofit/>
          </a:bodyPr>
          <a:lstStyle/>
          <a:p>
            <a:r>
              <a:rPr lang="en-US" i="1" dirty="0" err="1"/>
              <a:t>Planctomycetes</a:t>
            </a:r>
            <a:r>
              <a:rPr lang="en-US" i="1" dirty="0"/>
              <a:t> produce a structure called </a:t>
            </a:r>
            <a:r>
              <a:rPr lang="en-US" i="1" dirty="0" err="1" smtClean="0"/>
              <a:t>pyrellulosome</a:t>
            </a:r>
            <a:r>
              <a:rPr lang="en-US" i="1" dirty="0" smtClean="0"/>
              <a:t>, </a:t>
            </a:r>
            <a:r>
              <a:rPr lang="en-US" i="1" dirty="0"/>
              <a:t>which contains nucleoid, ribosome and other important cytoplasmic components and is not surrounded by a unit membrane.</a:t>
            </a:r>
          </a:p>
          <a:p>
            <a:r>
              <a:rPr lang="en-US" i="1" dirty="0"/>
              <a:t>The </a:t>
            </a:r>
            <a:r>
              <a:rPr lang="en-US" i="1" dirty="0" err="1"/>
              <a:t>gemmata</a:t>
            </a:r>
            <a:r>
              <a:rPr lang="en-US" i="1" dirty="0"/>
              <a:t> nucleoid is surrounded by a double-membrane "nuclear envelope" analog to the nuclear membrane in eukaryotic cells.</a:t>
            </a:r>
          </a:p>
          <a:p>
            <a:r>
              <a:rPr lang="en-US" i="1" dirty="0"/>
              <a:t>Another interesting partition is the relative of </a:t>
            </a:r>
            <a:r>
              <a:rPr lang="en-US" i="1" dirty="0" err="1"/>
              <a:t>Planctomyces</a:t>
            </a:r>
            <a:r>
              <a:rPr lang="en-US" i="1" dirty="0"/>
              <a:t>,</a:t>
            </a:r>
          </a:p>
          <a:p>
            <a:r>
              <a:rPr lang="en-US" i="1" dirty="0"/>
              <a:t>It is found in </a:t>
            </a:r>
            <a:r>
              <a:rPr lang="en-US" i="1" dirty="0" err="1"/>
              <a:t>Brocadia</a:t>
            </a:r>
            <a:r>
              <a:rPr lang="en-US" i="1" dirty="0"/>
              <a:t> </a:t>
            </a:r>
            <a:r>
              <a:rPr lang="en-US" i="1" dirty="0" err="1"/>
              <a:t>anammoxidans</a:t>
            </a:r>
            <a:r>
              <a:rPr lang="en-US" i="1" dirty="0"/>
              <a:t>' </a:t>
            </a:r>
            <a:r>
              <a:rPr lang="en-US" i="1" dirty="0" err="1"/>
              <a:t>anamoxosome</a:t>
            </a:r>
            <a:r>
              <a:rPr lang="en-US" i="1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03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Spirochetes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8426" y="1666526"/>
            <a:ext cx="10972800" cy="4572000"/>
          </a:xfrm>
        </p:spPr>
        <p:txBody>
          <a:bodyPr>
            <a:normAutofit/>
          </a:bodyPr>
          <a:lstStyle/>
          <a:p>
            <a:r>
              <a:rPr lang="tr-TR" i="1" dirty="0" err="1" smtClean="0"/>
              <a:t>Spirocheta</a:t>
            </a:r>
            <a:r>
              <a:rPr lang="tr-TR" i="1" dirty="0" smtClean="0"/>
              <a:t>, </a:t>
            </a:r>
            <a:r>
              <a:rPr lang="tr-TR" i="1" dirty="0" err="1" smtClean="0"/>
              <a:t>Treponema</a:t>
            </a:r>
            <a:r>
              <a:rPr lang="tr-TR" i="1" dirty="0" smtClean="0"/>
              <a:t>,</a:t>
            </a:r>
            <a:r>
              <a:rPr lang="tr-TR" i="1" dirty="0" err="1" smtClean="0"/>
              <a:t>Cristispira</a:t>
            </a:r>
            <a:r>
              <a:rPr lang="tr-TR" i="1" dirty="0" smtClean="0"/>
              <a:t>, </a:t>
            </a:r>
            <a:endParaRPr lang="tr-TR" dirty="0" smtClean="0"/>
          </a:p>
          <a:p>
            <a:pPr>
              <a:buNone/>
            </a:pPr>
            <a:r>
              <a:rPr lang="tr-TR" i="1" dirty="0" smtClean="0"/>
              <a:t>    </a:t>
            </a:r>
            <a:r>
              <a:rPr lang="tr-TR" i="1" dirty="0" err="1" smtClean="0"/>
              <a:t>Leptospira</a:t>
            </a:r>
            <a:r>
              <a:rPr lang="tr-TR" i="1" dirty="0" smtClean="0"/>
              <a:t>, </a:t>
            </a:r>
            <a:r>
              <a:rPr lang="tr-TR" i="1" dirty="0" err="1" smtClean="0"/>
              <a:t>Borrelia</a:t>
            </a:r>
            <a:endParaRPr lang="tr-TR" i="1" dirty="0" smtClean="0"/>
          </a:p>
          <a:p>
            <a:r>
              <a:rPr lang="en-US" dirty="0" err="1"/>
              <a:t>Spirochet</a:t>
            </a:r>
            <a:r>
              <a:rPr lang="en-US" dirty="0"/>
              <a:t> </a:t>
            </a:r>
            <a:r>
              <a:rPr lang="en-US" dirty="0" err="1" smtClean="0"/>
              <a:t>cel</a:t>
            </a:r>
            <a:r>
              <a:rPr lang="tr-TR" dirty="0" smtClean="0"/>
              <a:t>l is</a:t>
            </a:r>
            <a:r>
              <a:rPr lang="en-US" dirty="0" smtClean="0"/>
              <a:t> </a:t>
            </a:r>
            <a:r>
              <a:rPr lang="en-US" dirty="0"/>
              <a:t>morphologically unique.</a:t>
            </a:r>
          </a:p>
          <a:p>
            <a:r>
              <a:rPr lang="en-US" dirty="0"/>
              <a:t>Movement is provided by one or more whips from each pole.</a:t>
            </a:r>
          </a:p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tr-TR" i="1" dirty="0" err="1"/>
              <a:t>S</a:t>
            </a:r>
            <a:r>
              <a:rPr lang="en-US" i="1" dirty="0" err="1" smtClean="0"/>
              <a:t>pirochet</a:t>
            </a:r>
            <a:r>
              <a:rPr lang="en-US" dirty="0" smtClean="0"/>
              <a:t> </a:t>
            </a:r>
            <a:r>
              <a:rPr lang="en-US" dirty="0"/>
              <a:t>whip is in the form of </a:t>
            </a:r>
            <a:r>
              <a:rPr lang="en-US" dirty="0" err="1"/>
              <a:t>endoflagella</a:t>
            </a:r>
            <a:r>
              <a:rPr lang="en-US" dirty="0"/>
              <a:t> (</a:t>
            </a:r>
            <a:r>
              <a:rPr lang="en-US" dirty="0" err="1" smtClean="0"/>
              <a:t>i</a:t>
            </a:r>
            <a:r>
              <a:rPr lang="tr-TR" dirty="0" err="1" smtClean="0"/>
              <a:t>nner</a:t>
            </a:r>
            <a:r>
              <a:rPr lang="tr-TR" dirty="0" smtClean="0"/>
              <a:t> </a:t>
            </a:r>
            <a:r>
              <a:rPr lang="tr-TR" dirty="0" err="1" smtClean="0"/>
              <a:t>flagellum</a:t>
            </a:r>
            <a:r>
              <a:rPr lang="en-US" dirty="0" smtClean="0"/>
              <a:t>).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8297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/>
              <a:t>Borrelia</a:t>
            </a:r>
            <a:r>
              <a:rPr lang="en-US" i="1" dirty="0"/>
              <a:t> </a:t>
            </a:r>
            <a:r>
              <a:rPr lang="en-US" i="1" dirty="0" err="1"/>
              <a:t>burgdorferi</a:t>
            </a:r>
            <a:r>
              <a:rPr lang="en-US" i="1" dirty="0"/>
              <a:t> is </a:t>
            </a:r>
            <a:r>
              <a:rPr lang="tr-TR" i="1" dirty="0" smtClean="0"/>
              <a:t>the</a:t>
            </a:r>
            <a:r>
              <a:rPr lang="en-US" i="1" dirty="0" smtClean="0"/>
              <a:t> </a:t>
            </a:r>
            <a:r>
              <a:rPr lang="en-US" i="1" dirty="0"/>
              <a:t>cause of Lyme disease.</a:t>
            </a:r>
          </a:p>
          <a:p>
            <a:r>
              <a:rPr lang="en-US" i="1" dirty="0" err="1"/>
              <a:t>Borrelia</a:t>
            </a:r>
            <a:r>
              <a:rPr lang="en-US" i="1" dirty="0"/>
              <a:t> </a:t>
            </a:r>
            <a:r>
              <a:rPr lang="en-US" i="1" dirty="0" err="1"/>
              <a:t>burgdorferi</a:t>
            </a:r>
            <a:r>
              <a:rPr lang="en-US" i="1" dirty="0"/>
              <a:t> </a:t>
            </a:r>
            <a:r>
              <a:rPr lang="en-US" dirty="0"/>
              <a:t>also has a linear chromosome (unlike the annular), which has been found in very few of the bacteria ever known.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828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Deinococcus</a:t>
            </a:r>
            <a:r>
              <a:rPr lang="tr-TR" b="1" i="1" dirty="0" smtClean="0"/>
              <a:t>  </a:t>
            </a:r>
            <a:r>
              <a:rPr lang="tr-TR" b="1" dirty="0" smtClean="0"/>
              <a:t>and  </a:t>
            </a:r>
            <a:r>
              <a:rPr lang="tr-TR" b="1" i="1" dirty="0" err="1" smtClean="0"/>
              <a:t>Thermus</a:t>
            </a:r>
            <a:r>
              <a:rPr lang="tr-TR" b="1" i="1" dirty="0" smtClean="0"/>
              <a:t> </a:t>
            </a:r>
            <a:r>
              <a:rPr lang="tr-TR" b="1" i="1" dirty="0" err="1" smtClean="0"/>
              <a:t>Species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/>
              <a:t>Thermus</a:t>
            </a:r>
            <a:r>
              <a:rPr lang="tr-TR" i="1" dirty="0"/>
              <a:t> </a:t>
            </a:r>
            <a:r>
              <a:rPr lang="tr-TR" i="1" dirty="0" err="1"/>
              <a:t>aquaticus</a:t>
            </a:r>
            <a:r>
              <a:rPr lang="tr-TR" i="1" dirty="0"/>
              <a:t>, </a:t>
            </a:r>
            <a:r>
              <a:rPr lang="tr-TR" dirty="0" err="1"/>
              <a:t>where</a:t>
            </a:r>
            <a:r>
              <a:rPr lang="tr-TR" dirty="0"/>
              <a:t> the enzyme </a:t>
            </a:r>
            <a:r>
              <a:rPr lang="tr-TR" dirty="0" err="1"/>
              <a:t>Taq</a:t>
            </a:r>
            <a:r>
              <a:rPr lang="tr-TR" dirty="0"/>
              <a:t> DNA </a:t>
            </a:r>
            <a:r>
              <a:rPr lang="tr-TR" dirty="0" err="1"/>
              <a:t>polymerase</a:t>
            </a:r>
            <a:r>
              <a:rPr lang="tr-TR" dirty="0"/>
              <a:t> is </a:t>
            </a:r>
            <a:r>
              <a:rPr lang="tr-TR" dirty="0" smtClean="0"/>
              <a:t>obtained</a:t>
            </a:r>
            <a:endParaRPr lang="tr-TR" dirty="0"/>
          </a:p>
          <a:p>
            <a:r>
              <a:rPr lang="tr-TR" i="1" dirty="0" err="1"/>
              <a:t>Deionococci</a:t>
            </a:r>
            <a:r>
              <a:rPr lang="tr-TR" i="1" dirty="0"/>
              <a:t> are </a:t>
            </a:r>
            <a:r>
              <a:rPr lang="tr-TR" i="1" dirty="0" smtClean="0"/>
              <a:t>gram-</a:t>
            </a:r>
            <a:r>
              <a:rPr lang="tr-TR" i="1" dirty="0" err="1" smtClean="0"/>
              <a:t>positive</a:t>
            </a:r>
            <a:r>
              <a:rPr lang="tr-TR" i="1" dirty="0"/>
              <a:t>.</a:t>
            </a:r>
          </a:p>
          <a:p>
            <a:r>
              <a:rPr lang="tr-TR" i="1" dirty="0" err="1" smtClean="0"/>
              <a:t>Contains</a:t>
            </a:r>
            <a:r>
              <a:rPr lang="tr-TR" i="1" dirty="0" smtClean="0"/>
              <a:t> </a:t>
            </a:r>
            <a:r>
              <a:rPr lang="tr-TR" i="1" dirty="0"/>
              <a:t>a </a:t>
            </a:r>
            <a:r>
              <a:rPr lang="tr-TR" i="1" dirty="0" err="1"/>
              <a:t>very</a:t>
            </a:r>
            <a:r>
              <a:rPr lang="tr-TR" i="1" dirty="0"/>
              <a:t> </a:t>
            </a:r>
            <a:r>
              <a:rPr lang="tr-TR" i="1" dirty="0" err="1"/>
              <a:t>rare</a:t>
            </a:r>
            <a:r>
              <a:rPr lang="tr-TR" i="1" dirty="0"/>
              <a:t> </a:t>
            </a:r>
            <a:r>
              <a:rPr lang="tr-TR" i="1" dirty="0" err="1"/>
              <a:t>peptidoglycan</a:t>
            </a:r>
            <a:r>
              <a:rPr lang="tr-TR" i="1" dirty="0"/>
              <a:t> </a:t>
            </a:r>
            <a:r>
              <a:rPr lang="tr-TR" i="1" dirty="0" err="1"/>
              <a:t>containing</a:t>
            </a:r>
            <a:r>
              <a:rPr lang="tr-TR" i="1" dirty="0"/>
              <a:t> </a:t>
            </a:r>
            <a:r>
              <a:rPr lang="tr-TR" i="1" dirty="0" err="1"/>
              <a:t>ornithine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2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9433" y="1056898"/>
            <a:ext cx="10972800" cy="4572000"/>
          </a:xfrm>
        </p:spPr>
        <p:txBody>
          <a:bodyPr/>
          <a:lstStyle/>
          <a:p>
            <a:r>
              <a:rPr lang="tr-TR" b="1" dirty="0" err="1" smtClean="0"/>
              <a:t>Radiation</a:t>
            </a:r>
            <a:r>
              <a:rPr lang="tr-TR" b="1" dirty="0" smtClean="0"/>
              <a:t> </a:t>
            </a:r>
            <a:r>
              <a:rPr lang="tr-TR" b="1" dirty="0" err="1" smtClean="0"/>
              <a:t>Resistance</a:t>
            </a:r>
            <a:r>
              <a:rPr lang="tr-TR" b="1" dirty="0" smtClean="0"/>
              <a:t> of </a:t>
            </a:r>
            <a:r>
              <a:rPr lang="tr-TR" b="1" i="1" dirty="0" err="1" smtClean="0"/>
              <a:t>Deinococcus</a:t>
            </a:r>
            <a:r>
              <a:rPr lang="tr-TR" b="1" i="1" dirty="0" smtClean="0"/>
              <a:t>  </a:t>
            </a:r>
            <a:r>
              <a:rPr lang="tr-TR" b="1" i="1" dirty="0" err="1" smtClean="0"/>
              <a:t>radiodurans</a:t>
            </a:r>
            <a:endParaRPr lang="tr-TR" b="1" i="1" dirty="0" smtClean="0"/>
          </a:p>
          <a:p>
            <a:endParaRPr lang="tr-TR" dirty="0" smtClean="0"/>
          </a:p>
          <a:p>
            <a:r>
              <a:rPr lang="en-US" dirty="0"/>
              <a:t>Most </a:t>
            </a:r>
            <a:r>
              <a:rPr lang="en-US" dirty="0" err="1"/>
              <a:t>deinococci</a:t>
            </a:r>
            <a:r>
              <a:rPr lang="en-US" dirty="0"/>
              <a:t> are red or pink depending on their carotenoids</a:t>
            </a:r>
            <a:r>
              <a:rPr lang="en-US" dirty="0" smtClean="0"/>
              <a:t>,</a:t>
            </a:r>
            <a:endParaRPr lang="tr-TR" dirty="0" smtClean="0"/>
          </a:p>
          <a:p>
            <a:endParaRPr lang="en-US" dirty="0"/>
          </a:p>
          <a:p>
            <a:r>
              <a:rPr lang="tr-TR" dirty="0" smtClean="0"/>
              <a:t>M</a:t>
            </a:r>
            <a:r>
              <a:rPr lang="en-US" dirty="0" smtClean="0"/>
              <a:t>any </a:t>
            </a:r>
            <a:r>
              <a:rPr lang="en-US" dirty="0"/>
              <a:t>strains are highly resistant to ultraviolet rays (UV) and </a:t>
            </a:r>
            <a:r>
              <a:rPr lang="en-US" dirty="0" smtClean="0"/>
              <a:t>dry</a:t>
            </a:r>
            <a:r>
              <a:rPr lang="tr-TR" dirty="0" smtClean="0"/>
              <a:t> </a:t>
            </a:r>
            <a:r>
              <a:rPr lang="tr-TR" dirty="0" err="1" smtClean="0"/>
              <a:t>environment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512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45574" y="968408"/>
            <a:ext cx="10972800" cy="4572000"/>
          </a:xfrm>
        </p:spPr>
        <p:txBody>
          <a:bodyPr/>
          <a:lstStyle/>
          <a:p>
            <a:r>
              <a:rPr lang="en-US" b="1" dirty="0"/>
              <a:t>DNA Repair in </a:t>
            </a:r>
            <a:r>
              <a:rPr lang="en-US" b="1" i="1" dirty="0" err="1"/>
              <a:t>Deinococcus</a:t>
            </a:r>
            <a:r>
              <a:rPr lang="en-US" b="1" i="1" dirty="0"/>
              <a:t> </a:t>
            </a:r>
            <a:r>
              <a:rPr lang="en-US" b="1" i="1" dirty="0" err="1" smtClean="0"/>
              <a:t>radiodurans</a:t>
            </a:r>
            <a:endParaRPr lang="tr-TR" b="1" i="1" dirty="0"/>
          </a:p>
          <a:p>
            <a:endParaRPr lang="en-US" b="1" i="1" dirty="0"/>
          </a:p>
          <a:p>
            <a:r>
              <a:rPr lang="en-US" dirty="0"/>
              <a:t>DNA repair </a:t>
            </a:r>
            <a:r>
              <a:rPr lang="en-US" dirty="0" smtClean="0"/>
              <a:t>mechanism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Regulation of </a:t>
            </a:r>
            <a:r>
              <a:rPr lang="en-US" dirty="0" smtClean="0"/>
              <a:t>DNA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Finding </a:t>
            </a:r>
            <a:r>
              <a:rPr lang="en-US" dirty="0"/>
              <a:t>cells in </a:t>
            </a:r>
            <a:r>
              <a:rPr lang="tr-TR" dirty="0" err="1" smtClean="0"/>
              <a:t>binary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quad</a:t>
            </a:r>
            <a:r>
              <a:rPr lang="tr-TR" dirty="0" err="1" smtClean="0"/>
              <a:t>ruple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6124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282</Words>
  <Application>Microsoft Office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Canlı</vt:lpstr>
      <vt:lpstr>PLANCTOMYCETES </vt:lpstr>
      <vt:lpstr>PowerPoint Sunusu</vt:lpstr>
      <vt:lpstr>PowerPoint Sunusu</vt:lpstr>
      <vt:lpstr>Spirochetes</vt:lpstr>
      <vt:lpstr>PowerPoint Sunusu</vt:lpstr>
      <vt:lpstr>Deinococcus  and  Thermus Species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PLANCTOMYCETES </dc:title>
  <dc:creator>sevgi</dc:creator>
  <cp:lastModifiedBy>ekin</cp:lastModifiedBy>
  <cp:revision>8</cp:revision>
  <dcterms:created xsi:type="dcterms:W3CDTF">2020-01-07T09:36:26Z</dcterms:created>
  <dcterms:modified xsi:type="dcterms:W3CDTF">2020-01-21T08:13:27Z</dcterms:modified>
</cp:coreProperties>
</file>