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700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İkizkenar Üçgen"/>
          <p:cNvSpPr/>
          <p:nvPr/>
        </p:nvSpPr>
        <p:spPr>
          <a:xfrm rot="16200000">
            <a:off x="10387963" y="5038579"/>
            <a:ext cx="1892949" cy="1725637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720726" y="776289"/>
            <a:ext cx="10750549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720726" y="2250280"/>
            <a:ext cx="10750549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>
          <a:xfrm>
            <a:off x="1828800" y="6012657"/>
            <a:ext cx="77216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D9F75050-0E15-4C5B-92B0-66D068882F1F}" type="datetimeFigureOut">
              <a:rPr lang="tr-TR" smtClean="0"/>
              <a:pPr/>
              <a:t>21.01.2020</a:t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>
          <a:xfrm>
            <a:off x="1828800" y="5650705"/>
            <a:ext cx="77216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tr-TR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1189663" y="5752308"/>
            <a:ext cx="67056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996240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21.01.2020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079764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9042400" y="381000"/>
            <a:ext cx="2540000" cy="5486400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381000"/>
            <a:ext cx="8331200" cy="5486400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21.01.2020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592060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267494"/>
            <a:ext cx="10972800" cy="1399032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09600" y="1882808"/>
            <a:ext cx="109728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6388608" y="6480048"/>
            <a:ext cx="2844800" cy="301752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21.01.2020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609600" y="6480970"/>
            <a:ext cx="5680075" cy="300831"/>
          </a:xfrm>
        </p:spPr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118134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Dik Üçgen"/>
          <p:cNvSpPr/>
          <p:nvPr/>
        </p:nvSpPr>
        <p:spPr>
          <a:xfrm flipV="1">
            <a:off x="9379" y="7035"/>
            <a:ext cx="12173243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İkizkenar Üçgen"/>
          <p:cNvSpPr/>
          <p:nvPr/>
        </p:nvSpPr>
        <p:spPr>
          <a:xfrm rot="5400000" flipV="1">
            <a:off x="10387963" y="93786"/>
            <a:ext cx="1892949" cy="1725637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9274176" y="6477000"/>
            <a:ext cx="2844800" cy="30480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21.01.2020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3492501" y="6480970"/>
            <a:ext cx="5680075" cy="300831"/>
          </a:xfrm>
        </p:spPr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1268075" y="809625"/>
            <a:ext cx="670560" cy="300831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1" name="10 Düz Bağlayıcı"/>
          <p:cNvCxnSpPr/>
          <p:nvPr/>
        </p:nvCxnSpPr>
        <p:spPr>
          <a:xfrm rot="10800000">
            <a:off x="8625059" y="9381"/>
            <a:ext cx="3563815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9 Düz Bağlayıcı"/>
          <p:cNvCxnSpPr/>
          <p:nvPr/>
        </p:nvCxnSpPr>
        <p:spPr>
          <a:xfrm flipV="1">
            <a:off x="0" y="7035"/>
            <a:ext cx="12182621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8000" y="271465"/>
            <a:ext cx="9652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508000" y="1633536"/>
            <a:ext cx="51816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  <p:extLst>
      <p:ext uri="{BB962C8B-B14F-4D97-AF65-F5344CB8AC3E}">
        <p14:creationId xmlns:p14="http://schemas.microsoft.com/office/powerpoint/2010/main" val="46072745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09600" y="1722438"/>
            <a:ext cx="53848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722438"/>
            <a:ext cx="53848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>
          <a:xfrm>
            <a:off x="6388608" y="6480969"/>
            <a:ext cx="2844800" cy="301752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21.01.2020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609600" y="6480969"/>
            <a:ext cx="5680075" cy="301752"/>
          </a:xfrm>
        </p:spPr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119360" y="6480969"/>
            <a:ext cx="670560" cy="301752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154353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30931" y="290732"/>
            <a:ext cx="14224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1820008" y="290732"/>
            <a:ext cx="774699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1820008" y="3427124"/>
            <a:ext cx="774699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2696307" y="290732"/>
            <a:ext cx="9144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2696307" y="3427124"/>
            <a:ext cx="9144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>
          <a:xfrm>
            <a:off x="6388608" y="6480969"/>
            <a:ext cx="2840736" cy="301752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21.01.2020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609600" y="6480969"/>
            <a:ext cx="5681472" cy="301752"/>
          </a:xfrm>
        </p:spPr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119360" y="6483096"/>
            <a:ext cx="670560" cy="301752"/>
          </a:xfrm>
        </p:spPr>
        <p:txBody>
          <a:bodyPr/>
          <a:lstStyle>
            <a:lvl1pPr algn="ctr">
              <a:defRPr/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2050855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21.01.2020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708625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>
          <a:xfrm>
            <a:off x="6388608" y="6480969"/>
            <a:ext cx="2844800" cy="301752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21.01.2020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>
          <a:xfrm>
            <a:off x="609600" y="6481891"/>
            <a:ext cx="5680075" cy="300831"/>
          </a:xfrm>
        </p:spPr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119360" y="6480969"/>
            <a:ext cx="670560" cy="301752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927464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92608" y="367664"/>
            <a:ext cx="12192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1514475" y="367664"/>
            <a:ext cx="32512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868333" y="320040"/>
            <a:ext cx="7034784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>
          <a:xfrm>
            <a:off x="8371968" y="6556248"/>
            <a:ext cx="2844800" cy="301752"/>
          </a:xfrm>
        </p:spPr>
        <p:txBody>
          <a:bodyPr/>
          <a:lstStyle>
            <a:lvl1pPr>
              <a:defRPr sz="900"/>
            </a:lvl1pPr>
          </a:lstStyle>
          <a:p>
            <a:fld id="{D9F75050-0E15-4C5B-92B0-66D068882F1F}" type="datetimeFigureOut">
              <a:rPr lang="tr-TR" smtClean="0"/>
              <a:pPr/>
              <a:t>21.01.2020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1514475" y="6556248"/>
            <a:ext cx="6857493" cy="301752"/>
          </a:xfrm>
        </p:spPr>
        <p:txBody>
          <a:bodyPr/>
          <a:lstStyle>
            <a:lvl1pPr>
              <a:defRPr sz="9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1214101" y="6556248"/>
            <a:ext cx="670560" cy="301752"/>
          </a:xfrm>
        </p:spPr>
        <p:txBody>
          <a:bodyPr/>
          <a:lstStyle>
            <a:lvl1pPr>
              <a:defRPr sz="900"/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0139087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92608" y="150896"/>
            <a:ext cx="12192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517649" y="373966"/>
            <a:ext cx="9777984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524000" y="5867400"/>
            <a:ext cx="9777984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>
          <a:xfrm>
            <a:off x="8144256" y="6556248"/>
            <a:ext cx="2804160" cy="301752"/>
          </a:xfrm>
        </p:spPr>
        <p:txBody>
          <a:bodyPr/>
          <a:lstStyle>
            <a:lvl1pPr>
              <a:defRPr sz="900"/>
            </a:lvl1pPr>
          </a:lstStyle>
          <a:p>
            <a:fld id="{D9F75050-0E15-4C5B-92B0-66D068882F1F}" type="datetimeFigureOut">
              <a:rPr lang="tr-TR" smtClean="0"/>
              <a:pPr/>
              <a:t>21.01.2020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1560576" y="6557169"/>
            <a:ext cx="6597429" cy="301752"/>
          </a:xfrm>
        </p:spPr>
        <p:txBody>
          <a:bodyPr/>
          <a:lstStyle>
            <a:lvl1pPr>
              <a:defRPr sz="9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956256" y="6556248"/>
            <a:ext cx="487680" cy="301752"/>
          </a:xfrm>
        </p:spPr>
        <p:txBody>
          <a:bodyPr/>
          <a:lstStyle>
            <a:lvl1pPr algn="ctr">
              <a:defRPr sz="900"/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8691874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Dik Üçgen"/>
          <p:cNvSpPr/>
          <p:nvPr/>
        </p:nvSpPr>
        <p:spPr>
          <a:xfrm>
            <a:off x="9379" y="14069"/>
            <a:ext cx="12173243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cxnSp>
        <p:nvCxnSpPr>
          <p:cNvPr id="8" name="7 Düz Bağlayıcı"/>
          <p:cNvCxnSpPr/>
          <p:nvPr/>
        </p:nvCxnSpPr>
        <p:spPr>
          <a:xfrm>
            <a:off x="0" y="7035"/>
            <a:ext cx="12182621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8 Düz Bağlayıcı"/>
          <p:cNvCxnSpPr/>
          <p:nvPr/>
        </p:nvCxnSpPr>
        <p:spPr>
          <a:xfrm rot="10800000" flipV="1">
            <a:off x="8625059" y="4948410"/>
            <a:ext cx="3563815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609600" y="267494"/>
            <a:ext cx="109728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609600" y="1882808"/>
            <a:ext cx="109728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6388608" y="6480969"/>
            <a:ext cx="28448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21.01.2020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609600" y="6481891"/>
            <a:ext cx="5680075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tr-TR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0119360" y="6480969"/>
            <a:ext cx="67056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7306708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PLANCTOMYCETES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S</a:t>
            </a:r>
            <a:r>
              <a:rPr lang="en-US" dirty="0" smtClean="0"/>
              <a:t>tem </a:t>
            </a:r>
            <a:r>
              <a:rPr lang="en-US" dirty="0"/>
              <a:t>and budding bacteria </a:t>
            </a:r>
            <a:r>
              <a:rPr lang="tr-TR" dirty="0" smtClean="0"/>
              <a:t>are</a:t>
            </a:r>
            <a:r>
              <a:rPr lang="en-US" dirty="0" smtClean="0"/>
              <a:t> </a:t>
            </a:r>
            <a:r>
              <a:rPr lang="en-US" dirty="0"/>
              <a:t>unusual bacterial group that challenges not only phylogenetically unique but also the definition of "prokaryote".</a:t>
            </a:r>
          </a:p>
          <a:p>
            <a:r>
              <a:rPr lang="en-US" dirty="0" smtClean="0"/>
              <a:t>(</a:t>
            </a:r>
            <a:r>
              <a:rPr lang="en-US" i="1" dirty="0" err="1"/>
              <a:t>Planctomyces</a:t>
            </a:r>
            <a:r>
              <a:rPr lang="en-US" i="1" dirty="0"/>
              <a:t>, </a:t>
            </a:r>
            <a:r>
              <a:rPr lang="en-US" i="1" dirty="0" err="1"/>
              <a:t>Pirellula</a:t>
            </a:r>
            <a:r>
              <a:rPr lang="en-US" i="1" dirty="0"/>
              <a:t>, </a:t>
            </a:r>
            <a:r>
              <a:rPr lang="en-US" i="1" dirty="0" err="1"/>
              <a:t>Gemmata</a:t>
            </a:r>
            <a:r>
              <a:rPr lang="en-US" dirty="0"/>
              <a:t>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681544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So far, all species of </a:t>
            </a:r>
            <a:r>
              <a:rPr lang="en-US" i="1" dirty="0" err="1"/>
              <a:t>Planctomycetes</a:t>
            </a:r>
            <a:r>
              <a:rPr lang="en-US" dirty="0"/>
              <a:t> have been found to have intracellular compartments </a:t>
            </a:r>
            <a:endParaRPr lang="tr-TR" dirty="0" smtClean="0"/>
          </a:p>
          <a:p>
            <a:r>
              <a:rPr lang="en-US" dirty="0" smtClean="0"/>
              <a:t>In </a:t>
            </a:r>
            <a:r>
              <a:rPr lang="en-US" dirty="0"/>
              <a:t>any other group of known prokaryotes, internal compartments similar to eukaryotes were not found.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523373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83457" y="958453"/>
            <a:ext cx="11120284" cy="5176876"/>
          </a:xfrm>
        </p:spPr>
        <p:txBody>
          <a:bodyPr>
            <a:normAutofit/>
          </a:bodyPr>
          <a:lstStyle/>
          <a:p>
            <a:r>
              <a:rPr lang="en-US" i="1" dirty="0" err="1"/>
              <a:t>Planctomycetes</a:t>
            </a:r>
            <a:r>
              <a:rPr lang="en-US" i="1" dirty="0"/>
              <a:t> produce a structure called </a:t>
            </a:r>
            <a:r>
              <a:rPr lang="en-US" i="1" dirty="0" err="1" smtClean="0"/>
              <a:t>pyrellulosome</a:t>
            </a:r>
            <a:r>
              <a:rPr lang="en-US" i="1" dirty="0" smtClean="0"/>
              <a:t>, </a:t>
            </a:r>
            <a:r>
              <a:rPr lang="en-US" i="1" dirty="0"/>
              <a:t>which contains nucleoid, ribosome and other important cytoplasmic components and is not surrounded by a unit membrane.</a:t>
            </a:r>
          </a:p>
          <a:p>
            <a:r>
              <a:rPr lang="en-US" i="1" dirty="0"/>
              <a:t>The </a:t>
            </a:r>
            <a:r>
              <a:rPr lang="en-US" i="1" dirty="0" err="1"/>
              <a:t>gemmata</a:t>
            </a:r>
            <a:r>
              <a:rPr lang="en-US" i="1" dirty="0"/>
              <a:t> nucleoid is surrounded by a double-membrane "nuclear envelope" analog to the nuclear membrane in eukaryotic cells.</a:t>
            </a:r>
          </a:p>
          <a:p>
            <a:r>
              <a:rPr lang="en-US" i="1" dirty="0"/>
              <a:t>Another interesting partition is the relative of </a:t>
            </a:r>
            <a:r>
              <a:rPr lang="en-US" i="1" dirty="0" err="1"/>
              <a:t>Planctomyces</a:t>
            </a:r>
            <a:r>
              <a:rPr lang="en-US" i="1" dirty="0"/>
              <a:t>,</a:t>
            </a:r>
          </a:p>
          <a:p>
            <a:r>
              <a:rPr lang="en-US" i="1" dirty="0"/>
              <a:t>It is found in </a:t>
            </a:r>
            <a:r>
              <a:rPr lang="en-US" i="1" dirty="0" err="1"/>
              <a:t>Brocadia</a:t>
            </a:r>
            <a:r>
              <a:rPr lang="en-US" i="1" dirty="0"/>
              <a:t> </a:t>
            </a:r>
            <a:r>
              <a:rPr lang="en-US" i="1" dirty="0" err="1"/>
              <a:t>anammoxidans</a:t>
            </a:r>
            <a:r>
              <a:rPr lang="en-US" i="1" dirty="0"/>
              <a:t>' </a:t>
            </a:r>
            <a:r>
              <a:rPr lang="en-US" i="1" dirty="0" err="1"/>
              <a:t>anamoxosome</a:t>
            </a:r>
            <a:r>
              <a:rPr lang="en-US" i="1" dirty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150384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 smtClean="0"/>
              <a:t>Spirochetes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78426" y="1666526"/>
            <a:ext cx="10972800" cy="4572000"/>
          </a:xfrm>
        </p:spPr>
        <p:txBody>
          <a:bodyPr>
            <a:normAutofit/>
          </a:bodyPr>
          <a:lstStyle/>
          <a:p>
            <a:r>
              <a:rPr lang="tr-TR" i="1" dirty="0" err="1" smtClean="0"/>
              <a:t>Spirocheta</a:t>
            </a:r>
            <a:r>
              <a:rPr lang="tr-TR" i="1" dirty="0" smtClean="0"/>
              <a:t>, </a:t>
            </a:r>
            <a:r>
              <a:rPr lang="tr-TR" i="1" dirty="0" err="1" smtClean="0"/>
              <a:t>Treponema</a:t>
            </a:r>
            <a:r>
              <a:rPr lang="tr-TR" i="1" dirty="0" smtClean="0"/>
              <a:t>,</a:t>
            </a:r>
            <a:r>
              <a:rPr lang="tr-TR" i="1" dirty="0" err="1" smtClean="0"/>
              <a:t>Cristispira</a:t>
            </a:r>
            <a:r>
              <a:rPr lang="tr-TR" i="1" dirty="0" smtClean="0"/>
              <a:t>, </a:t>
            </a:r>
            <a:endParaRPr lang="tr-TR" dirty="0" smtClean="0"/>
          </a:p>
          <a:p>
            <a:pPr>
              <a:buNone/>
            </a:pPr>
            <a:r>
              <a:rPr lang="tr-TR" i="1" dirty="0" smtClean="0"/>
              <a:t>    </a:t>
            </a:r>
            <a:r>
              <a:rPr lang="tr-TR" i="1" dirty="0" err="1" smtClean="0"/>
              <a:t>Leptospira</a:t>
            </a:r>
            <a:r>
              <a:rPr lang="tr-TR" i="1" dirty="0" smtClean="0"/>
              <a:t>, </a:t>
            </a:r>
            <a:r>
              <a:rPr lang="tr-TR" i="1" dirty="0" err="1" smtClean="0"/>
              <a:t>Borrelia</a:t>
            </a:r>
            <a:endParaRPr lang="tr-TR" i="1" dirty="0" smtClean="0"/>
          </a:p>
          <a:p>
            <a:r>
              <a:rPr lang="en-US" dirty="0" err="1"/>
              <a:t>Spirochet</a:t>
            </a:r>
            <a:r>
              <a:rPr lang="en-US" dirty="0"/>
              <a:t> </a:t>
            </a:r>
            <a:r>
              <a:rPr lang="en-US" dirty="0" err="1" smtClean="0"/>
              <a:t>cel</a:t>
            </a:r>
            <a:r>
              <a:rPr lang="tr-TR" dirty="0" smtClean="0"/>
              <a:t>l is</a:t>
            </a:r>
            <a:r>
              <a:rPr lang="en-US" dirty="0" smtClean="0"/>
              <a:t> </a:t>
            </a:r>
            <a:r>
              <a:rPr lang="en-US" dirty="0"/>
              <a:t>morphologically unique.</a:t>
            </a:r>
          </a:p>
          <a:p>
            <a:r>
              <a:rPr lang="en-US" dirty="0"/>
              <a:t>Movement is provided by one or more whips from each pole.</a:t>
            </a:r>
          </a:p>
          <a:p>
            <a:r>
              <a:rPr lang="tr-TR" dirty="0" smtClean="0"/>
              <a:t>T</a:t>
            </a:r>
            <a:r>
              <a:rPr lang="en-US" dirty="0" smtClean="0"/>
              <a:t>he </a:t>
            </a:r>
            <a:r>
              <a:rPr lang="tr-TR" i="1" dirty="0" err="1"/>
              <a:t>S</a:t>
            </a:r>
            <a:r>
              <a:rPr lang="en-US" i="1" dirty="0" err="1" smtClean="0"/>
              <a:t>pirochet</a:t>
            </a:r>
            <a:r>
              <a:rPr lang="en-US" dirty="0" smtClean="0"/>
              <a:t> </a:t>
            </a:r>
            <a:r>
              <a:rPr lang="en-US" dirty="0"/>
              <a:t>whip is in the form of </a:t>
            </a:r>
            <a:r>
              <a:rPr lang="en-US" dirty="0" err="1"/>
              <a:t>endoflagella</a:t>
            </a:r>
            <a:r>
              <a:rPr lang="en-US" dirty="0"/>
              <a:t> (</a:t>
            </a:r>
            <a:r>
              <a:rPr lang="en-US" dirty="0" err="1" smtClean="0"/>
              <a:t>i</a:t>
            </a:r>
            <a:r>
              <a:rPr lang="tr-TR" dirty="0" err="1" smtClean="0"/>
              <a:t>nner</a:t>
            </a:r>
            <a:r>
              <a:rPr lang="tr-TR" dirty="0" smtClean="0"/>
              <a:t> </a:t>
            </a:r>
            <a:r>
              <a:rPr lang="tr-TR" dirty="0" err="1" smtClean="0"/>
              <a:t>flagellum</a:t>
            </a:r>
            <a:r>
              <a:rPr lang="en-US" dirty="0" smtClean="0"/>
              <a:t>).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27829723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i="1" dirty="0" err="1"/>
              <a:t>Borrelia</a:t>
            </a:r>
            <a:r>
              <a:rPr lang="en-US" i="1" dirty="0"/>
              <a:t> </a:t>
            </a:r>
            <a:r>
              <a:rPr lang="en-US" i="1" dirty="0" err="1"/>
              <a:t>burgdorferi</a:t>
            </a:r>
            <a:r>
              <a:rPr lang="en-US" i="1" dirty="0"/>
              <a:t> is </a:t>
            </a:r>
            <a:r>
              <a:rPr lang="tr-TR" i="1" dirty="0" smtClean="0"/>
              <a:t>the</a:t>
            </a:r>
            <a:r>
              <a:rPr lang="en-US" i="1" dirty="0" smtClean="0"/>
              <a:t> </a:t>
            </a:r>
            <a:r>
              <a:rPr lang="en-US" i="1" dirty="0"/>
              <a:t>cause of Lyme disease.</a:t>
            </a:r>
          </a:p>
          <a:p>
            <a:r>
              <a:rPr lang="en-US" i="1" dirty="0" err="1"/>
              <a:t>Borrelia</a:t>
            </a:r>
            <a:r>
              <a:rPr lang="en-US" i="1" dirty="0"/>
              <a:t> </a:t>
            </a:r>
            <a:r>
              <a:rPr lang="en-US" i="1" dirty="0" err="1"/>
              <a:t>burgdorferi</a:t>
            </a:r>
            <a:r>
              <a:rPr lang="en-US" i="1" dirty="0"/>
              <a:t> </a:t>
            </a:r>
            <a:r>
              <a:rPr lang="en-US" dirty="0"/>
              <a:t>also has a linear chromosome (unlike the annular), which has been found in very few of the bacteria ever known.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682889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i="1" dirty="0" err="1" smtClean="0"/>
              <a:t>Deinococcus</a:t>
            </a:r>
            <a:r>
              <a:rPr lang="tr-TR" b="1" i="1" dirty="0" smtClean="0"/>
              <a:t>  </a:t>
            </a:r>
            <a:r>
              <a:rPr lang="tr-TR" b="1" dirty="0" smtClean="0"/>
              <a:t>and  </a:t>
            </a:r>
            <a:r>
              <a:rPr lang="tr-TR" b="1" i="1" dirty="0" err="1" smtClean="0"/>
              <a:t>Thermus</a:t>
            </a:r>
            <a:r>
              <a:rPr lang="tr-TR" b="1" i="1" dirty="0" smtClean="0"/>
              <a:t> </a:t>
            </a:r>
            <a:r>
              <a:rPr lang="tr-TR" b="1" i="1" dirty="0" err="1" smtClean="0"/>
              <a:t>Species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i="1" dirty="0" err="1"/>
              <a:t>Thermus</a:t>
            </a:r>
            <a:r>
              <a:rPr lang="tr-TR" i="1" dirty="0"/>
              <a:t> </a:t>
            </a:r>
            <a:r>
              <a:rPr lang="tr-TR" i="1" dirty="0" err="1"/>
              <a:t>aquaticus</a:t>
            </a:r>
            <a:r>
              <a:rPr lang="tr-TR" i="1" dirty="0"/>
              <a:t>, </a:t>
            </a:r>
            <a:r>
              <a:rPr lang="tr-TR" dirty="0" err="1"/>
              <a:t>where</a:t>
            </a:r>
            <a:r>
              <a:rPr lang="tr-TR" dirty="0"/>
              <a:t> the enzyme </a:t>
            </a:r>
            <a:r>
              <a:rPr lang="tr-TR" dirty="0" err="1"/>
              <a:t>Taq</a:t>
            </a:r>
            <a:r>
              <a:rPr lang="tr-TR" dirty="0"/>
              <a:t> DNA </a:t>
            </a:r>
            <a:r>
              <a:rPr lang="tr-TR" dirty="0" err="1"/>
              <a:t>polymerase</a:t>
            </a:r>
            <a:r>
              <a:rPr lang="tr-TR" dirty="0"/>
              <a:t> is </a:t>
            </a:r>
            <a:r>
              <a:rPr lang="tr-TR" dirty="0" smtClean="0"/>
              <a:t>obtained</a:t>
            </a:r>
            <a:endParaRPr lang="tr-TR" dirty="0"/>
          </a:p>
          <a:p>
            <a:r>
              <a:rPr lang="tr-TR" i="1" dirty="0" err="1"/>
              <a:t>Deionococci</a:t>
            </a:r>
            <a:r>
              <a:rPr lang="tr-TR" i="1" dirty="0"/>
              <a:t> are </a:t>
            </a:r>
            <a:r>
              <a:rPr lang="tr-TR" i="1" dirty="0" smtClean="0"/>
              <a:t>gram-</a:t>
            </a:r>
            <a:r>
              <a:rPr lang="tr-TR" i="1" dirty="0" err="1" smtClean="0"/>
              <a:t>positive</a:t>
            </a:r>
            <a:r>
              <a:rPr lang="tr-TR" i="1" dirty="0"/>
              <a:t>.</a:t>
            </a:r>
          </a:p>
          <a:p>
            <a:r>
              <a:rPr lang="tr-TR" i="1" dirty="0" err="1" smtClean="0"/>
              <a:t>Contains</a:t>
            </a:r>
            <a:r>
              <a:rPr lang="tr-TR" i="1" dirty="0" smtClean="0"/>
              <a:t> </a:t>
            </a:r>
            <a:r>
              <a:rPr lang="tr-TR" i="1" dirty="0"/>
              <a:t>a </a:t>
            </a:r>
            <a:r>
              <a:rPr lang="tr-TR" i="1" dirty="0" err="1"/>
              <a:t>very</a:t>
            </a:r>
            <a:r>
              <a:rPr lang="tr-TR" i="1" dirty="0"/>
              <a:t> </a:t>
            </a:r>
            <a:r>
              <a:rPr lang="tr-TR" i="1" dirty="0" err="1"/>
              <a:t>rare</a:t>
            </a:r>
            <a:r>
              <a:rPr lang="tr-TR" i="1" dirty="0"/>
              <a:t> </a:t>
            </a:r>
            <a:r>
              <a:rPr lang="tr-TR" i="1" dirty="0" err="1"/>
              <a:t>peptidoglycan</a:t>
            </a:r>
            <a:r>
              <a:rPr lang="tr-TR" i="1" dirty="0"/>
              <a:t> </a:t>
            </a:r>
            <a:r>
              <a:rPr lang="tr-TR" i="1" dirty="0" err="1"/>
              <a:t>containing</a:t>
            </a:r>
            <a:r>
              <a:rPr lang="tr-TR" i="1" dirty="0"/>
              <a:t> </a:t>
            </a:r>
            <a:r>
              <a:rPr lang="tr-TR" i="1" dirty="0" err="1"/>
              <a:t>ornithine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5218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19433" y="1056898"/>
            <a:ext cx="10972800" cy="4572000"/>
          </a:xfrm>
        </p:spPr>
        <p:txBody>
          <a:bodyPr/>
          <a:lstStyle/>
          <a:p>
            <a:r>
              <a:rPr lang="tr-TR" b="1" dirty="0" err="1" smtClean="0"/>
              <a:t>Radiation</a:t>
            </a:r>
            <a:r>
              <a:rPr lang="tr-TR" b="1" dirty="0" smtClean="0"/>
              <a:t> </a:t>
            </a:r>
            <a:r>
              <a:rPr lang="tr-TR" b="1" dirty="0" err="1" smtClean="0"/>
              <a:t>Resistance</a:t>
            </a:r>
            <a:r>
              <a:rPr lang="tr-TR" b="1" dirty="0" smtClean="0"/>
              <a:t> of </a:t>
            </a:r>
            <a:r>
              <a:rPr lang="tr-TR" b="1" i="1" dirty="0" err="1" smtClean="0"/>
              <a:t>Deinococcus</a:t>
            </a:r>
            <a:r>
              <a:rPr lang="tr-TR" b="1" i="1" dirty="0" smtClean="0"/>
              <a:t>  </a:t>
            </a:r>
            <a:r>
              <a:rPr lang="tr-TR" b="1" i="1" dirty="0" err="1" smtClean="0"/>
              <a:t>radiodurans</a:t>
            </a:r>
            <a:endParaRPr lang="tr-TR" b="1" i="1" dirty="0" smtClean="0"/>
          </a:p>
          <a:p>
            <a:endParaRPr lang="tr-TR" dirty="0" smtClean="0"/>
          </a:p>
          <a:p>
            <a:r>
              <a:rPr lang="en-US" dirty="0"/>
              <a:t>Most </a:t>
            </a:r>
            <a:r>
              <a:rPr lang="en-US" dirty="0" err="1"/>
              <a:t>deinococci</a:t>
            </a:r>
            <a:r>
              <a:rPr lang="en-US" dirty="0"/>
              <a:t> are red or pink depending on their carotenoids</a:t>
            </a:r>
            <a:r>
              <a:rPr lang="en-US" dirty="0" smtClean="0"/>
              <a:t>,</a:t>
            </a:r>
            <a:endParaRPr lang="tr-TR" dirty="0" smtClean="0"/>
          </a:p>
          <a:p>
            <a:endParaRPr lang="en-US" dirty="0"/>
          </a:p>
          <a:p>
            <a:r>
              <a:rPr lang="tr-TR" dirty="0" smtClean="0"/>
              <a:t>M</a:t>
            </a:r>
            <a:r>
              <a:rPr lang="en-US" dirty="0" smtClean="0"/>
              <a:t>any </a:t>
            </a:r>
            <a:r>
              <a:rPr lang="en-US" dirty="0"/>
              <a:t>strains are highly resistant to ultraviolet rays (UV) and </a:t>
            </a:r>
            <a:r>
              <a:rPr lang="en-US" dirty="0" smtClean="0"/>
              <a:t>dry</a:t>
            </a:r>
            <a:r>
              <a:rPr lang="tr-TR" dirty="0" smtClean="0"/>
              <a:t> </a:t>
            </a:r>
            <a:r>
              <a:rPr lang="tr-TR" dirty="0" err="1" smtClean="0"/>
              <a:t>environment</a:t>
            </a:r>
            <a:r>
              <a:rPr lang="en-US" dirty="0" smtClean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151259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845574" y="968408"/>
            <a:ext cx="10972800" cy="4572000"/>
          </a:xfrm>
        </p:spPr>
        <p:txBody>
          <a:bodyPr/>
          <a:lstStyle/>
          <a:p>
            <a:r>
              <a:rPr lang="en-US" b="1" dirty="0"/>
              <a:t>DNA Repair in </a:t>
            </a:r>
            <a:r>
              <a:rPr lang="en-US" b="1" i="1" dirty="0" err="1"/>
              <a:t>Deinococcus</a:t>
            </a:r>
            <a:r>
              <a:rPr lang="en-US" b="1" i="1" dirty="0"/>
              <a:t> </a:t>
            </a:r>
            <a:r>
              <a:rPr lang="en-US" b="1" i="1" dirty="0" err="1" smtClean="0"/>
              <a:t>radiodurans</a:t>
            </a:r>
            <a:endParaRPr lang="tr-TR" b="1" i="1" dirty="0"/>
          </a:p>
          <a:p>
            <a:endParaRPr lang="en-US" b="1" i="1" dirty="0"/>
          </a:p>
          <a:p>
            <a:r>
              <a:rPr lang="en-US" dirty="0"/>
              <a:t>DNA repair </a:t>
            </a:r>
            <a:r>
              <a:rPr lang="en-US" dirty="0" smtClean="0"/>
              <a:t>mechanism</a:t>
            </a:r>
            <a:endParaRPr lang="tr-TR" dirty="0" smtClean="0"/>
          </a:p>
          <a:p>
            <a:endParaRPr lang="en-US" dirty="0"/>
          </a:p>
          <a:p>
            <a:r>
              <a:rPr lang="en-US" dirty="0"/>
              <a:t>Regulation of </a:t>
            </a:r>
            <a:r>
              <a:rPr lang="en-US" dirty="0" smtClean="0"/>
              <a:t>DNA</a:t>
            </a:r>
            <a:endParaRPr lang="tr-TR" dirty="0" smtClean="0"/>
          </a:p>
          <a:p>
            <a:endParaRPr lang="tr-TR" dirty="0" smtClean="0"/>
          </a:p>
          <a:p>
            <a:r>
              <a:rPr lang="en-US" dirty="0" smtClean="0"/>
              <a:t>Finding </a:t>
            </a:r>
            <a:r>
              <a:rPr lang="en-US" dirty="0"/>
              <a:t>cells in </a:t>
            </a:r>
            <a:r>
              <a:rPr lang="tr-TR" dirty="0" err="1" smtClean="0"/>
              <a:t>binary</a:t>
            </a:r>
            <a:r>
              <a:rPr lang="en-US" dirty="0" smtClean="0"/>
              <a:t> </a:t>
            </a:r>
            <a:r>
              <a:rPr lang="en-US" dirty="0"/>
              <a:t>and </a:t>
            </a:r>
            <a:r>
              <a:rPr lang="en-US" dirty="0" smtClean="0"/>
              <a:t>quad</a:t>
            </a:r>
            <a:r>
              <a:rPr lang="tr-TR" dirty="0" err="1" smtClean="0"/>
              <a:t>ruple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7612440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anlı">
  <a:themeElements>
    <a:clrScheme name="Güven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Canlı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Canlı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282</Words>
  <Application>Microsoft Office PowerPoint</Application>
  <PresentationFormat>Geniş ekran</PresentationFormat>
  <Paragraphs>33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Century Gothic</vt:lpstr>
      <vt:lpstr>Verdana</vt:lpstr>
      <vt:lpstr>Wingdings 2</vt:lpstr>
      <vt:lpstr>Canlı</vt:lpstr>
      <vt:lpstr>PLANCTOMYCETES </vt:lpstr>
      <vt:lpstr>PowerPoint Sunusu</vt:lpstr>
      <vt:lpstr>PowerPoint Sunusu</vt:lpstr>
      <vt:lpstr>Spirochetes</vt:lpstr>
      <vt:lpstr>PowerPoint Sunusu</vt:lpstr>
      <vt:lpstr>Deinococcus  and  Thermus Species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PLANCTOMYCETES </dc:title>
  <dc:creator>sevgi</dc:creator>
  <cp:lastModifiedBy>ekin</cp:lastModifiedBy>
  <cp:revision>8</cp:revision>
  <dcterms:created xsi:type="dcterms:W3CDTF">2020-01-07T09:36:26Z</dcterms:created>
  <dcterms:modified xsi:type="dcterms:W3CDTF">2020-01-21T08:13:27Z</dcterms:modified>
</cp:coreProperties>
</file>