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57" r:id="rId6"/>
    <p:sldId id="258" r:id="rId7"/>
    <p:sldId id="262" r:id="rId8"/>
  </p:sldIdLst>
  <p:sldSz cx="10691813" cy="7559675"/>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1" d="100"/>
          <a:sy n="61" d="100"/>
        </p:scale>
        <p:origin x="107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tr-TR" smtClean="0"/>
              <a:t>Asıl başlık stili için tıklatın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427854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66839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32774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94A3C1-CB02-47BA-87EA-34A1E8863A2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34067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tr-TR" smtClean="0"/>
              <a:t>Asıl başlık stili için tıklatın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94A3C1-CB02-47BA-87EA-34A1E8863A2F}"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16225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94A3C1-CB02-47BA-87EA-34A1E8863A2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743849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smtClean="0"/>
              <a:t>Asıl metin stillerini düzenlemek için tıklatın</a:t>
            </a:r>
          </a:p>
        </p:txBody>
      </p:sp>
      <p:sp>
        <p:nvSpPr>
          <p:cNvPr id="4" name="Content Placeholder 3"/>
          <p:cNvSpPr>
            <a:spLocks noGrp="1"/>
          </p:cNvSpPr>
          <p:nvPr>
            <p:ph sz="half" idx="2"/>
          </p:nvPr>
        </p:nvSpPr>
        <p:spPr>
          <a:xfrm>
            <a:off x="736456" y="2761381"/>
            <a:ext cx="4523137" cy="40615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tr-TR" smtClean="0"/>
              <a:t>Asıl metin stillerini düzenlemek için tıklatın</a:t>
            </a:r>
          </a:p>
        </p:txBody>
      </p:sp>
      <p:sp>
        <p:nvSpPr>
          <p:cNvPr id="6" name="Content Placeholder 5"/>
          <p:cNvSpPr>
            <a:spLocks noGrp="1"/>
          </p:cNvSpPr>
          <p:nvPr>
            <p:ph sz="quarter" idx="4"/>
          </p:nvPr>
        </p:nvSpPr>
        <p:spPr>
          <a:xfrm>
            <a:off x="5412731" y="2761381"/>
            <a:ext cx="4545413" cy="40615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94A3C1-CB02-47BA-87EA-34A1E8863A2F}"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937972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94A3C1-CB02-47BA-87EA-34A1E8863A2F}"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64588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4A3C1-CB02-47BA-87EA-34A1E8863A2F}"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1005787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smtClean="0"/>
              <a:t>Asıl başlık stili için tıklatın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94A3C1-CB02-47BA-87EA-34A1E8863A2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2267792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94A3C1-CB02-47BA-87EA-34A1E8863A2F}"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C745CB-F86D-4FE6-B82D-FD054EA5C783}" type="slidenum">
              <a:rPr lang="tr-TR" smtClean="0"/>
              <a:t>‹#›</a:t>
            </a:fld>
            <a:endParaRPr lang="tr-TR"/>
          </a:p>
        </p:txBody>
      </p:sp>
    </p:spTree>
    <p:extLst>
      <p:ext uri="{BB962C8B-B14F-4D97-AF65-F5344CB8AC3E}">
        <p14:creationId xmlns:p14="http://schemas.microsoft.com/office/powerpoint/2010/main" val="323883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294A3C1-CB02-47BA-87EA-34A1E8863A2F}" type="datetimeFigureOut">
              <a:rPr lang="tr-TR" smtClean="0"/>
              <a:t>2.05.2020</a:t>
            </a:fld>
            <a:endParaRPr lang="tr-TR"/>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20C745CB-F86D-4FE6-B82D-FD054EA5C783}" type="slidenum">
              <a:rPr lang="tr-TR" smtClean="0"/>
              <a:t>‹#›</a:t>
            </a:fld>
            <a:endParaRPr lang="tr-TR"/>
          </a:p>
        </p:txBody>
      </p:sp>
    </p:spTree>
    <p:extLst>
      <p:ext uri="{BB962C8B-B14F-4D97-AF65-F5344CB8AC3E}">
        <p14:creationId xmlns:p14="http://schemas.microsoft.com/office/powerpoint/2010/main" val="2491498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METAMIZOLE SODIUM DETERMINATION</a:t>
            </a:r>
            <a:endParaRPr lang="tr-TR" dirty="0"/>
          </a:p>
        </p:txBody>
      </p:sp>
      <p:sp>
        <p:nvSpPr>
          <p:cNvPr id="3" name="Alt Başlık 2"/>
          <p:cNvSpPr>
            <a:spLocks noGrp="1"/>
          </p:cNvSpPr>
          <p:nvPr>
            <p:ph type="subTitle" idx="1"/>
          </p:nvPr>
        </p:nvSpPr>
        <p:spPr/>
        <p:txBody>
          <a:bodyPr/>
          <a:lstStyle/>
          <a:p>
            <a:r>
              <a:rPr lang="tr-TR" dirty="0" smtClean="0"/>
              <a:t>IODIMETRY</a:t>
            </a:r>
            <a:endParaRPr lang="tr-TR" dirty="0"/>
          </a:p>
        </p:txBody>
      </p:sp>
    </p:spTree>
    <p:extLst>
      <p:ext uri="{BB962C8B-B14F-4D97-AF65-F5344CB8AC3E}">
        <p14:creationId xmlns:p14="http://schemas.microsoft.com/office/powerpoint/2010/main" val="2054393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81686"/>
            <a:ext cx="9221689" cy="681986"/>
          </a:xfrm>
        </p:spPr>
        <p:txBody>
          <a:bodyPr>
            <a:normAutofit fontScale="90000"/>
          </a:bodyPr>
          <a:lstStyle/>
          <a:p>
            <a:r>
              <a:rPr lang="tr-TR" b="1" dirty="0" smtClean="0"/>
              <a:t>TITRATIONS WITH IODINE</a:t>
            </a:r>
            <a:endParaRPr lang="tr-TR" b="1" dirty="0"/>
          </a:p>
        </p:txBody>
      </p:sp>
      <p:sp>
        <p:nvSpPr>
          <p:cNvPr id="3" name="İçerik Yer Tutucusu 2"/>
          <p:cNvSpPr>
            <a:spLocks noGrp="1"/>
          </p:cNvSpPr>
          <p:nvPr>
            <p:ph idx="1"/>
          </p:nvPr>
        </p:nvSpPr>
        <p:spPr/>
        <p:txBody>
          <a:bodyPr>
            <a:normAutofit fontScale="85000" lnSpcReduction="20000"/>
          </a:bodyPr>
          <a:lstStyle/>
          <a:p>
            <a:pPr algn="just"/>
            <a:r>
              <a:rPr lang="tr-TR" dirty="0" err="1"/>
              <a:t>Iodine</a:t>
            </a:r>
            <a:r>
              <a:rPr lang="tr-TR" dirty="0"/>
              <a:t> is a </a:t>
            </a:r>
            <a:r>
              <a:rPr lang="tr-TR" dirty="0" err="1"/>
              <a:t>good</a:t>
            </a:r>
            <a:r>
              <a:rPr lang="tr-TR" dirty="0"/>
              <a:t> </a:t>
            </a:r>
            <a:r>
              <a:rPr lang="tr-TR" dirty="0" err="1"/>
              <a:t>oxidizing</a:t>
            </a:r>
            <a:r>
              <a:rPr lang="tr-TR" dirty="0"/>
              <a:t> </a:t>
            </a:r>
            <a:r>
              <a:rPr lang="tr-TR" dirty="0" err="1"/>
              <a:t>agent</a:t>
            </a:r>
            <a:r>
              <a:rPr lang="tr-TR" dirty="0"/>
              <a:t>. Since </a:t>
            </a:r>
            <a:r>
              <a:rPr lang="tr-TR" dirty="0" err="1"/>
              <a:t>Iodine</a:t>
            </a:r>
            <a:r>
              <a:rPr lang="tr-TR" dirty="0"/>
              <a:t>/</a:t>
            </a:r>
            <a:r>
              <a:rPr lang="tr-TR" dirty="0" err="1"/>
              <a:t>Iodide</a:t>
            </a:r>
            <a:r>
              <a:rPr lang="tr-TR" dirty="0"/>
              <a:t> </a:t>
            </a:r>
            <a:r>
              <a:rPr lang="tr-TR" dirty="0" smtClean="0"/>
              <a:t>(</a:t>
            </a:r>
            <a:r>
              <a:rPr lang="tr-TR" dirty="0"/>
              <a:t>(I</a:t>
            </a:r>
            <a:r>
              <a:rPr lang="tr-TR" baseline="-25000" dirty="0"/>
              <a:t>2</a:t>
            </a:r>
            <a:r>
              <a:rPr lang="tr-TR" dirty="0"/>
              <a:t>/I</a:t>
            </a:r>
            <a:r>
              <a:rPr lang="tr-TR" baseline="30000" dirty="0"/>
              <a:t>-</a:t>
            </a:r>
            <a:r>
              <a:rPr lang="tr-TR" dirty="0" smtClean="0"/>
              <a:t>) </a:t>
            </a:r>
            <a:r>
              <a:rPr lang="tr-TR" dirty="0"/>
              <a:t>has a </a:t>
            </a:r>
            <a:r>
              <a:rPr lang="tr-TR" dirty="0" err="1"/>
              <a:t>standard</a:t>
            </a:r>
            <a:r>
              <a:rPr lang="tr-TR" dirty="0"/>
              <a:t> </a:t>
            </a:r>
            <a:r>
              <a:rPr lang="tr-TR" dirty="0" err="1"/>
              <a:t>redox</a:t>
            </a:r>
            <a:r>
              <a:rPr lang="tr-TR" dirty="0"/>
              <a:t> </a:t>
            </a:r>
            <a:r>
              <a:rPr lang="tr-TR" dirty="0" err="1"/>
              <a:t>potentials</a:t>
            </a:r>
            <a:r>
              <a:rPr lang="tr-TR" dirty="0"/>
              <a:t> </a:t>
            </a:r>
            <a:r>
              <a:rPr lang="tr-TR" dirty="0" err="1"/>
              <a:t>between</a:t>
            </a:r>
            <a:r>
              <a:rPr lang="tr-TR" dirty="0"/>
              <a:t> </a:t>
            </a:r>
            <a:r>
              <a:rPr lang="tr-TR" dirty="0" err="1"/>
              <a:t>strong</a:t>
            </a:r>
            <a:r>
              <a:rPr lang="tr-TR" dirty="0"/>
              <a:t> </a:t>
            </a:r>
            <a:r>
              <a:rPr lang="tr-TR" dirty="0" err="1"/>
              <a:t>oxidizing</a:t>
            </a:r>
            <a:r>
              <a:rPr lang="tr-TR" dirty="0"/>
              <a:t> </a:t>
            </a:r>
            <a:r>
              <a:rPr lang="tr-TR" dirty="0" err="1"/>
              <a:t>agent</a:t>
            </a:r>
            <a:r>
              <a:rPr lang="tr-TR" dirty="0"/>
              <a:t> </a:t>
            </a:r>
            <a:r>
              <a:rPr lang="tr-TR" dirty="0" err="1"/>
              <a:t>and</a:t>
            </a:r>
            <a:r>
              <a:rPr lang="tr-TR" dirty="0"/>
              <a:t> </a:t>
            </a:r>
            <a:r>
              <a:rPr lang="tr-TR" dirty="0" err="1"/>
              <a:t>strong</a:t>
            </a:r>
            <a:r>
              <a:rPr lang="tr-TR" dirty="0"/>
              <a:t> </a:t>
            </a:r>
            <a:r>
              <a:rPr lang="tr-TR" dirty="0" err="1"/>
              <a:t>reducing</a:t>
            </a:r>
            <a:r>
              <a:rPr lang="tr-TR" dirty="0"/>
              <a:t> </a:t>
            </a:r>
            <a:r>
              <a:rPr lang="tr-TR" dirty="0" err="1"/>
              <a:t>agent</a:t>
            </a:r>
            <a:r>
              <a:rPr lang="tr-TR" dirty="0"/>
              <a:t>, it has a </a:t>
            </a:r>
            <a:r>
              <a:rPr lang="tr-TR" dirty="0" err="1"/>
              <a:t>wide</a:t>
            </a:r>
            <a:r>
              <a:rPr lang="tr-TR" dirty="0"/>
              <a:t> </a:t>
            </a:r>
            <a:r>
              <a:rPr lang="tr-TR" dirty="0" err="1"/>
              <a:t>range</a:t>
            </a:r>
            <a:r>
              <a:rPr lang="tr-TR" dirty="0"/>
              <a:t> of </a:t>
            </a:r>
            <a:r>
              <a:rPr lang="tr-TR" dirty="0" err="1" smtClean="0"/>
              <a:t>applications</a:t>
            </a:r>
            <a:r>
              <a:rPr lang="tr-TR" dirty="0" smtClean="0"/>
              <a:t>:</a:t>
            </a:r>
          </a:p>
          <a:p>
            <a:pPr algn="just"/>
            <a:r>
              <a:rPr lang="tr-TR" dirty="0" err="1" smtClean="0"/>
              <a:t>While</a:t>
            </a:r>
            <a:r>
              <a:rPr lang="tr-TR" dirty="0" smtClean="0"/>
              <a:t> </a:t>
            </a:r>
            <a:r>
              <a:rPr lang="tr-TR" dirty="0" err="1"/>
              <a:t>strong</a:t>
            </a:r>
            <a:r>
              <a:rPr lang="tr-TR" dirty="0"/>
              <a:t> </a:t>
            </a:r>
            <a:r>
              <a:rPr lang="tr-TR" dirty="0" err="1"/>
              <a:t>oxidizing</a:t>
            </a:r>
            <a:r>
              <a:rPr lang="tr-TR" dirty="0"/>
              <a:t> </a:t>
            </a:r>
            <a:r>
              <a:rPr lang="tr-TR" dirty="0" err="1"/>
              <a:t>agent</a:t>
            </a:r>
            <a:r>
              <a:rPr lang="tr-TR" dirty="0"/>
              <a:t> </a:t>
            </a:r>
            <a:r>
              <a:rPr lang="tr-TR" dirty="0" err="1"/>
              <a:t>oxidize</a:t>
            </a:r>
            <a:r>
              <a:rPr lang="tr-TR" dirty="0"/>
              <a:t> </a:t>
            </a:r>
            <a:r>
              <a:rPr lang="tr-TR" dirty="0" err="1"/>
              <a:t>iodide</a:t>
            </a:r>
            <a:r>
              <a:rPr lang="tr-TR" dirty="0"/>
              <a:t> </a:t>
            </a:r>
            <a:r>
              <a:rPr lang="tr-TR" dirty="0" err="1"/>
              <a:t>anion</a:t>
            </a:r>
            <a:r>
              <a:rPr lang="tr-TR" dirty="0"/>
              <a:t> </a:t>
            </a:r>
            <a:r>
              <a:rPr lang="tr-TR" dirty="0" smtClean="0"/>
              <a:t>(I</a:t>
            </a:r>
            <a:r>
              <a:rPr lang="tr-TR" baseline="30000" dirty="0" smtClean="0"/>
              <a:t>- </a:t>
            </a:r>
            <a:r>
              <a:rPr lang="tr-TR" dirty="0" smtClean="0"/>
              <a:t>) </a:t>
            </a:r>
            <a:r>
              <a:rPr lang="tr-TR" dirty="0" err="1"/>
              <a:t>to</a:t>
            </a:r>
            <a:r>
              <a:rPr lang="tr-TR" dirty="0"/>
              <a:t> </a:t>
            </a:r>
            <a:r>
              <a:rPr lang="tr-TR" dirty="0" err="1"/>
              <a:t>iodine</a:t>
            </a:r>
            <a:r>
              <a:rPr lang="tr-TR" dirty="0"/>
              <a:t> </a:t>
            </a:r>
            <a:r>
              <a:rPr lang="tr-TR" dirty="0" smtClean="0"/>
              <a:t>(I</a:t>
            </a:r>
            <a:r>
              <a:rPr lang="tr-TR" baseline="-25000" dirty="0" smtClean="0"/>
              <a:t>2</a:t>
            </a:r>
            <a:r>
              <a:rPr lang="tr-TR" baseline="30000" dirty="0" smtClean="0"/>
              <a:t> </a:t>
            </a:r>
            <a:r>
              <a:rPr lang="tr-TR" dirty="0" smtClean="0"/>
              <a:t>), </a:t>
            </a:r>
            <a:r>
              <a:rPr lang="tr-TR" dirty="0" err="1"/>
              <a:t>strong</a:t>
            </a:r>
            <a:r>
              <a:rPr lang="tr-TR" dirty="0"/>
              <a:t> </a:t>
            </a:r>
            <a:r>
              <a:rPr lang="tr-TR" dirty="0" err="1"/>
              <a:t>reducing</a:t>
            </a:r>
            <a:r>
              <a:rPr lang="tr-TR" dirty="0"/>
              <a:t> </a:t>
            </a:r>
            <a:r>
              <a:rPr lang="tr-TR" dirty="0" err="1"/>
              <a:t>agents</a:t>
            </a:r>
            <a:r>
              <a:rPr lang="tr-TR" dirty="0"/>
              <a:t> </a:t>
            </a:r>
            <a:r>
              <a:rPr lang="tr-TR" dirty="0" err="1"/>
              <a:t>reduce</a:t>
            </a:r>
            <a:r>
              <a:rPr lang="tr-TR" dirty="0"/>
              <a:t> </a:t>
            </a:r>
            <a:r>
              <a:rPr lang="tr-TR" dirty="0" err="1"/>
              <a:t>iodine</a:t>
            </a:r>
            <a:r>
              <a:rPr lang="tr-TR" dirty="0"/>
              <a:t> </a:t>
            </a:r>
            <a:r>
              <a:rPr lang="tr-TR" dirty="0" err="1"/>
              <a:t>to</a:t>
            </a:r>
            <a:r>
              <a:rPr lang="tr-TR" dirty="0"/>
              <a:t> </a:t>
            </a:r>
            <a:r>
              <a:rPr lang="tr-TR" dirty="0" err="1"/>
              <a:t>iodide</a:t>
            </a:r>
            <a:r>
              <a:rPr lang="tr-TR" dirty="0"/>
              <a:t> </a:t>
            </a:r>
            <a:r>
              <a:rPr lang="tr-TR" dirty="0" err="1" smtClean="0"/>
              <a:t>anion</a:t>
            </a:r>
            <a:r>
              <a:rPr lang="tr-TR" dirty="0" smtClean="0"/>
              <a:t>.</a:t>
            </a:r>
          </a:p>
          <a:p>
            <a:pPr algn="just"/>
            <a:r>
              <a:rPr lang="tr-TR" dirty="0" smtClean="0"/>
              <a:t>Since </a:t>
            </a:r>
            <a:r>
              <a:rPr lang="tr-TR" dirty="0" err="1"/>
              <a:t>solubility</a:t>
            </a:r>
            <a:r>
              <a:rPr lang="tr-TR" dirty="0"/>
              <a:t> of </a:t>
            </a:r>
            <a:r>
              <a:rPr lang="tr-TR" dirty="0" err="1"/>
              <a:t>iodine</a:t>
            </a:r>
            <a:r>
              <a:rPr lang="tr-TR" dirty="0"/>
              <a:t> in </a:t>
            </a:r>
            <a:r>
              <a:rPr lang="tr-TR" dirty="0" err="1"/>
              <a:t>water</a:t>
            </a:r>
            <a:r>
              <a:rPr lang="tr-TR" dirty="0"/>
              <a:t> is </a:t>
            </a:r>
            <a:r>
              <a:rPr lang="tr-TR" dirty="0" err="1"/>
              <a:t>very</a:t>
            </a:r>
            <a:r>
              <a:rPr lang="tr-TR" dirty="0"/>
              <a:t> </a:t>
            </a:r>
            <a:r>
              <a:rPr lang="tr-TR" dirty="0" err="1"/>
              <a:t>low</a:t>
            </a:r>
            <a:r>
              <a:rPr lang="tr-TR" dirty="0"/>
              <a:t>, KI is </a:t>
            </a:r>
            <a:r>
              <a:rPr lang="tr-TR" dirty="0" err="1"/>
              <a:t>added</a:t>
            </a:r>
            <a:r>
              <a:rPr lang="tr-TR" dirty="0"/>
              <a:t> </a:t>
            </a:r>
            <a:r>
              <a:rPr lang="tr-TR" dirty="0" err="1"/>
              <a:t>to</a:t>
            </a:r>
            <a:r>
              <a:rPr lang="tr-TR" dirty="0"/>
              <a:t> </a:t>
            </a:r>
            <a:r>
              <a:rPr lang="tr-TR" dirty="0" err="1"/>
              <a:t>dissolve</a:t>
            </a:r>
            <a:r>
              <a:rPr lang="tr-TR" dirty="0"/>
              <a:t> it </a:t>
            </a:r>
            <a:r>
              <a:rPr lang="tr-TR" dirty="0" err="1"/>
              <a:t>by</a:t>
            </a:r>
            <a:r>
              <a:rPr lang="tr-TR" dirty="0"/>
              <a:t> </a:t>
            </a:r>
            <a:r>
              <a:rPr lang="tr-TR" dirty="0" err="1"/>
              <a:t>formation</a:t>
            </a:r>
            <a:r>
              <a:rPr lang="tr-TR" dirty="0"/>
              <a:t> of I</a:t>
            </a:r>
            <a:r>
              <a:rPr lang="tr-TR" baseline="-25000" dirty="0"/>
              <a:t>3</a:t>
            </a:r>
            <a:r>
              <a:rPr lang="tr-TR" baseline="30000" dirty="0"/>
              <a:t>- </a:t>
            </a:r>
            <a:r>
              <a:rPr lang="tr-TR" dirty="0"/>
              <a:t> </a:t>
            </a:r>
            <a:r>
              <a:rPr lang="tr-TR" dirty="0" smtClean="0"/>
              <a:t>(</a:t>
            </a:r>
            <a:r>
              <a:rPr lang="tr-TR" dirty="0" err="1"/>
              <a:t>triiodide</a:t>
            </a:r>
            <a:r>
              <a:rPr lang="tr-TR" dirty="0"/>
              <a:t>) </a:t>
            </a:r>
            <a:r>
              <a:rPr lang="tr-TR" dirty="0" err="1"/>
              <a:t>complex</a:t>
            </a:r>
            <a:r>
              <a:rPr lang="tr-TR" dirty="0"/>
              <a:t> </a:t>
            </a:r>
          </a:p>
          <a:p>
            <a:pPr marL="0" indent="0" algn="just">
              <a:buNone/>
            </a:pPr>
            <a:r>
              <a:rPr lang="tr-TR" dirty="0" smtClean="0"/>
              <a:t>	I</a:t>
            </a:r>
            <a:r>
              <a:rPr lang="tr-TR" baseline="-25000" dirty="0" smtClean="0"/>
              <a:t>2</a:t>
            </a:r>
            <a:r>
              <a:rPr lang="tr-TR" dirty="0" smtClean="0"/>
              <a:t> </a:t>
            </a:r>
            <a:r>
              <a:rPr lang="tr-TR" dirty="0"/>
              <a:t>+ I</a:t>
            </a:r>
            <a:r>
              <a:rPr lang="tr-TR" baseline="30000" dirty="0"/>
              <a:t>-</a:t>
            </a:r>
            <a:r>
              <a:rPr lang="tr-TR" dirty="0"/>
              <a:t> </a:t>
            </a:r>
            <a:r>
              <a:rPr lang="tr-TR" dirty="0">
                <a:sym typeface="Wingdings" panose="05000000000000000000" pitchFamily="2" charset="2"/>
              </a:rPr>
              <a:t> </a:t>
            </a:r>
            <a:r>
              <a:rPr lang="tr-TR" dirty="0" smtClean="0"/>
              <a:t>I</a:t>
            </a:r>
            <a:r>
              <a:rPr lang="tr-TR" baseline="-25000" dirty="0" smtClean="0"/>
              <a:t>3</a:t>
            </a:r>
            <a:r>
              <a:rPr lang="tr-TR" baseline="30000" dirty="0" smtClean="0"/>
              <a:t>-</a:t>
            </a:r>
            <a:r>
              <a:rPr lang="tr-TR" dirty="0" smtClean="0"/>
              <a:t> </a:t>
            </a:r>
            <a:endParaRPr lang="tr-TR" dirty="0"/>
          </a:p>
          <a:p>
            <a:pPr algn="just"/>
            <a:r>
              <a:rPr lang="tr-TR" dirty="0" smtClean="0"/>
              <a:t>Since </a:t>
            </a:r>
            <a:r>
              <a:rPr lang="tr-TR" dirty="0" err="1"/>
              <a:t>triiodide</a:t>
            </a:r>
            <a:r>
              <a:rPr lang="tr-TR" dirty="0"/>
              <a:t>/</a:t>
            </a:r>
            <a:r>
              <a:rPr lang="tr-TR" dirty="0" err="1"/>
              <a:t>iodide</a:t>
            </a:r>
            <a:r>
              <a:rPr lang="tr-TR" dirty="0"/>
              <a:t> </a:t>
            </a:r>
            <a:r>
              <a:rPr lang="tr-TR" dirty="0" smtClean="0"/>
              <a:t>(</a:t>
            </a:r>
            <a:r>
              <a:rPr lang="tr-TR" dirty="0"/>
              <a:t>I</a:t>
            </a:r>
            <a:r>
              <a:rPr lang="tr-TR" baseline="-25000" dirty="0"/>
              <a:t>3</a:t>
            </a:r>
            <a:r>
              <a:rPr lang="tr-TR" baseline="30000" dirty="0"/>
              <a:t>-</a:t>
            </a:r>
            <a:r>
              <a:rPr lang="tr-TR" dirty="0"/>
              <a:t>/I</a:t>
            </a:r>
            <a:r>
              <a:rPr lang="tr-TR" baseline="30000" dirty="0"/>
              <a:t>-</a:t>
            </a:r>
            <a:r>
              <a:rPr lang="tr-TR" dirty="0" smtClean="0"/>
              <a:t>) </a:t>
            </a:r>
            <a:r>
              <a:rPr lang="tr-TR" dirty="0" err="1"/>
              <a:t>pair</a:t>
            </a:r>
            <a:r>
              <a:rPr lang="tr-TR" dirty="0"/>
              <a:t> has </a:t>
            </a:r>
            <a:r>
              <a:rPr lang="tr-TR" dirty="0" err="1"/>
              <a:t>same</a:t>
            </a:r>
            <a:r>
              <a:rPr lang="tr-TR" dirty="0"/>
              <a:t> </a:t>
            </a:r>
            <a:r>
              <a:rPr lang="tr-TR" dirty="0" err="1"/>
              <a:t>reduction</a:t>
            </a:r>
            <a:r>
              <a:rPr lang="tr-TR" dirty="0"/>
              <a:t> </a:t>
            </a:r>
            <a:r>
              <a:rPr lang="tr-TR" dirty="0" err="1"/>
              <a:t>potential</a:t>
            </a:r>
            <a:r>
              <a:rPr lang="tr-TR" dirty="0"/>
              <a:t> </a:t>
            </a:r>
            <a:r>
              <a:rPr lang="tr-TR" dirty="0" err="1"/>
              <a:t>with</a:t>
            </a:r>
            <a:r>
              <a:rPr lang="tr-TR" dirty="0"/>
              <a:t> </a:t>
            </a:r>
            <a:r>
              <a:rPr lang="tr-TR" dirty="0" err="1"/>
              <a:t>iodine</a:t>
            </a:r>
            <a:r>
              <a:rPr lang="tr-TR" dirty="0"/>
              <a:t>/</a:t>
            </a:r>
            <a:r>
              <a:rPr lang="tr-TR" dirty="0" err="1"/>
              <a:t>iodide</a:t>
            </a:r>
            <a:r>
              <a:rPr lang="tr-TR" dirty="0"/>
              <a:t> </a:t>
            </a:r>
            <a:r>
              <a:rPr lang="tr-TR" dirty="0" smtClean="0"/>
              <a:t>(I</a:t>
            </a:r>
            <a:r>
              <a:rPr lang="tr-TR" baseline="-25000" dirty="0" smtClean="0"/>
              <a:t>2</a:t>
            </a:r>
            <a:r>
              <a:rPr lang="tr-TR" dirty="0" smtClean="0"/>
              <a:t>/I</a:t>
            </a:r>
            <a:r>
              <a:rPr lang="tr-TR" baseline="30000" dirty="0" smtClean="0"/>
              <a:t>-</a:t>
            </a:r>
            <a:r>
              <a:rPr lang="tr-TR" dirty="0" smtClean="0"/>
              <a:t>) </a:t>
            </a:r>
            <a:r>
              <a:rPr lang="tr-TR" dirty="0" err="1"/>
              <a:t>pair</a:t>
            </a:r>
            <a:r>
              <a:rPr lang="tr-TR" dirty="0"/>
              <a:t> (0,54 V), I</a:t>
            </a:r>
            <a:r>
              <a:rPr lang="tr-TR" baseline="-25000" dirty="0"/>
              <a:t>2</a:t>
            </a:r>
            <a:r>
              <a:rPr lang="tr-TR" dirty="0" smtClean="0"/>
              <a:t> </a:t>
            </a:r>
            <a:r>
              <a:rPr lang="tr-TR" dirty="0"/>
              <a:t>can be </a:t>
            </a:r>
            <a:r>
              <a:rPr lang="tr-TR" dirty="0" err="1"/>
              <a:t>written</a:t>
            </a:r>
            <a:r>
              <a:rPr lang="tr-TR" dirty="0"/>
              <a:t> </a:t>
            </a:r>
            <a:r>
              <a:rPr lang="tr-TR" dirty="0" err="1"/>
              <a:t>instead</a:t>
            </a:r>
            <a:r>
              <a:rPr lang="tr-TR" dirty="0"/>
              <a:t> of I</a:t>
            </a:r>
            <a:r>
              <a:rPr lang="tr-TR" baseline="-25000" dirty="0"/>
              <a:t>3</a:t>
            </a:r>
            <a:r>
              <a:rPr lang="tr-TR" baseline="30000" dirty="0"/>
              <a:t>-</a:t>
            </a:r>
            <a:r>
              <a:rPr lang="tr-TR" dirty="0" smtClean="0"/>
              <a:t> </a:t>
            </a:r>
            <a:r>
              <a:rPr lang="tr-TR" dirty="0" err="1"/>
              <a:t>for</a:t>
            </a:r>
            <a:r>
              <a:rPr lang="tr-TR" dirty="0"/>
              <a:t> </a:t>
            </a:r>
            <a:r>
              <a:rPr lang="tr-TR" dirty="0" err="1"/>
              <a:t>avoiding</a:t>
            </a:r>
            <a:r>
              <a:rPr lang="tr-TR" dirty="0"/>
              <a:t> </a:t>
            </a:r>
            <a:r>
              <a:rPr lang="tr-TR" dirty="0" err="1" smtClean="0"/>
              <a:t>confusion</a:t>
            </a:r>
            <a:r>
              <a:rPr lang="tr-TR" dirty="0" smtClean="0"/>
              <a:t>.</a:t>
            </a:r>
          </a:p>
          <a:p>
            <a:pPr algn="just"/>
            <a:r>
              <a:rPr lang="tr-TR" dirty="0" err="1" smtClean="0"/>
              <a:t>There</a:t>
            </a:r>
            <a:r>
              <a:rPr lang="tr-TR" dirty="0" smtClean="0"/>
              <a:t> </a:t>
            </a:r>
            <a:r>
              <a:rPr lang="tr-TR" dirty="0" err="1"/>
              <a:t>are</a:t>
            </a:r>
            <a:r>
              <a:rPr lang="tr-TR" dirty="0"/>
              <a:t> </a:t>
            </a:r>
            <a:r>
              <a:rPr lang="tr-TR" dirty="0" err="1"/>
              <a:t>two</a:t>
            </a:r>
            <a:r>
              <a:rPr lang="tr-TR" dirty="0"/>
              <a:t> </a:t>
            </a:r>
            <a:r>
              <a:rPr lang="tr-TR" dirty="0" err="1"/>
              <a:t>type</a:t>
            </a:r>
            <a:r>
              <a:rPr lang="tr-TR" dirty="0"/>
              <a:t> of </a:t>
            </a:r>
            <a:r>
              <a:rPr lang="tr-TR" dirty="0" err="1"/>
              <a:t>iodine</a:t>
            </a:r>
            <a:r>
              <a:rPr lang="tr-TR" dirty="0"/>
              <a:t> </a:t>
            </a:r>
            <a:r>
              <a:rPr lang="tr-TR" dirty="0" err="1" smtClean="0"/>
              <a:t>titrations</a:t>
            </a:r>
            <a:r>
              <a:rPr lang="tr-TR" dirty="0" smtClean="0"/>
              <a:t>:</a:t>
            </a:r>
          </a:p>
          <a:p>
            <a:pPr marL="1018321" lvl="1" indent="-514350" algn="just">
              <a:buFont typeface="+mj-lt"/>
              <a:buAutoNum type="arabicPeriod"/>
            </a:pPr>
            <a:r>
              <a:rPr lang="tr-TR" dirty="0" err="1" smtClean="0"/>
              <a:t>Iodimetry</a:t>
            </a:r>
            <a:r>
              <a:rPr lang="tr-TR" dirty="0" smtClean="0"/>
              <a:t> </a:t>
            </a:r>
            <a:r>
              <a:rPr lang="tr-TR" dirty="0"/>
              <a:t>(Direct </a:t>
            </a:r>
            <a:r>
              <a:rPr lang="tr-TR" dirty="0" err="1" smtClean="0"/>
              <a:t>method</a:t>
            </a:r>
            <a:endParaRPr lang="tr-TR" dirty="0" smtClean="0"/>
          </a:p>
          <a:p>
            <a:pPr marL="1018321" lvl="1" indent="-514350" algn="just">
              <a:buFont typeface="+mj-lt"/>
              <a:buAutoNum type="arabicPeriod"/>
            </a:pPr>
            <a:r>
              <a:rPr lang="tr-TR" dirty="0" err="1" smtClean="0"/>
              <a:t>Iodometry</a:t>
            </a:r>
            <a:r>
              <a:rPr lang="tr-TR" dirty="0" smtClean="0"/>
              <a:t> </a:t>
            </a:r>
            <a:r>
              <a:rPr lang="tr-TR" dirty="0"/>
              <a:t>(</a:t>
            </a:r>
            <a:r>
              <a:rPr lang="tr-TR" dirty="0" err="1"/>
              <a:t>Indirect</a:t>
            </a:r>
            <a:r>
              <a:rPr lang="tr-TR" dirty="0"/>
              <a:t> </a:t>
            </a:r>
            <a:r>
              <a:rPr lang="tr-TR" dirty="0" err="1"/>
              <a:t>method</a:t>
            </a:r>
            <a:r>
              <a:rPr lang="tr-TR" dirty="0"/>
              <a:t>)</a:t>
            </a:r>
          </a:p>
        </p:txBody>
      </p:sp>
    </p:spTree>
    <p:extLst>
      <p:ext uri="{BB962C8B-B14F-4D97-AF65-F5344CB8AC3E}">
        <p14:creationId xmlns:p14="http://schemas.microsoft.com/office/powerpoint/2010/main" val="421071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25414"/>
            <a:ext cx="9221689" cy="738257"/>
          </a:xfrm>
        </p:spPr>
        <p:txBody>
          <a:bodyPr>
            <a:normAutofit fontScale="90000"/>
          </a:bodyPr>
          <a:lstStyle/>
          <a:p>
            <a:r>
              <a:rPr lang="tr-TR" b="1" dirty="0" smtClean="0"/>
              <a:t>IODIMETRY AND IODOMETRY</a:t>
            </a:r>
            <a:endParaRPr lang="tr-TR" b="1" dirty="0"/>
          </a:p>
        </p:txBody>
      </p:sp>
      <p:sp>
        <p:nvSpPr>
          <p:cNvPr id="3" name="İçerik Yer Tutucusu 2"/>
          <p:cNvSpPr>
            <a:spLocks noGrp="1"/>
          </p:cNvSpPr>
          <p:nvPr>
            <p:ph idx="1"/>
          </p:nvPr>
        </p:nvSpPr>
        <p:spPr>
          <a:xfrm>
            <a:off x="735062" y="2012414"/>
            <a:ext cx="9221689" cy="4796544"/>
          </a:xfrm>
        </p:spPr>
        <p:txBody>
          <a:bodyPr>
            <a:normAutofit fontScale="70000" lnSpcReduction="20000"/>
          </a:bodyPr>
          <a:lstStyle/>
          <a:p>
            <a:pPr algn="just"/>
            <a:r>
              <a:rPr lang="en-US" b="1" u="sng" dirty="0" err="1" smtClean="0"/>
              <a:t>Iodimetry</a:t>
            </a:r>
            <a:r>
              <a:rPr lang="en-US" b="1" u="sng" dirty="0" smtClean="0"/>
              <a:t> (Direct method): </a:t>
            </a:r>
            <a:r>
              <a:rPr lang="en-US" dirty="0" smtClean="0"/>
              <a:t>In this method, a reducing agent is titrated with a standard iodine solution. Reaction medium either neutral or mild acidic. The </a:t>
            </a:r>
            <a:r>
              <a:rPr lang="en-US" dirty="0" err="1" smtClean="0"/>
              <a:t>analytes</a:t>
            </a:r>
            <a:r>
              <a:rPr lang="en-US" dirty="0" smtClean="0"/>
              <a:t> having standard reduction potentials lower than iodine/iodide pair are oxidized by iodine. </a:t>
            </a:r>
            <a:endParaRPr lang="tr-TR" dirty="0" smtClean="0"/>
          </a:p>
          <a:p>
            <a:pPr algn="just"/>
            <a:r>
              <a:rPr lang="en-US" b="1" u="sng" dirty="0" err="1" smtClean="0"/>
              <a:t>Iodometry</a:t>
            </a:r>
            <a:r>
              <a:rPr lang="en-US" b="1" u="sng" dirty="0" smtClean="0"/>
              <a:t> (Indirect method): </a:t>
            </a:r>
            <a:r>
              <a:rPr lang="en-US" dirty="0" smtClean="0"/>
              <a:t>In this method, excess of iodide (</a:t>
            </a:r>
            <a:r>
              <a:rPr lang="tr-TR" dirty="0" smtClean="0"/>
              <a:t>I</a:t>
            </a:r>
            <a:r>
              <a:rPr lang="tr-TR" baseline="30000" dirty="0" smtClean="0"/>
              <a:t>-</a:t>
            </a:r>
            <a:r>
              <a:rPr lang="en-US" dirty="0" smtClean="0"/>
              <a:t>) is added on an oxidizing agent (</a:t>
            </a:r>
            <a:r>
              <a:rPr lang="en-US" dirty="0" err="1" smtClean="0"/>
              <a:t>analyte</a:t>
            </a:r>
            <a:r>
              <a:rPr lang="en-US" dirty="0" smtClean="0"/>
              <a:t>) and iodine (</a:t>
            </a:r>
            <a:r>
              <a:rPr lang="tr-TR" dirty="0" smtClean="0"/>
              <a:t>I</a:t>
            </a:r>
            <a:r>
              <a:rPr lang="tr-TR" baseline="-25000" dirty="0" smtClean="0"/>
              <a:t>2</a:t>
            </a:r>
            <a:r>
              <a:rPr lang="en-US" dirty="0" smtClean="0"/>
              <a:t>) is produced depending on the amount of </a:t>
            </a:r>
            <a:r>
              <a:rPr lang="en-US" dirty="0" err="1" smtClean="0"/>
              <a:t>analyte</a:t>
            </a:r>
            <a:r>
              <a:rPr lang="en-US" dirty="0" smtClean="0"/>
              <a:t>. Then produced iodine is titrated with standard thiosulfate (</a:t>
            </a:r>
            <a:r>
              <a:rPr lang="tr-TR" dirty="0" smtClean="0"/>
              <a:t>S</a:t>
            </a:r>
            <a:r>
              <a:rPr lang="tr-TR" baseline="-25000" dirty="0" smtClean="0"/>
              <a:t>2</a:t>
            </a:r>
            <a:r>
              <a:rPr lang="tr-TR" dirty="0" smtClean="0"/>
              <a:t>O</a:t>
            </a:r>
            <a:r>
              <a:rPr lang="tr-TR" baseline="-25000" dirty="0" smtClean="0"/>
              <a:t>3</a:t>
            </a:r>
            <a:r>
              <a:rPr lang="tr-TR" baseline="30000" dirty="0" smtClean="0"/>
              <a:t>-2</a:t>
            </a:r>
            <a:r>
              <a:rPr lang="en-US" dirty="0" smtClean="0"/>
              <a:t>) solution. The advantage of this method is that even small amount of iodine can be easily observed because of the color of iodine</a:t>
            </a:r>
            <a:r>
              <a:rPr lang="tr-TR" dirty="0" smtClean="0"/>
              <a:t>.</a:t>
            </a:r>
          </a:p>
          <a:p>
            <a:pPr algn="just"/>
            <a:r>
              <a:rPr lang="en-US" dirty="0" smtClean="0"/>
              <a:t>Iodine reactions are not favored in alkali medium because internal redox reaction can be observed in alkali medium. </a:t>
            </a:r>
            <a:endParaRPr lang="tr-TR" dirty="0" smtClean="0"/>
          </a:p>
          <a:p>
            <a:pPr algn="just"/>
            <a:r>
              <a:rPr lang="en-US" dirty="0" smtClean="0"/>
              <a:t>Starch is the indicator in iodine titrations. Starch and iodine form a complex having strong blue color. In </a:t>
            </a:r>
            <a:r>
              <a:rPr lang="en-US" dirty="0" err="1" smtClean="0"/>
              <a:t>iodimetry</a:t>
            </a:r>
            <a:r>
              <a:rPr lang="en-US" dirty="0" smtClean="0"/>
              <a:t>, end point is observed by blue color formation which is the result of starch-iodine complex after all </a:t>
            </a:r>
            <a:r>
              <a:rPr lang="en-US" dirty="0" err="1" smtClean="0"/>
              <a:t>analyte</a:t>
            </a:r>
            <a:r>
              <a:rPr lang="en-US" dirty="0" smtClean="0"/>
              <a:t> is consumed and unreduced iodine exist in the medium. On the other hand, in </a:t>
            </a:r>
            <a:r>
              <a:rPr lang="en-US" dirty="0" err="1" smtClean="0"/>
              <a:t>iodometry</a:t>
            </a:r>
            <a:r>
              <a:rPr lang="en-US" dirty="0" smtClean="0"/>
              <a:t>, since at the beginning of the titration there is iodine in the medium, blue color is observed at first. Then at the end point, since all iodine is reduced, blue color disappears.</a:t>
            </a:r>
            <a:endParaRPr lang="tr-TR" dirty="0"/>
          </a:p>
        </p:txBody>
      </p:sp>
    </p:spTree>
    <p:extLst>
      <p:ext uri="{BB962C8B-B14F-4D97-AF65-F5344CB8AC3E}">
        <p14:creationId xmlns:p14="http://schemas.microsoft.com/office/powerpoint/2010/main" val="125590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39482"/>
            <a:ext cx="9221689" cy="724189"/>
          </a:xfrm>
        </p:spPr>
        <p:txBody>
          <a:bodyPr>
            <a:normAutofit fontScale="90000"/>
          </a:bodyPr>
          <a:lstStyle/>
          <a:p>
            <a:r>
              <a:rPr lang="tr-TR" b="1" dirty="0" smtClean="0"/>
              <a:t>STANDARDIZATION OF IODINE</a:t>
            </a:r>
            <a:endParaRPr lang="tr-TR" b="1" dirty="0"/>
          </a:p>
        </p:txBody>
      </p:sp>
      <p:sp>
        <p:nvSpPr>
          <p:cNvPr id="3" name="İçerik Yer Tutucusu 2"/>
          <p:cNvSpPr>
            <a:spLocks noGrp="1"/>
          </p:cNvSpPr>
          <p:nvPr>
            <p:ph idx="1"/>
          </p:nvPr>
        </p:nvSpPr>
        <p:spPr/>
        <p:txBody>
          <a:bodyPr/>
          <a:lstStyle/>
          <a:p>
            <a:pPr algn="just"/>
            <a:r>
              <a:rPr lang="en-US" dirty="0" smtClean="0"/>
              <a:t>Iodine </a:t>
            </a:r>
            <a:r>
              <a:rPr lang="en-US" dirty="0"/>
              <a:t>solution is standardized with </a:t>
            </a:r>
            <a:r>
              <a:rPr lang="en-US" dirty="0" err="1"/>
              <a:t>arsenite</a:t>
            </a:r>
            <a:r>
              <a:rPr lang="en-US" dirty="0"/>
              <a:t> </a:t>
            </a:r>
            <a:r>
              <a:rPr lang="en-US" dirty="0" smtClean="0"/>
              <a:t>(</a:t>
            </a:r>
            <a:r>
              <a:rPr lang="tr-TR" dirty="0" smtClean="0"/>
              <a:t>AsO</a:t>
            </a:r>
            <a:r>
              <a:rPr lang="tr-TR" baseline="-25000" dirty="0" smtClean="0"/>
              <a:t>3</a:t>
            </a:r>
            <a:r>
              <a:rPr lang="tr-TR" baseline="30000" dirty="0" smtClean="0"/>
              <a:t>-3</a:t>
            </a:r>
            <a:r>
              <a:rPr lang="en-US" dirty="0" smtClean="0"/>
              <a:t>)</a:t>
            </a:r>
            <a:endParaRPr lang="tr-TR" dirty="0" smtClean="0"/>
          </a:p>
          <a:p>
            <a:pPr algn="just"/>
            <a:r>
              <a:rPr lang="en-US" dirty="0" smtClean="0"/>
              <a:t>Transfer</a:t>
            </a:r>
            <a:r>
              <a:rPr lang="tr-TR" dirty="0" smtClean="0"/>
              <a:t> </a:t>
            </a:r>
            <a:r>
              <a:rPr lang="en-US" dirty="0" smtClean="0"/>
              <a:t>10 </a:t>
            </a:r>
            <a:r>
              <a:rPr lang="en-US" dirty="0"/>
              <a:t>mL of </a:t>
            </a:r>
            <a:r>
              <a:rPr lang="en-US" dirty="0" err="1"/>
              <a:t>arsenite</a:t>
            </a:r>
            <a:r>
              <a:rPr lang="en-US" dirty="0"/>
              <a:t> with known </a:t>
            </a:r>
            <a:r>
              <a:rPr lang="en-US" dirty="0" smtClean="0"/>
              <a:t>concentration</a:t>
            </a:r>
            <a:r>
              <a:rPr lang="tr-TR" dirty="0" smtClean="0"/>
              <a:t> </a:t>
            </a:r>
            <a:r>
              <a:rPr lang="en-US" dirty="0" smtClean="0"/>
              <a:t>to </a:t>
            </a:r>
            <a:r>
              <a:rPr lang="en-US" dirty="0"/>
              <a:t>an </a:t>
            </a:r>
            <a:r>
              <a:rPr lang="en-US" dirty="0" err="1"/>
              <a:t>erlenmeyer</a:t>
            </a:r>
            <a:r>
              <a:rPr lang="en-US" dirty="0"/>
              <a:t> </a:t>
            </a:r>
            <a:r>
              <a:rPr lang="en-US" dirty="0" smtClean="0"/>
              <a:t>flask</a:t>
            </a:r>
            <a:r>
              <a:rPr lang="tr-TR" dirty="0" smtClean="0"/>
              <a:t>.</a:t>
            </a:r>
            <a:r>
              <a:rPr lang="en-US" dirty="0" smtClean="0"/>
              <a:t> </a:t>
            </a:r>
            <a:endParaRPr lang="tr-TR" dirty="0" smtClean="0"/>
          </a:p>
          <a:p>
            <a:pPr algn="just"/>
            <a:r>
              <a:rPr lang="en-US" dirty="0" smtClean="0"/>
              <a:t>Add </a:t>
            </a:r>
            <a:r>
              <a:rPr lang="en-US" dirty="0"/>
              <a:t>1g of </a:t>
            </a:r>
            <a:r>
              <a:rPr lang="tr-TR" dirty="0" smtClean="0"/>
              <a:t>NaHCO</a:t>
            </a:r>
            <a:r>
              <a:rPr lang="tr-TR" baseline="-25000" dirty="0" smtClean="0"/>
              <a:t>3</a:t>
            </a:r>
            <a:r>
              <a:rPr lang="en-US" dirty="0" smtClean="0"/>
              <a:t>.</a:t>
            </a:r>
            <a:endParaRPr lang="tr-TR" dirty="0" smtClean="0"/>
          </a:p>
          <a:p>
            <a:pPr algn="just"/>
            <a:r>
              <a:rPr lang="en-US" dirty="0" smtClean="0"/>
              <a:t>Titrate </a:t>
            </a:r>
            <a:r>
              <a:rPr lang="en-US" dirty="0"/>
              <a:t>with iodine and add 1 mL of starch solution approaching the end point (ask your TA</a:t>
            </a:r>
            <a:r>
              <a:rPr lang="en-US" dirty="0" smtClean="0"/>
              <a:t>).</a:t>
            </a:r>
            <a:endParaRPr lang="tr-TR" dirty="0" smtClean="0"/>
          </a:p>
          <a:p>
            <a:pPr algn="just"/>
            <a:r>
              <a:rPr lang="en-US" dirty="0" smtClean="0"/>
              <a:t>Continue </a:t>
            </a:r>
            <a:r>
              <a:rPr lang="en-US" dirty="0"/>
              <a:t>to titrate until blue.</a:t>
            </a:r>
            <a:endParaRPr lang="tr-TR" dirty="0"/>
          </a:p>
        </p:txBody>
      </p:sp>
    </p:spTree>
    <p:extLst>
      <p:ext uri="{BB962C8B-B14F-4D97-AF65-F5344CB8AC3E}">
        <p14:creationId xmlns:p14="http://schemas.microsoft.com/office/powerpoint/2010/main" val="2653525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59242"/>
            <a:ext cx="9221689" cy="704430"/>
          </a:xfrm>
        </p:spPr>
        <p:txBody>
          <a:bodyPr>
            <a:normAutofit fontScale="90000"/>
          </a:bodyPr>
          <a:lstStyle/>
          <a:p>
            <a:r>
              <a:rPr lang="tr-TR" b="1" dirty="0" smtClean="0"/>
              <a:t>METAMIZOLE SODIUM DETERMINATION</a:t>
            </a:r>
            <a:endParaRPr lang="tr-TR" b="1" dirty="0"/>
          </a:p>
        </p:txBody>
      </p:sp>
      <p:sp>
        <p:nvSpPr>
          <p:cNvPr id="3" name="İçerik Yer Tutucusu 2"/>
          <p:cNvSpPr>
            <a:spLocks noGrp="1"/>
          </p:cNvSpPr>
          <p:nvPr>
            <p:ph idx="1"/>
          </p:nvPr>
        </p:nvSpPr>
        <p:spPr/>
        <p:txBody>
          <a:bodyPr/>
          <a:lstStyle/>
          <a:p>
            <a:pPr algn="just"/>
            <a:r>
              <a:rPr lang="en-US" dirty="0" smtClean="0"/>
              <a:t>Since </a:t>
            </a:r>
            <a:r>
              <a:rPr lang="en-US" dirty="0" err="1"/>
              <a:t>metamizole</a:t>
            </a:r>
            <a:r>
              <a:rPr lang="en-US" dirty="0"/>
              <a:t> </a:t>
            </a:r>
            <a:r>
              <a:rPr lang="en-US" dirty="0" smtClean="0"/>
              <a:t>sodium </a:t>
            </a:r>
            <a:r>
              <a:rPr lang="en-US" dirty="0"/>
              <a:t>is unstable in water, a small amount of water is used for dissolving </a:t>
            </a:r>
            <a:r>
              <a:rPr lang="en-US" dirty="0" err="1"/>
              <a:t>metamizole</a:t>
            </a:r>
            <a:r>
              <a:rPr lang="en-US" dirty="0"/>
              <a:t> sodium </a:t>
            </a:r>
            <a:r>
              <a:rPr lang="en-US" dirty="0" smtClean="0"/>
              <a:t>and </a:t>
            </a:r>
            <a:r>
              <a:rPr lang="en-US" dirty="0"/>
              <a:t>the titration is performed quickly. The reaction between </a:t>
            </a:r>
            <a:r>
              <a:rPr lang="en-US" dirty="0" err="1"/>
              <a:t>metamizole</a:t>
            </a:r>
            <a:r>
              <a:rPr lang="en-US" dirty="0"/>
              <a:t> sodium </a:t>
            </a:r>
            <a:r>
              <a:rPr lang="en-US" dirty="0" smtClean="0"/>
              <a:t>and </a:t>
            </a:r>
            <a:r>
              <a:rPr lang="en-US" dirty="0"/>
              <a:t>iodine is an addition reaction: </a:t>
            </a:r>
            <a:endParaRPr lang="tr-TR" dirty="0"/>
          </a:p>
        </p:txBody>
      </p:sp>
      <p:pic>
        <p:nvPicPr>
          <p:cNvPr id="4" name="Resim 3"/>
          <p:cNvPicPr>
            <a:picLocks noChangeAspect="1"/>
          </p:cNvPicPr>
          <p:nvPr/>
        </p:nvPicPr>
        <p:blipFill>
          <a:blip r:embed="rId2"/>
          <a:stretch>
            <a:fillRect/>
          </a:stretch>
        </p:blipFill>
        <p:spPr>
          <a:xfrm>
            <a:off x="1269206" y="4107936"/>
            <a:ext cx="8153400" cy="1847850"/>
          </a:xfrm>
          <a:prstGeom prst="rect">
            <a:avLst/>
          </a:prstGeom>
        </p:spPr>
      </p:pic>
    </p:spTree>
    <p:extLst>
      <p:ext uri="{BB962C8B-B14F-4D97-AF65-F5344CB8AC3E}">
        <p14:creationId xmlns:p14="http://schemas.microsoft.com/office/powerpoint/2010/main" val="234410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53550"/>
            <a:ext cx="9221689" cy="710121"/>
          </a:xfrm>
        </p:spPr>
        <p:txBody>
          <a:bodyPr>
            <a:normAutofit fontScale="90000"/>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en-US" dirty="0"/>
              <a:t>Weigh </a:t>
            </a:r>
            <a:r>
              <a:rPr lang="en-US" dirty="0" smtClean="0"/>
              <a:t>ten</a:t>
            </a:r>
            <a:r>
              <a:rPr lang="tr-TR" dirty="0" smtClean="0"/>
              <a:t> </a:t>
            </a:r>
            <a:r>
              <a:rPr lang="en-US" dirty="0" smtClean="0"/>
              <a:t>tablets </a:t>
            </a:r>
            <a:r>
              <a:rPr lang="en-US" dirty="0"/>
              <a:t>that were given to your group and calculate the amount equivalent to one tablet</a:t>
            </a:r>
            <a:r>
              <a:rPr lang="en-US" dirty="0" smtClean="0"/>
              <a:t>. </a:t>
            </a:r>
            <a:endParaRPr lang="tr-TR" dirty="0" smtClean="0"/>
          </a:p>
          <a:p>
            <a:pPr algn="just"/>
            <a:r>
              <a:rPr lang="en-US" dirty="0" smtClean="0"/>
              <a:t>Ground </a:t>
            </a:r>
            <a:r>
              <a:rPr lang="en-US" dirty="0"/>
              <a:t>ten tablets in a mortar and transfer the amount equivalent to one tablet to an </a:t>
            </a:r>
            <a:r>
              <a:rPr lang="en-US" dirty="0" err="1"/>
              <a:t>erlenmeyer</a:t>
            </a:r>
            <a:r>
              <a:rPr lang="en-US" dirty="0"/>
              <a:t> </a:t>
            </a:r>
            <a:r>
              <a:rPr lang="en-US" dirty="0" smtClean="0"/>
              <a:t>flask.</a:t>
            </a:r>
            <a:endParaRPr lang="tr-TR" dirty="0" smtClean="0"/>
          </a:p>
          <a:p>
            <a:pPr algn="just"/>
            <a:r>
              <a:rPr lang="en-US" dirty="0" smtClean="0"/>
              <a:t>Add </a:t>
            </a:r>
            <a:r>
              <a:rPr lang="en-US" dirty="0"/>
              <a:t>5 mL of water and 5 mL of 0.02 </a:t>
            </a:r>
            <a:r>
              <a:rPr lang="tr-TR" dirty="0"/>
              <a:t>M</a:t>
            </a:r>
            <a:r>
              <a:rPr lang="en-US" dirty="0" smtClean="0"/>
              <a:t> </a:t>
            </a:r>
            <a:r>
              <a:rPr lang="tr-TR" dirty="0" smtClean="0"/>
              <a:t>HNO</a:t>
            </a:r>
            <a:r>
              <a:rPr lang="tr-TR" baseline="-25000" dirty="0" smtClean="0"/>
              <a:t>3</a:t>
            </a:r>
            <a:r>
              <a:rPr lang="en-US" dirty="0" smtClean="0"/>
              <a:t> </a:t>
            </a:r>
            <a:r>
              <a:rPr lang="en-US" dirty="0"/>
              <a:t>and begin titration with iodine solution without </a:t>
            </a:r>
            <a:r>
              <a:rPr lang="en-US" dirty="0" smtClean="0"/>
              <a:t>waiting.</a:t>
            </a:r>
            <a:endParaRPr lang="tr-TR" dirty="0" smtClean="0"/>
          </a:p>
          <a:p>
            <a:pPr algn="just"/>
            <a:r>
              <a:rPr lang="en-US" dirty="0" smtClean="0"/>
              <a:t>Approaching </a:t>
            </a:r>
            <a:r>
              <a:rPr lang="en-US" dirty="0"/>
              <a:t>to the end point (ask your TA), add 1 mL of starch </a:t>
            </a:r>
            <a:r>
              <a:rPr lang="en-US" dirty="0" smtClean="0"/>
              <a:t>solution.</a:t>
            </a:r>
            <a:endParaRPr lang="tr-TR" dirty="0" smtClean="0"/>
          </a:p>
          <a:p>
            <a:pPr algn="just"/>
            <a:r>
              <a:rPr lang="en-US" dirty="0" smtClean="0"/>
              <a:t>Continue </a:t>
            </a:r>
            <a:r>
              <a:rPr lang="en-US" dirty="0"/>
              <a:t>titration until 2 min stable violet color is obtained. </a:t>
            </a:r>
            <a:endParaRPr lang="tr-TR" dirty="0"/>
          </a:p>
        </p:txBody>
      </p:sp>
    </p:spTree>
    <p:extLst>
      <p:ext uri="{BB962C8B-B14F-4D97-AF65-F5344CB8AC3E}">
        <p14:creationId xmlns:p14="http://schemas.microsoft.com/office/powerpoint/2010/main" val="828466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5062" y="1167618"/>
            <a:ext cx="9221689" cy="696054"/>
          </a:xfrm>
        </p:spPr>
        <p:txBody>
          <a:bodyPr>
            <a:normAutofit fontScale="90000"/>
          </a:bodyPr>
          <a:lstStyle/>
          <a:p>
            <a:r>
              <a:rPr lang="tr-TR" b="1" dirty="0" smtClean="0"/>
              <a:t>CALCULATIONS</a:t>
            </a:r>
            <a:endParaRPr lang="tr-TR" b="1" dirty="0"/>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735062" y="2012414"/>
                <a:ext cx="9221689" cy="3242338"/>
              </a:xfrm>
            </p:spPr>
            <p:txBody>
              <a:bodyPr/>
              <a:lstStyle/>
              <a:p>
                <a:pPr algn="just"/>
                <a:r>
                  <a:rPr lang="en-US" dirty="0" smtClean="0"/>
                  <a:t>The moles of </a:t>
                </a:r>
                <a:r>
                  <a:rPr lang="en-US" dirty="0" err="1"/>
                  <a:t>metamizole</a:t>
                </a:r>
                <a:r>
                  <a:rPr lang="en-US" dirty="0"/>
                  <a:t> sodium </a:t>
                </a:r>
                <a:r>
                  <a:rPr lang="en-US" dirty="0" smtClean="0"/>
                  <a:t>and </a:t>
                </a:r>
                <a:r>
                  <a:rPr lang="en-US" dirty="0"/>
                  <a:t>iodine entering the reaction are equal</a:t>
                </a:r>
                <a:r>
                  <a:rPr lang="en-US" dirty="0" smtClean="0"/>
                  <a:t>.</a:t>
                </a:r>
                <a:endParaRPr lang="tr-TR" dirty="0" smtClean="0"/>
              </a:p>
              <a:p>
                <a:pPr algn="just"/>
                <a:r>
                  <a:rPr lang="tr-TR" dirty="0" err="1" smtClean="0"/>
                  <a:t>M</a:t>
                </a:r>
                <a:r>
                  <a:rPr lang="tr-TR" baseline="-25000" dirty="0" err="1" smtClean="0"/>
                  <a:t>iodine</a:t>
                </a:r>
                <a:r>
                  <a:rPr lang="tr-TR" dirty="0" smtClean="0"/>
                  <a:t> = 0.0515 M</a:t>
                </a:r>
              </a:p>
              <a:p>
                <a:pPr marL="0" indent="0" algn="just">
                  <a:buNone/>
                </a:pPr>
                <a:endParaRPr lang="tr-TR" dirty="0"/>
              </a:p>
              <a:p>
                <a:pPr lvl="1" algn="just"/>
                <a14:m>
                  <m:oMath xmlns:m="http://schemas.openxmlformats.org/officeDocument/2006/math">
                    <m:r>
                      <a:rPr lang="tr-TR" i="1">
                        <a:latin typeface="Cambria Math" panose="02040503050406030204" pitchFamily="18" charset="0"/>
                      </a:rPr>
                      <m:t>𝑛</m:t>
                    </m:r>
                    <m:d>
                      <m:dPr>
                        <m:ctrlPr>
                          <a:rPr lang="tr-TR" i="1">
                            <a:latin typeface="Cambria Math" panose="02040503050406030204" pitchFamily="18" charset="0"/>
                          </a:rPr>
                        </m:ctrlPr>
                      </m:dPr>
                      <m:e>
                        <m:r>
                          <m:rPr>
                            <m:nor/>
                          </m:rPr>
                          <a:rPr lang="en-US"/>
                          <m:t>metamizole</m:t>
                        </m:r>
                        <m:r>
                          <m:rPr>
                            <m:nor/>
                          </m:rPr>
                          <a:rPr lang="en-US"/>
                          <m:t> </m:t>
                        </m:r>
                        <m:r>
                          <m:rPr>
                            <m:nor/>
                          </m:rPr>
                          <a:rPr lang="en-US"/>
                          <m:t>sodium</m:t>
                        </m:r>
                      </m:e>
                    </m:d>
                    <m:r>
                      <a:rPr lang="tr-TR" i="1">
                        <a:latin typeface="Cambria Math" panose="02040503050406030204" pitchFamily="18" charset="0"/>
                      </a:rPr>
                      <m:t>=</m:t>
                    </m:r>
                    <m:r>
                      <a:rPr lang="tr-TR" i="1">
                        <a:latin typeface="Cambria Math" panose="02040503050406030204" pitchFamily="18" charset="0"/>
                      </a:rPr>
                      <m:t>𝑛</m:t>
                    </m:r>
                    <m:d>
                      <m:dPr>
                        <m:ctrlPr>
                          <a:rPr lang="tr-TR" i="1">
                            <a:latin typeface="Cambria Math" panose="02040503050406030204" pitchFamily="18" charset="0"/>
                          </a:rPr>
                        </m:ctrlPr>
                      </m:dPr>
                      <m:e>
                        <m:r>
                          <a:rPr lang="tr-TR" i="1">
                            <a:latin typeface="Cambria Math" panose="02040503050406030204" pitchFamily="18" charset="0"/>
                          </a:rPr>
                          <m:t>𝑖𝑜</m:t>
                        </m:r>
                        <m:r>
                          <a:rPr lang="tr-TR" b="0" i="1" smtClean="0">
                            <a:latin typeface="Cambria Math" panose="02040503050406030204" pitchFamily="18" charset="0"/>
                          </a:rPr>
                          <m:t>𝑑𝑖𝑛𝑒</m:t>
                        </m:r>
                      </m:e>
                    </m:d>
                  </m:oMath>
                </a14:m>
                <a:endParaRPr lang="tr-TR" dirty="0"/>
              </a:p>
              <a:p>
                <a:pPr lvl="1" algn="just"/>
                <a14:m>
                  <m:oMath xmlns:m="http://schemas.openxmlformats.org/officeDocument/2006/math">
                    <m:f>
                      <m:fPr>
                        <m:ctrlPr>
                          <a:rPr lang="tr-TR" i="1">
                            <a:latin typeface="Cambria Math" panose="02040503050406030204" pitchFamily="18" charset="0"/>
                          </a:rPr>
                        </m:ctrlPr>
                      </m:fPr>
                      <m:num>
                        <m:r>
                          <a:rPr lang="tr-TR" i="1">
                            <a:latin typeface="Cambria Math" panose="02040503050406030204" pitchFamily="18" charset="0"/>
                          </a:rPr>
                          <m:t>𝑚</m:t>
                        </m:r>
                        <m:r>
                          <a:rPr lang="tr-TR" i="1">
                            <a:latin typeface="Cambria Math" panose="02040503050406030204" pitchFamily="18" charset="0"/>
                          </a:rPr>
                          <m:t> (</m:t>
                        </m:r>
                        <m:r>
                          <a:rPr lang="tr-TR" b="0" i="1" smtClean="0">
                            <a:latin typeface="Cambria Math" panose="02040503050406030204" pitchFamily="18" charset="0"/>
                          </a:rPr>
                          <m:t>𝑝𝑢𝑟𝑒</m:t>
                        </m:r>
                        <m:r>
                          <a:rPr lang="tr-TR" b="0" i="1" smtClean="0">
                            <a:latin typeface="Cambria Math" panose="02040503050406030204" pitchFamily="18" charset="0"/>
                          </a:rPr>
                          <m:t> </m:t>
                        </m:r>
                        <m:r>
                          <a:rPr lang="tr-TR" b="0" i="1" smtClean="0">
                            <a:latin typeface="Cambria Math" panose="02040503050406030204" pitchFamily="18" charset="0"/>
                          </a:rPr>
                          <m:t>𝑚𝑒𝑡𝑎𝑚𝑖𝑧𝑜𝑙𝑒</m:t>
                        </m:r>
                        <m:r>
                          <a:rPr lang="tr-TR" b="0" i="1" smtClean="0">
                            <a:latin typeface="Cambria Math" panose="02040503050406030204" pitchFamily="18" charset="0"/>
                          </a:rPr>
                          <m:t> </m:t>
                        </m:r>
                        <m:r>
                          <a:rPr lang="tr-TR" b="0" i="1" smtClean="0">
                            <a:latin typeface="Cambria Math" panose="02040503050406030204" pitchFamily="18" charset="0"/>
                          </a:rPr>
                          <m:t>𝑠𝑜𝑑𝑖𝑢𝑚</m:t>
                        </m:r>
                        <m:r>
                          <a:rPr lang="tr-TR" i="1">
                            <a:latin typeface="Cambria Math" panose="02040503050406030204" pitchFamily="18" charset="0"/>
                          </a:rPr>
                          <m:t>)</m:t>
                        </m:r>
                      </m:num>
                      <m:den>
                        <m:r>
                          <a:rPr lang="tr-TR" i="1">
                            <a:latin typeface="Cambria Math" panose="02040503050406030204" pitchFamily="18" charset="0"/>
                          </a:rPr>
                          <m:t>𝑀</m:t>
                        </m:r>
                        <m:r>
                          <a:rPr lang="tr-TR" b="0" i="1" smtClean="0">
                            <a:latin typeface="Cambria Math" panose="02040503050406030204" pitchFamily="18" charset="0"/>
                          </a:rPr>
                          <m:t>𝑊</m:t>
                        </m:r>
                        <m:r>
                          <a:rPr lang="tr-TR" i="1">
                            <a:latin typeface="Cambria Math" panose="02040503050406030204" pitchFamily="18" charset="0"/>
                          </a:rPr>
                          <m:t> (</m:t>
                        </m:r>
                        <m:r>
                          <a:rPr lang="tr-TR" b="0" i="1" smtClean="0">
                            <a:latin typeface="Cambria Math" panose="02040503050406030204" pitchFamily="18" charset="0"/>
                          </a:rPr>
                          <m:t>𝑚𝑒𝑡𝑎𝑚𝑖𝑧𝑜𝑙𝑒</m:t>
                        </m:r>
                        <m:r>
                          <a:rPr lang="tr-TR" b="0" i="1" smtClean="0">
                            <a:latin typeface="Cambria Math" panose="02040503050406030204" pitchFamily="18" charset="0"/>
                          </a:rPr>
                          <m:t> </m:t>
                        </m:r>
                        <m:r>
                          <a:rPr lang="tr-TR" b="0" i="1" smtClean="0">
                            <a:latin typeface="Cambria Math" panose="02040503050406030204" pitchFamily="18" charset="0"/>
                          </a:rPr>
                          <m:t>𝑠𝑜𝑑𝑖𝑢𝑚</m:t>
                        </m:r>
                        <m:r>
                          <a:rPr lang="tr-TR" i="1">
                            <a:latin typeface="Cambria Math" panose="02040503050406030204" pitchFamily="18" charset="0"/>
                          </a:rPr>
                          <m:t>)</m:t>
                        </m:r>
                      </m:den>
                    </m:f>
                    <m:r>
                      <a:rPr lang="tr-TR" i="1">
                        <a:latin typeface="Cambria Math" panose="02040503050406030204" pitchFamily="18" charset="0"/>
                      </a:rPr>
                      <m:t>=</m:t>
                    </m:r>
                    <m:r>
                      <a:rPr lang="tr-TR" i="1">
                        <a:latin typeface="Cambria Math" panose="02040503050406030204" pitchFamily="18" charset="0"/>
                      </a:rPr>
                      <m:t>𝑀</m:t>
                    </m:r>
                    <m:d>
                      <m:dPr>
                        <m:ctrlPr>
                          <a:rPr lang="tr-TR" i="1">
                            <a:latin typeface="Cambria Math" panose="02040503050406030204" pitchFamily="18" charset="0"/>
                          </a:rPr>
                        </m:ctrlPr>
                      </m:dPr>
                      <m:e>
                        <m:r>
                          <a:rPr lang="tr-TR" i="1">
                            <a:latin typeface="Cambria Math" panose="02040503050406030204" pitchFamily="18" charset="0"/>
                          </a:rPr>
                          <m:t>𝑖</m:t>
                        </m:r>
                        <m:r>
                          <a:rPr lang="tr-TR" b="0" i="1" smtClean="0">
                            <a:latin typeface="Cambria Math" panose="02040503050406030204" pitchFamily="18" charset="0"/>
                          </a:rPr>
                          <m:t>𝑜𝑑𝑖𝑛𝑒</m:t>
                        </m:r>
                      </m:e>
                    </m:d>
                    <m:r>
                      <a:rPr lang="tr-TR" i="1">
                        <a:latin typeface="Cambria Math" panose="02040503050406030204" pitchFamily="18" charset="0"/>
                      </a:rPr>
                      <m:t>.</m:t>
                    </m:r>
                    <m:r>
                      <a:rPr lang="tr-TR" i="1">
                        <a:latin typeface="Cambria Math" panose="02040503050406030204" pitchFamily="18" charset="0"/>
                      </a:rPr>
                      <m:t>𝑉</m:t>
                    </m:r>
                    <m:r>
                      <a:rPr lang="tr-TR" i="1">
                        <a:latin typeface="Cambria Math" panose="02040503050406030204" pitchFamily="18" charset="0"/>
                      </a:rPr>
                      <m:t>(</m:t>
                    </m:r>
                    <m:r>
                      <a:rPr lang="tr-TR" i="1">
                        <a:latin typeface="Cambria Math" panose="02040503050406030204" pitchFamily="18" charset="0"/>
                      </a:rPr>
                      <m:t>𝑖𝑜𝑑𝑖𝑛𝑒</m:t>
                    </m:r>
                    <m:r>
                      <a:rPr lang="tr-TR" i="1">
                        <a:latin typeface="Cambria Math" panose="02040503050406030204" pitchFamily="18" charset="0"/>
                      </a:rPr>
                      <m:t>)</m:t>
                    </m:r>
                  </m:oMath>
                </a14:m>
                <a:endParaRPr lang="tr-TR" dirty="0" smtClean="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735062" y="2012414"/>
                <a:ext cx="9221689" cy="3242338"/>
              </a:xfrm>
              <a:blipFill rotWithShape="0">
                <a:blip r:embed="rId2"/>
                <a:stretch>
                  <a:fillRect l="-1455" t="-3759" r="-1653"/>
                </a:stretch>
              </a:blipFill>
            </p:spPr>
            <p:txBody>
              <a:bodyPr/>
              <a:lstStyle/>
              <a:p>
                <a:r>
                  <a:rPr lang="tr-TR">
                    <a:noFill/>
                  </a:rPr>
                  <a:t> </a:t>
                </a:r>
              </a:p>
            </p:txBody>
          </p:sp>
        </mc:Fallback>
      </mc:AlternateContent>
      <p:sp>
        <p:nvSpPr>
          <p:cNvPr id="4" name="Unvan 1"/>
          <p:cNvSpPr txBox="1">
            <a:spLocks/>
          </p:cNvSpPr>
          <p:nvPr/>
        </p:nvSpPr>
        <p:spPr>
          <a:xfrm>
            <a:off x="735061" y="5599410"/>
            <a:ext cx="9221689" cy="696054"/>
          </a:xfrm>
          <a:prstGeom prst="rect">
            <a:avLst/>
          </a:prstGeom>
        </p:spPr>
        <p:txBody>
          <a:bodyPr vert="horz" lIns="91440" tIns="45720" rIns="91440" bIns="45720" rtlCol="0" anchor="ctr">
            <a:normAutofit fontScale="97500"/>
          </a:bodyPr>
          <a:lst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a:lstStyle>
          <a:p>
            <a:r>
              <a:rPr lang="tr-TR" sz="2600" b="1" dirty="0" smtClean="0"/>
              <a:t>MW (</a:t>
            </a:r>
            <a:r>
              <a:rPr lang="tr-TR" sz="2600" b="1" dirty="0" err="1" smtClean="0"/>
              <a:t>metamizole</a:t>
            </a:r>
            <a:r>
              <a:rPr lang="tr-TR" sz="2600" b="1" dirty="0" smtClean="0"/>
              <a:t> </a:t>
            </a:r>
            <a:r>
              <a:rPr lang="tr-TR" sz="2600" b="1" dirty="0" err="1" smtClean="0"/>
              <a:t>sodium</a:t>
            </a:r>
            <a:r>
              <a:rPr lang="tr-TR" sz="2600" b="1" dirty="0" smtClean="0"/>
              <a:t>) = 334 g/</a:t>
            </a:r>
            <a:r>
              <a:rPr lang="tr-TR" sz="2600" b="1" dirty="0" err="1" smtClean="0"/>
              <a:t>mol</a:t>
            </a:r>
            <a:endParaRPr lang="tr-TR" sz="2600" b="1" dirty="0"/>
          </a:p>
        </p:txBody>
      </p:sp>
      <p:sp>
        <p:nvSpPr>
          <p:cNvPr id="5" name="Metin kutusu 2"/>
          <p:cNvSpPr txBox="1"/>
          <p:nvPr/>
        </p:nvSpPr>
        <p:spPr>
          <a:xfrm>
            <a:off x="197208" y="6565717"/>
            <a:ext cx="10588555" cy="1318566"/>
          </a:xfrm>
          <a:prstGeom prst="rect">
            <a:avLst/>
          </a:prstGeom>
          <a:noFill/>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tr-TR" sz="1984" dirty="0" smtClean="0"/>
              <a:t>Reference</a:t>
            </a:r>
            <a:endParaRPr lang="tr-TR" sz="1984" dirty="0"/>
          </a:p>
          <a:p>
            <a:pPr marL="314982" indent="-314982">
              <a:buFont typeface="Arial" panose="020B0604020202020204" pitchFamily="34" charset="0"/>
              <a:buChar char="•"/>
              <a:defRPr/>
            </a:pPr>
            <a:r>
              <a:rPr lang="tr-TR" sz="1984" dirty="0"/>
              <a:t>Analitik Kimya Pratikleri – Kantitatif Analiz (Ed. Feyyaz Onur</a:t>
            </a:r>
            <a:r>
              <a:rPr lang="tr-TR" sz="1984" dirty="0" smtClean="0"/>
              <a:t>), </a:t>
            </a:r>
            <a:r>
              <a:rPr lang="tr-TR" sz="2000" dirty="0"/>
              <a:t>A.Ü. Eczacılık Fakültesi Yayınları No. 111, 2014.</a:t>
            </a:r>
          </a:p>
          <a:p>
            <a:pPr marL="314982" indent="-314982">
              <a:buFont typeface="Arial" panose="020B0604020202020204" pitchFamily="34" charset="0"/>
              <a:buChar char="•"/>
              <a:defRPr/>
            </a:pPr>
            <a:endParaRPr lang="tr-TR" sz="1984" dirty="0"/>
          </a:p>
        </p:txBody>
      </p:sp>
    </p:spTree>
    <p:extLst>
      <p:ext uri="{BB962C8B-B14F-4D97-AF65-F5344CB8AC3E}">
        <p14:creationId xmlns:p14="http://schemas.microsoft.com/office/powerpoint/2010/main" val="19179277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1" id="{676BB43F-806C-4246-A319-1CAA1D2FDB7F}" vid="{F2A7A42D-1360-46DA-9AC6-C63FA7CA2CB9}"/>
    </a:ext>
  </a:extLst>
</a:theme>
</file>

<file path=docProps/app.xml><?xml version="1.0" encoding="utf-8"?>
<Properties xmlns="http://schemas.openxmlformats.org/officeDocument/2006/extended-properties" xmlns:vt="http://schemas.openxmlformats.org/officeDocument/2006/docPropsVTypes">
  <Template>analitik kimya sunum şablonu</Template>
  <TotalTime>99</TotalTime>
  <Words>556</Words>
  <Application>Microsoft Office PowerPoint</Application>
  <PresentationFormat>Özel</PresentationFormat>
  <Paragraphs>38</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Cambria Math</vt:lpstr>
      <vt:lpstr>Wingdings</vt:lpstr>
      <vt:lpstr>Office Teması</vt:lpstr>
      <vt:lpstr>METAMIZOLE SODIUM DETERMINATION</vt:lpstr>
      <vt:lpstr>TITRATIONS WITH IODINE</vt:lpstr>
      <vt:lpstr>IODIMETRY AND IODOMETRY</vt:lpstr>
      <vt:lpstr>STANDARDIZATION OF IODINE</vt:lpstr>
      <vt:lpstr>METAMIZOLE SODIUM DETERMINATION</vt:lpstr>
      <vt:lpstr>PowerPoint Sunusu</vt:lpstr>
      <vt:lpstr>CALCULATIONS</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NOVALGIN DETERMINATION</dc:title>
  <dc:creator>ali kemal</dc:creator>
  <cp:lastModifiedBy>Burçin</cp:lastModifiedBy>
  <cp:revision>22</cp:revision>
  <dcterms:created xsi:type="dcterms:W3CDTF">2017-06-29T11:24:15Z</dcterms:created>
  <dcterms:modified xsi:type="dcterms:W3CDTF">2020-05-02T13:22:49Z</dcterms:modified>
</cp:coreProperties>
</file>