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72" r:id="rId4"/>
    <p:sldId id="673" r:id="rId5"/>
    <p:sldId id="674" r:id="rId6"/>
    <p:sldId id="675" r:id="rId7"/>
    <p:sldId id="676" r:id="rId8"/>
    <p:sldId id="677" r:id="rId9"/>
    <p:sldId id="678" r:id="rId10"/>
    <p:sldId id="679" r:id="rId11"/>
    <p:sldId id="680" r:id="rId12"/>
    <p:sldId id="681" r:id="rId13"/>
    <p:sldId id="682"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C4CA"/>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24.02.2020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2/24/2020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2/24/2020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782855" y="1973610"/>
            <a:ext cx="7520222" cy="2357568"/>
          </a:xfrm>
          <a:prstGeom prst="rect">
            <a:avLst/>
          </a:prstGeom>
        </p:spPr>
        <p:txBody>
          <a:bodyPr wrap="square">
            <a:spAutoFit/>
          </a:bodyPr>
          <a:lstStyle/>
          <a:p>
            <a:pPr marL="0" lvl="1" algn="ctr">
              <a:spcBef>
                <a:spcPct val="20000"/>
              </a:spcBef>
              <a:buClr>
                <a:schemeClr val="accent1"/>
              </a:buClr>
            </a:pPr>
            <a:r>
              <a:rPr lang="tr-TR" sz="3200" b="1" dirty="0" smtClean="0"/>
              <a:t>GGY401</a:t>
            </a:r>
          </a:p>
          <a:p>
            <a:pPr marL="0" lvl="1" algn="ctr">
              <a:spcBef>
                <a:spcPct val="20000"/>
              </a:spcBef>
              <a:buClr>
                <a:schemeClr val="accent1"/>
              </a:buClr>
            </a:pPr>
            <a:endParaRPr lang="tr-TR" sz="3200" b="1" dirty="0" smtClean="0"/>
          </a:p>
          <a:p>
            <a:pPr marL="0" lvl="1" algn="ctr">
              <a:spcBef>
                <a:spcPct val="20000"/>
              </a:spcBef>
              <a:buClr>
                <a:schemeClr val="accent1"/>
              </a:buClr>
            </a:pPr>
            <a:r>
              <a:rPr lang="tr-TR" sz="3200" b="1" dirty="0" smtClean="0"/>
              <a:t>Gayrimenkul ve Varlık Değerleme I</a:t>
            </a:r>
          </a:p>
          <a:p>
            <a:pPr marL="0" lvl="1" algn="ctr">
              <a:spcBef>
                <a:spcPct val="20000"/>
              </a:spcBef>
              <a:buClr>
                <a:schemeClr val="accent1"/>
              </a:buClr>
            </a:pPr>
            <a:endParaRPr lang="tr-TR" sz="3200" b="1" dirty="0">
              <a:solidFill>
                <a:schemeClr val="tx2"/>
              </a:solidFill>
            </a:endParaRPr>
          </a:p>
        </p:txBody>
      </p:sp>
    </p:spTree>
    <p:extLst>
      <p:ext uri="{BB962C8B-B14F-4D97-AF65-F5344CB8AC3E}">
        <p14:creationId xmlns:p14="http://schemas.microsoft.com/office/powerpoint/2010/main" val="9975854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416594"/>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Nix</a:t>
            </a:r>
            <a:r>
              <a:rPr lang="tr-TR" sz="1400" spc="-50" dirty="0">
                <a:solidFill>
                  <a:srgbClr val="000000"/>
                </a:solidFill>
                <a:ea typeface="Trebuchet MS" panose="020B0603020202020204" pitchFamily="34" charset="0"/>
                <a:cs typeface="Trebuchet MS" panose="020B0603020202020204" pitchFamily="34" charset="0"/>
              </a:rPr>
              <a:t>, J. </a:t>
            </a:r>
            <a:r>
              <a:rPr lang="tr-TR" sz="1400" spc="-50" dirty="0" err="1">
                <a:solidFill>
                  <a:srgbClr val="000000"/>
                </a:solidFill>
                <a:ea typeface="Trebuchet MS" panose="020B0603020202020204" pitchFamily="34" charset="0"/>
                <a:cs typeface="Trebuchet MS" panose="020B0603020202020204" pitchFamily="34" charset="0"/>
              </a:rPr>
              <a:t>Hill</a:t>
            </a:r>
            <a:r>
              <a:rPr lang="tr-TR" sz="1400" spc="-50" dirty="0">
                <a:solidFill>
                  <a:srgbClr val="000000"/>
                </a:solidFill>
                <a:ea typeface="Trebuchet MS" panose="020B0603020202020204" pitchFamily="34" charset="0"/>
                <a:cs typeface="Trebuchet MS" panose="020B0603020202020204" pitchFamily="34" charset="0"/>
              </a:rPr>
              <a:t>, P. Williams N.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Bough</a:t>
            </a:r>
            <a:r>
              <a:rPr lang="tr-TR" sz="1400" spc="-50" dirty="0">
                <a:solidFill>
                  <a:srgbClr val="000000"/>
                </a:solidFill>
                <a:ea typeface="Trebuchet MS" panose="020B0603020202020204" pitchFamily="34" charset="0"/>
                <a:cs typeface="Trebuchet MS" panose="020B0603020202020204" pitchFamily="34" charset="0"/>
              </a:rPr>
              <a:t> J., 1999. Land </a:t>
            </a:r>
            <a:r>
              <a:rPr lang="tr-TR" sz="1400" spc="-50" dirty="0" err="1">
                <a:solidFill>
                  <a:srgbClr val="000000"/>
                </a:solidFill>
                <a:ea typeface="Trebuchet MS" panose="020B0603020202020204" pitchFamily="34" charset="0"/>
                <a:cs typeface="Trebuchet MS" panose="020B0603020202020204" pitchFamily="34" charset="0"/>
              </a:rPr>
              <a:t>and</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Management, , Packard Publishing Limited, Third Edition, </a:t>
            </a:r>
            <a:r>
              <a:rPr lang="tr-TR" sz="1400" spc="-50" dirty="0" err="1">
                <a:solidFill>
                  <a:srgbClr val="000000"/>
                </a:solidFill>
                <a:ea typeface="Trebuchet MS" panose="020B0603020202020204" pitchFamily="34" charset="0"/>
                <a:cs typeface="Trebuchet MS" panose="020B0603020202020204" pitchFamily="34" charset="0"/>
              </a:rPr>
              <a:t>Chichester</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Scarette</a:t>
            </a:r>
            <a:r>
              <a:rPr lang="tr-TR" sz="1400" spc="-50" dirty="0">
                <a:solidFill>
                  <a:srgbClr val="000000"/>
                </a:solidFill>
                <a:ea typeface="Trebuchet MS" panose="020B0603020202020204" pitchFamily="34" charset="0"/>
                <a:cs typeface="Trebuchet MS" panose="020B0603020202020204" pitchFamily="34" charset="0"/>
              </a:rPr>
              <a:t>, D., 1991.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Valuation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The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Five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Methods</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London</a:t>
            </a:r>
            <a:r>
              <a:rPr lang="tr-TR" sz="1400" spc="-50" dirty="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Gündoğmuş, E. ve Demirci, R., 2004. Arazilerin Kamulaştırma Bedellerinin Takdiri Tarım Arazilerinin Kamulaştırma Bedellerinin Takdirinde Kullanılabilecek </a:t>
            </a:r>
            <a:r>
              <a:rPr lang="tr-TR" sz="1400" spc="-50" dirty="0" err="1">
                <a:solidFill>
                  <a:srgbClr val="000000"/>
                </a:solidFill>
                <a:ea typeface="Trebuchet MS" panose="020B0603020202020204" pitchFamily="34" charset="0"/>
                <a:cs typeface="Trebuchet MS" panose="020B0603020202020204" pitchFamily="34" charset="0"/>
              </a:rPr>
              <a:t>Kapitalizasyon</a:t>
            </a:r>
            <a:r>
              <a:rPr lang="tr-TR" sz="1400" spc="-50" dirty="0">
                <a:solidFill>
                  <a:srgbClr val="000000"/>
                </a:solidFill>
                <a:ea typeface="Trebuchet MS" panose="020B0603020202020204" pitchFamily="34" charset="0"/>
                <a:cs typeface="Trebuchet MS" panose="020B0603020202020204" pitchFamily="34" charset="0"/>
              </a:rPr>
              <a:t> Faiz Oranları, Arazi Gelirleri ve Arazi Birim Değerleri, EDUSER Limited Şirketi, Ankara.</a:t>
            </a:r>
          </a:p>
          <a:p>
            <a:pPr marL="342900" indent="-342900">
              <a:lnSpc>
                <a:spcPct val="150000"/>
              </a:lnSpc>
              <a:spcBef>
                <a:spcPts val="600"/>
              </a:spcBef>
              <a:spcAft>
                <a:spcPts val="600"/>
              </a:spcAft>
              <a:buFont typeface="Wingdings" panose="05000000000000000000" pitchFamily="2" charset="2"/>
              <a:buChar char="Ø"/>
            </a:pPr>
            <a:r>
              <a:rPr lang="tr-TR" sz="1400" spc="-50" dirty="0" err="1">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H.,2008. Taşınmaz Değerlemede Gelir Çarpanları Yaklaşımı ve Türkiye’de Kentsel ve Kırsal Taşınmaz Değerleme Uygulamalarında Kullanım Olanakları, , Vergi Sorunları Dergisi, Sayı:241:106-148, İstanbul.</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18668696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3293209"/>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a:t>
            </a:r>
            <a:r>
              <a:rPr lang="tr-TR" sz="1400" spc="-50" dirty="0" err="1">
                <a:solidFill>
                  <a:srgbClr val="000000"/>
                </a:solidFill>
                <a:ea typeface="Trebuchet MS" panose="020B0603020202020204" pitchFamily="34" charset="0"/>
                <a:cs typeface="Trebuchet MS" panose="020B0603020202020204" pitchFamily="34" charset="0"/>
              </a:rPr>
              <a:t>Aliefendioğlu</a:t>
            </a:r>
            <a:r>
              <a:rPr lang="tr-TR" sz="1400" spc="-50" dirty="0">
                <a:solidFill>
                  <a:srgbClr val="000000"/>
                </a:solidFill>
                <a:ea typeface="Trebuchet MS" panose="020B0603020202020204" pitchFamily="34" charset="0"/>
                <a:cs typeface="Trebuchet MS" panose="020B0603020202020204" pitchFamily="34" charset="0"/>
              </a:rPr>
              <a:t> Y., 2008. Yapı Değerlemesinin Teorik Esasları ve Uygulamaları: Türkiye’de Kamulaştırma, Emlak Vergisi ve İmar Düzenlemeleri Yönünden Bir İnceleme, , Türk Kooperatifçilik Kurumu, Üçüncü Sektör Kooperatifçilik, Cilt (2008):43, Sayı:4:88-111,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Tanrıvermiş</a:t>
            </a:r>
            <a:r>
              <a:rPr lang="tr-TR" sz="1400" spc="-50" dirty="0">
                <a:solidFill>
                  <a:srgbClr val="000000"/>
                </a:solidFill>
                <a:ea typeface="Trebuchet MS" panose="020B0603020202020204" pitchFamily="34" charset="0"/>
                <a:cs typeface="Trebuchet MS" panose="020B0603020202020204" pitchFamily="34" charset="0"/>
              </a:rPr>
              <a:t>, H. ve Şanlı, H. 2008. Tarım Politikalarının Arazi Değerlerine Etkilerinin Değerlendirilmesi, Türk Kooperatifçilik Kurumu, Üçüncü Sektör Kooperatifçilik, Cilt (2008):43, Sayı:1:88-111, Ankara.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Appraisal</a:t>
            </a:r>
            <a:r>
              <a:rPr lang="tr-TR" sz="1400" spc="-50" dirty="0">
                <a:solidFill>
                  <a:srgbClr val="000000"/>
                </a:solidFill>
                <a:ea typeface="Trebuchet MS" panose="020B0603020202020204" pitchFamily="34" charset="0"/>
                <a:cs typeface="Trebuchet MS" panose="020B0603020202020204" pitchFamily="34" charset="0"/>
              </a:rPr>
              <a:t> of </a:t>
            </a:r>
            <a:r>
              <a:rPr lang="tr-TR" sz="1400" spc="-50" dirty="0" err="1">
                <a:solidFill>
                  <a:srgbClr val="000000"/>
                </a:solidFill>
                <a:ea typeface="Trebuchet MS" panose="020B0603020202020204" pitchFamily="34" charset="0"/>
                <a:cs typeface="Trebuchet MS" panose="020B0603020202020204" pitchFamily="34" charset="0"/>
              </a:rPr>
              <a:t>Rural</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Property</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American</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Institute</a:t>
            </a:r>
            <a:r>
              <a:rPr lang="tr-TR" sz="1400" spc="-50" dirty="0">
                <a:solidFill>
                  <a:srgbClr val="000000"/>
                </a:solidFill>
                <a:ea typeface="Trebuchet MS" panose="020B0603020202020204" pitchFamily="34" charset="0"/>
                <a:cs typeface="Trebuchet MS" panose="020B0603020202020204" pitchFamily="34" charset="0"/>
              </a:rPr>
              <a:t> of Real </a:t>
            </a:r>
            <a:r>
              <a:rPr lang="tr-TR" sz="1400" spc="-50" dirty="0" err="1">
                <a:solidFill>
                  <a:srgbClr val="000000"/>
                </a:solidFill>
                <a:ea typeface="Trebuchet MS" panose="020B0603020202020204" pitchFamily="34" charset="0"/>
                <a:cs typeface="Trebuchet MS" panose="020B0603020202020204" pitchFamily="34" charset="0"/>
              </a:rPr>
              <a:t>Estate</a:t>
            </a:r>
            <a:r>
              <a:rPr lang="tr-TR" sz="1400" spc="-50" dirty="0">
                <a:solidFill>
                  <a:srgbClr val="000000"/>
                </a:solidFill>
                <a:ea typeface="Trebuchet MS" panose="020B0603020202020204" pitchFamily="34" charset="0"/>
                <a:cs typeface="Trebuchet MS" panose="020B0603020202020204" pitchFamily="34" charset="0"/>
              </a:rPr>
              <a:t> </a:t>
            </a:r>
            <a:r>
              <a:rPr lang="tr-TR" sz="1400" spc="-50" dirty="0" err="1">
                <a:solidFill>
                  <a:srgbClr val="000000"/>
                </a:solidFill>
                <a:ea typeface="Trebuchet MS" panose="020B0603020202020204" pitchFamily="34" charset="0"/>
                <a:cs typeface="Trebuchet MS" panose="020B0603020202020204" pitchFamily="34" charset="0"/>
              </a:rPr>
              <a:t>Appraisers</a:t>
            </a:r>
            <a:r>
              <a:rPr lang="tr-TR" sz="1400" spc="-50" dirty="0">
                <a:solidFill>
                  <a:srgbClr val="000000"/>
                </a:solidFill>
                <a:ea typeface="Trebuchet MS" panose="020B0603020202020204" pitchFamily="34" charset="0"/>
                <a:cs typeface="Trebuchet MS" panose="020B0603020202020204" pitchFamily="34" charset="0"/>
              </a:rPr>
              <a:t>, Chicago, Illinois, USA, 1983.</a:t>
            </a:r>
          </a:p>
          <a:p>
            <a:pPr marL="342900" indent="-342900">
              <a:lnSpc>
                <a:spcPct val="150000"/>
              </a:lnSpc>
              <a:spcBef>
                <a:spcPts val="600"/>
              </a:spcBef>
              <a:spcAft>
                <a:spcPts val="600"/>
              </a:spcAft>
              <a:buFont typeface="Wingdings" panose="05000000000000000000" pitchFamily="2" charset="2"/>
              <a:buChar char="Ø"/>
            </a:pPr>
            <a:endParaRPr lang="tr-TR" sz="1400" b="1" spc="-50" dirty="0" smtClean="0">
              <a:solidFill>
                <a:srgbClr val="000000"/>
              </a:solidFill>
              <a:ea typeface="Trebuchet MS" panose="020B0603020202020204" pitchFamily="34" charset="0"/>
              <a:cs typeface="Trebuchet MS" panose="020B0603020202020204" pitchFamily="34" charset="0"/>
            </a:endParaRPr>
          </a:p>
        </p:txBody>
      </p:sp>
    </p:spTree>
    <p:extLst>
      <p:ext uri="{BB962C8B-B14F-4D97-AF65-F5344CB8AC3E}">
        <p14:creationId xmlns:p14="http://schemas.microsoft.com/office/powerpoint/2010/main" val="3708477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61665"/>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Değerlemenin Önemi ve Uygulama Alanları</a:t>
            </a:r>
          </a:p>
        </p:txBody>
      </p:sp>
      <p:sp>
        <p:nvSpPr>
          <p:cNvPr id="4" name="Dikdörtgen 3"/>
          <p:cNvSpPr/>
          <p:nvPr/>
        </p:nvSpPr>
        <p:spPr>
          <a:xfrm>
            <a:off x="782858" y="967635"/>
            <a:ext cx="7557470" cy="4862870"/>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Gelişmiş ve gelişmekte olan ülkelerde son 30 yılda taşınmaz değerleri çarpıcı biçimdeki yükselmiş ve talep yapısı hızla değişmiştir. Türkiye’de 2000’li yıllarda gayrimenkul değerlerindeki hızlı artış, gayrimenkul ve varlıkların yatırım aracı olarak öne çıkması, alıcı, satıcı, devlet ve özel hukuk tüzel kişilerinin değerleme yaptırması, haklarının korunması ve adil değer oluşumu için değerleme alanının gerekliliğini ortaya koymaktadır</a:t>
            </a:r>
            <a:r>
              <a:rPr lang="tr-TR" sz="2000" spc="-50" dirty="0" smtClean="0">
                <a:ea typeface="Trebuchet MS" panose="020B0603020202020204" pitchFamily="34" charset="0"/>
                <a:cs typeface="Trebuchet MS" panose="020B0603020202020204" pitchFamily="34" charset="0"/>
              </a:rPr>
              <a:t>.</a:t>
            </a:r>
            <a:endParaRPr lang="tr-TR" sz="2000" spc="-50" dirty="0">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Yüksek enflasyonlu ülkelerde gayrimenkul değerleri hızla artış göstermesi, menkulleştirme ve menkul değer ihracı, yatırım projeleri, yabancı sermaye, sermaye piyasasında halka arz, gayrimenkul yatırım ortaklığı (GYO) ve kamunun taşınmaz edinim işlemlerinde değerleme zorunluluğu bulundurması hususları da değerlemenin önemini ortaya koymaktadır. </a:t>
            </a:r>
          </a:p>
        </p:txBody>
      </p:sp>
    </p:spTree>
    <p:extLst>
      <p:ext uri="{BB962C8B-B14F-4D97-AF65-F5344CB8AC3E}">
        <p14:creationId xmlns:p14="http://schemas.microsoft.com/office/powerpoint/2010/main" val="3341629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61665"/>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Değer, Fiyat ve Maliyet Kuramları ve İlişkileri</a:t>
            </a:r>
          </a:p>
        </p:txBody>
      </p:sp>
      <p:sp>
        <p:nvSpPr>
          <p:cNvPr id="4" name="Dikdörtgen 3"/>
          <p:cNvSpPr/>
          <p:nvPr/>
        </p:nvSpPr>
        <p:spPr>
          <a:xfrm>
            <a:off x="782858" y="967636"/>
            <a:ext cx="7557470" cy="2554545"/>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Değer, kıymet, değer baha, bedel, tazminat, fiyat ve maliyet kavramları sıklıkla birbiri yerine kullanılmakla birlikte özdeş olmadıkları bilinmektedir. Değer, fiyat, kıymet, maliyet ve piyasa değeri kavramları aynı parasal meblağın benzer açıklamaları gibi görülebilir, ancak taşınmaz değerleme bağlamında bu kavramlar oldukça farklı tanım ve kapsamlara sahip olabilirler. </a:t>
            </a:r>
          </a:p>
        </p:txBody>
      </p:sp>
    </p:spTree>
    <p:extLst>
      <p:ext uri="{BB962C8B-B14F-4D97-AF65-F5344CB8AC3E}">
        <p14:creationId xmlns:p14="http://schemas.microsoft.com/office/powerpoint/2010/main" val="25847629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61665"/>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Değer, Fiyat ve Maliyet Kuramları ve İlişkileri</a:t>
            </a:r>
          </a:p>
        </p:txBody>
      </p:sp>
      <p:sp>
        <p:nvSpPr>
          <p:cNvPr id="4" name="Dikdörtgen 3"/>
          <p:cNvSpPr/>
          <p:nvPr/>
        </p:nvSpPr>
        <p:spPr>
          <a:xfrm>
            <a:off x="782858" y="967635"/>
            <a:ext cx="7557470" cy="4555093"/>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Değerleme uzmanları genellikle gelir, kira veya nakit akışlarının bugünkü değeri ile ilgilenirler. Ancak malın üretim maliyeti değerin bir ölçüsü olarak nadiren kullanılır. Piyasa güçleri olan arz ve talebin etkileşimi, fiyatları ve piyasa değerlerini belirler. Değerleme uzmanı, piyasadaki fiyatları gözlemleme ve analiz ederek, gelecek değerleme işlemlerinde kullanılabilecekleri verileri toplamış olurlar. </a:t>
            </a: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Ancak taşınmazın kanunda tanımlanan normlara göre belirlenen değeri, mevzuat ve uygulamada “bedel” kavramı ile tanımlanmakta olup, bedel, piyasa değerinin altında veya üzerinde olabilmektedir. Özellikle kamulaştırma bedeli ile ilgili davalarda mülkiyet durumu, bedele hak kazanma ve değer biçme işlem ve yöntemleri kamu düzeni ile ilgili bulunmaktadır. </a:t>
            </a:r>
          </a:p>
        </p:txBody>
      </p:sp>
    </p:spTree>
    <p:extLst>
      <p:ext uri="{BB962C8B-B14F-4D97-AF65-F5344CB8AC3E}">
        <p14:creationId xmlns:p14="http://schemas.microsoft.com/office/powerpoint/2010/main" val="31126948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61665"/>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Değer, Fiyat ve Maliyet Kuramları ve İlişkileri</a:t>
            </a:r>
          </a:p>
        </p:txBody>
      </p:sp>
      <p:sp>
        <p:nvSpPr>
          <p:cNvPr id="4" name="Dikdörtgen 3"/>
          <p:cNvSpPr/>
          <p:nvPr/>
        </p:nvSpPr>
        <p:spPr>
          <a:xfrm>
            <a:off x="782858" y="967635"/>
            <a:ext cx="7557470" cy="4862870"/>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Özet olarak kıymet, değer ve değer baha kavramları özdeş olup, bu kavramlar esasen değerleme standartlarındaki adil piyasa değeri ve muhasebe standartlarındaki gerçeğe uygun değer kavramına karşılık gelir. </a:t>
            </a: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Tazminat; mal varlığının parasal değerinde meydana gelen kaybı ifade etmekte ve zarar verici olay öncesi ve sonrası durum karşılaştırması ile tespit edilmektedir. Doğal olarak bedel ve tazminat kavramları da eş anlamlı bulunmamaktadır. Sadece kamulaştırmasız el atma tazminatı, kıyasen kamulaştırma bedeli ile ayni esaslara dayalı olarak tespit edilmekte olup, haksız bir eylem olan el atmada hesaplanan tazminat, dava tarihindeki taşınmazın bedeli olmaktadır. Bunun dışında değerleme alanında tazminat ve bedel kavramlarının özdeş olmadığına dikkat edilmelidir.</a:t>
            </a:r>
          </a:p>
        </p:txBody>
      </p:sp>
    </p:spTree>
    <p:extLst>
      <p:ext uri="{BB962C8B-B14F-4D97-AF65-F5344CB8AC3E}">
        <p14:creationId xmlns:p14="http://schemas.microsoft.com/office/powerpoint/2010/main" val="3216870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61665"/>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Rant ve Değer Kavramları ve İlişkileri</a:t>
            </a:r>
          </a:p>
        </p:txBody>
      </p:sp>
      <p:sp>
        <p:nvSpPr>
          <p:cNvPr id="4" name="Dikdörtgen 3"/>
          <p:cNvSpPr/>
          <p:nvPr/>
        </p:nvSpPr>
        <p:spPr>
          <a:xfrm>
            <a:off x="782858" y="967636"/>
            <a:ext cx="7557470" cy="3785652"/>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Ekonomi teorisinde taşınmazın yıllık geliri veya kirası ile değeri arasındaki ilişki, özellikle 18. yüzyıldan bu yana gerek klasik ve </a:t>
            </a:r>
            <a:r>
              <a:rPr lang="tr-TR" sz="2000" spc="-50" dirty="0" err="1">
                <a:ea typeface="Trebuchet MS" panose="020B0603020202020204" pitchFamily="34" charset="0"/>
                <a:cs typeface="Trebuchet MS" panose="020B0603020202020204" pitchFamily="34" charset="0"/>
              </a:rPr>
              <a:t>neo</a:t>
            </a:r>
            <a:r>
              <a:rPr lang="tr-TR" sz="2000" spc="-50" dirty="0">
                <a:ea typeface="Trebuchet MS" panose="020B0603020202020204" pitchFamily="34" charset="0"/>
                <a:cs typeface="Trebuchet MS" panose="020B0603020202020204" pitchFamily="34" charset="0"/>
              </a:rPr>
              <a:t>-klasik ekonomi okulları, gerekse sosyalist ekonomistler ve özellikle </a:t>
            </a:r>
            <a:r>
              <a:rPr lang="tr-TR" sz="2000" spc="-50" dirty="0" err="1">
                <a:ea typeface="Trebuchet MS" panose="020B0603020202020204" pitchFamily="34" charset="0"/>
                <a:cs typeface="Trebuchet MS" panose="020B0603020202020204" pitchFamily="34" charset="0"/>
              </a:rPr>
              <a:t>K.Marx</a:t>
            </a:r>
            <a:r>
              <a:rPr lang="tr-TR" sz="2000" spc="-50" dirty="0">
                <a:ea typeface="Trebuchet MS" panose="020B0603020202020204" pitchFamily="34" charset="0"/>
                <a:cs typeface="Trebuchet MS" panose="020B0603020202020204" pitchFamily="34" charset="0"/>
              </a:rPr>
              <a:t> tarafından başlatılan çalışmaların odak noktası olmuştur. Ekonomi teorisinde Adam Smith (1723-1790), David </a:t>
            </a:r>
            <a:r>
              <a:rPr lang="tr-TR" sz="2000" spc="-50" dirty="0" err="1">
                <a:ea typeface="Trebuchet MS" panose="020B0603020202020204" pitchFamily="34" charset="0"/>
                <a:cs typeface="Trebuchet MS" panose="020B0603020202020204" pitchFamily="34" charset="0"/>
              </a:rPr>
              <a:t>Ricardo</a:t>
            </a:r>
            <a:r>
              <a:rPr lang="tr-TR" sz="2000" spc="-50" dirty="0">
                <a:ea typeface="Trebuchet MS" panose="020B0603020202020204" pitchFamily="34" charset="0"/>
                <a:cs typeface="Trebuchet MS" panose="020B0603020202020204" pitchFamily="34" charset="0"/>
              </a:rPr>
              <a:t> (1772-1823), Thomas R. </a:t>
            </a:r>
            <a:r>
              <a:rPr lang="tr-TR" sz="2000" spc="-50" dirty="0" err="1">
                <a:ea typeface="Trebuchet MS" panose="020B0603020202020204" pitchFamily="34" charset="0"/>
                <a:cs typeface="Trebuchet MS" panose="020B0603020202020204" pitchFamily="34" charset="0"/>
              </a:rPr>
              <a:t>Malthus</a:t>
            </a:r>
            <a:r>
              <a:rPr lang="tr-TR" sz="2000" spc="-50" dirty="0">
                <a:ea typeface="Trebuchet MS" panose="020B0603020202020204" pitchFamily="34" charset="0"/>
                <a:cs typeface="Trebuchet MS" panose="020B0603020202020204" pitchFamily="34" charset="0"/>
              </a:rPr>
              <a:t> (1766-1834), John </a:t>
            </a:r>
            <a:r>
              <a:rPr lang="tr-TR" sz="2000" spc="-50" dirty="0" err="1">
                <a:ea typeface="Trebuchet MS" panose="020B0603020202020204" pitchFamily="34" charset="0"/>
                <a:cs typeface="Trebuchet MS" panose="020B0603020202020204" pitchFamily="34" charset="0"/>
              </a:rPr>
              <a:t>B.Say</a:t>
            </a:r>
            <a:r>
              <a:rPr lang="tr-TR" sz="2000" spc="-50" dirty="0">
                <a:ea typeface="Trebuchet MS" panose="020B0603020202020204" pitchFamily="34" charset="0"/>
                <a:cs typeface="Trebuchet MS" panose="020B0603020202020204" pitchFamily="34" charset="0"/>
              </a:rPr>
              <a:t> (1767-1832), John S. </a:t>
            </a:r>
            <a:r>
              <a:rPr lang="tr-TR" sz="2000" spc="-50" dirty="0" err="1">
                <a:ea typeface="Trebuchet MS" panose="020B0603020202020204" pitchFamily="34" charset="0"/>
                <a:cs typeface="Trebuchet MS" panose="020B0603020202020204" pitchFamily="34" charset="0"/>
              </a:rPr>
              <a:t>Mill</a:t>
            </a:r>
            <a:r>
              <a:rPr lang="tr-TR" sz="2000" spc="-50" dirty="0">
                <a:ea typeface="Trebuchet MS" panose="020B0603020202020204" pitchFamily="34" charset="0"/>
                <a:cs typeface="Trebuchet MS" panose="020B0603020202020204" pitchFamily="34" charset="0"/>
              </a:rPr>
              <a:t> (1806-1873) ve Karl </a:t>
            </a:r>
            <a:r>
              <a:rPr lang="tr-TR" sz="2000" spc="-50" dirty="0" err="1">
                <a:ea typeface="Trebuchet MS" panose="020B0603020202020204" pitchFamily="34" charset="0"/>
                <a:cs typeface="Trebuchet MS" panose="020B0603020202020204" pitchFamily="34" charset="0"/>
              </a:rPr>
              <a:t>Marx</a:t>
            </a:r>
            <a:r>
              <a:rPr lang="tr-TR" sz="2000" spc="-50" dirty="0">
                <a:ea typeface="Trebuchet MS" panose="020B0603020202020204" pitchFamily="34" charset="0"/>
                <a:cs typeface="Trebuchet MS" panose="020B0603020202020204" pitchFamily="34" charset="0"/>
              </a:rPr>
              <a:t> (1818-1883) gibi düşünürlerce başlatılan değerin oluşumu, rant, faiz ve özellikle taşınmazların değerleri konusundaki tartışmalar, günümüzde özellikle gelir yöntemine göre değerlemenin dayanağını oluşturan rant-değer ilişkisini açıklamaya olanak vermiştir. </a:t>
            </a:r>
          </a:p>
        </p:txBody>
      </p:sp>
    </p:spTree>
    <p:extLst>
      <p:ext uri="{BB962C8B-B14F-4D97-AF65-F5344CB8AC3E}">
        <p14:creationId xmlns:p14="http://schemas.microsoft.com/office/powerpoint/2010/main" val="2931673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61665"/>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Rant ve Değer Kavramları ve İlişkileri</a:t>
            </a:r>
          </a:p>
        </p:txBody>
      </p:sp>
      <p:sp>
        <p:nvSpPr>
          <p:cNvPr id="4" name="Dikdörtgen 3"/>
          <p:cNvSpPr/>
          <p:nvPr/>
        </p:nvSpPr>
        <p:spPr>
          <a:xfrm>
            <a:off x="782858" y="967636"/>
            <a:ext cx="7557470" cy="2862322"/>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Liberal ekonomik düzende taşınmazın değeri, rantın belirli bir faiz veya </a:t>
            </a:r>
            <a:r>
              <a:rPr lang="tr-TR" sz="2000" spc="-50" dirty="0" err="1">
                <a:ea typeface="Trebuchet MS" panose="020B0603020202020204" pitchFamily="34" charset="0"/>
                <a:cs typeface="Trebuchet MS" panose="020B0603020202020204" pitchFamily="34" charset="0"/>
              </a:rPr>
              <a:t>iskonto</a:t>
            </a:r>
            <a:r>
              <a:rPr lang="tr-TR" sz="2000" spc="-50" dirty="0">
                <a:ea typeface="Trebuchet MS" panose="020B0603020202020204" pitchFamily="34" charset="0"/>
                <a:cs typeface="Trebuchet MS" panose="020B0603020202020204" pitchFamily="34" charset="0"/>
              </a:rPr>
              <a:t> oranına bölünmesiyle saptanır ve bu nedenle –faiz sabit olmak koşuluyla- rant yükseldiği zaman taşınmazın değeri de artar. Günümüzde birçok ülkede taşınmazın kirası ile değeri arasındaki ilişkinin analizine dayanılarak değerleme yapılmaktadır. Bu bakımdan bu kısımda taşınmazın kira, gelir ve değeri arasındaki ilişkilerin kısaca gözden geçirilmesi gerekecektir.</a:t>
            </a:r>
          </a:p>
        </p:txBody>
      </p:sp>
    </p:spTree>
    <p:extLst>
      <p:ext uri="{BB962C8B-B14F-4D97-AF65-F5344CB8AC3E}">
        <p14:creationId xmlns:p14="http://schemas.microsoft.com/office/powerpoint/2010/main" val="17057015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83396" y="407579"/>
            <a:ext cx="6356393" cy="461665"/>
          </a:xfrm>
          <a:prstGeom prst="rect">
            <a:avLst/>
          </a:prstGeom>
        </p:spPr>
        <p:txBody>
          <a:bodyPr wrap="square">
            <a:spAutoFit/>
          </a:bodyPr>
          <a:lstStyle/>
          <a:p>
            <a:pPr marL="0" lvl="1" algn="ctr">
              <a:spcBef>
                <a:spcPct val="20000"/>
              </a:spcBef>
              <a:buClr>
                <a:schemeClr val="accent1"/>
              </a:buClr>
            </a:pPr>
            <a:r>
              <a:rPr lang="tr-TR" sz="2400" b="1" dirty="0">
                <a:solidFill>
                  <a:schemeClr val="tx2"/>
                </a:solidFill>
              </a:rPr>
              <a:t>Rant ve Değer Kavramları ve İlişkileri</a:t>
            </a:r>
          </a:p>
        </p:txBody>
      </p:sp>
      <p:sp>
        <p:nvSpPr>
          <p:cNvPr id="4" name="Dikdörtgen 3"/>
          <p:cNvSpPr/>
          <p:nvPr/>
        </p:nvSpPr>
        <p:spPr>
          <a:xfrm>
            <a:off x="782858" y="967636"/>
            <a:ext cx="7557470" cy="2862322"/>
          </a:xfrm>
          <a:prstGeom prst="rect">
            <a:avLst/>
          </a:prstGeom>
        </p:spPr>
        <p:txBody>
          <a:bodyPr wrap="square">
            <a:spAutoFit/>
          </a:bodyPr>
          <a:lstStyle/>
          <a:p>
            <a:pPr marL="342900" indent="-342900" algn="ctr">
              <a:lnSpc>
                <a:spcPct val="150000"/>
              </a:lnSpc>
              <a:spcBef>
                <a:spcPts val="600"/>
              </a:spcBef>
              <a:spcAft>
                <a:spcPts val="600"/>
              </a:spcAft>
              <a:buFont typeface="Wingdings" panose="05000000000000000000" pitchFamily="2" charset="2"/>
              <a:buChar char="Ø"/>
            </a:pPr>
            <a:endParaRPr lang="tr-TR" sz="2000" b="1" spc="-50" dirty="0" smtClean="0">
              <a:solidFill>
                <a:srgbClr val="000000"/>
              </a:solidFill>
              <a:ea typeface="Trebuchet MS" panose="020B0603020202020204" pitchFamily="34" charset="0"/>
              <a:cs typeface="Trebuchet MS" panose="020B0603020202020204" pitchFamily="34" charset="0"/>
            </a:endParaRPr>
          </a:p>
          <a:p>
            <a:pPr marL="342900" indent="-342900" algn="just">
              <a:spcBef>
                <a:spcPts val="600"/>
              </a:spcBef>
              <a:spcAft>
                <a:spcPts val="600"/>
              </a:spcAft>
              <a:buFont typeface="Wingdings" panose="05000000000000000000" pitchFamily="2" charset="2"/>
              <a:buChar char="Ø"/>
            </a:pPr>
            <a:r>
              <a:rPr lang="tr-TR" sz="2000" spc="-50" dirty="0">
                <a:ea typeface="Trebuchet MS" panose="020B0603020202020204" pitchFamily="34" charset="0"/>
                <a:cs typeface="Trebuchet MS" panose="020B0603020202020204" pitchFamily="34" charset="0"/>
              </a:rPr>
              <a:t>Ekonomi biliminde rant, </a:t>
            </a:r>
            <a:r>
              <a:rPr lang="tr-TR" sz="2000" spc="-50" dirty="0" err="1">
                <a:ea typeface="Trebuchet MS" panose="020B0603020202020204" pitchFamily="34" charset="0"/>
                <a:cs typeface="Trebuchet MS" panose="020B0603020202020204" pitchFamily="34" charset="0"/>
              </a:rPr>
              <a:t>ingilizce</a:t>
            </a:r>
            <a:r>
              <a:rPr lang="tr-TR" sz="2000" spc="-50" dirty="0">
                <a:ea typeface="Trebuchet MS" panose="020B0603020202020204" pitchFamily="34" charset="0"/>
                <a:cs typeface="Trebuchet MS" panose="020B0603020202020204" pitchFamily="34" charset="0"/>
              </a:rPr>
              <a:t> “</a:t>
            </a:r>
            <a:r>
              <a:rPr lang="tr-TR" sz="2000" spc="-50" dirty="0" err="1">
                <a:ea typeface="Trebuchet MS" panose="020B0603020202020204" pitchFamily="34" charset="0"/>
                <a:cs typeface="Trebuchet MS" panose="020B0603020202020204" pitchFamily="34" charset="0"/>
              </a:rPr>
              <a:t>rent</a:t>
            </a:r>
            <a:r>
              <a:rPr lang="tr-TR" sz="2000" spc="-50" dirty="0">
                <a:ea typeface="Trebuchet MS" panose="020B0603020202020204" pitchFamily="34" charset="0"/>
                <a:cs typeface="Trebuchet MS" panose="020B0603020202020204" pitchFamily="34" charset="0"/>
              </a:rPr>
              <a:t>” kelimesinden gelmekte ve sözlük anlamı ise kiradır. Bu anlamdaki rant, birçok kimse için bir konut, dükkan, fabrika, depo ya da arazi için ödenmesi gereken kira anlamına gelir. Gerçek anlamda kira, rantla eş anlamlı olmayıp, kavramsal olarak ranttan daha geniş anlamlıdır. Örneğin konut kirası; malikin inşaat için kullandığı sermayenin faizi, binanın amortisman, tamir ve bakım, vergi ve sigorta gibi masrafların karşılığı ile yatırımcının minimum kar payının karşılığıdır. </a:t>
            </a:r>
          </a:p>
        </p:txBody>
      </p:sp>
    </p:spTree>
    <p:extLst>
      <p:ext uri="{BB962C8B-B14F-4D97-AF65-F5344CB8AC3E}">
        <p14:creationId xmlns:p14="http://schemas.microsoft.com/office/powerpoint/2010/main" val="30350945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782858" y="967636"/>
            <a:ext cx="7557470" cy="4570482"/>
          </a:xfrm>
          <a:prstGeom prst="rect">
            <a:avLst/>
          </a:prstGeom>
        </p:spPr>
        <p:txBody>
          <a:bodyPr wrap="square">
            <a:spAutoFit/>
          </a:bodyPr>
          <a:lstStyle/>
          <a:p>
            <a:pPr algn="ctr">
              <a:lnSpc>
                <a:spcPct val="150000"/>
              </a:lnSpc>
              <a:spcBef>
                <a:spcPts val="600"/>
              </a:spcBef>
              <a:spcAft>
                <a:spcPts val="600"/>
              </a:spcAft>
            </a:pPr>
            <a:r>
              <a:rPr lang="tr-TR" sz="1400" b="1" spc="-50" dirty="0">
                <a:solidFill>
                  <a:srgbClr val="000000"/>
                </a:solidFill>
                <a:ea typeface="Trebuchet MS" panose="020B0603020202020204" pitchFamily="34" charset="0"/>
                <a:cs typeface="Trebuchet MS" panose="020B0603020202020204" pitchFamily="34" charset="0"/>
              </a:rPr>
              <a:t>Kaynaklar</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Akerson</a:t>
            </a:r>
            <a:r>
              <a:rPr lang="tr-TR" sz="1400" spc="-50" dirty="0" smtClean="0">
                <a:solidFill>
                  <a:srgbClr val="000000"/>
                </a:solidFill>
                <a:ea typeface="Trebuchet MS" panose="020B0603020202020204" pitchFamily="34" charset="0"/>
                <a:cs typeface="Trebuchet MS" panose="020B0603020202020204" pitchFamily="34" charset="0"/>
              </a:rPr>
              <a:t>, B.C., 1980.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Appraiser’s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Workbook</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Institute</a:t>
            </a:r>
            <a:r>
              <a:rPr lang="tr-TR" sz="1400" spc="-50" dirty="0" smtClean="0">
                <a:solidFill>
                  <a:srgbClr val="000000"/>
                </a:solidFill>
                <a:ea typeface="Trebuchet MS" panose="020B0603020202020204" pitchFamily="34" charset="0"/>
                <a:cs typeface="Trebuchet MS" panose="020B0603020202020204" pitchFamily="34" charset="0"/>
              </a:rPr>
              <a:t>, Chicago,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Baum</a:t>
            </a:r>
            <a:r>
              <a:rPr lang="tr-TR" sz="1400" spc="-50" dirty="0" smtClean="0">
                <a:solidFill>
                  <a:srgbClr val="000000"/>
                </a:solidFill>
                <a:ea typeface="Trebuchet MS" panose="020B0603020202020204" pitchFamily="34" charset="0"/>
                <a:cs typeface="Trebuchet MS" panose="020B0603020202020204" pitchFamily="34" charset="0"/>
              </a:rPr>
              <a:t>, A., </a:t>
            </a:r>
            <a:r>
              <a:rPr lang="tr-TR" sz="1400" spc="-50" dirty="0" err="1" smtClean="0">
                <a:solidFill>
                  <a:srgbClr val="000000"/>
                </a:solidFill>
                <a:ea typeface="Trebuchet MS" panose="020B0603020202020204" pitchFamily="34" charset="0"/>
                <a:cs typeface="Trebuchet MS" panose="020B0603020202020204" pitchFamily="34" charset="0"/>
              </a:rPr>
              <a:t>Mackmin</a:t>
            </a:r>
            <a:r>
              <a:rPr lang="tr-TR" sz="1400" spc="-50" dirty="0" smtClean="0">
                <a:solidFill>
                  <a:srgbClr val="000000"/>
                </a:solidFill>
                <a:ea typeface="Trebuchet MS" panose="020B0603020202020204" pitchFamily="34" charset="0"/>
                <a:cs typeface="Trebuchet MS" panose="020B0603020202020204" pitchFamily="34" charset="0"/>
              </a:rPr>
              <a:t>, D.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Nunnington</a:t>
            </a:r>
            <a:r>
              <a:rPr lang="tr-TR" sz="1400" spc="-50" dirty="0" smtClean="0">
                <a:solidFill>
                  <a:srgbClr val="000000"/>
                </a:solidFill>
                <a:ea typeface="Trebuchet MS" panose="020B0603020202020204" pitchFamily="34" charset="0"/>
                <a:cs typeface="Trebuchet MS" panose="020B0603020202020204" pitchFamily="34" charset="0"/>
              </a:rPr>
              <a:t>, N., 1997.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Approach</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to</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Property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Edition 4, International </a:t>
            </a:r>
            <a:r>
              <a:rPr lang="tr-TR" sz="1400" spc="-50" dirty="0" err="1" smtClean="0">
                <a:solidFill>
                  <a:srgbClr val="000000"/>
                </a:solidFill>
                <a:ea typeface="Trebuchet MS" panose="020B0603020202020204" pitchFamily="34" charset="0"/>
                <a:cs typeface="Trebuchet MS" panose="020B0603020202020204" pitchFamily="34" charset="0"/>
              </a:rPr>
              <a:t>Thomson</a:t>
            </a:r>
            <a:r>
              <a:rPr lang="tr-TR" sz="1400" spc="-50" dirty="0" smtClean="0">
                <a:solidFill>
                  <a:srgbClr val="000000"/>
                </a:solidFill>
                <a:ea typeface="Trebuchet MS" panose="020B0603020202020204" pitchFamily="34" charset="0"/>
                <a:cs typeface="Trebuchet MS" panose="020B0603020202020204" pitchFamily="34" charset="0"/>
              </a:rPr>
              <a:t> Business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London</a:t>
            </a:r>
            <a:r>
              <a:rPr lang="tr-TR" sz="1400" spc="-50" dirty="0" smtClean="0">
                <a:solidFill>
                  <a:srgbClr val="000000"/>
                </a:solidFill>
                <a:ea typeface="Trebuchet MS" panose="020B0603020202020204" pitchFamily="34" charset="0"/>
                <a:cs typeface="Trebuchet MS" panose="020B0603020202020204" pitchFamily="34" charset="0"/>
              </a:rPr>
              <a:t>, UK.</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Casler</a:t>
            </a:r>
            <a:r>
              <a:rPr lang="tr-TR" sz="1400" spc="-50" dirty="0" smtClean="0">
                <a:solidFill>
                  <a:srgbClr val="000000"/>
                </a:solidFill>
                <a:ea typeface="Trebuchet MS" panose="020B0603020202020204" pitchFamily="34" charset="0"/>
                <a:cs typeface="Trebuchet MS" panose="020B0603020202020204" pitchFamily="34" charset="0"/>
              </a:rPr>
              <a:t>, G.L.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White, G.B., 1982. </a:t>
            </a:r>
            <a:r>
              <a:rPr lang="tr-TR" sz="1400" spc="-50" dirty="0" err="1" smtClean="0">
                <a:solidFill>
                  <a:srgbClr val="000000"/>
                </a:solidFill>
                <a:ea typeface="Trebuchet MS" panose="020B0603020202020204" pitchFamily="34" charset="0"/>
                <a:cs typeface="Trebuchet MS" panose="020B0603020202020204" pitchFamily="34" charset="0"/>
              </a:rPr>
              <a:t>Alternative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Methods</a:t>
            </a:r>
            <a:r>
              <a:rPr lang="tr-TR" sz="1400" spc="-50" dirty="0" smtClean="0">
                <a:solidFill>
                  <a:srgbClr val="000000"/>
                </a:solidFill>
                <a:ea typeface="Trebuchet MS" panose="020B0603020202020204" pitchFamily="34" charset="0"/>
                <a:cs typeface="Trebuchet MS" panose="020B0603020202020204" pitchFamily="34" charset="0"/>
              </a:rPr>
              <a:t> of </a:t>
            </a:r>
            <a:r>
              <a:rPr lang="tr-TR" sz="1400" spc="-50" dirty="0" err="1" smtClean="0">
                <a:solidFill>
                  <a:srgbClr val="000000"/>
                </a:solidFill>
                <a:ea typeface="Trebuchet MS" panose="020B0603020202020204" pitchFamily="34" charset="0"/>
                <a:cs typeface="Trebuchet MS" panose="020B0603020202020204" pitchFamily="34" charset="0"/>
              </a:rPr>
              <a:t>Capitalizing</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Income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From</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Orchard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Groves</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Vineyards</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Staff</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Paper</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July</a:t>
            </a:r>
            <a:r>
              <a:rPr lang="tr-TR" sz="1400" spc="-50" dirty="0" smtClean="0">
                <a:solidFill>
                  <a:srgbClr val="000000"/>
                </a:solidFill>
                <a:ea typeface="Trebuchet MS" panose="020B0603020202020204" pitchFamily="34" charset="0"/>
                <a:cs typeface="Trebuchet MS" panose="020B0603020202020204" pitchFamily="34" charset="0"/>
              </a:rPr>
              <a:t> 1982, No: 82-22,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Conneman</a:t>
            </a:r>
            <a:r>
              <a:rPr lang="tr-TR" sz="1400" spc="-50" dirty="0" smtClean="0">
                <a:solidFill>
                  <a:srgbClr val="000000"/>
                </a:solidFill>
                <a:ea typeface="Trebuchet MS" panose="020B0603020202020204" pitchFamily="34" charset="0"/>
                <a:cs typeface="Trebuchet MS" panose="020B0603020202020204" pitchFamily="34" charset="0"/>
              </a:rPr>
              <a:t>,, G.J.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Handbook</a:t>
            </a:r>
            <a:r>
              <a:rPr lang="tr-TR" sz="1400" spc="-50" dirty="0" smtClean="0">
                <a:solidFill>
                  <a:srgbClr val="000000"/>
                </a:solidFill>
                <a:ea typeface="Trebuchet MS" panose="020B0603020202020204" pitchFamily="34" charset="0"/>
                <a:cs typeface="Trebuchet MS" panose="020B0603020202020204" pitchFamily="34" charset="0"/>
              </a:rPr>
              <a:t>, Cornell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Ithaca</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Newyork</a:t>
            </a:r>
            <a:r>
              <a:rPr lang="tr-TR" sz="1400" spc="-50" dirty="0" smtClean="0">
                <a:solidFill>
                  <a:srgbClr val="000000"/>
                </a:solidFill>
                <a:ea typeface="Trebuchet MS" panose="020B0603020202020204" pitchFamily="34" charset="0"/>
                <a:cs typeface="Trebuchet MS" panose="020B0603020202020204" pitchFamily="34" charset="0"/>
              </a:rPr>
              <a:t>, USA.</a:t>
            </a:r>
          </a:p>
          <a:p>
            <a:pPr marL="342900" indent="-342900">
              <a:lnSpc>
                <a:spcPct val="150000"/>
              </a:lnSpc>
              <a:spcBef>
                <a:spcPts val="600"/>
              </a:spcBef>
              <a:spcAft>
                <a:spcPts val="600"/>
              </a:spcAft>
              <a:buFont typeface="Wingdings" panose="05000000000000000000" pitchFamily="2" charset="2"/>
              <a:buChar char="Ø"/>
            </a:pPr>
            <a:r>
              <a:rPr lang="tr-TR" sz="1400" spc="-50" dirty="0" err="1" smtClean="0">
                <a:solidFill>
                  <a:srgbClr val="000000"/>
                </a:solidFill>
                <a:ea typeface="Trebuchet MS" panose="020B0603020202020204" pitchFamily="34" charset="0"/>
                <a:cs typeface="Trebuchet MS" panose="020B0603020202020204" pitchFamily="34" charset="0"/>
              </a:rPr>
              <a:t>Murray</a:t>
            </a:r>
            <a:r>
              <a:rPr lang="tr-TR" sz="1400" spc="-50" dirty="0" smtClean="0">
                <a:solidFill>
                  <a:srgbClr val="000000"/>
                </a:solidFill>
                <a:ea typeface="Trebuchet MS" panose="020B0603020202020204" pitchFamily="34" charset="0"/>
                <a:cs typeface="Trebuchet MS" panose="020B0603020202020204" pitchFamily="34" charset="0"/>
              </a:rPr>
              <a:t>, W.G., </a:t>
            </a:r>
            <a:r>
              <a:rPr lang="tr-TR" sz="1400" spc="-50" dirty="0" err="1" smtClean="0">
                <a:solidFill>
                  <a:srgbClr val="000000"/>
                </a:solidFill>
                <a:ea typeface="Trebuchet MS" panose="020B0603020202020204" pitchFamily="34" charset="0"/>
                <a:cs typeface="Trebuchet MS" panose="020B0603020202020204" pitchFamily="34" charset="0"/>
              </a:rPr>
              <a:t>Hariss</a:t>
            </a:r>
            <a:r>
              <a:rPr lang="tr-TR" sz="1400" spc="-50" dirty="0" smtClean="0">
                <a:solidFill>
                  <a:srgbClr val="000000"/>
                </a:solidFill>
                <a:ea typeface="Trebuchet MS" panose="020B0603020202020204" pitchFamily="34" charset="0"/>
                <a:cs typeface="Trebuchet MS" panose="020B0603020202020204" pitchFamily="34" charset="0"/>
              </a:rPr>
              <a:t>, D.G., Miller, G.A.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Thompson</a:t>
            </a:r>
            <a:r>
              <a:rPr lang="tr-TR" sz="1400" spc="-50" dirty="0" smtClean="0">
                <a:solidFill>
                  <a:srgbClr val="000000"/>
                </a:solidFill>
                <a:ea typeface="Trebuchet MS" panose="020B0603020202020204" pitchFamily="34" charset="0"/>
                <a:cs typeface="Trebuchet MS" panose="020B0603020202020204" pitchFamily="34" charset="0"/>
              </a:rPr>
              <a:t>, N.S., 1983. Farm </a:t>
            </a:r>
            <a:r>
              <a:rPr lang="tr-TR" sz="1400" spc="-50" dirty="0" err="1" smtClean="0">
                <a:solidFill>
                  <a:srgbClr val="000000"/>
                </a:solidFill>
                <a:ea typeface="Trebuchet MS" panose="020B0603020202020204" pitchFamily="34" charset="0"/>
                <a:cs typeface="Trebuchet MS" panose="020B0603020202020204" pitchFamily="34" charset="0"/>
              </a:rPr>
              <a:t>Appraisal</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and</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Valuation</a:t>
            </a:r>
            <a:r>
              <a:rPr lang="tr-TR" sz="1400" spc="-50" dirty="0" smtClean="0">
                <a:solidFill>
                  <a:srgbClr val="000000"/>
                </a:solidFill>
                <a:ea typeface="Trebuchet MS" panose="020B0603020202020204" pitchFamily="34" charset="0"/>
                <a:cs typeface="Trebuchet MS" panose="020B0603020202020204" pitchFamily="34" charset="0"/>
              </a:rPr>
              <a:t>, , </a:t>
            </a:r>
            <a:r>
              <a:rPr lang="tr-TR" sz="1400" spc="-50" dirty="0" err="1" smtClean="0">
                <a:solidFill>
                  <a:srgbClr val="000000"/>
                </a:solidFill>
                <a:ea typeface="Trebuchet MS" panose="020B0603020202020204" pitchFamily="34" charset="0"/>
                <a:cs typeface="Trebuchet MS" panose="020B0603020202020204" pitchFamily="34" charset="0"/>
              </a:rPr>
              <a:t>Sixth</a:t>
            </a:r>
            <a:r>
              <a:rPr lang="tr-TR" sz="1400" spc="-50" dirty="0" smtClean="0">
                <a:solidFill>
                  <a:srgbClr val="000000"/>
                </a:solidFill>
                <a:ea typeface="Trebuchet MS" panose="020B0603020202020204" pitchFamily="34" charset="0"/>
                <a:cs typeface="Trebuchet MS" panose="020B0603020202020204" pitchFamily="34" charset="0"/>
              </a:rPr>
              <a:t> Edition, </a:t>
            </a:r>
            <a:r>
              <a:rPr lang="tr-TR" sz="1400" spc="-50" dirty="0" err="1" smtClean="0">
                <a:solidFill>
                  <a:srgbClr val="000000"/>
                </a:solidFill>
                <a:ea typeface="Trebuchet MS" panose="020B0603020202020204" pitchFamily="34" charset="0"/>
                <a:cs typeface="Trebuchet MS" panose="020B0603020202020204" pitchFamily="34" charset="0"/>
              </a:rPr>
              <a:t>The</a:t>
            </a:r>
            <a:r>
              <a:rPr lang="tr-TR" sz="1400" spc="-50" dirty="0" smtClean="0">
                <a:solidFill>
                  <a:srgbClr val="000000"/>
                </a:solidFill>
                <a:ea typeface="Trebuchet MS" panose="020B0603020202020204" pitchFamily="34" charset="0"/>
                <a:cs typeface="Trebuchet MS" panose="020B0603020202020204" pitchFamily="34" charset="0"/>
              </a:rPr>
              <a:t> Iowa </a:t>
            </a:r>
            <a:r>
              <a:rPr lang="tr-TR" sz="1400" spc="-50" dirty="0" err="1" smtClean="0">
                <a:solidFill>
                  <a:srgbClr val="000000"/>
                </a:solidFill>
                <a:ea typeface="Trebuchet MS" panose="020B0603020202020204" pitchFamily="34" charset="0"/>
                <a:cs typeface="Trebuchet MS" panose="020B0603020202020204" pitchFamily="34" charset="0"/>
              </a:rPr>
              <a:t>State</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University</a:t>
            </a:r>
            <a:r>
              <a:rPr lang="tr-TR" sz="1400" spc="-50" dirty="0" smtClean="0">
                <a:solidFill>
                  <a:srgbClr val="000000"/>
                </a:solidFill>
                <a:ea typeface="Trebuchet MS" panose="020B0603020202020204" pitchFamily="34" charset="0"/>
                <a:cs typeface="Trebuchet MS" panose="020B0603020202020204" pitchFamily="34" charset="0"/>
              </a:rPr>
              <a:t> </a:t>
            </a:r>
            <a:r>
              <a:rPr lang="tr-TR" sz="1400" spc="-50" dirty="0" err="1" smtClean="0">
                <a:solidFill>
                  <a:srgbClr val="000000"/>
                </a:solidFill>
                <a:ea typeface="Trebuchet MS" panose="020B0603020202020204" pitchFamily="34" charset="0"/>
                <a:cs typeface="Trebuchet MS" panose="020B0603020202020204" pitchFamily="34" charset="0"/>
              </a:rPr>
              <a:t>Press</a:t>
            </a:r>
            <a:r>
              <a:rPr lang="tr-TR" sz="1400" spc="-50" dirty="0" smtClean="0">
                <a:solidFill>
                  <a:srgbClr val="000000"/>
                </a:solidFill>
                <a:ea typeface="Trebuchet MS" panose="020B0603020202020204" pitchFamily="34" charset="0"/>
                <a:cs typeface="Trebuchet MS" panose="020B0603020202020204" pitchFamily="34" charset="0"/>
              </a:rPr>
              <a:t>, Iowa, USA.</a:t>
            </a:r>
          </a:p>
          <a:p>
            <a:pPr marL="342900" indent="-342900">
              <a:lnSpc>
                <a:spcPct val="150000"/>
              </a:lnSpc>
              <a:spcBef>
                <a:spcPts val="600"/>
              </a:spcBef>
              <a:spcAft>
                <a:spcPts val="600"/>
              </a:spcAft>
              <a:buFont typeface="Wingdings" panose="05000000000000000000" pitchFamily="2" charset="2"/>
              <a:buChar char="Ø"/>
            </a:pPr>
            <a:r>
              <a:rPr lang="tr-TR" sz="1400" spc="-50" dirty="0" smtClean="0">
                <a:solidFill>
                  <a:srgbClr val="000000"/>
                </a:solidFill>
                <a:ea typeface="Trebuchet MS" panose="020B0603020202020204" pitchFamily="34" charset="0"/>
                <a:cs typeface="Trebuchet MS" panose="020B0603020202020204" pitchFamily="34" charset="0"/>
              </a:rPr>
              <a:t>Mülayim, Z.G., 2001. Tarımsal Değer Biçme ve Bilirkişilik, Yenilenmiş ve Genişletilmiş, II. Baskı, Yetkin Yayınları, Ankara.</a:t>
            </a:r>
          </a:p>
        </p:txBody>
      </p:sp>
    </p:spTree>
    <p:extLst>
      <p:ext uri="{BB962C8B-B14F-4D97-AF65-F5344CB8AC3E}">
        <p14:creationId xmlns:p14="http://schemas.microsoft.com/office/powerpoint/2010/main" val="40192693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17067</TotalTime>
  <Words>1096</Words>
  <Application>Microsoft Office PowerPoint</Application>
  <PresentationFormat>Ekran Gösterisi (4:3)</PresentationFormat>
  <Paragraphs>43</Paragraphs>
  <Slides>11</Slides>
  <Notes>0</Notes>
  <HiddenSlides>0</HiddenSlides>
  <MMClips>0</MMClips>
  <ScaleCrop>false</ScaleCrop>
  <HeadingPairs>
    <vt:vector size="4" baseType="variant">
      <vt:variant>
        <vt:lpstr>Tema</vt:lpstr>
      </vt:variant>
      <vt:variant>
        <vt:i4>3</vt:i4>
      </vt:variant>
      <vt:variant>
        <vt:lpstr>Slayt Başlıkları</vt:lpstr>
      </vt:variant>
      <vt:variant>
        <vt:i4>11</vt:i4>
      </vt:variant>
    </vt:vector>
  </HeadingPairs>
  <TitlesOfParts>
    <vt:vector size="14" baseType="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844</cp:revision>
  <cp:lastPrinted>2016-10-24T07:53:35Z</cp:lastPrinted>
  <dcterms:created xsi:type="dcterms:W3CDTF">2016-09-18T09:35:24Z</dcterms:created>
  <dcterms:modified xsi:type="dcterms:W3CDTF">2020-02-24T07:29:13Z</dcterms:modified>
</cp:coreProperties>
</file>