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2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9" r:id="rId18"/>
    <p:sldId id="283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A40C8E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8" autoAdjust="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1428728" y="3429000"/>
            <a:ext cx="676875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tr-T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EKONOMİ İLE İLGİLİ TEMEL </a:t>
            </a:r>
            <a:r>
              <a:rPr 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KAVRAMLAR</a:t>
            </a:r>
          </a:p>
          <a:p>
            <a:pPr algn="ctr"/>
            <a:endParaRPr lang="tr-TR" sz="3200" b="1" dirty="0">
              <a:solidFill>
                <a:srgbClr val="A40C8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tr-TR" sz="3200" b="1" dirty="0" smtClean="0">
              <a:solidFill>
                <a:srgbClr val="A40C8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tr-TR" sz="3200" b="1" dirty="0">
              <a:solidFill>
                <a:srgbClr val="A40C8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94813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751506"/>
          </a:xfrm>
        </p:spPr>
        <p:txBody>
          <a:bodyPr>
            <a:noAutofit/>
          </a:bodyPr>
          <a:lstStyle/>
          <a:p>
            <a:pPr algn="ctr"/>
            <a:r>
              <a:rPr lang="tr-TR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İHTİYAÇ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142984"/>
            <a:ext cx="7239000" cy="5312752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SzPct val="100000"/>
              <a:buNone/>
            </a:pPr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İhtiyaçların temel 5 özelliği vardır: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endParaRPr lang="tr-TR" sz="28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Clr>
                <a:srgbClr val="FF0000"/>
              </a:buClr>
              <a:buSzPct val="100000"/>
              <a:buFont typeface="Wingdings" pitchFamily="2" charset="2"/>
              <a:buChar char="v"/>
            </a:pPr>
            <a:r>
              <a:rPr lang="tr-TR" sz="2800" b="1" dirty="0" smtClean="0"/>
              <a:t>İhtiyaçlar sonsuzdur. </a:t>
            </a:r>
          </a:p>
          <a:p>
            <a:pPr algn="just">
              <a:buClr>
                <a:srgbClr val="FF0000"/>
              </a:buClr>
              <a:buSzPct val="100000"/>
              <a:buFont typeface="Wingdings" pitchFamily="2" charset="2"/>
              <a:buChar char="v"/>
            </a:pPr>
            <a:r>
              <a:rPr lang="tr-TR" sz="2800" b="1" dirty="0" smtClean="0"/>
              <a:t> İhtiyaçlar şiddet açısından farklılık gösterir. </a:t>
            </a:r>
          </a:p>
          <a:p>
            <a:pPr algn="just">
              <a:buClr>
                <a:srgbClr val="FF0000"/>
              </a:buClr>
              <a:buSzPct val="100000"/>
              <a:buFont typeface="Wingdings" pitchFamily="2" charset="2"/>
              <a:buChar char="v"/>
            </a:pPr>
            <a:r>
              <a:rPr lang="tr-TR" sz="2800" b="1" dirty="0" smtClean="0"/>
              <a:t>İhtiyaçlar tatmin edildikçe şiddeti azalır. </a:t>
            </a:r>
          </a:p>
          <a:p>
            <a:pPr algn="just">
              <a:buClr>
                <a:srgbClr val="FF0000"/>
              </a:buClr>
              <a:buSzPct val="100000"/>
              <a:buFont typeface="Wingdings" pitchFamily="2" charset="2"/>
              <a:buChar char="v"/>
            </a:pPr>
            <a:r>
              <a:rPr lang="tr-TR" sz="2800" b="1" dirty="0" smtClean="0"/>
              <a:t>Başlangıçta zorunlu olmayan ihtiyaçlar zamanla zorunlu hale gelebilirler. </a:t>
            </a:r>
          </a:p>
          <a:p>
            <a:pPr algn="just">
              <a:buClr>
                <a:srgbClr val="FF0000"/>
              </a:buClr>
              <a:buSzPct val="100000"/>
              <a:buFont typeface="Wingdings" pitchFamily="2" charset="2"/>
              <a:buChar char="v"/>
            </a:pPr>
            <a:r>
              <a:rPr lang="tr-TR" sz="2800" b="1" dirty="0" smtClean="0"/>
              <a:t>İhtiyaçlar ve ihtiyaçları tatmine yarayan araçlar ikame edilebilirler.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tr-TR" b="1" dirty="0" smtClean="0">
                <a:solidFill>
                  <a:schemeClr val="tx2"/>
                </a:solidFill>
              </a:rPr>
              <a:t>Ekonomi Biliminin Temel Kavramları  </a:t>
            </a:r>
            <a:endParaRPr lang="tr-TR" b="1" dirty="0">
              <a:solidFill>
                <a:schemeClr val="tx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3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Mallar ve Hizmetler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3200" b="1" dirty="0" smtClean="0"/>
              <a:t>İhtiyaçları,  istekleri  karşılamaya  yarayan  nesnelerdir.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endParaRPr lang="tr-TR" sz="3200" b="1" dirty="0" smtClean="0"/>
          </a:p>
          <a:p>
            <a:pPr algn="ctr">
              <a:buClr>
                <a:srgbClr val="FF0000"/>
              </a:buClr>
              <a:buSzPct val="100000"/>
            </a:pPr>
            <a:r>
              <a:rPr lang="tr-TR" sz="3200" b="1" i="1" dirty="0" smtClean="0"/>
              <a:t>Hava,  ekmek,  ayakkabı bir </a:t>
            </a:r>
            <a:r>
              <a:rPr lang="tr-TR" sz="3200" b="1" i="1" u="sng" dirty="0" smtClean="0"/>
              <a:t>maldır.</a:t>
            </a:r>
            <a:r>
              <a:rPr lang="tr-TR" sz="3200" b="1" i="1" dirty="0" smtClean="0"/>
              <a:t> 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endParaRPr lang="tr-TR" sz="3200" b="1" i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3200" b="1" i="1" dirty="0" smtClean="0"/>
              <a:t>Kuaförün saç kesmesi, doktorun hasta muayene etmesi,  otobüs şoförünün yolcu taşıması bir hizmet olup, her biri bir </a:t>
            </a:r>
            <a:r>
              <a:rPr lang="tr-TR" sz="3200" b="1" i="1" u="sng" dirty="0" smtClean="0"/>
              <a:t>ihtiyacı</a:t>
            </a:r>
            <a:r>
              <a:rPr lang="tr-TR" sz="3200" b="1" i="1" dirty="0" smtClean="0"/>
              <a:t> karşılar.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Mallar ve Hizmetler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Mallar ve hizmetler arasındaki fark;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endParaRPr lang="tr-TR" sz="3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rgbClr val="FF0000"/>
              </a:buClr>
              <a:buSzPct val="100000"/>
              <a:buFont typeface="Wingdings" pitchFamily="2" charset="2"/>
              <a:buChar char="Ø"/>
            </a:pPr>
            <a:r>
              <a:rPr lang="tr-TR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ekmek, otomobil, ayakkabı gibi mallar stoklanmakta ve mülkiyeti bir başkasına devredilebilmektedir.</a:t>
            </a:r>
          </a:p>
          <a:p>
            <a:pPr>
              <a:buClr>
                <a:srgbClr val="FF0000"/>
              </a:buClr>
              <a:buSzPct val="100000"/>
              <a:buFont typeface="Wingdings" pitchFamily="2" charset="2"/>
              <a:buChar char="Ø"/>
            </a:pPr>
            <a:endParaRPr lang="tr-TR" sz="3200" i="1" dirty="0" smtClean="0"/>
          </a:p>
          <a:p>
            <a:pPr>
              <a:buClr>
                <a:srgbClr val="FF0000"/>
              </a:buClr>
              <a:buSzPct val="100000"/>
              <a:buFont typeface="Wingdings" pitchFamily="2" charset="2"/>
              <a:buChar char="Ø"/>
            </a:pPr>
            <a:r>
              <a:rPr lang="tr-TR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eğitim, sağlık, ulaşım gibi hizmetler ise üretildikleri anda tüketilmektedirler</a:t>
            </a:r>
            <a:r>
              <a:rPr lang="tr-T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tr-TR" sz="3200" b="1" i="1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Mallar ve Hizmetler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Mallar; </a:t>
            </a:r>
          </a:p>
          <a:p>
            <a:pPr algn="just">
              <a:buClr>
                <a:srgbClr val="FF0000"/>
              </a:buClr>
              <a:buSzPct val="100000"/>
              <a:buFont typeface="Wingdings" pitchFamily="2" charset="2"/>
              <a:buChar char="Ø"/>
            </a:pPr>
            <a:r>
              <a:rPr lang="tr-T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serbest mallar </a:t>
            </a:r>
          </a:p>
          <a:p>
            <a:pPr marL="273050" indent="-1588" algn="just">
              <a:buClr>
                <a:srgbClr val="FF0000"/>
              </a:buClr>
              <a:buSzPct val="100000"/>
              <a:buNone/>
            </a:pPr>
            <a:r>
              <a:rPr lang="tr-TR" sz="3400" dirty="0" smtClean="0"/>
              <a:t>elde etmek için bir bedel ödenmesinin gerekmediği, insan ihtiyaçlarına kıyasla bol olan mallar </a:t>
            </a:r>
            <a:r>
              <a:rPr lang="tr-TR" sz="3400" i="1" dirty="0" smtClean="0">
                <a:solidFill>
                  <a:srgbClr val="FF0000"/>
                </a:solidFill>
              </a:rPr>
              <a:t>(bir pınarın suyu)</a:t>
            </a:r>
            <a:r>
              <a:rPr lang="tr-TR" sz="3400" dirty="0" smtClean="0">
                <a:solidFill>
                  <a:srgbClr val="FF0000"/>
                </a:solidFill>
              </a:rPr>
              <a:t> </a:t>
            </a:r>
          </a:p>
          <a:p>
            <a:pPr algn="just">
              <a:buClr>
                <a:srgbClr val="FF0000"/>
              </a:buClr>
              <a:buSzPct val="100000"/>
              <a:buNone/>
            </a:pPr>
            <a:endParaRPr lang="tr-TR" sz="3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Clr>
                <a:srgbClr val="FF0000"/>
              </a:buClr>
              <a:buSzPct val="100000"/>
              <a:buFont typeface="Wingdings" pitchFamily="2" charset="2"/>
              <a:buChar char="Ø"/>
            </a:pPr>
            <a:r>
              <a:rPr lang="tr-T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iktisadi (nadir/kıt) mallar </a:t>
            </a:r>
          </a:p>
          <a:p>
            <a:pPr marL="273050" indent="-1588" algn="just">
              <a:buClr>
                <a:srgbClr val="FF0000"/>
              </a:buClr>
              <a:buSzPct val="100000"/>
              <a:buNone/>
            </a:pPr>
            <a:r>
              <a:rPr lang="tr-TR" sz="3400" dirty="0" smtClean="0"/>
              <a:t>kıt olan, elde etmek için bir bedel ödenmesinin gerektiği mallar </a:t>
            </a:r>
          </a:p>
          <a:p>
            <a:pPr marL="273050" indent="-1588" algn="just">
              <a:buClr>
                <a:srgbClr val="FF0000"/>
              </a:buClr>
              <a:buSzPct val="100000"/>
              <a:buNone/>
            </a:pPr>
            <a:r>
              <a:rPr lang="tr-TR" sz="3400" i="1" dirty="0" smtClean="0">
                <a:solidFill>
                  <a:srgbClr val="FF0000"/>
                </a:solidFill>
              </a:rPr>
              <a:t>(su dolum tesisi)</a:t>
            </a:r>
            <a:endParaRPr lang="tr-TR" sz="3200" i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tr-TR" b="1" dirty="0" smtClean="0">
                <a:solidFill>
                  <a:schemeClr val="tx2"/>
                </a:solidFill>
              </a:rPr>
              <a:t>Ekonomi Biliminin Temel Kavramları  </a:t>
            </a:r>
            <a:endParaRPr lang="tr-TR" b="1" dirty="0">
              <a:solidFill>
                <a:schemeClr val="tx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Tüketim </a:t>
            </a:r>
          </a:p>
          <a:p>
            <a:pPr>
              <a:buClr>
                <a:srgbClr val="FF0000"/>
              </a:buClr>
              <a:buSzPct val="100000"/>
              <a:buNone/>
            </a:pPr>
            <a:r>
              <a:rPr lang="tr-TR" sz="3400" b="1" dirty="0" smtClean="0"/>
              <a:t>	</a:t>
            </a:r>
            <a:r>
              <a:rPr lang="tr-TR" sz="2800" dirty="0" smtClean="0"/>
              <a:t>Faydalı mal ve hizmetlerin  insan  ihtiyaçlarının giderilmesi amacıyla doğrudan doğruya  kullanılması  faaliyetidir.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2800" b="1" dirty="0" smtClean="0"/>
              <a:t>	</a:t>
            </a:r>
            <a:r>
              <a:rPr lang="tr-TR" sz="2800" i="1" dirty="0" smtClean="0">
                <a:solidFill>
                  <a:srgbClr val="FF0000"/>
                </a:solidFill>
              </a:rPr>
              <a:t>ekmek,  giyecek,  bulaşık  makinesi gibi istekleri doğrudan doğruya karşılayan tüketim mallarına yönelik bir kavramdır.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tr-TR" b="1" dirty="0" smtClean="0">
                <a:solidFill>
                  <a:schemeClr val="tx2"/>
                </a:solidFill>
              </a:rPr>
              <a:t>Ekonomi Biliminin Temel Kavramları  </a:t>
            </a:r>
            <a:endParaRPr lang="tr-TR" b="1" dirty="0">
              <a:solidFill>
                <a:schemeClr val="tx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3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Üretim </a:t>
            </a:r>
          </a:p>
          <a:p>
            <a:pPr algn="just">
              <a:buClr>
                <a:srgbClr val="FF0000"/>
              </a:buClr>
              <a:buSzPct val="100000"/>
              <a:buNone/>
            </a:pPr>
            <a:r>
              <a:rPr lang="tr-TR" sz="3400" b="1" dirty="0" smtClean="0"/>
              <a:t>	</a:t>
            </a:r>
            <a:r>
              <a:rPr lang="tr-TR" sz="2800" dirty="0" smtClean="0"/>
              <a:t>İnsan ihtiyaçlarını karşılayan mal ve hizmetlerin ortaya çıkarılması, miktar ve faydalarının arttırılması,  bunların  bir  yerden  başka  bir  yere  taşınması  ve  ileride  kullanılmak  üzere  bozulmadan saklanmasıdır. 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2800" dirty="0" smtClean="0"/>
              <a:t>	</a:t>
            </a:r>
            <a:endParaRPr lang="tr-TR" sz="2800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2800" b="1" i="1" dirty="0" smtClean="0">
                <a:solidFill>
                  <a:srgbClr val="FF0000"/>
                </a:solidFill>
              </a:rPr>
              <a:t>Üretim, fayda yaratma faaliyetidir. 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endParaRPr lang="tr-TR" sz="2800" b="1" i="1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sz="3600" b="1" dirty="0" smtClean="0">
                <a:solidFill>
                  <a:schemeClr val="tx2"/>
                </a:solidFill>
              </a:rPr>
              <a:t>Üretim faktörleri</a:t>
            </a:r>
            <a:endParaRPr lang="tr-TR" sz="3600" b="1" dirty="0">
              <a:solidFill>
                <a:schemeClr val="tx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r>
              <a:rPr lang="tr-TR" sz="2800" dirty="0" smtClean="0">
                <a:solidFill>
                  <a:srgbClr val="FF0000"/>
                </a:solidFill>
              </a:rPr>
              <a:t>Toprak (Doğal Kaynaklar - Tabiat)  </a:t>
            </a:r>
          </a:p>
          <a:p>
            <a:pPr algn="just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r>
              <a:rPr lang="tr-TR" sz="2800" dirty="0" smtClean="0">
                <a:solidFill>
                  <a:srgbClr val="FF0000"/>
                </a:solidFill>
              </a:rPr>
              <a:t>Sermaye</a:t>
            </a:r>
          </a:p>
          <a:p>
            <a:pPr algn="just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r>
              <a:rPr lang="tr-TR" sz="2800" dirty="0" smtClean="0">
                <a:solidFill>
                  <a:srgbClr val="FF0000"/>
                </a:solidFill>
              </a:rPr>
              <a:t>Emek</a:t>
            </a:r>
          </a:p>
          <a:p>
            <a:pPr algn="just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r>
              <a:rPr lang="tr-TR" sz="2800" dirty="0" smtClean="0">
                <a:solidFill>
                  <a:srgbClr val="FF0000"/>
                </a:solidFill>
              </a:rPr>
              <a:t>Girişimci</a:t>
            </a:r>
          </a:p>
          <a:p>
            <a:pPr algn="just">
              <a:buClr>
                <a:srgbClr val="FF0000"/>
              </a:buClr>
              <a:buSzPct val="100000"/>
              <a:buFont typeface="Wingdings" pitchFamily="2" charset="2"/>
              <a:buChar char="q"/>
            </a:pPr>
            <a:endParaRPr lang="tr-TR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Ekonomi Biliminin Temel Kavramları  </a:t>
            </a:r>
            <a:endParaRPr lang="tr-T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3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Ekonomik Birimler </a:t>
            </a:r>
          </a:p>
          <a:p>
            <a:pPr marL="514350" indent="-514350" algn="just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tr-TR" sz="3300" b="1" dirty="0" smtClean="0"/>
              <a:t>Hane halkı</a:t>
            </a:r>
          </a:p>
          <a:p>
            <a:pPr marL="514350" indent="-514350" algn="just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tr-TR" sz="3300" b="1" dirty="0" smtClean="0"/>
              <a:t>Firmalar </a:t>
            </a:r>
          </a:p>
          <a:p>
            <a:pPr marL="514350" indent="-514350" algn="just">
              <a:buClr>
                <a:srgbClr val="FF0000"/>
              </a:buClr>
              <a:buSzPct val="100000"/>
              <a:buFont typeface="+mj-lt"/>
              <a:buAutoNum type="arabicPeriod"/>
            </a:pPr>
            <a:r>
              <a:rPr lang="tr-TR" sz="3300" b="1" dirty="0" smtClean="0"/>
              <a:t>Devlet</a:t>
            </a:r>
          </a:p>
          <a:p>
            <a:pPr marL="514350" indent="-514350" algn="just">
              <a:buClr>
                <a:srgbClr val="FF0000"/>
              </a:buClr>
              <a:buSzPct val="100000"/>
              <a:buNone/>
            </a:pPr>
            <a:endParaRPr lang="tr-TR" sz="2800" b="1" i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514350" indent="-514350" algn="just">
              <a:buClr>
                <a:srgbClr val="FF0000"/>
              </a:buClr>
              <a:buSzPct val="100000"/>
              <a:buNone/>
            </a:pPr>
            <a:endParaRPr lang="tr-TR" sz="3200" b="1" dirty="0" smtClean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Ankuzem</a:t>
            </a:r>
            <a:r>
              <a:rPr lang="tr-TR" dirty="0"/>
              <a:t> </a:t>
            </a:r>
            <a:r>
              <a:rPr lang="tr-TR" dirty="0" smtClean="0"/>
              <a:t>ders modülü.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4327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571480"/>
            <a:ext cx="7239000" cy="5857916"/>
          </a:xfrm>
        </p:spPr>
        <p:txBody>
          <a:bodyPr/>
          <a:lstStyle/>
          <a:p>
            <a:pPr>
              <a:buClr>
                <a:schemeClr val="accent2">
                  <a:lumMod val="75000"/>
                </a:schemeClr>
              </a:buClr>
              <a:buSzPct val="100000"/>
            </a:pPr>
            <a:endParaRPr lang="tr-TR" b="1" dirty="0" smtClean="0"/>
          </a:p>
          <a:p>
            <a:pPr>
              <a:buClr>
                <a:schemeClr val="accent2">
                  <a:lumMod val="75000"/>
                </a:schemeClr>
              </a:buClr>
              <a:buSzPct val="100000"/>
            </a:pPr>
            <a:r>
              <a:rPr lang="tr-TR" b="1" dirty="0" smtClean="0"/>
              <a:t>Turizm  genel  ekonomi  açısından  önemli  bir  sektördür. 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</a:pPr>
            <a:endParaRPr lang="tr-TR" b="1" dirty="0" smtClean="0"/>
          </a:p>
          <a:p>
            <a:pPr>
              <a:buClr>
                <a:schemeClr val="accent2">
                  <a:lumMod val="75000"/>
                </a:schemeClr>
              </a:buClr>
              <a:buSzPct val="100000"/>
            </a:pPr>
            <a:r>
              <a:rPr lang="tr-TR" b="1" dirty="0" smtClean="0"/>
              <a:t> Ulusal,  bölgesel  ve  uluslararası düzeyde önemli parasal ve reel ekonomik etkiler yaratmaktadır. </a:t>
            </a:r>
          </a:p>
          <a:p>
            <a:pPr>
              <a:buClr>
                <a:schemeClr val="accent2">
                  <a:lumMod val="75000"/>
                </a:schemeClr>
              </a:buClr>
              <a:buSzPct val="100000"/>
            </a:pPr>
            <a:endParaRPr lang="tr-TR" b="1" dirty="0" smtClean="0"/>
          </a:p>
          <a:p>
            <a:pPr>
              <a:buClr>
                <a:schemeClr val="accent2">
                  <a:lumMod val="75000"/>
                </a:schemeClr>
              </a:buClr>
              <a:buSzPct val="100000"/>
            </a:pPr>
            <a:r>
              <a:rPr lang="tr-TR" b="1" dirty="0" smtClean="0"/>
              <a:t>Öncelikle ekonomi biliminin çizdiği çerçeveden hareketle turizm ekonomisini açıklayabilmek için özellikle ekonominin temel kavramlarına değinilecektir. </a:t>
            </a:r>
            <a:endParaRPr lang="tr-TR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chemeClr val="tx2"/>
                </a:solidFill>
              </a:rPr>
              <a:t>Ekonomİ</a:t>
            </a:r>
            <a:r>
              <a:rPr lang="tr-TR" b="1" dirty="0" smtClean="0">
                <a:solidFill>
                  <a:schemeClr val="tx2"/>
                </a:solidFill>
              </a:rPr>
              <a:t> (</a:t>
            </a:r>
            <a:r>
              <a:rPr lang="tr-TR" b="1" dirty="0" err="1" smtClean="0">
                <a:solidFill>
                  <a:schemeClr val="tx2"/>
                </a:solidFill>
              </a:rPr>
              <a:t>İktİsat</a:t>
            </a:r>
            <a:r>
              <a:rPr lang="tr-TR" b="1" dirty="0" smtClean="0">
                <a:solidFill>
                  <a:schemeClr val="tx2"/>
                </a:solidFill>
              </a:rPr>
              <a:t>) </a:t>
            </a:r>
            <a:r>
              <a:rPr lang="tr-TR" b="1" dirty="0" err="1" smtClean="0">
                <a:solidFill>
                  <a:schemeClr val="tx2"/>
                </a:solidFill>
              </a:rPr>
              <a:t>Nedİr</a:t>
            </a:r>
            <a:r>
              <a:rPr lang="tr-TR" b="1" dirty="0" smtClean="0">
                <a:solidFill>
                  <a:schemeClr val="tx2"/>
                </a:solidFill>
              </a:rPr>
              <a:t>? </a:t>
            </a:r>
            <a:endParaRPr lang="tr-TR" b="1" dirty="0">
              <a:solidFill>
                <a:schemeClr val="tx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buClr>
                <a:schemeClr val="accent6">
                  <a:lumMod val="75000"/>
                </a:schemeClr>
              </a:buClr>
              <a:buSzPct val="100000"/>
            </a:pPr>
            <a:r>
              <a:rPr lang="tr-TR" b="1" dirty="0" smtClean="0"/>
              <a:t>Her gün yaşadığımız çevrede, televizyon, gazete, dergi ve internette ekonomi hakkında bir takım haberler ve yorumlar görmekte, duyarız. </a:t>
            </a:r>
          </a:p>
          <a:p>
            <a:pPr algn="just">
              <a:buClr>
                <a:schemeClr val="accent6">
                  <a:lumMod val="75000"/>
                </a:schemeClr>
              </a:buClr>
              <a:buSzPct val="100000"/>
            </a:pPr>
            <a:r>
              <a:rPr lang="tr-TR" b="1" dirty="0" smtClean="0"/>
              <a:t>Aile yaşantımızda da her gün ihtiyaçlarımıza yeni bir ihtiyaç daha eklenmekte bazılarını karşılamakta, bazılarını ise ertelemekteyiz. </a:t>
            </a:r>
          </a:p>
          <a:p>
            <a:pPr algn="just">
              <a:buClr>
                <a:schemeClr val="accent6">
                  <a:lumMod val="75000"/>
                </a:schemeClr>
              </a:buClr>
              <a:buSzPct val="100000"/>
            </a:pPr>
            <a:r>
              <a:rPr lang="tr-TR" b="1" dirty="0" smtClean="0"/>
              <a:t>Gerek gelişmiş gerekse de az gelişmiş ya da gelişmekte olan ülkelere baktığımızda da ekonomik hayatın inişli-çıkışlı  olduğunu  görmekteyiz.  </a:t>
            </a:r>
          </a:p>
          <a:p>
            <a:pPr algn="just">
              <a:buClr>
                <a:schemeClr val="accent6">
                  <a:lumMod val="75000"/>
                </a:schemeClr>
              </a:buClr>
              <a:buSzPct val="100000"/>
            </a:pPr>
            <a:r>
              <a:rPr lang="tr-TR" b="1" dirty="0" smtClean="0"/>
              <a:t>Bazen enflasyonun hızla  yükseldiğine,  ekonomik  durgunluğun  ve işsizlik  oranının  arttığına  şahit  olmaktayız.  </a:t>
            </a:r>
          </a:p>
          <a:p>
            <a:pPr algn="just">
              <a:buClr>
                <a:schemeClr val="accent6">
                  <a:lumMod val="75000"/>
                </a:schemeClr>
              </a:buClr>
              <a:buSzPct val="100000"/>
            </a:pPr>
            <a:r>
              <a:rPr lang="tr-TR" b="1" dirty="0" smtClean="0"/>
              <a:t>Dolayısıyla  her  an  ekonomik  olaylarla  iç  içeyiz.  Bu durum bizim ekonomi bilimini öğrenmemizi gerektirir. Böylece ekonomik olayları daha iyi analiz edebiliriz. </a:t>
            </a:r>
            <a:endParaRPr lang="tr-TR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chemeClr val="tx2"/>
                </a:solidFill>
              </a:rPr>
              <a:t>Ekonomİ</a:t>
            </a:r>
            <a:r>
              <a:rPr lang="tr-TR" b="1" dirty="0" smtClean="0">
                <a:solidFill>
                  <a:schemeClr val="tx2"/>
                </a:solidFill>
              </a:rPr>
              <a:t> (</a:t>
            </a:r>
            <a:r>
              <a:rPr lang="tr-TR" b="1" dirty="0" err="1" smtClean="0">
                <a:solidFill>
                  <a:schemeClr val="tx2"/>
                </a:solidFill>
              </a:rPr>
              <a:t>İktİsat</a:t>
            </a:r>
            <a:r>
              <a:rPr lang="tr-TR" b="1" dirty="0" smtClean="0">
                <a:solidFill>
                  <a:schemeClr val="tx2"/>
                </a:solidFill>
              </a:rPr>
              <a:t>) </a:t>
            </a:r>
            <a:r>
              <a:rPr lang="tr-TR" b="1" dirty="0" err="1" smtClean="0">
                <a:solidFill>
                  <a:schemeClr val="tx2"/>
                </a:solidFill>
              </a:rPr>
              <a:t>Nedİr</a:t>
            </a:r>
            <a:r>
              <a:rPr lang="tr-TR" b="1" dirty="0" smtClean="0">
                <a:solidFill>
                  <a:schemeClr val="tx2"/>
                </a:solidFill>
              </a:rPr>
              <a:t>? </a:t>
            </a:r>
            <a:endParaRPr lang="tr-TR" b="1" dirty="0">
              <a:solidFill>
                <a:schemeClr val="tx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Clr>
                <a:srgbClr val="FF0000"/>
              </a:buClr>
              <a:buSzPct val="100000"/>
              <a:buNone/>
            </a:pPr>
            <a:endParaRPr lang="tr-TR" sz="3600" b="1" dirty="0" smtClean="0"/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3600" b="1" dirty="0" smtClean="0"/>
              <a:t>İktisat,  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3600" b="1" dirty="0" smtClean="0"/>
              <a:t>sonsuz  insan  ihtiyaçları  karşısında  nispeten  </a:t>
            </a:r>
            <a:r>
              <a:rPr lang="tr-TR" sz="3600" b="1" u="sng" dirty="0" smtClean="0"/>
              <a:t>kıt</a:t>
            </a:r>
            <a:r>
              <a:rPr lang="tr-TR" sz="3600" b="1" dirty="0" smtClean="0"/>
              <a:t>  olan  kaynakların  yarattığı sorunları inceleyen, bu sorunların çözümü için çareler arayan bir sosyal bilimdir.</a:t>
            </a:r>
            <a:endParaRPr lang="tr-TR" sz="3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>
                <a:solidFill>
                  <a:schemeClr val="tx2"/>
                </a:solidFill>
              </a:rPr>
              <a:t>Ekonomİ</a:t>
            </a:r>
            <a:r>
              <a:rPr lang="tr-TR" b="1" dirty="0" smtClean="0">
                <a:solidFill>
                  <a:schemeClr val="tx2"/>
                </a:solidFill>
              </a:rPr>
              <a:t> (</a:t>
            </a:r>
            <a:r>
              <a:rPr lang="tr-TR" b="1" dirty="0" err="1" smtClean="0">
                <a:solidFill>
                  <a:schemeClr val="tx2"/>
                </a:solidFill>
              </a:rPr>
              <a:t>İktİsat</a:t>
            </a:r>
            <a:r>
              <a:rPr lang="tr-TR" b="1" dirty="0" smtClean="0">
                <a:solidFill>
                  <a:schemeClr val="tx2"/>
                </a:solidFill>
              </a:rPr>
              <a:t>) Nedir? </a:t>
            </a:r>
            <a:endParaRPr lang="tr-TR" b="1" dirty="0">
              <a:solidFill>
                <a:schemeClr val="tx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3600" b="1" i="1" dirty="0" smtClean="0">
                <a:solidFill>
                  <a:schemeClr val="accent6">
                    <a:lumMod val="50000"/>
                  </a:schemeClr>
                </a:solidFill>
              </a:rPr>
              <a:t>Diğer değişle,</a:t>
            </a:r>
          </a:p>
          <a:p>
            <a:pPr algn="ctr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tr-TR" sz="3600" b="1" dirty="0" smtClean="0"/>
              <a:t>İktisat sosyal bir bilim dalıdır. </a:t>
            </a:r>
          </a:p>
          <a:p>
            <a:pPr algn="ctr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tr-TR" sz="3600" b="1" dirty="0" smtClean="0"/>
              <a:t>Bu ise insan davranışlarının incelenmesiyle ilgilidir. </a:t>
            </a:r>
          </a:p>
          <a:p>
            <a:pPr algn="ctr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tr-TR" sz="3600" b="1" dirty="0" smtClean="0"/>
              <a:t>İktisat toplumların kıtlıkla nasıl mücadele ettiklerini, toplumların sınırlı kaynakları sınırsız isteklerin karşılanmasında nasıl kullandıklarını inceler. </a:t>
            </a:r>
            <a:endParaRPr lang="tr-TR" sz="36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965820"/>
          </a:xfrm>
        </p:spPr>
        <p:txBody>
          <a:bodyPr/>
          <a:lstStyle/>
          <a:p>
            <a:r>
              <a:rPr lang="tr-TR" b="1" dirty="0" smtClean="0">
                <a:solidFill>
                  <a:schemeClr val="tx2"/>
                </a:solidFill>
              </a:rPr>
              <a:t>Ekonomi (</a:t>
            </a:r>
            <a:r>
              <a:rPr lang="tr-TR" b="1" dirty="0" err="1" smtClean="0">
                <a:solidFill>
                  <a:schemeClr val="tx2"/>
                </a:solidFill>
              </a:rPr>
              <a:t>İktİsat</a:t>
            </a:r>
            <a:r>
              <a:rPr lang="tr-TR" b="1" dirty="0" smtClean="0">
                <a:solidFill>
                  <a:schemeClr val="tx2"/>
                </a:solidFill>
              </a:rPr>
              <a:t>) Nedir? </a:t>
            </a:r>
            <a:endParaRPr lang="tr-TR" b="1" dirty="0">
              <a:solidFill>
                <a:schemeClr val="tx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500174"/>
            <a:ext cx="7239000" cy="4929222"/>
          </a:xfrm>
        </p:spPr>
        <p:txBody>
          <a:bodyPr>
            <a:normAutofit lnSpcReduction="10000"/>
          </a:bodyPr>
          <a:lstStyle/>
          <a:p>
            <a:pPr algn="ctr">
              <a:buClr>
                <a:srgbClr val="FF0000"/>
              </a:buClr>
              <a:buSzPct val="100000"/>
              <a:buNone/>
            </a:pPr>
            <a:endParaRPr lang="tr-TR" sz="3600" b="1" dirty="0" smtClean="0"/>
          </a:p>
          <a:p>
            <a:pPr algn="ctr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tr-TR" sz="3600" b="1" dirty="0" smtClean="0"/>
              <a:t>Kıtlık; yani insanların arzu ve isteklerinin sonsuz, ancak ihtiyaçları karşılayacak kaynakların sınırlı 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3600" b="1" dirty="0" smtClean="0"/>
              <a:t>olması durumu olmadan iktisat bilimi olmaz. </a:t>
            </a:r>
          </a:p>
          <a:p>
            <a:pPr algn="ctr">
              <a:buClr>
                <a:srgbClr val="FF0000"/>
              </a:buClr>
              <a:buSzPct val="100000"/>
              <a:buFont typeface="Wingdings" pitchFamily="2" charset="2"/>
              <a:buChar char="ü"/>
            </a:pPr>
            <a:r>
              <a:rPr lang="tr-TR" sz="3600" b="1" dirty="0" smtClean="0"/>
              <a:t>Kısacası iktisat kıtlık gerçeğine dayanır. 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endParaRPr lang="tr-TR" sz="3600" b="1" dirty="0" smtClean="0"/>
          </a:p>
          <a:p>
            <a:pPr algn="ctr">
              <a:buClr>
                <a:srgbClr val="FF0000"/>
              </a:buClr>
              <a:buSzPct val="100000"/>
              <a:buNone/>
            </a:pPr>
            <a:endParaRPr lang="tr-TR" sz="36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tr-TR" b="1" dirty="0" smtClean="0">
                <a:solidFill>
                  <a:schemeClr val="tx2"/>
                </a:solidFill>
              </a:rPr>
              <a:t>Ekonomi Biliminin Temel Kavramları  </a:t>
            </a:r>
            <a:endParaRPr lang="tr-TR" b="1" dirty="0">
              <a:solidFill>
                <a:schemeClr val="tx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ctr">
              <a:buClr>
                <a:srgbClr val="FF0000"/>
              </a:buClr>
              <a:buSzPct val="100000"/>
              <a:buNone/>
            </a:pPr>
            <a:endParaRPr lang="tr-TR" sz="3600" b="1" dirty="0" smtClean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5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İHTİYAÇ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endParaRPr lang="tr-TR" sz="3600" b="1" dirty="0" smtClean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3600" b="1" dirty="0" smtClean="0"/>
              <a:t>İnsanların  çeşitli  ihtiyaçları  vardır.  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3600" b="1" dirty="0" smtClean="0"/>
              <a:t>Bunların  bazısı  karşılanmazsa  yaşamları  sona  erer.  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endParaRPr lang="tr-TR" sz="3600" b="1" dirty="0" smtClean="0"/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3600" b="1" dirty="0" smtClean="0"/>
              <a:t>Havasız insanlar bir iki dakika yaşayabilirler. Gıda almadan birkaç hafta yaşayabilirler. 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endParaRPr lang="tr-TR" sz="3600" b="1" dirty="0" smtClean="0"/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3600" b="1" dirty="0" smtClean="0"/>
              <a:t>Bazı ihtiyaçlarda vardır ki bunlar karşılanmazsa insanlar ölüm tehlikesiyle karşılaşmazlar ama rahatsızlık duyabilirler. 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endParaRPr lang="tr-TR" sz="3600" b="1" dirty="0" smtClean="0"/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3600" b="1" dirty="0" smtClean="0"/>
              <a:t>Örneğin; müzik dinlemek, modaya uygun giyinmek, vb.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44"/>
          </a:xfrm>
        </p:spPr>
        <p:txBody>
          <a:bodyPr>
            <a:noAutofit/>
          </a:bodyPr>
          <a:lstStyle/>
          <a:p>
            <a:pPr algn="ctr"/>
            <a:r>
              <a:rPr lang="tr-TR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İHTİYAÇ(İSTEK)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2800" b="1" dirty="0" smtClean="0"/>
              <a:t>İhtiyaçlar ya da istekler; 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2800" b="1" dirty="0" smtClean="0"/>
              <a:t>karşılanmadığı zaman acı ve üzüntü, karşılandığı zaman zevk ve haz veren duygulardır. 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endParaRPr lang="tr-TR" sz="2800" b="1" dirty="0" smtClean="0"/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2800" b="1" dirty="0" smtClean="0"/>
              <a:t>İktisadi istekleri,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2800" b="1" i="1" dirty="0" smtClean="0"/>
              <a:t>mallar ve hizmetler kullanılarak karşılanabilen giyinmek, seyahat etmek, barınmak gibi istekler 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endParaRPr lang="tr-TR" sz="28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2800" b="1" dirty="0" smtClean="0"/>
              <a:t>İktisadi olmayan istekler,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2800" b="1" i="1" dirty="0" smtClean="0"/>
              <a:t>mallar ve hizmetler kullanılarak karşılanamayan güzel, cesur, akıllı olmak gibi istekler. 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endParaRPr lang="tr-TR" sz="2800" b="1" i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3000" b="1" i="1" dirty="0" smtClean="0">
                <a:solidFill>
                  <a:srgbClr val="FF0000"/>
                </a:solidFill>
              </a:rPr>
              <a:t>İktisat bilimi iktisadi isteklerle ilgilenir.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44"/>
          </a:xfrm>
        </p:spPr>
        <p:txBody>
          <a:bodyPr>
            <a:noAutofit/>
          </a:bodyPr>
          <a:lstStyle/>
          <a:p>
            <a:pPr algn="ctr"/>
            <a:r>
              <a:rPr lang="tr-TR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İHTİYAÇ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zorunlu (zaruri-hayati-biyolojik)  ihtiyaçlar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2800" b="1" dirty="0" smtClean="0"/>
              <a:t>İnsanların  hayatta  kalabilmesi  için  mutlaka  karşılanması  gereken  ihtiyaçlar </a:t>
            </a:r>
          </a:p>
          <a:p>
            <a:pPr algn="ctr">
              <a:buClr>
                <a:srgbClr val="FF0000"/>
              </a:buClr>
              <a:buSzPct val="100000"/>
            </a:pPr>
            <a:r>
              <a:rPr lang="tr-TR" sz="2800" b="1" dirty="0" smtClean="0"/>
              <a:t>su  içmek,  yemek  yemek,  giyinmek,  ısınmak,  barınmak gibi. 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endParaRPr lang="tr-TR" sz="2800" b="1" dirty="0" smtClean="0"/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lüks/kültürel ihtiyaçlar</a:t>
            </a:r>
          </a:p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2800" b="1" dirty="0" smtClean="0"/>
              <a:t>İnsan  yaşamının  devamı  için  bir  tehlike  oluşturmayan  iktisadi  istekler</a:t>
            </a:r>
          </a:p>
          <a:p>
            <a:pPr algn="ctr">
              <a:buClr>
                <a:srgbClr val="FF0000"/>
              </a:buClr>
              <a:buSzPct val="100000"/>
            </a:pPr>
            <a:r>
              <a:rPr lang="tr-TR" sz="2800" b="1" dirty="0" smtClean="0"/>
              <a:t>Sinemaya, konsere, tiyatroya gitmek, seyahat etmek, televizyon izlemek gibi.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747</TotalTime>
  <Words>624</Words>
  <Application>Microsoft Office PowerPoint</Application>
  <PresentationFormat>Ekran Gösterisi (4:3)</PresentationFormat>
  <Paragraphs>109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Zengin</vt:lpstr>
      <vt:lpstr>PowerPoint Sunusu</vt:lpstr>
      <vt:lpstr>PowerPoint Sunusu</vt:lpstr>
      <vt:lpstr>Ekonomİ (İktİsat) Nedİr? </vt:lpstr>
      <vt:lpstr>Ekonomİ (İktİsat) Nedİr? </vt:lpstr>
      <vt:lpstr>Ekonomİ (İktİsat) Nedir? </vt:lpstr>
      <vt:lpstr>Ekonomi (İktİsat) Nedir? </vt:lpstr>
      <vt:lpstr>Ekonomi Biliminin Temel Kavramları  </vt:lpstr>
      <vt:lpstr>İHTİYAÇ(İSTEK)</vt:lpstr>
      <vt:lpstr>İHTİYAÇ</vt:lpstr>
      <vt:lpstr>İHTİYAÇ</vt:lpstr>
      <vt:lpstr>Ekonomi Biliminin Temel Kavramları  </vt:lpstr>
      <vt:lpstr>Mallar ve Hizmetler</vt:lpstr>
      <vt:lpstr>Mallar ve Hizmetler</vt:lpstr>
      <vt:lpstr>Ekonomi Biliminin Temel Kavramları  </vt:lpstr>
      <vt:lpstr>Ekonomi Biliminin Temel Kavramları  </vt:lpstr>
      <vt:lpstr>Üretim faktörleri</vt:lpstr>
      <vt:lpstr>Ekonomi Biliminin Temel Kavramları  </vt:lpstr>
      <vt:lpstr>Kaynakça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TURİZM EKONOMİSİ</dc:title>
  <dc:creator>asus</dc:creator>
  <cp:lastModifiedBy>kumsaal</cp:lastModifiedBy>
  <cp:revision>64</cp:revision>
  <dcterms:created xsi:type="dcterms:W3CDTF">2014-10-03T13:39:49Z</dcterms:created>
  <dcterms:modified xsi:type="dcterms:W3CDTF">2019-11-20T18:09:06Z</dcterms:modified>
</cp:coreProperties>
</file>