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9" r:id="rId18"/>
    <p:sldId id="28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40C8E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428728" y="3429000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EKONOMİ İLE İLGİLİ TEMEL </a:t>
            </a: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</a:p>
          <a:p>
            <a:pPr algn="ctr"/>
            <a:endParaRPr lang="tr-TR" sz="3200" b="1" dirty="0">
              <a:solidFill>
                <a:srgbClr val="A40C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3200" b="1" dirty="0" smtClean="0">
              <a:solidFill>
                <a:srgbClr val="A40C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3200" b="1" dirty="0">
              <a:solidFill>
                <a:srgbClr val="A40C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81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İHTİYAÇ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00000"/>
              <a:buNone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İhtiyaçların temel 5 özelliği vardır: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tr-TR" sz="2800" b="1" dirty="0" smtClean="0"/>
              <a:t>İhtiyaçlar sonsuzdur. 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tr-TR" sz="2800" b="1" dirty="0" smtClean="0"/>
              <a:t> İhtiyaçlar şiddet açısından farklılık gösterir. 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tr-TR" sz="2800" b="1" dirty="0" smtClean="0"/>
              <a:t>İhtiyaçlar tatmin edildikçe şiddeti azalır. 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tr-TR" sz="2800" b="1" dirty="0" smtClean="0"/>
              <a:t>Başlangıçta zorunlu olmayan ihtiyaçlar zamanla zorunlu hale gelebilirler. 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tr-TR" sz="2800" b="1" dirty="0" smtClean="0"/>
              <a:t>İhtiyaçlar ve ihtiyaçları tatmine yarayan araçlar ikame edilebilirler.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b="1" dirty="0" smtClean="0">
                <a:solidFill>
                  <a:schemeClr val="tx2"/>
                </a:solidFill>
              </a:rPr>
              <a:t>Ekonomi Biliminin Temel Kavramları 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Mallar ve Hizmetler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200" b="1" dirty="0" smtClean="0"/>
              <a:t>İhtiyaçları,  istekleri  karşılamaya  yarayan  nesnelerdir.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200" b="1" dirty="0" smtClean="0"/>
          </a:p>
          <a:p>
            <a:pPr algn="ctr">
              <a:buClr>
                <a:srgbClr val="FF0000"/>
              </a:buClr>
              <a:buSzPct val="100000"/>
            </a:pPr>
            <a:r>
              <a:rPr lang="tr-TR" sz="3200" b="1" i="1" dirty="0" smtClean="0"/>
              <a:t>Hava,  ekmek,  ayakkabı bir </a:t>
            </a:r>
            <a:r>
              <a:rPr lang="tr-TR" sz="3200" b="1" i="1" u="sng" dirty="0" smtClean="0"/>
              <a:t>maldır.</a:t>
            </a:r>
            <a:r>
              <a:rPr lang="tr-TR" sz="3200" b="1" i="1" dirty="0" smtClean="0"/>
              <a:t>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200" b="1" i="1" dirty="0" smtClean="0"/>
              <a:t>Kuaförün saç kesmesi, doktorun hasta muayene etmesi,  otobüs şoförünün yolcu taşıması bir hizmet olup, her biri bir </a:t>
            </a:r>
            <a:r>
              <a:rPr lang="tr-TR" sz="3200" b="1" i="1" u="sng" dirty="0" smtClean="0"/>
              <a:t>ihtiyacı</a:t>
            </a:r>
            <a:r>
              <a:rPr lang="tr-TR" sz="3200" b="1" i="1" dirty="0" smtClean="0"/>
              <a:t> karşılar.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Mallar ve Hizmetler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Mallar ve hizmetler arasındaki fark;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ekmek, otomobil, ayakkabı gibi mallar stoklanmakta ve mülkiyeti bir başkasına devredilebilmektedir.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tr-TR" sz="3200" i="1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eğitim, sağlık, ulaşım gibi hizmetler ise üretildikleri anda tüketilmektedirler</a:t>
            </a: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3200" b="1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Mallar ve Hizmetler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Mallar; 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serbest mallar </a:t>
            </a:r>
          </a:p>
          <a:p>
            <a:pPr marL="273050" indent="-1588" algn="just">
              <a:buClr>
                <a:srgbClr val="FF0000"/>
              </a:buClr>
              <a:buSzPct val="100000"/>
              <a:buNone/>
            </a:pPr>
            <a:r>
              <a:rPr lang="tr-TR" sz="3400" dirty="0" smtClean="0"/>
              <a:t>elde etmek için bir bedel ödenmesinin gerekmediği, insan ihtiyaçlarına kıyasla bol olan mallar </a:t>
            </a:r>
            <a:r>
              <a:rPr lang="tr-TR" sz="3400" i="1" dirty="0" smtClean="0">
                <a:solidFill>
                  <a:srgbClr val="FF0000"/>
                </a:solidFill>
              </a:rPr>
              <a:t>(bir pınarın suyu)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Clr>
                <a:srgbClr val="FF0000"/>
              </a:buClr>
              <a:buSzPct val="100000"/>
              <a:buNone/>
            </a:pPr>
            <a:endParaRPr lang="tr-TR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iktisadi (nadir/kıt) mallar </a:t>
            </a:r>
          </a:p>
          <a:p>
            <a:pPr marL="273050" indent="-1588" algn="just">
              <a:buClr>
                <a:srgbClr val="FF0000"/>
              </a:buClr>
              <a:buSzPct val="100000"/>
              <a:buNone/>
            </a:pPr>
            <a:r>
              <a:rPr lang="tr-TR" sz="3400" dirty="0" smtClean="0"/>
              <a:t>kıt olan, elde etmek için bir bedel ödenmesinin gerektiği mallar </a:t>
            </a:r>
          </a:p>
          <a:p>
            <a:pPr marL="273050" indent="-1588" algn="just">
              <a:buClr>
                <a:srgbClr val="FF0000"/>
              </a:buClr>
              <a:buSzPct val="100000"/>
              <a:buNone/>
            </a:pPr>
            <a:r>
              <a:rPr lang="tr-TR" sz="3400" i="1" dirty="0" smtClean="0">
                <a:solidFill>
                  <a:srgbClr val="FF0000"/>
                </a:solidFill>
              </a:rPr>
              <a:t>(su dolum tesisi)</a:t>
            </a:r>
            <a:endParaRPr lang="tr-TR" sz="32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b="1" dirty="0" smtClean="0">
                <a:solidFill>
                  <a:schemeClr val="tx2"/>
                </a:solidFill>
              </a:rPr>
              <a:t>Ekonomi Biliminin Temel Kavramları 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Tüketim 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tr-TR" sz="3400" b="1" dirty="0" smtClean="0"/>
              <a:t>	</a:t>
            </a:r>
            <a:r>
              <a:rPr lang="tr-TR" sz="2800" dirty="0" smtClean="0"/>
              <a:t>Faydalı mal ve hizmetlerin  insan  ihtiyaçlarının giderilmesi amacıyla doğrudan doğruya  kullanılması  faaliyetidir.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	</a:t>
            </a:r>
            <a:r>
              <a:rPr lang="tr-TR" sz="2800" i="1" dirty="0" smtClean="0">
                <a:solidFill>
                  <a:srgbClr val="FF0000"/>
                </a:solidFill>
              </a:rPr>
              <a:t>ekmek,  giyecek,  bulaşık  makinesi gibi istekleri doğrudan doğruya karşılayan tüketim mallarına yönelik bir kavramdır.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b="1" dirty="0" smtClean="0">
                <a:solidFill>
                  <a:schemeClr val="tx2"/>
                </a:solidFill>
              </a:rPr>
              <a:t>Ekonomi Biliminin Temel Kavramları 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Üretim </a:t>
            </a:r>
          </a:p>
          <a:p>
            <a:pPr algn="just">
              <a:buClr>
                <a:srgbClr val="FF0000"/>
              </a:buClr>
              <a:buSzPct val="100000"/>
              <a:buNone/>
            </a:pPr>
            <a:r>
              <a:rPr lang="tr-TR" sz="3400" b="1" dirty="0" smtClean="0"/>
              <a:t>	</a:t>
            </a:r>
            <a:r>
              <a:rPr lang="tr-TR" sz="2800" dirty="0" smtClean="0"/>
              <a:t>İnsan ihtiyaçlarını karşılayan mal ve hizmetlerin ortaya çıkarılması, miktar ve faydalarının arttırılması,  bunların  bir  yerden  başka  bir  yere  taşınması  ve  ileride  kullanılmak  üzere  bozulmadan saklanmasıdır.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dirty="0" smtClean="0"/>
              <a:t>	</a:t>
            </a:r>
            <a:endParaRPr lang="tr-TR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i="1" dirty="0" smtClean="0">
                <a:solidFill>
                  <a:srgbClr val="FF0000"/>
                </a:solidFill>
              </a:rPr>
              <a:t>Üretim, fayda yaratma faaliyetidir.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28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Üretim faktörleri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FF0000"/>
                </a:solidFill>
              </a:rPr>
              <a:t>Toprak (Doğal Kaynaklar - Tabiat)  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FF0000"/>
                </a:solidFill>
              </a:rPr>
              <a:t>Sermaye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FF0000"/>
                </a:solidFill>
              </a:rPr>
              <a:t>Emek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tr-TR" sz="2800" dirty="0" smtClean="0">
                <a:solidFill>
                  <a:srgbClr val="FF0000"/>
                </a:solidFill>
              </a:rPr>
              <a:t>Girişimci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tr-TR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Ekonomi Biliminin Temel Kavramları  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Ekonomik Birimler 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tr-TR" sz="3300" b="1" dirty="0" smtClean="0"/>
              <a:t>Hane halkı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tr-TR" sz="3300" b="1" dirty="0" smtClean="0"/>
              <a:t>Firmalar 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tr-TR" sz="3300" b="1" dirty="0" smtClean="0"/>
              <a:t>Devlet</a:t>
            </a:r>
          </a:p>
          <a:p>
            <a:pPr marL="514350" indent="-514350" algn="just">
              <a:buClr>
                <a:srgbClr val="FF0000"/>
              </a:buClr>
              <a:buSzPct val="100000"/>
              <a:buNone/>
            </a:pPr>
            <a:endParaRPr lang="tr-TR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just">
              <a:buClr>
                <a:srgbClr val="FF0000"/>
              </a:buClr>
              <a:buSzPct val="100000"/>
              <a:buNone/>
            </a:pPr>
            <a:endParaRPr lang="tr-TR" sz="32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Ankuzem</a:t>
            </a:r>
            <a:r>
              <a:rPr lang="tr-TR" dirty="0"/>
              <a:t> </a:t>
            </a:r>
            <a:r>
              <a:rPr lang="tr-TR" dirty="0" smtClean="0"/>
              <a:t>ders modülü.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32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857916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</a:pPr>
            <a:endParaRPr lang="tr-TR" b="1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</a:pPr>
            <a:r>
              <a:rPr lang="tr-TR" b="1" dirty="0" smtClean="0"/>
              <a:t>Turizm  genel  ekonomi  açısından  önemli  bir  sektördür.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</a:pPr>
            <a:endParaRPr lang="tr-TR" b="1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</a:pPr>
            <a:r>
              <a:rPr lang="tr-TR" b="1" dirty="0" smtClean="0"/>
              <a:t> Ulusal,  bölgesel  ve  uluslararası düzeyde önemli parasal ve reel ekonomik etkiler yaratmaktadır.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</a:pPr>
            <a:endParaRPr lang="tr-TR" b="1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</a:pPr>
            <a:r>
              <a:rPr lang="tr-TR" b="1" dirty="0" smtClean="0"/>
              <a:t>Öncelikle ekonomi biliminin çizdiği çerçeveden hareketle turizm ekonomisini açıklayabilmek için özellikle ekonominin temel kavramlarına değinilecektir. 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Ekonomİ</a:t>
            </a:r>
            <a:r>
              <a:rPr lang="tr-TR" b="1" dirty="0" smtClean="0">
                <a:solidFill>
                  <a:schemeClr val="tx2"/>
                </a:solidFill>
              </a:rPr>
              <a:t> (</a:t>
            </a:r>
            <a:r>
              <a:rPr lang="tr-TR" b="1" dirty="0" err="1" smtClean="0">
                <a:solidFill>
                  <a:schemeClr val="tx2"/>
                </a:solidFill>
              </a:rPr>
              <a:t>İktİsat</a:t>
            </a:r>
            <a:r>
              <a:rPr lang="tr-TR" b="1" dirty="0" smtClean="0">
                <a:solidFill>
                  <a:schemeClr val="tx2"/>
                </a:solidFill>
              </a:rPr>
              <a:t>) </a:t>
            </a:r>
            <a:r>
              <a:rPr lang="tr-TR" b="1" dirty="0" err="1" smtClean="0">
                <a:solidFill>
                  <a:schemeClr val="tx2"/>
                </a:solidFill>
              </a:rPr>
              <a:t>Nedİr</a:t>
            </a:r>
            <a:r>
              <a:rPr lang="tr-TR" b="1" dirty="0" smtClean="0">
                <a:solidFill>
                  <a:schemeClr val="tx2"/>
                </a:solidFill>
              </a:rPr>
              <a:t>?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SzPct val="100000"/>
            </a:pPr>
            <a:r>
              <a:rPr lang="tr-TR" b="1" dirty="0" smtClean="0"/>
              <a:t>Her gün yaşadığımız çevrede, televizyon, gazete, dergi ve internette ekonomi hakkında bir takım haberler ve yorumlar görmekte, duyarız. </a:t>
            </a:r>
          </a:p>
          <a:p>
            <a:pPr algn="just">
              <a:buClr>
                <a:schemeClr val="accent6">
                  <a:lumMod val="75000"/>
                </a:schemeClr>
              </a:buClr>
              <a:buSzPct val="100000"/>
            </a:pPr>
            <a:r>
              <a:rPr lang="tr-TR" b="1" dirty="0" smtClean="0"/>
              <a:t>Aile yaşantımızda da her gün ihtiyaçlarımıza yeni bir ihtiyaç daha eklenmekte bazılarını karşılamakta, bazılarını ise ertelemekteyiz. </a:t>
            </a:r>
          </a:p>
          <a:p>
            <a:pPr algn="just">
              <a:buClr>
                <a:schemeClr val="accent6">
                  <a:lumMod val="75000"/>
                </a:schemeClr>
              </a:buClr>
              <a:buSzPct val="100000"/>
            </a:pPr>
            <a:r>
              <a:rPr lang="tr-TR" b="1" dirty="0" smtClean="0"/>
              <a:t>Gerek gelişmiş gerekse de az gelişmiş ya da gelişmekte olan ülkelere baktığımızda da ekonomik hayatın inişli-çıkışlı  olduğunu  görmekteyiz.  </a:t>
            </a:r>
          </a:p>
          <a:p>
            <a:pPr algn="just">
              <a:buClr>
                <a:schemeClr val="accent6">
                  <a:lumMod val="75000"/>
                </a:schemeClr>
              </a:buClr>
              <a:buSzPct val="100000"/>
            </a:pPr>
            <a:r>
              <a:rPr lang="tr-TR" b="1" dirty="0" smtClean="0"/>
              <a:t>Bazen enflasyonun hızla  yükseldiğine,  ekonomik  durgunluğun  ve işsizlik  oranının  arttığına  şahit  olmaktayız.  </a:t>
            </a:r>
          </a:p>
          <a:p>
            <a:pPr algn="just">
              <a:buClr>
                <a:schemeClr val="accent6">
                  <a:lumMod val="75000"/>
                </a:schemeClr>
              </a:buClr>
              <a:buSzPct val="100000"/>
            </a:pPr>
            <a:r>
              <a:rPr lang="tr-TR" b="1" dirty="0" smtClean="0"/>
              <a:t>Dolayısıyla  her  an  ekonomik  olaylarla  iç  içeyiz.  Bu durum bizim ekonomi bilimini öğrenmemizi gerektirir. Böylece ekonomik olayları daha iyi analiz edebiliriz. 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Ekonomİ</a:t>
            </a:r>
            <a:r>
              <a:rPr lang="tr-TR" b="1" dirty="0" smtClean="0">
                <a:solidFill>
                  <a:schemeClr val="tx2"/>
                </a:solidFill>
              </a:rPr>
              <a:t> (</a:t>
            </a:r>
            <a:r>
              <a:rPr lang="tr-TR" b="1" dirty="0" err="1" smtClean="0">
                <a:solidFill>
                  <a:schemeClr val="tx2"/>
                </a:solidFill>
              </a:rPr>
              <a:t>İktİsat</a:t>
            </a:r>
            <a:r>
              <a:rPr lang="tr-TR" b="1" dirty="0" smtClean="0">
                <a:solidFill>
                  <a:schemeClr val="tx2"/>
                </a:solidFill>
              </a:rPr>
              <a:t>) </a:t>
            </a:r>
            <a:r>
              <a:rPr lang="tr-TR" b="1" dirty="0" err="1" smtClean="0">
                <a:solidFill>
                  <a:schemeClr val="tx2"/>
                </a:solidFill>
              </a:rPr>
              <a:t>Nedİr</a:t>
            </a:r>
            <a:r>
              <a:rPr lang="tr-TR" b="1" dirty="0" smtClean="0">
                <a:solidFill>
                  <a:schemeClr val="tx2"/>
                </a:solidFill>
              </a:rPr>
              <a:t>?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İktisat, 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sonsuz  insan  ihtiyaçları  karşısında  nispeten  </a:t>
            </a:r>
            <a:r>
              <a:rPr lang="tr-TR" sz="3600" b="1" u="sng" dirty="0" smtClean="0"/>
              <a:t>kıt</a:t>
            </a:r>
            <a:r>
              <a:rPr lang="tr-TR" sz="3600" b="1" dirty="0" smtClean="0"/>
              <a:t>  olan  kaynakların  yarattığı sorunları inceleyen, bu sorunların çözümü için çareler arayan bir sosyal bilimdir.</a:t>
            </a:r>
            <a:endParaRPr lang="tr-TR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Ekonomİ</a:t>
            </a:r>
            <a:r>
              <a:rPr lang="tr-TR" b="1" dirty="0" smtClean="0">
                <a:solidFill>
                  <a:schemeClr val="tx2"/>
                </a:solidFill>
              </a:rPr>
              <a:t> (</a:t>
            </a:r>
            <a:r>
              <a:rPr lang="tr-TR" b="1" dirty="0" err="1" smtClean="0">
                <a:solidFill>
                  <a:schemeClr val="tx2"/>
                </a:solidFill>
              </a:rPr>
              <a:t>İktİsat</a:t>
            </a:r>
            <a:r>
              <a:rPr lang="tr-TR" b="1" dirty="0" smtClean="0">
                <a:solidFill>
                  <a:schemeClr val="tx2"/>
                </a:solidFill>
              </a:rPr>
              <a:t>) Nedir?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i="1" dirty="0" smtClean="0">
                <a:solidFill>
                  <a:schemeClr val="accent6">
                    <a:lumMod val="50000"/>
                  </a:schemeClr>
                </a:solidFill>
              </a:rPr>
              <a:t>Diğer değişle,</a:t>
            </a:r>
          </a:p>
          <a:p>
            <a:pPr algn="ctr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tr-TR" sz="3600" b="1" dirty="0" smtClean="0"/>
              <a:t>İktisat sosyal bir bilim dalıdır. </a:t>
            </a:r>
          </a:p>
          <a:p>
            <a:pPr algn="ctr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tr-TR" sz="3600" b="1" dirty="0" smtClean="0"/>
              <a:t>Bu ise insan davranışlarının incelenmesiyle ilgilidir. </a:t>
            </a:r>
          </a:p>
          <a:p>
            <a:pPr algn="ctr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tr-TR" sz="3600" b="1" dirty="0" smtClean="0"/>
              <a:t>İktisat toplumların kıtlıkla nasıl mücadele ettiklerini, toplumların sınırlı kaynakları sınırsız isteklerin karşılanmasında nasıl kullandıklarını inceler. </a:t>
            </a:r>
            <a:endParaRPr lang="tr-TR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Ekonomi (</a:t>
            </a:r>
            <a:r>
              <a:rPr lang="tr-TR" b="1" dirty="0" err="1" smtClean="0">
                <a:solidFill>
                  <a:schemeClr val="tx2"/>
                </a:solidFill>
              </a:rPr>
              <a:t>İktİsat</a:t>
            </a:r>
            <a:r>
              <a:rPr lang="tr-TR" b="1" dirty="0" smtClean="0">
                <a:solidFill>
                  <a:schemeClr val="tx2"/>
                </a:solidFill>
              </a:rPr>
              <a:t>) Nedir?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7239000" cy="4929222"/>
          </a:xfrm>
        </p:spPr>
        <p:txBody>
          <a:bodyPr>
            <a:normAutofit lnSpcReduction="1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/>
          </a:p>
          <a:p>
            <a:pPr algn="ctr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tr-TR" sz="3600" b="1" dirty="0" smtClean="0"/>
              <a:t>Kıtlık; yani insanların arzu ve isteklerinin sonsuz, ancak ihtiyaçları karşılayacak kaynakların sınırlı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olması durumu olmadan iktisat bilimi olmaz. </a:t>
            </a:r>
          </a:p>
          <a:p>
            <a:pPr algn="ctr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tr-TR" sz="3600" b="1" dirty="0" smtClean="0"/>
              <a:t>Kısacası iktisat kıtlık gerçeğine dayanır.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r-TR" b="1" dirty="0" smtClean="0">
                <a:solidFill>
                  <a:schemeClr val="tx2"/>
                </a:solidFill>
              </a:rPr>
              <a:t>Ekonomi Biliminin Temel Kavramları 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İHTİYAÇ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İnsanların  çeşitli  ihtiyaçları  vardır. 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Bunların  bazısı  karşılanmazsa  yaşamları  sona  erer. 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Havasız insanlar bir iki dakika yaşayabilirler. Gıda almadan birkaç hafta yaşayabilirler.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Bazı ihtiyaçlarda vardır ki bunlar karşılanmazsa insanlar ölüm tehlikesiyle karşılaşmazlar ama rahatsızlık duyabilirler.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36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Örneğin; müzik dinlemek, modaya uygun giyinmek, vb.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İHTİYAÇ(İSTEK)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İhtiyaçlar ya da istekler;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karşılanmadığı zaman acı ve üzüntü, karşılandığı zaman zevk ve haz veren duygulardır.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28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İktisadi istekleri,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i="1" dirty="0" smtClean="0"/>
              <a:t>mallar ve hizmetler kullanılarak karşılanabilen giyinmek, seyahat etmek, barınmak gibi istekler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28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İktisadi olmayan istekler,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i="1" dirty="0" smtClean="0"/>
              <a:t>mallar ve hizmetler kullanılarak karşılanamayan güzel, cesur, akıllı olmak gibi istekler.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000" b="1" i="1" dirty="0" smtClean="0">
                <a:solidFill>
                  <a:srgbClr val="FF0000"/>
                </a:solidFill>
              </a:rPr>
              <a:t>İktisat bilimi iktisadi isteklerle ilgilenir.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İHTİYAÇ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zorunlu (zaruri-hayati-biyolojik)  ihtiyaçlar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İnsanların  hayatta  kalabilmesi  için  mutlaka  karşılanması  gereken  ihtiyaçlar </a:t>
            </a:r>
          </a:p>
          <a:p>
            <a:pPr algn="ctr">
              <a:buClr>
                <a:srgbClr val="FF0000"/>
              </a:buClr>
              <a:buSzPct val="100000"/>
            </a:pPr>
            <a:r>
              <a:rPr lang="tr-TR" sz="2800" b="1" dirty="0" smtClean="0"/>
              <a:t>su  içmek,  yemek  yemek,  giyinmek,  ısınmak,  barınmak gibi. 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endParaRPr lang="tr-TR" sz="2800" b="1" dirty="0" smtClean="0"/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lüks/kültürel ihtiyaçlar</a:t>
            </a:r>
          </a:p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2800" b="1" dirty="0" smtClean="0"/>
              <a:t>İnsan  yaşamının  devamı  için  bir  tehlike  oluşturmayan  iktisadi  istekler</a:t>
            </a:r>
          </a:p>
          <a:p>
            <a:pPr algn="ctr">
              <a:buClr>
                <a:srgbClr val="FF0000"/>
              </a:buClr>
              <a:buSzPct val="100000"/>
            </a:pPr>
            <a:r>
              <a:rPr lang="tr-TR" sz="2800" b="1" dirty="0" smtClean="0"/>
              <a:t>Sinemaya, konsere, tiyatroya gitmek, seyahat etmek, televizyon izlemek gibi.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747</TotalTime>
  <Words>624</Words>
  <Application>Microsoft Office PowerPoint</Application>
  <PresentationFormat>Ekran Gösterisi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Zengin</vt:lpstr>
      <vt:lpstr>PowerPoint Sunusu</vt:lpstr>
      <vt:lpstr>PowerPoint Sunusu</vt:lpstr>
      <vt:lpstr>Ekonomİ (İktİsat) Nedİr? </vt:lpstr>
      <vt:lpstr>Ekonomİ (İktİsat) Nedİr? </vt:lpstr>
      <vt:lpstr>Ekonomİ (İktİsat) Nedir? </vt:lpstr>
      <vt:lpstr>Ekonomi (İktİsat) Nedir? </vt:lpstr>
      <vt:lpstr>Ekonomi Biliminin Temel Kavramları  </vt:lpstr>
      <vt:lpstr>İHTİYAÇ(İSTEK)</vt:lpstr>
      <vt:lpstr>İHTİYAÇ</vt:lpstr>
      <vt:lpstr>İHTİYAÇ</vt:lpstr>
      <vt:lpstr>Ekonomi Biliminin Temel Kavramları  </vt:lpstr>
      <vt:lpstr>Mallar ve Hizmetler</vt:lpstr>
      <vt:lpstr>Mallar ve Hizmetler</vt:lpstr>
      <vt:lpstr>Ekonomi Biliminin Temel Kavramları  </vt:lpstr>
      <vt:lpstr>Ekonomi Biliminin Temel Kavramları  </vt:lpstr>
      <vt:lpstr>Üretim faktörleri</vt:lpstr>
      <vt:lpstr>Ekonomi Biliminin Temel Kavramları  </vt:lpstr>
      <vt:lpstr>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EKONOMİSİ</dc:title>
  <dc:creator>asus</dc:creator>
  <cp:lastModifiedBy>kumsaal</cp:lastModifiedBy>
  <cp:revision>64</cp:revision>
  <dcterms:created xsi:type="dcterms:W3CDTF">2014-10-03T13:39:49Z</dcterms:created>
  <dcterms:modified xsi:type="dcterms:W3CDTF">2019-11-20T18:09:06Z</dcterms:modified>
</cp:coreProperties>
</file>