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26"/>
  </p:notesMasterIdLst>
  <p:handoutMasterIdLst>
    <p:handoutMasterId r:id="rId27"/>
  </p:handoutMasterIdLst>
  <p:sldIdLst>
    <p:sldId id="291" r:id="rId2"/>
    <p:sldId id="296" r:id="rId3"/>
    <p:sldId id="314" r:id="rId4"/>
    <p:sldId id="321" r:id="rId5"/>
    <p:sldId id="315" r:id="rId6"/>
    <p:sldId id="316" r:id="rId7"/>
    <p:sldId id="317" r:id="rId8"/>
    <p:sldId id="301" r:id="rId9"/>
    <p:sldId id="318" r:id="rId10"/>
    <p:sldId id="319" r:id="rId11"/>
    <p:sldId id="320" r:id="rId12"/>
    <p:sldId id="302" r:id="rId13"/>
    <p:sldId id="303" r:id="rId14"/>
    <p:sldId id="304" r:id="rId15"/>
    <p:sldId id="305" r:id="rId16"/>
    <p:sldId id="306" r:id="rId17"/>
    <p:sldId id="307" r:id="rId18"/>
    <p:sldId id="300" r:id="rId19"/>
    <p:sldId id="309" r:id="rId20"/>
    <p:sldId id="322" r:id="rId21"/>
    <p:sldId id="308" r:id="rId22"/>
    <p:sldId id="311" r:id="rId23"/>
    <p:sldId id="313" r:id="rId24"/>
    <p:sldId id="312" r:id="rId25"/>
  </p:sldIdLst>
  <p:sldSz cx="9144000" cy="6858000" type="screen4x3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9E14DAF-25A7-49DA-BD38-FE76219F5B1B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Tur" charset="-94"/>
              </a:defRPr>
            </a:lvl1pPr>
          </a:lstStyle>
          <a:p>
            <a:endParaRPr lang="tr-T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6BC2ECB-3FDC-41E3-839A-3B876EF82E67}" type="slidenum">
              <a:rPr lang="tr-TR"/>
              <a:pPr/>
              <a:t>‹#›</a:t>
            </a:fld>
            <a:endParaRPr lang="tr-TR">
              <a:latin typeface="Arial Tur" charset="-9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45CB3-61DA-4266-8F70-378C2C0B07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61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2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40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1862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55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06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57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84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2507A-C22B-462E-9B17-1EB927F515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07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A7484-E0F5-4D73-BB62-986ECDAAF5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6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B0CAF-4D1C-4E34-B3D3-EB6CE65BE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BF530-55B0-4E7D-89BE-2E9C56302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8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91325-7D32-43B7-9E56-E61E633148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5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0236-E947-4C63-A0C5-F45D317E77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03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ECF57-9784-48E3-9D28-0F4F6DB0F8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3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3D0DA-1813-4487-9C6A-FF5E116029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51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E5512-2454-491E-916C-A35A7D91A6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03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6ADD607-5718-4BFF-93B8-A4FB26F9A0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1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B-309 BİYOKİMYA I </a:t>
            </a:r>
            <a:r>
              <a:rPr lang="tr-TR" dirty="0" smtClean="0"/>
              <a:t> </a:t>
            </a: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/>
              <a:t>XI.HAFTA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 pentose phosphate pathway and cancer. - Abstract - Europe PM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094743" cy="584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11560" y="6179866"/>
            <a:ext cx="809474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0000"/>
                </a:solidFill>
              </a:rPr>
              <a:t>https://www.google.com/url?sa=i&amp;url=http%3A%2F%2Feuropepmc.org%2Fabstract%2Fmed%2F25037503&amp;psig=AOvVaw1YU-P2O16ll2oC99z6Sx-H&amp;ust=1589399763320000&amp;source=images&amp;cd=vfe&amp;ved=0CAIQjRxqFwoTCODD0taNr-kCFQAAAAAdAAAAABBA</a:t>
            </a:r>
          </a:p>
        </p:txBody>
      </p:sp>
    </p:spTree>
    <p:extLst>
      <p:ext uri="{BB962C8B-B14F-4D97-AF65-F5344CB8AC3E}">
        <p14:creationId xmlns:p14="http://schemas.microsoft.com/office/powerpoint/2010/main" val="326453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activity of the pentose phosphate pathway is increased i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23284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189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20000"/>
          </a:bodyPr>
          <a:lstStyle/>
          <a:p>
            <a:r>
              <a:rPr lang="tr-TR" sz="4000" dirty="0" smtClean="0"/>
              <a:t>Hayvan dokularının çoğunda </a:t>
            </a:r>
            <a:r>
              <a:rPr lang="tr-TR" sz="4000" dirty="0" err="1" smtClean="0"/>
              <a:t>glukoz</a:t>
            </a:r>
            <a:r>
              <a:rPr lang="tr-TR" sz="4000" dirty="0" smtClean="0"/>
              <a:t> enerji yolunda </a:t>
            </a:r>
            <a:r>
              <a:rPr lang="tr-TR" sz="4000" dirty="0" err="1" smtClean="0"/>
              <a:t>piruvata</a:t>
            </a:r>
            <a:r>
              <a:rPr lang="tr-TR" sz="4000" dirty="0" smtClean="0"/>
              <a:t> kadar yıkılır. </a:t>
            </a:r>
            <a:r>
              <a:rPr lang="tr-TR" sz="4000" dirty="0" err="1" smtClean="0"/>
              <a:t>Glukoz</a:t>
            </a:r>
            <a:r>
              <a:rPr lang="tr-TR" sz="4000" dirty="0" smtClean="0"/>
              <a:t> 6-fosfat hücrede ihtiyaç doğrultusunda birçok yola katılabilmektedir. Bazı dokularda </a:t>
            </a:r>
            <a:r>
              <a:rPr lang="tr-TR" sz="4000" dirty="0" err="1" smtClean="0"/>
              <a:t>glukoz</a:t>
            </a:r>
            <a:r>
              <a:rPr lang="tr-TR" sz="4000" dirty="0" smtClean="0"/>
              <a:t> 6-fosfat </a:t>
            </a:r>
            <a:r>
              <a:rPr lang="tr-TR" sz="4000" dirty="0" err="1" smtClean="0"/>
              <a:t>pentoz</a:t>
            </a:r>
            <a:r>
              <a:rPr lang="tr-TR" sz="4000" dirty="0" smtClean="0"/>
              <a:t> fosfatlara dönüştürülürken NADPH oluşturulur.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813677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sz="4000" dirty="0" smtClean="0"/>
              <a:t>Bu yola </a:t>
            </a:r>
            <a:r>
              <a:rPr lang="tr-TR" sz="4000" dirty="0" err="1" smtClean="0"/>
              <a:t>pentoz</a:t>
            </a:r>
            <a:r>
              <a:rPr lang="tr-TR" sz="4000" dirty="0" smtClean="0"/>
              <a:t> fosfat yolu, </a:t>
            </a:r>
            <a:r>
              <a:rPr lang="tr-TR" sz="4000" dirty="0" err="1" smtClean="0"/>
              <a:t>fosfoglukonat</a:t>
            </a:r>
            <a:r>
              <a:rPr lang="tr-TR" sz="4000" dirty="0" smtClean="0"/>
              <a:t> yolu veya </a:t>
            </a:r>
            <a:r>
              <a:rPr lang="tr-TR" sz="4000" dirty="0" err="1" smtClean="0"/>
              <a:t>hegsoz</a:t>
            </a:r>
            <a:r>
              <a:rPr lang="tr-TR" sz="4000" dirty="0" smtClean="0"/>
              <a:t> </a:t>
            </a:r>
            <a:r>
              <a:rPr lang="tr-TR" sz="4000" dirty="0" err="1" smtClean="0"/>
              <a:t>monofosfat</a:t>
            </a:r>
            <a:r>
              <a:rPr lang="tr-TR" sz="4000" dirty="0" smtClean="0"/>
              <a:t> yolu olarak adlandırılmaktadır.</a:t>
            </a:r>
          </a:p>
          <a:p>
            <a:r>
              <a:rPr lang="tr-TR" sz="4000" dirty="0" smtClean="0"/>
              <a:t>Bu yol, hızla bölünen hücreler (kemik iliği, cilt barsak mukozası ve tümörler gibi), </a:t>
            </a:r>
            <a:r>
              <a:rPr lang="tr-TR" sz="4000" dirty="0" err="1" smtClean="0"/>
              <a:t>pentoz</a:t>
            </a:r>
            <a:r>
              <a:rPr lang="tr-TR" sz="4000" dirty="0" smtClean="0"/>
              <a:t> 5-fosfatı,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632162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sz="4000" dirty="0" smtClean="0"/>
              <a:t>RNA, DNA, ATP, NADH, FADH</a:t>
            </a:r>
            <a:r>
              <a:rPr lang="tr-TR" sz="4000" baseline="-25000" dirty="0" smtClean="0"/>
              <a:t>2</a:t>
            </a:r>
            <a:r>
              <a:rPr lang="tr-TR" sz="4000" dirty="0" smtClean="0"/>
              <a:t> ve </a:t>
            </a:r>
            <a:r>
              <a:rPr lang="tr-TR" sz="4000" dirty="0" err="1" smtClean="0"/>
              <a:t>koenzim</a:t>
            </a:r>
            <a:r>
              <a:rPr lang="tr-TR" sz="4000" dirty="0" smtClean="0"/>
              <a:t> A gibi </a:t>
            </a:r>
            <a:r>
              <a:rPr lang="tr-TR" sz="4000" dirty="0" err="1" smtClean="0"/>
              <a:t>koenzimlerin</a:t>
            </a:r>
            <a:r>
              <a:rPr lang="tr-TR" sz="4000" dirty="0" smtClean="0"/>
              <a:t> yapısında kullanmaktadır.</a:t>
            </a:r>
          </a:p>
          <a:p>
            <a:r>
              <a:rPr lang="tr-TR" sz="4000" dirty="0" smtClean="0"/>
              <a:t>Bu yolun diğer ürünü olan NADPH ise yağ asidi sentezi yapan dokularda örneğin, karaciğer, yağ dokusu ve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732274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sz="4000" dirty="0"/>
              <a:t>emzirme </a:t>
            </a:r>
            <a:r>
              <a:rPr lang="tr-TR" sz="4000" dirty="0" smtClean="0"/>
              <a:t>dönemindeki meme bezi, veya aktif </a:t>
            </a:r>
            <a:r>
              <a:rPr lang="tr-TR" sz="4000" dirty="0" err="1" smtClean="0"/>
              <a:t>kollesterol</a:t>
            </a:r>
            <a:r>
              <a:rPr lang="tr-TR" sz="4000" dirty="0" smtClean="0"/>
              <a:t> ve </a:t>
            </a:r>
            <a:r>
              <a:rPr lang="tr-TR" sz="4000" dirty="0" err="1" smtClean="0"/>
              <a:t>steroid</a:t>
            </a:r>
            <a:r>
              <a:rPr lang="tr-TR" sz="4000" dirty="0" smtClean="0"/>
              <a:t> hormon sentezini gerçekleştiren adrenal bezler, </a:t>
            </a:r>
            <a:r>
              <a:rPr lang="tr-TR" sz="4000" dirty="0" err="1" smtClean="0"/>
              <a:t>gonadlar</a:t>
            </a:r>
            <a:r>
              <a:rPr lang="tr-TR" sz="4000" dirty="0" smtClean="0"/>
              <a:t> ve karaciğer dokularında bu yol kullanılır.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535931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20000"/>
          </a:bodyPr>
          <a:lstStyle/>
          <a:p>
            <a:r>
              <a:rPr lang="tr-TR" sz="4000" dirty="0" smtClean="0"/>
              <a:t>Eritrositler, kornea hücreleri, göz merceği gibi doğrudan oksijene maruz kalan veya serbest radikal </a:t>
            </a:r>
            <a:r>
              <a:rPr lang="tr-TR" sz="4000" dirty="0" err="1" smtClean="0"/>
              <a:t>harabiyeti</a:t>
            </a:r>
            <a:r>
              <a:rPr lang="tr-TR" sz="4000" dirty="0" smtClean="0"/>
              <a:t> oluşan hücrelerde de bu yol kullanılmaktadır.</a:t>
            </a:r>
          </a:p>
          <a:p>
            <a:r>
              <a:rPr lang="tr-TR" sz="4000" dirty="0" smtClean="0"/>
              <a:t>Bu yolun ilk enziminin yani </a:t>
            </a:r>
            <a:r>
              <a:rPr lang="tr-TR" sz="4000" dirty="0" err="1" smtClean="0"/>
              <a:t>glukoz</a:t>
            </a:r>
            <a:r>
              <a:rPr lang="tr-TR" sz="4000" dirty="0" smtClean="0"/>
              <a:t> 6-fosfat </a:t>
            </a:r>
            <a:r>
              <a:rPr lang="tr-TR" sz="4000" dirty="0" err="1" smtClean="0"/>
              <a:t>dehidrogenazın</a:t>
            </a:r>
            <a:r>
              <a:rPr lang="tr-TR" sz="4000" dirty="0" smtClean="0"/>
              <a:t> genetik </a:t>
            </a:r>
            <a:r>
              <a:rPr lang="tr-TR" sz="4000" dirty="0" err="1" smtClean="0"/>
              <a:t>eksikliğiin</a:t>
            </a:r>
            <a:r>
              <a:rPr lang="tr-TR" sz="4000" dirty="0" smtClean="0"/>
              <a:t> sonuçları da oldukça önemlidir.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760993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1196752"/>
            <a:ext cx="8229600" cy="4929411"/>
          </a:xfrm>
        </p:spPr>
        <p:txBody>
          <a:bodyPr>
            <a:normAutofit lnSpcReduction="10000"/>
          </a:bodyPr>
          <a:lstStyle/>
          <a:p>
            <a:r>
              <a:rPr lang="tr-TR" sz="4000" dirty="0" err="1" smtClean="0"/>
              <a:t>Pentoz</a:t>
            </a:r>
            <a:r>
              <a:rPr lang="tr-TR" sz="4000" dirty="0" smtClean="0"/>
              <a:t> fosfat yolu iki evrede gerçekleşmektedir. </a:t>
            </a:r>
            <a:r>
              <a:rPr lang="tr-TR" sz="4000" dirty="0" err="1" smtClean="0"/>
              <a:t>Oksidatif</a:t>
            </a:r>
            <a:r>
              <a:rPr lang="tr-TR" sz="4000" dirty="0" smtClean="0"/>
              <a:t> evrede NADPH </a:t>
            </a:r>
            <a:r>
              <a:rPr lang="tr-TR" sz="4000" dirty="0" err="1" smtClean="0"/>
              <a:t>glutatyonu</a:t>
            </a:r>
            <a:r>
              <a:rPr lang="tr-TR" sz="4000" dirty="0" smtClean="0"/>
              <a:t>, GSSG ye indirgeyerek iş görür. </a:t>
            </a:r>
            <a:endParaRPr lang="tr-TR" sz="4000" dirty="0"/>
          </a:p>
          <a:p>
            <a:r>
              <a:rPr lang="tr-TR" sz="4000" dirty="0" err="1" smtClean="0"/>
              <a:t>Oksidatif</a:t>
            </a:r>
            <a:r>
              <a:rPr lang="tr-TR" sz="4000" dirty="0" smtClean="0"/>
              <a:t> olmayan evrede </a:t>
            </a:r>
            <a:r>
              <a:rPr lang="tr-TR" sz="4000" dirty="0" err="1" smtClean="0"/>
              <a:t>transaldolaz</a:t>
            </a:r>
            <a:r>
              <a:rPr lang="tr-TR" sz="4000" dirty="0" smtClean="0"/>
              <a:t> ve </a:t>
            </a:r>
            <a:r>
              <a:rPr lang="tr-TR" sz="4000" dirty="0" err="1" smtClean="0"/>
              <a:t>transketolaz</a:t>
            </a:r>
            <a:r>
              <a:rPr lang="tr-TR" sz="4000" dirty="0" smtClean="0"/>
              <a:t> enzimleri ile farklı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1480368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457200" y="1285861"/>
            <a:ext cx="8229600" cy="3929090"/>
          </a:xfrm>
        </p:spPr>
        <p:txBody>
          <a:bodyPr>
            <a:normAutofit lnSpcReduction="10000"/>
          </a:bodyPr>
          <a:lstStyle/>
          <a:p>
            <a:r>
              <a:rPr lang="tr-TR" sz="3600" dirty="0"/>
              <a:t>kombinasyonlarda toplam karbon sayısı 10 olan iki farklı </a:t>
            </a:r>
            <a:r>
              <a:rPr lang="tr-TR" sz="3600" dirty="0" err="1"/>
              <a:t>monosakkarit</a:t>
            </a:r>
            <a:r>
              <a:rPr lang="tr-TR" sz="3600" dirty="0"/>
              <a:t> oluşmaktadır</a:t>
            </a:r>
            <a:r>
              <a:rPr lang="tr-TR" sz="3600" dirty="0" smtClean="0"/>
              <a:t>.</a:t>
            </a:r>
          </a:p>
          <a:p>
            <a:r>
              <a:rPr lang="tr-TR" sz="3600" dirty="0" smtClean="0"/>
              <a:t>Örneğin; </a:t>
            </a:r>
            <a:r>
              <a:rPr lang="tr-TR" sz="3600" dirty="0" err="1" smtClean="0"/>
              <a:t>riboz</a:t>
            </a:r>
            <a:r>
              <a:rPr lang="tr-TR" sz="3600" dirty="0" smtClean="0"/>
              <a:t> 5-fosfat + </a:t>
            </a:r>
            <a:r>
              <a:rPr lang="tr-TR" sz="3600" dirty="0" err="1" smtClean="0"/>
              <a:t>ksiloz</a:t>
            </a:r>
            <a:r>
              <a:rPr lang="tr-TR" sz="3600" dirty="0" smtClean="0"/>
              <a:t> 5-fosfat veya </a:t>
            </a:r>
            <a:r>
              <a:rPr lang="tr-TR" sz="3600" dirty="0" err="1" smtClean="0"/>
              <a:t>sedoheptiloz</a:t>
            </a:r>
            <a:r>
              <a:rPr lang="tr-TR" sz="3600" dirty="0" smtClean="0"/>
              <a:t> 7-fosfat + </a:t>
            </a:r>
            <a:r>
              <a:rPr lang="tr-TR" sz="3600" dirty="0" err="1" smtClean="0"/>
              <a:t>gliseraldehit</a:t>
            </a:r>
            <a:r>
              <a:rPr lang="tr-TR" sz="3600" dirty="0" smtClean="0"/>
              <a:t> 3- fosfat</a:t>
            </a:r>
          </a:p>
          <a:p>
            <a:pPr>
              <a:lnSpc>
                <a:spcPct val="150000"/>
              </a:lnSpc>
            </a:pPr>
            <a:endParaRPr lang="tr-TR" sz="3600" dirty="0"/>
          </a:p>
          <a:p>
            <a:pPr>
              <a:lnSpc>
                <a:spcPct val="150000"/>
              </a:lnSpc>
            </a:pPr>
            <a:endParaRPr lang="tr-TR" sz="36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entose phosphate pathw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770485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967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ONBİRİNCİ HAFTA  DERS İÇERİĞİ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sz="4000" b="1" dirty="0" err="1" smtClean="0"/>
              <a:t>Pentoz</a:t>
            </a:r>
            <a:r>
              <a:rPr lang="tr-TR" sz="4000" b="1" dirty="0" smtClean="0"/>
              <a:t> Fosfat Yolu: </a:t>
            </a:r>
          </a:p>
          <a:p>
            <a:r>
              <a:rPr lang="tr-TR" sz="4000" dirty="0" err="1" smtClean="0"/>
              <a:t>Glukoz</a:t>
            </a:r>
            <a:r>
              <a:rPr lang="tr-TR" sz="4000" dirty="0" smtClean="0"/>
              <a:t> </a:t>
            </a:r>
            <a:r>
              <a:rPr lang="tr-TR" sz="4000" dirty="0" err="1" smtClean="0"/>
              <a:t>oksidasyonunun</a:t>
            </a:r>
            <a:r>
              <a:rPr lang="tr-TR" sz="4000" dirty="0" smtClean="0"/>
              <a:t> diğer yolu olan </a:t>
            </a:r>
            <a:r>
              <a:rPr lang="tr-TR" sz="4000" dirty="0" err="1" smtClean="0"/>
              <a:t>fosfoglukonat</a:t>
            </a:r>
            <a:r>
              <a:rPr lang="tr-TR" sz="4000" dirty="0" smtClean="0"/>
              <a:t> yolu; </a:t>
            </a:r>
            <a:r>
              <a:rPr lang="tr-TR" sz="4000" dirty="0" err="1" smtClean="0"/>
              <a:t>oksidatif</a:t>
            </a:r>
            <a:r>
              <a:rPr lang="tr-TR" sz="4000" dirty="0" smtClean="0"/>
              <a:t> ve </a:t>
            </a:r>
            <a:r>
              <a:rPr lang="tr-TR" sz="4000" dirty="0" err="1" smtClean="0"/>
              <a:t>oksidatif</a:t>
            </a:r>
            <a:r>
              <a:rPr lang="tr-TR" sz="4000" dirty="0" smtClean="0"/>
              <a:t> olmayan; bu yolun amacı ve </a:t>
            </a:r>
            <a:r>
              <a:rPr lang="tr-TR" sz="4000" dirty="0" err="1" smtClean="0"/>
              <a:t>oksidatif</a:t>
            </a:r>
            <a:r>
              <a:rPr lang="tr-TR" sz="4000" dirty="0" smtClean="0"/>
              <a:t> stres ile bağlantısı</a:t>
            </a:r>
          </a:p>
          <a:p>
            <a:endParaRPr lang="tr-TR" b="1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entose phosphate pathway: definition, functions, products, regu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741682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15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BU KONU İLE </a:t>
            </a:r>
            <a:r>
              <a:rPr lang="tr-TR"/>
              <a:t>İLGİLİ </a:t>
            </a:r>
            <a:r>
              <a:rPr lang="tr-TR" smtClean="0"/>
              <a:t>DETAYLI BİLGİLER, BİYOKİMYASAL </a:t>
            </a:r>
            <a:r>
              <a:rPr lang="tr-TR" dirty="0"/>
              <a:t>FORMÜLLER </a:t>
            </a:r>
            <a:r>
              <a:rPr lang="tr-TR"/>
              <a:t>YAZILARAK </a:t>
            </a:r>
            <a:r>
              <a:rPr lang="tr-TR" smtClean="0"/>
              <a:t>ENZİMLERİN GÖREVLERİNİ DE DETAYLANDIRARAK AÇIKLANACAKTIR.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2834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85786" y="285728"/>
            <a:ext cx="7772400" cy="1736725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KAYNAKÇA</a:t>
            </a:r>
            <a:br>
              <a:rPr lang="tr-TR" dirty="0" smtClean="0"/>
            </a:br>
            <a:endParaRPr lang="en-US" dirty="0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28802"/>
            <a:ext cx="6400800" cy="370999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tr-TR" b="1" dirty="0" smtClean="0"/>
              <a:t>Başlıca Kaynak</a:t>
            </a:r>
            <a:r>
              <a:rPr lang="tr-TR" dirty="0" smtClean="0"/>
              <a:t>: </a:t>
            </a:r>
            <a:r>
              <a:rPr lang="tr-TR" dirty="0" err="1" smtClean="0"/>
              <a:t>Lehnınger</a:t>
            </a:r>
            <a:r>
              <a:rPr lang="tr-TR" dirty="0" smtClean="0"/>
              <a:t> </a:t>
            </a:r>
            <a:r>
              <a:rPr lang="tr-TR" dirty="0" smtClean="0"/>
              <a:t>Biyokimyanın İlkeleri, </a:t>
            </a:r>
            <a:r>
              <a:rPr lang="tr-TR" dirty="0" err="1" smtClean="0"/>
              <a:t>Davıd</a:t>
            </a:r>
            <a:r>
              <a:rPr lang="tr-TR" dirty="0" smtClean="0"/>
              <a:t> </a:t>
            </a:r>
            <a:r>
              <a:rPr lang="tr-TR" dirty="0" err="1" smtClean="0"/>
              <a:t>L.Nelson</a:t>
            </a:r>
            <a:r>
              <a:rPr lang="tr-TR" dirty="0" smtClean="0"/>
              <a:t>, </a:t>
            </a:r>
            <a:r>
              <a:rPr lang="tr-TR" dirty="0" err="1" smtClean="0"/>
              <a:t>Mıchael</a:t>
            </a:r>
            <a:r>
              <a:rPr lang="tr-TR" dirty="0" smtClean="0"/>
              <a:t> </a:t>
            </a:r>
            <a:r>
              <a:rPr lang="tr-TR" dirty="0" smtClean="0"/>
              <a:t>M. </a:t>
            </a:r>
            <a:r>
              <a:rPr lang="tr-TR" dirty="0" err="1" smtClean="0"/>
              <a:t>Cox</a:t>
            </a:r>
            <a:r>
              <a:rPr lang="tr-TR" dirty="0" smtClean="0"/>
              <a:t>, Beşinci Baskıdan Çeviri, Çeviri Editörü; Y. Murat Elçin, </a:t>
            </a:r>
            <a:r>
              <a:rPr lang="tr-TR" dirty="0" err="1" smtClean="0"/>
              <a:t>Palme</a:t>
            </a:r>
            <a:r>
              <a:rPr lang="tr-TR" dirty="0" smtClean="0"/>
              <a:t> Yayıncılık, 2013.</a:t>
            </a:r>
          </a:p>
          <a:p>
            <a:pPr algn="just"/>
            <a:endParaRPr lang="tr-TR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10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714356"/>
            <a:ext cx="6400800" cy="5138758"/>
          </a:xfrm>
        </p:spPr>
        <p:txBody>
          <a:bodyPr/>
          <a:lstStyle/>
          <a:p>
            <a:pPr algn="just"/>
            <a:endParaRPr lang="tr-TR" dirty="0" smtClean="0"/>
          </a:p>
          <a:p>
            <a:pPr algn="just"/>
            <a:r>
              <a:rPr lang="en-US" dirty="0" smtClean="0"/>
              <a:t>Principles of Biochemistry, H. R. Horton, L. A. Moran, K. G. </a:t>
            </a:r>
            <a:r>
              <a:rPr lang="en-US" dirty="0" err="1" smtClean="0"/>
              <a:t>Scrimgeour</a:t>
            </a:r>
            <a:r>
              <a:rPr lang="en-US" dirty="0" smtClean="0"/>
              <a:t>, M. D. Perry, J. D. </a:t>
            </a:r>
            <a:r>
              <a:rPr lang="en-US" dirty="0" err="1" smtClean="0"/>
              <a:t>Rawn</a:t>
            </a:r>
            <a:r>
              <a:rPr lang="en-US" dirty="0" smtClean="0"/>
              <a:t>, Pearson </a:t>
            </a:r>
            <a:r>
              <a:rPr lang="en-US" dirty="0" err="1" smtClean="0"/>
              <a:t>Prentis</a:t>
            </a:r>
            <a:r>
              <a:rPr lang="en-US" dirty="0" smtClean="0"/>
              <a:t> Hall, 2006.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Color</a:t>
            </a:r>
            <a:r>
              <a:rPr lang="tr-TR" dirty="0" smtClean="0"/>
              <a:t> Atlas of </a:t>
            </a:r>
            <a:r>
              <a:rPr lang="tr-TR" dirty="0" err="1" smtClean="0"/>
              <a:t>Bıochemıstry</a:t>
            </a:r>
            <a:r>
              <a:rPr lang="tr-TR" dirty="0" smtClean="0"/>
              <a:t>, J. </a:t>
            </a:r>
            <a:r>
              <a:rPr lang="tr-TR" dirty="0" err="1" smtClean="0"/>
              <a:t>Koolman</a:t>
            </a:r>
            <a:r>
              <a:rPr lang="tr-TR" dirty="0" smtClean="0"/>
              <a:t>, K. H. </a:t>
            </a:r>
            <a:r>
              <a:rPr lang="tr-TR" dirty="0" err="1" smtClean="0"/>
              <a:t>Roehm</a:t>
            </a:r>
            <a:r>
              <a:rPr lang="tr-TR" dirty="0" smtClean="0"/>
              <a:t>, </a:t>
            </a:r>
            <a:r>
              <a:rPr lang="tr-TR" dirty="0" err="1" smtClean="0"/>
              <a:t>Georg</a:t>
            </a:r>
            <a:r>
              <a:rPr lang="tr-TR" dirty="0" smtClean="0"/>
              <a:t> </a:t>
            </a:r>
            <a:r>
              <a:rPr lang="tr-TR" dirty="0" err="1" smtClean="0"/>
              <a:t>Thıeme</a:t>
            </a:r>
            <a:r>
              <a:rPr lang="tr-TR" dirty="0" smtClean="0"/>
              <a:t> </a:t>
            </a:r>
            <a:r>
              <a:rPr lang="tr-TR" dirty="0" err="1" smtClean="0"/>
              <a:t>Verlag</a:t>
            </a:r>
            <a:r>
              <a:rPr lang="tr-TR" dirty="0" smtClean="0"/>
              <a:t>, 2005.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454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0042"/>
            <a:ext cx="6400800" cy="5138758"/>
          </a:xfrm>
        </p:spPr>
        <p:txBody>
          <a:bodyPr/>
          <a:lstStyle/>
          <a:p>
            <a:pPr algn="just"/>
            <a:r>
              <a:rPr lang="tr-TR" dirty="0" err="1" smtClean="0"/>
              <a:t>Harper’s</a:t>
            </a:r>
            <a:r>
              <a:rPr lang="tr-TR" dirty="0" smtClean="0"/>
              <a:t> </a:t>
            </a:r>
            <a:r>
              <a:rPr lang="tr-TR" dirty="0" err="1" smtClean="0"/>
              <a:t>Illustrated</a:t>
            </a:r>
            <a:r>
              <a:rPr lang="tr-TR" dirty="0" smtClean="0"/>
              <a:t> </a:t>
            </a:r>
            <a:r>
              <a:rPr lang="tr-TR" dirty="0" err="1" smtClean="0"/>
              <a:t>Bıochemıstry</a:t>
            </a:r>
            <a:r>
              <a:rPr lang="tr-TR" dirty="0" smtClean="0"/>
              <a:t>, R. K. </a:t>
            </a:r>
            <a:r>
              <a:rPr lang="tr-TR" dirty="0" err="1" smtClean="0"/>
              <a:t>Murray</a:t>
            </a:r>
            <a:r>
              <a:rPr lang="tr-TR" dirty="0" smtClean="0"/>
              <a:t>, D. K. </a:t>
            </a:r>
            <a:r>
              <a:rPr lang="tr-TR" dirty="0" err="1" smtClean="0"/>
              <a:t>Granner</a:t>
            </a:r>
            <a:r>
              <a:rPr lang="tr-TR" dirty="0" smtClean="0"/>
              <a:t>, P. A. </a:t>
            </a:r>
            <a:r>
              <a:rPr lang="tr-TR" dirty="0" err="1" smtClean="0"/>
              <a:t>Mayes</a:t>
            </a:r>
            <a:r>
              <a:rPr lang="tr-TR" dirty="0" smtClean="0"/>
              <a:t>, V. W. </a:t>
            </a:r>
            <a:r>
              <a:rPr lang="tr-TR" dirty="0" err="1" smtClean="0"/>
              <a:t>Rodwell</a:t>
            </a:r>
            <a:r>
              <a:rPr lang="tr-TR" dirty="0" smtClean="0"/>
              <a:t>, </a:t>
            </a:r>
            <a:r>
              <a:rPr lang="tr-TR" dirty="0" err="1" smtClean="0"/>
              <a:t>Lange</a:t>
            </a:r>
            <a:r>
              <a:rPr lang="tr-TR" dirty="0" smtClean="0"/>
              <a:t> </a:t>
            </a:r>
            <a:r>
              <a:rPr lang="tr-TR" dirty="0" err="1" smtClean="0"/>
              <a:t>Medıcal</a:t>
            </a:r>
            <a:r>
              <a:rPr lang="tr-TR" dirty="0" smtClean="0"/>
              <a:t> </a:t>
            </a:r>
            <a:r>
              <a:rPr lang="tr-TR" dirty="0" err="1" smtClean="0"/>
              <a:t>Books</a:t>
            </a:r>
            <a:r>
              <a:rPr lang="tr-TR" dirty="0" smtClean="0"/>
              <a:t>/</a:t>
            </a:r>
            <a:r>
              <a:rPr lang="tr-TR" dirty="0" err="1" smtClean="0"/>
              <a:t>McGraw-Hıll</a:t>
            </a:r>
            <a:r>
              <a:rPr lang="tr-TR" dirty="0" smtClean="0"/>
              <a:t> </a:t>
            </a:r>
            <a:r>
              <a:rPr lang="tr-TR" dirty="0" err="1" smtClean="0"/>
              <a:t>Medıcal</a:t>
            </a:r>
            <a:r>
              <a:rPr lang="tr-TR" dirty="0" smtClean="0"/>
              <a:t> </a:t>
            </a:r>
            <a:r>
              <a:rPr lang="tr-TR" dirty="0" err="1" smtClean="0"/>
              <a:t>Publıshıng</a:t>
            </a:r>
            <a:r>
              <a:rPr lang="tr-TR" dirty="0" smtClean="0"/>
              <a:t> </a:t>
            </a:r>
            <a:r>
              <a:rPr lang="tr-TR" dirty="0" err="1" smtClean="0"/>
              <a:t>Dıvısıon</a:t>
            </a:r>
            <a:r>
              <a:rPr lang="tr-TR" dirty="0" smtClean="0"/>
              <a:t>, 2003.</a:t>
            </a:r>
          </a:p>
          <a:p>
            <a:pPr algn="just"/>
            <a:endParaRPr lang="tr-TR" dirty="0" smtClean="0"/>
          </a:p>
          <a:p>
            <a:pPr algn="just"/>
            <a:r>
              <a:rPr lang="en-US" dirty="0" smtClean="0"/>
              <a:t>Basic Concepts in Biochemistry, A Student’s Survival Guide, H. F. Gilbert, McGraw-Hill Health </a:t>
            </a:r>
            <a:r>
              <a:rPr lang="en-US" dirty="0" err="1" smtClean="0"/>
              <a:t>Proffesions</a:t>
            </a:r>
            <a:r>
              <a:rPr lang="en-US" dirty="0" smtClean="0"/>
              <a:t> Division, 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10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ochemistry - Pentose Phosphate Pathway (Pentose Phosphat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04857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95536" y="6081246"/>
            <a:ext cx="837686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0000"/>
                </a:solidFill>
              </a:rPr>
              <a:t>https://www.google.com/url?sa=i&amp;url=https%3A%2F%2Fwww.memorangapp.com%2Fflashcards%2F21141%2FBiochemistry%2B-%2BPentose%2BPhosphate%2BPathway%2F&amp;psig=AOvVaw1YU-P2O16ll2oC99z6Sx-H&amp;ust=1589399763320000&amp;source=images&amp;cd=vfe&amp;ved=0CAIQjRxqFwoTCODD0taNr-kCFQAAAAAdAAAAABAI</a:t>
            </a:r>
          </a:p>
        </p:txBody>
      </p:sp>
    </p:spTree>
    <p:extLst>
      <p:ext uri="{BB962C8B-B14F-4D97-AF65-F5344CB8AC3E}">
        <p14:creationId xmlns:p14="http://schemas.microsoft.com/office/powerpoint/2010/main" val="1548193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7. The Pentose Phosphate Pathway at University Of British Columbi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84887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987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X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416824" cy="505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755576" y="5462439"/>
            <a:ext cx="77048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0000"/>
                </a:solidFill>
              </a:rPr>
              <a:t>https://www.google.com/url?sa=i&amp;url=https%3A%2F%2Flearning.uonbi.ac.ke%2Fcourses%2FSBT306%2FscormPackages%2Fpath_2%2Fpentose_phosphate_pathway.html&amp;psig=AOvVaw1YU-P2O16ll2oC99z6Sx-H&amp;ust=1589399763320000&amp;source=images&amp;cd=vfe&amp;ved=0CAIQjRxqFwoTCODD0taNr-kCFQAAAAAdAAAAABAS</a:t>
            </a:r>
          </a:p>
        </p:txBody>
      </p:sp>
    </p:spTree>
    <p:extLst>
      <p:ext uri="{BB962C8B-B14F-4D97-AF65-F5344CB8AC3E}">
        <p14:creationId xmlns:p14="http://schemas.microsoft.com/office/powerpoint/2010/main" val="464840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entose Phosphate Cycle - an overview | ScienceDirect To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6633"/>
            <a:ext cx="763284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614589" y="6257836"/>
            <a:ext cx="849694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0000"/>
                </a:solidFill>
              </a:rPr>
              <a:t>https://www.google.com/url?sa=i&amp;url=https%3A%2F%2Fwww.sciencedirect.com%2Ftopics%2Fmedicine-and-dentistry%2Fpentose-phosphate-cycle&amp;psig=AOvVaw1YU-P2O16ll2oC99z6Sx-H&amp;ust=1589399763320000&amp;source=images&amp;cd=vfe&amp;ved=0CAIQjRxqFwoTCODD0taNr-kCFQAAAAAdAAAAABAc</a:t>
            </a:r>
          </a:p>
        </p:txBody>
      </p:sp>
    </p:spTree>
    <p:extLst>
      <p:ext uri="{BB962C8B-B14F-4D97-AF65-F5344CB8AC3E}">
        <p14:creationId xmlns:p14="http://schemas.microsoft.com/office/powerpoint/2010/main" val="3064638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earning Strategies: Pentose Metabo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48464" cy="609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08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sz="4000" dirty="0" smtClean="0"/>
              <a:t>Bu yolun </a:t>
            </a:r>
            <a:r>
              <a:rPr lang="tr-TR" sz="4000" dirty="0" err="1" smtClean="0"/>
              <a:t>glikolitik</a:t>
            </a:r>
            <a:r>
              <a:rPr lang="tr-TR" sz="4000" dirty="0" smtClean="0"/>
              <a:t> yol ile ilişkisi,</a:t>
            </a:r>
          </a:p>
          <a:p>
            <a:endParaRPr lang="tr-TR" sz="4000" dirty="0" smtClean="0"/>
          </a:p>
          <a:p>
            <a:r>
              <a:rPr lang="tr-TR" sz="4000" dirty="0" smtClean="0"/>
              <a:t>Yolda oluşan ürünler ve kullanım alanları </a:t>
            </a:r>
          </a:p>
          <a:p>
            <a:endParaRPr lang="tr-TR" sz="4000" dirty="0" smtClean="0"/>
          </a:p>
          <a:p>
            <a:r>
              <a:rPr lang="tr-TR" sz="4000" dirty="0" smtClean="0"/>
              <a:t>Kontrolü,</a:t>
            </a:r>
            <a:endParaRPr lang="tr-TR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entose Phosphate Cycle - an overview | ScienceDirect Topic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55" y="476672"/>
            <a:ext cx="756084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863588" y="5949280"/>
            <a:ext cx="77768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solidFill>
                  <a:srgbClr val="FF0000"/>
                </a:solidFill>
              </a:rPr>
              <a:t>https://www.google.com/url?sa=i&amp;url=https%3A%2F%2Fwww.sciencedirect.com%2Ftopics%2Fmedicine-and-dentistry%2Fpentose-phosphate-cycle&amp;psig=AOvVaw1YU-P2O16ll2oC99z6Sx-H&amp;ust=1589399763320000&amp;source=images&amp;cd=vfe&amp;ved=0CAIQjRxqFwoTCODD0taNr-kCFQAAAAAdAAAAABAx</a:t>
            </a:r>
          </a:p>
        </p:txBody>
      </p:sp>
    </p:spTree>
    <p:extLst>
      <p:ext uri="{BB962C8B-B14F-4D97-AF65-F5344CB8AC3E}">
        <p14:creationId xmlns:p14="http://schemas.microsoft.com/office/powerpoint/2010/main" val="454742416"/>
      </p:ext>
    </p:extLst>
  </p:cSld>
  <p:clrMapOvr>
    <a:masterClrMapping/>
  </p:clrMapOvr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Damla</Template>
  <TotalTime>719</TotalTime>
  <Words>449</Words>
  <Application>Microsoft Office PowerPoint</Application>
  <PresentationFormat>Ekran Gösterisi (4:3)</PresentationFormat>
  <Paragraphs>39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8" baseType="lpstr">
      <vt:lpstr>Arial</vt:lpstr>
      <vt:lpstr>Arial Tur</vt:lpstr>
      <vt:lpstr>Tw Cen MT</vt:lpstr>
      <vt:lpstr>Damla</vt:lpstr>
      <vt:lpstr>B-309 BİYOKİMYA I  </vt:lpstr>
      <vt:lpstr> ONBİRİNCİ HAFTA  DERS İÇERİĞİ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    KAYNAKÇA 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Özlem Yıldırım</cp:lastModifiedBy>
  <cp:revision>57</cp:revision>
  <dcterms:created xsi:type="dcterms:W3CDTF">2007-03-31T19:43:26Z</dcterms:created>
  <dcterms:modified xsi:type="dcterms:W3CDTF">2020-05-12T20:14:16Z</dcterms:modified>
</cp:coreProperties>
</file>