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7" r:id="rId6"/>
    <p:sldId id="265" r:id="rId7"/>
    <p:sldId id="269" r:id="rId8"/>
    <p:sldId id="259" r:id="rId9"/>
    <p:sldId id="260" r:id="rId10"/>
    <p:sldId id="261" r:id="rId11"/>
    <p:sldId id="262" r:id="rId12"/>
    <p:sldId id="271"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620BFAD-6CE0-4954-B55C-19C21EEFB52A}"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4109921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20BFAD-6CE0-4954-B55C-19C21EEFB52A}"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48749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20BFAD-6CE0-4954-B55C-19C21EEFB52A}"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129261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07007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64296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458941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48304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66895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3186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91604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16464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20BFAD-6CE0-4954-B55C-19C21EEFB52A}"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3659148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7600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891810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136694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379017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19529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095678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512363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11401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38303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4223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620BFAD-6CE0-4954-B55C-19C21EEFB52A}"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8491238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925351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9645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277073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7704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669684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58215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091531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073375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148329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45866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620BFAD-6CE0-4954-B55C-19C21EEFB52A}"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2727846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633878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271907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40517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3788802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0938704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3863402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50766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742617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70718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8538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620BFAD-6CE0-4954-B55C-19C21EEFB52A}" type="datetimeFigureOut">
              <a:rPr lang="tr-TR" smtClean="0"/>
              <a:t>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39940125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017533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0966474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49883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025719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2493172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62482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620BFAD-6CE0-4954-B55C-19C21EEFB52A}" type="datetimeFigureOut">
              <a:rPr lang="tr-TR" smtClean="0"/>
              <a:t>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3969361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620BFAD-6CE0-4954-B55C-19C21EEFB52A}" type="datetimeFigureOut">
              <a:rPr lang="tr-TR" smtClean="0"/>
              <a:t>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3470072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620BFAD-6CE0-4954-B55C-19C21EEFB52A}"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114023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620BFAD-6CE0-4954-B55C-19C21EEFB52A}"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715498-A249-46F0-86AC-CC7E01B87971}" type="slidenum">
              <a:rPr lang="tr-TR" smtClean="0"/>
              <a:t>‹#›</a:t>
            </a:fld>
            <a:endParaRPr lang="tr-TR"/>
          </a:p>
        </p:txBody>
      </p:sp>
    </p:spTree>
    <p:extLst>
      <p:ext uri="{BB962C8B-B14F-4D97-AF65-F5344CB8AC3E}">
        <p14:creationId xmlns:p14="http://schemas.microsoft.com/office/powerpoint/2010/main" val="2493311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0BFAD-6CE0-4954-B55C-19C21EEFB52A}" type="datetimeFigureOut">
              <a:rPr lang="tr-TR" smtClean="0"/>
              <a:t>3.2.2018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15498-A249-46F0-86AC-CC7E01B87971}" type="slidenum">
              <a:rPr lang="tr-TR" smtClean="0"/>
              <a:t>‹#›</a:t>
            </a:fld>
            <a:endParaRPr lang="tr-TR"/>
          </a:p>
        </p:txBody>
      </p:sp>
    </p:spTree>
    <p:extLst>
      <p:ext uri="{BB962C8B-B14F-4D97-AF65-F5344CB8AC3E}">
        <p14:creationId xmlns:p14="http://schemas.microsoft.com/office/powerpoint/2010/main" val="2912297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15371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651265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614109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33B0A-4A23-443D-9A62-D6E3102ED1C2}"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7A113-4F1A-412C-84E1-641FF809502D}"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656097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00809" y="1411356"/>
            <a:ext cx="9183756" cy="2523768"/>
          </a:xfrm>
          <a:prstGeom prst="rect">
            <a:avLst/>
          </a:prstGeom>
          <a:noFill/>
        </p:spPr>
        <p:txBody>
          <a:bodyPr wrap="square" rtlCol="0">
            <a:spAutoFit/>
          </a:bodyPr>
          <a:lstStyle/>
          <a:p>
            <a:pPr algn="ctr"/>
            <a:r>
              <a:rPr lang="tr-TR" sz="2800" b="1" dirty="0" smtClean="0"/>
              <a:t>SHB-101 SOSYOLOJİ</a:t>
            </a:r>
          </a:p>
          <a:p>
            <a:pPr algn="ctr"/>
            <a:endParaRPr lang="tr-TR" sz="2800" b="1" dirty="0" smtClean="0"/>
          </a:p>
          <a:p>
            <a:pPr algn="ctr"/>
            <a:r>
              <a:rPr lang="tr-TR" sz="2800" b="1" dirty="0" smtClean="0"/>
              <a:t>SOSYOLOJİDE TEMEL KAVRAMLAR</a:t>
            </a:r>
          </a:p>
          <a:p>
            <a:pPr algn="ctr"/>
            <a:endParaRPr lang="tr-TR" sz="2800" b="1" dirty="0" smtClean="0"/>
          </a:p>
          <a:p>
            <a:pPr algn="ctr"/>
            <a:r>
              <a:rPr lang="tr-TR" sz="2800" b="1" dirty="0" smtClean="0"/>
              <a:t>DOÇ.DR.FİLİZ YILDIRIM</a:t>
            </a:r>
          </a:p>
          <a:p>
            <a:pPr algn="ctr"/>
            <a:endParaRPr lang="tr-TR" dirty="0"/>
          </a:p>
        </p:txBody>
      </p:sp>
    </p:spTree>
    <p:extLst>
      <p:ext uri="{BB962C8B-B14F-4D97-AF65-F5344CB8AC3E}">
        <p14:creationId xmlns:p14="http://schemas.microsoft.com/office/powerpoint/2010/main" val="58607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00809" y="1411356"/>
            <a:ext cx="9183756" cy="3816429"/>
          </a:xfrm>
          <a:prstGeom prst="rect">
            <a:avLst/>
          </a:prstGeom>
          <a:noFill/>
        </p:spPr>
        <p:txBody>
          <a:bodyPr wrap="square" rtlCol="0">
            <a:spAutoFit/>
          </a:bodyPr>
          <a:lstStyle/>
          <a:p>
            <a:r>
              <a:rPr lang="tr-TR" sz="2800" b="1" dirty="0" smtClean="0"/>
              <a:t>Toplumsal Davranış: </a:t>
            </a:r>
          </a:p>
          <a:p>
            <a:endParaRPr lang="tr-TR" sz="2800" b="1" dirty="0" smtClean="0"/>
          </a:p>
          <a:p>
            <a:pPr marL="457200" indent="-457200" algn="just">
              <a:buFont typeface="Arial" panose="020B0604020202020204" pitchFamily="34" charset="0"/>
              <a:buChar char="•"/>
            </a:pPr>
            <a:r>
              <a:rPr lang="tr-TR" sz="2800" dirty="0" smtClean="0"/>
              <a:t>Amaçla ilgili rasyonel davranış: Bireyin dış dünyada nesnelere ve insanların davranışlarına yönelik beklentilerde bulunması ve bu beklentilerini gözden geçirerek kendi belirlediği amaca ulaşabilmek için araç olarak kullanması</a:t>
            </a:r>
            <a:r>
              <a:rPr lang="tr-TR" sz="2800" dirty="0"/>
              <a:t> </a:t>
            </a:r>
            <a:r>
              <a:rPr lang="tr-TR" sz="2800" dirty="0" smtClean="0"/>
              <a:t>(Bozkurt, 2008). </a:t>
            </a:r>
          </a:p>
          <a:p>
            <a:pPr algn="just"/>
            <a:endParaRPr lang="tr-TR" sz="2800" dirty="0" smtClean="0"/>
          </a:p>
          <a:p>
            <a:endParaRPr lang="tr-TR" dirty="0"/>
          </a:p>
        </p:txBody>
      </p:sp>
    </p:spTree>
    <p:extLst>
      <p:ext uri="{BB962C8B-B14F-4D97-AF65-F5344CB8AC3E}">
        <p14:creationId xmlns:p14="http://schemas.microsoft.com/office/powerpoint/2010/main" val="406855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00809" y="1411356"/>
            <a:ext cx="9183756" cy="5109091"/>
          </a:xfrm>
          <a:prstGeom prst="rect">
            <a:avLst/>
          </a:prstGeom>
          <a:noFill/>
        </p:spPr>
        <p:txBody>
          <a:bodyPr wrap="square" rtlCol="0">
            <a:spAutoFit/>
          </a:bodyPr>
          <a:lstStyle/>
          <a:p>
            <a:r>
              <a:rPr lang="tr-TR" sz="2800" b="1" dirty="0" smtClean="0"/>
              <a:t>Toplumsal Davranış: </a:t>
            </a:r>
          </a:p>
          <a:p>
            <a:endParaRPr lang="tr-TR" sz="2800" b="1" dirty="0" smtClean="0"/>
          </a:p>
          <a:p>
            <a:pPr marL="457200" indent="-457200" algn="just">
              <a:buFont typeface="Arial" panose="020B0604020202020204" pitchFamily="34" charset="0"/>
              <a:buChar char="•"/>
            </a:pPr>
            <a:r>
              <a:rPr lang="tr-TR" sz="2800" dirty="0" smtClean="0"/>
              <a:t>Değerle </a:t>
            </a:r>
            <a:r>
              <a:rPr lang="tr-TR" sz="2800" dirty="0"/>
              <a:t>ilgili rasyonel </a:t>
            </a:r>
            <a:r>
              <a:rPr lang="tr-TR" sz="2800" dirty="0" smtClean="0"/>
              <a:t>davranış: Bireyin </a:t>
            </a:r>
            <a:r>
              <a:rPr lang="tr-TR" sz="2800" dirty="0"/>
              <a:t>bir eylemde bulunurken </a:t>
            </a:r>
            <a:r>
              <a:rPr lang="tr-TR" sz="2800" dirty="0" smtClean="0"/>
              <a:t>yaşayacaklarını bilerek ve bunu göze alarak bu eylemi din, inanç, ahlak gibi kişisel değerlerine dayalı olarak rasyonel olarak gerçekleştirmesi </a:t>
            </a:r>
          </a:p>
          <a:p>
            <a:pPr marL="457200" indent="-457200" algn="just">
              <a:buFont typeface="Arial" panose="020B0604020202020204" pitchFamily="34" charset="0"/>
              <a:buChar char="•"/>
            </a:pPr>
            <a:r>
              <a:rPr lang="tr-TR" sz="2800" dirty="0" smtClean="0"/>
              <a:t>Duygusal davranış: Anlık ya da kısa süreli duygulara dayalı olarak hareket edilmesi</a:t>
            </a:r>
          </a:p>
          <a:p>
            <a:pPr marL="457200" indent="-457200" algn="just">
              <a:buFont typeface="Arial" panose="020B0604020202020204" pitchFamily="34" charset="0"/>
              <a:buChar char="•"/>
            </a:pPr>
            <a:r>
              <a:rPr lang="tr-TR" sz="2800" dirty="0" smtClean="0"/>
              <a:t>Geleneksel davranış: Eylemin arka planında o toplumda öne çıkan gelenekler bulunur (</a:t>
            </a:r>
            <a:r>
              <a:rPr lang="tr-TR" sz="2800" dirty="0" err="1" smtClean="0"/>
              <a:t>Zencirkıran</a:t>
            </a:r>
            <a:r>
              <a:rPr lang="tr-TR" sz="2800" dirty="0"/>
              <a:t>, 2017).</a:t>
            </a:r>
          </a:p>
          <a:p>
            <a:pPr algn="just"/>
            <a:endParaRPr lang="tr-TR" sz="2800" dirty="0"/>
          </a:p>
          <a:p>
            <a:endParaRPr lang="tr-TR" dirty="0"/>
          </a:p>
        </p:txBody>
      </p:sp>
    </p:spTree>
    <p:extLst>
      <p:ext uri="{BB962C8B-B14F-4D97-AF65-F5344CB8AC3E}">
        <p14:creationId xmlns:p14="http://schemas.microsoft.com/office/powerpoint/2010/main" val="576707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15142" y="804409"/>
            <a:ext cx="9144000" cy="1655762"/>
          </a:xfrm>
        </p:spPr>
        <p:txBody>
          <a:bodyPr>
            <a:noAutofit/>
          </a:bodyPr>
          <a:lstStyle/>
          <a:p>
            <a:r>
              <a:rPr lang="tr-TR" sz="2800" b="1" dirty="0" smtClean="0">
                <a:cs typeface="Times New Roman" panose="02020603050405020304" pitchFamily="18" charset="0"/>
              </a:rPr>
              <a:t>SOSYOLOJİK HAYAL GÜCÜ</a:t>
            </a:r>
          </a:p>
          <a:p>
            <a:r>
              <a:rPr lang="tr-TR" sz="2800" dirty="0" smtClean="0">
                <a:cs typeface="Times New Roman" panose="02020603050405020304" pitchFamily="18" charset="0"/>
              </a:rPr>
              <a:t>Sosyoloji sorular sorarak rahat ve sessiz yaşam biçimini bozar. </a:t>
            </a:r>
          </a:p>
          <a:p>
            <a:endParaRPr lang="tr-TR" sz="2800" dirty="0">
              <a:cs typeface="Times New Roman" panose="02020603050405020304" pitchFamily="18" charset="0"/>
            </a:endParaRPr>
          </a:p>
          <a:p>
            <a:r>
              <a:rPr lang="tr-TR" sz="2800" dirty="0" smtClean="0">
                <a:cs typeface="Times New Roman" panose="02020603050405020304" pitchFamily="18" charset="0"/>
              </a:rPr>
              <a:t>Belli şeyleri bulmacaya dönüştürür.</a:t>
            </a:r>
          </a:p>
          <a:p>
            <a:endParaRPr lang="tr-TR" sz="2800" dirty="0">
              <a:cs typeface="Times New Roman" panose="02020603050405020304" pitchFamily="18" charset="0"/>
            </a:endParaRPr>
          </a:p>
          <a:p>
            <a:r>
              <a:rPr lang="tr-TR" sz="2800" dirty="0" smtClean="0">
                <a:cs typeface="Times New Roman" panose="02020603050405020304" pitchFamily="18" charset="0"/>
              </a:rPr>
              <a:t>Bilineni bilinmez kılar </a:t>
            </a:r>
            <a:r>
              <a:rPr lang="tr-TR" sz="2800" dirty="0" smtClean="0"/>
              <a:t>(Bozkurt, 2008). </a:t>
            </a:r>
            <a:endParaRPr lang="tr-TR" sz="2800" dirty="0"/>
          </a:p>
        </p:txBody>
      </p:sp>
    </p:spTree>
    <p:extLst>
      <p:ext uri="{BB962C8B-B14F-4D97-AF65-F5344CB8AC3E}">
        <p14:creationId xmlns:p14="http://schemas.microsoft.com/office/powerpoint/2010/main" val="3427043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44960" y="1301365"/>
            <a:ext cx="9144000" cy="1655762"/>
          </a:xfrm>
        </p:spPr>
        <p:txBody>
          <a:bodyPr>
            <a:noAutofit/>
          </a:bodyPr>
          <a:lstStyle/>
          <a:p>
            <a:r>
              <a:rPr lang="tr-TR" sz="2800" b="1" dirty="0" smtClean="0">
                <a:cs typeface="Times New Roman" panose="02020603050405020304" pitchFamily="18" charset="0"/>
              </a:rPr>
              <a:t>SOSYOLOJİK HAYAL GÜCÜ</a:t>
            </a:r>
          </a:p>
          <a:p>
            <a:r>
              <a:rPr lang="tr-TR" sz="2800" dirty="0" smtClean="0">
                <a:cs typeface="Times New Roman" panose="02020603050405020304" pitchFamily="18" charset="0"/>
              </a:rPr>
              <a:t>Sosyoloji bir perspektif, dünyaya bir bakış açısı sunar. </a:t>
            </a:r>
          </a:p>
          <a:p>
            <a:endParaRPr lang="tr-TR" sz="2800" dirty="0">
              <a:cs typeface="Times New Roman" panose="02020603050405020304" pitchFamily="18" charset="0"/>
            </a:endParaRPr>
          </a:p>
          <a:p>
            <a:r>
              <a:rPr lang="tr-TR" sz="2800" dirty="0" smtClean="0">
                <a:cs typeface="Times New Roman" panose="02020603050405020304" pitchFamily="18" charset="0"/>
              </a:rPr>
              <a:t>Sosyolojik perspektif, aynı olmayan dünyalar arasında pencereler açar. </a:t>
            </a:r>
          </a:p>
          <a:p>
            <a:endParaRPr lang="tr-TR" sz="2800" dirty="0">
              <a:cs typeface="Times New Roman" panose="02020603050405020304" pitchFamily="18" charset="0"/>
            </a:endParaRPr>
          </a:p>
          <a:p>
            <a:r>
              <a:rPr lang="tr-TR" sz="2800" dirty="0" smtClean="0">
                <a:cs typeface="Times New Roman" panose="02020603050405020304" pitchFamily="18" charset="0"/>
              </a:rPr>
              <a:t>İçinde yaşadığımız dünyayı geniş bir sosyal bağlamda görmeyi sağlar (Bozkurt, 2008).</a:t>
            </a:r>
            <a:endParaRPr lang="tr-TR" sz="2800" dirty="0"/>
          </a:p>
        </p:txBody>
      </p:sp>
    </p:spTree>
    <p:extLst>
      <p:ext uri="{BB962C8B-B14F-4D97-AF65-F5344CB8AC3E}">
        <p14:creationId xmlns:p14="http://schemas.microsoft.com/office/powerpoint/2010/main" val="427661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44960" y="1301365"/>
            <a:ext cx="9144000" cy="1655762"/>
          </a:xfrm>
        </p:spPr>
        <p:txBody>
          <a:bodyPr>
            <a:noAutofit/>
          </a:bodyPr>
          <a:lstStyle/>
          <a:p>
            <a:r>
              <a:rPr lang="tr-TR" sz="2800" b="1" dirty="0" smtClean="0">
                <a:cs typeface="Times New Roman" panose="02020603050405020304" pitchFamily="18" charset="0"/>
              </a:rPr>
              <a:t>SOSYOLOJİK HAYAL GÜCÜ</a:t>
            </a:r>
          </a:p>
          <a:p>
            <a:endParaRPr lang="tr-TR" sz="2800" dirty="0" smtClean="0">
              <a:cs typeface="Times New Roman" panose="02020603050405020304" pitchFamily="18" charset="0"/>
            </a:endParaRPr>
          </a:p>
          <a:p>
            <a:pPr algn="just"/>
            <a:r>
              <a:rPr lang="tr-TR" sz="2800" dirty="0" smtClean="0">
                <a:cs typeface="Times New Roman" panose="02020603050405020304" pitchFamily="18" charset="0"/>
              </a:rPr>
              <a:t>Birey ve toplum arasındaki karşılıklı bağımlılık, sosyolojinin ana odak noktasını oluşturur. Onun anlaşılması, geniş toplumsal bağlam içinde kendimizi anlamayı yani sosyolojik hayal gücünü gerektirir (Bozkurt, 2008).</a:t>
            </a:r>
            <a:endParaRPr lang="tr-TR" sz="2800" dirty="0"/>
          </a:p>
        </p:txBody>
      </p:sp>
    </p:spTree>
    <p:extLst>
      <p:ext uri="{BB962C8B-B14F-4D97-AF65-F5344CB8AC3E}">
        <p14:creationId xmlns:p14="http://schemas.microsoft.com/office/powerpoint/2010/main" val="330839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44960" y="1301365"/>
            <a:ext cx="9144000" cy="1655762"/>
          </a:xfrm>
        </p:spPr>
        <p:txBody>
          <a:bodyPr>
            <a:noAutofit/>
          </a:bodyPr>
          <a:lstStyle/>
          <a:p>
            <a:r>
              <a:rPr lang="tr-TR" sz="2800" b="1" dirty="0" smtClean="0">
                <a:cs typeface="Times New Roman" panose="02020603050405020304" pitchFamily="18" charset="0"/>
              </a:rPr>
              <a:t>SOSYOLOJİK HAYAL GÜCÜ</a:t>
            </a:r>
          </a:p>
          <a:p>
            <a:endParaRPr lang="tr-TR" sz="2800" dirty="0" smtClean="0">
              <a:cs typeface="Times New Roman" panose="02020603050405020304" pitchFamily="18" charset="0"/>
            </a:endParaRPr>
          </a:p>
          <a:p>
            <a:pPr algn="just"/>
            <a:r>
              <a:rPr lang="tr-TR" sz="2800" dirty="0" smtClean="0">
                <a:cs typeface="Times New Roman" panose="02020603050405020304" pitchFamily="18" charset="0"/>
              </a:rPr>
              <a:t>Toplum ve birey birlikte ele alınmadıkça ne bireyin hayatı ne de toplum tarihi tam olarak kavranamaz (Bozkurt, 2008). Sosyolojik hayal gücü, tarihsel dönemlere ve bu dönemlerin olgularına, çok sayıdaki insanın meslekleri ve iç yaşamları açsından bakabilme yeteneği kazandırır.  </a:t>
            </a:r>
          </a:p>
          <a:p>
            <a:pPr algn="just"/>
            <a:endParaRPr lang="tr-TR" sz="2800" dirty="0">
              <a:cs typeface="Times New Roman" panose="02020603050405020304" pitchFamily="18" charset="0"/>
            </a:endParaRPr>
          </a:p>
        </p:txBody>
      </p:sp>
    </p:spTree>
    <p:extLst>
      <p:ext uri="{BB962C8B-B14F-4D97-AF65-F5344CB8AC3E}">
        <p14:creationId xmlns:p14="http://schemas.microsoft.com/office/powerpoint/2010/main" val="86051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44960" y="1301365"/>
            <a:ext cx="9144000" cy="1655762"/>
          </a:xfrm>
        </p:spPr>
        <p:txBody>
          <a:bodyPr>
            <a:noAutofit/>
          </a:bodyPr>
          <a:lstStyle/>
          <a:p>
            <a:r>
              <a:rPr lang="tr-TR" sz="2800" b="1" dirty="0">
                <a:cs typeface="Times New Roman" panose="02020603050405020304" pitchFamily="18" charset="0"/>
              </a:rPr>
              <a:t>Sosyoloji Yaşamımızda Bize Nasıl Yardımcı Olur?</a:t>
            </a:r>
          </a:p>
          <a:p>
            <a:r>
              <a:rPr lang="tr-TR" sz="2800" dirty="0" smtClean="0">
                <a:cs typeface="Times New Roman" panose="02020603050405020304" pitchFamily="18" charset="0"/>
              </a:rPr>
              <a:t>Kültürel </a:t>
            </a:r>
            <a:r>
              <a:rPr lang="tr-TR" sz="2800" dirty="0" smtClean="0">
                <a:cs typeface="Times New Roman" panose="02020603050405020304" pitchFamily="18" charset="0"/>
              </a:rPr>
              <a:t>farklılıkların bilincine varmak </a:t>
            </a:r>
          </a:p>
          <a:p>
            <a:r>
              <a:rPr lang="tr-TR" sz="2800" dirty="0" smtClean="0">
                <a:cs typeface="Times New Roman" panose="02020603050405020304" pitchFamily="18" charset="0"/>
              </a:rPr>
              <a:t>Toplumu/kurumu/grubu daha iyi anlama (</a:t>
            </a:r>
            <a:r>
              <a:rPr lang="tr-TR" sz="2800" dirty="0" err="1" smtClean="0">
                <a:cs typeface="Times New Roman" panose="02020603050405020304" pitchFamily="18" charset="0"/>
              </a:rPr>
              <a:t>Zencirkıran</a:t>
            </a:r>
            <a:r>
              <a:rPr lang="tr-TR" sz="2800" dirty="0" smtClean="0">
                <a:cs typeface="Times New Roman" panose="02020603050405020304" pitchFamily="18" charset="0"/>
              </a:rPr>
              <a:t>, 2017)</a:t>
            </a:r>
          </a:p>
          <a:p>
            <a:endParaRPr lang="tr-TR" sz="2800" dirty="0" smtClean="0">
              <a:cs typeface="Times New Roman" panose="02020603050405020304" pitchFamily="18" charset="0"/>
            </a:endParaRPr>
          </a:p>
          <a:p>
            <a:r>
              <a:rPr lang="tr-TR" sz="2800" dirty="0" smtClean="0">
                <a:cs typeface="Times New Roman" panose="02020603050405020304" pitchFamily="18" charset="0"/>
              </a:rPr>
              <a:t>Politikaların etkilerini değerlendirme</a:t>
            </a:r>
          </a:p>
          <a:p>
            <a:r>
              <a:rPr lang="tr-TR" sz="2800" dirty="0" smtClean="0">
                <a:cs typeface="Times New Roman" panose="02020603050405020304" pitchFamily="18" charset="0"/>
              </a:rPr>
              <a:t>«Politika girişimlerinin sonuçlarını değerlendirme»</a:t>
            </a:r>
          </a:p>
          <a:p>
            <a:endParaRPr lang="tr-TR" sz="2800" dirty="0" smtClean="0">
              <a:cs typeface="Times New Roman" panose="02020603050405020304" pitchFamily="18" charset="0"/>
            </a:endParaRPr>
          </a:p>
          <a:p>
            <a:r>
              <a:rPr lang="tr-TR" sz="2800" dirty="0" smtClean="0">
                <a:cs typeface="Times New Roman" panose="02020603050405020304" pitchFamily="18" charset="0"/>
              </a:rPr>
              <a:t>Kendi kendimizi aydınlatma (Empati, eleştirel analiz)</a:t>
            </a:r>
          </a:p>
          <a:p>
            <a:r>
              <a:rPr lang="tr-TR" sz="2800" dirty="0" smtClean="0">
                <a:cs typeface="Times New Roman" panose="02020603050405020304" pitchFamily="18" charset="0"/>
              </a:rPr>
              <a:t>«Kendini anlama-Neden böyle davrandığımızı anladıkça kendi geleceğimizi etkileme olanağı artar»</a:t>
            </a:r>
            <a:endParaRPr lang="tr-TR" sz="2800" dirty="0">
              <a:cs typeface="Times New Roman" panose="02020603050405020304" pitchFamily="18" charset="0"/>
            </a:endParaRPr>
          </a:p>
          <a:p>
            <a:r>
              <a:rPr lang="tr-TR" sz="2800" dirty="0">
                <a:cs typeface="Times New Roman" panose="02020603050405020304" pitchFamily="18" charset="0"/>
              </a:rPr>
              <a:t>(</a:t>
            </a:r>
            <a:r>
              <a:rPr lang="tr-TR" sz="2800" dirty="0" err="1">
                <a:cs typeface="Times New Roman" panose="02020603050405020304" pitchFamily="18" charset="0"/>
              </a:rPr>
              <a:t>Giddens</a:t>
            </a:r>
            <a:r>
              <a:rPr lang="tr-TR" sz="2800" dirty="0">
                <a:cs typeface="Times New Roman" panose="02020603050405020304" pitchFamily="18" charset="0"/>
              </a:rPr>
              <a:t>, 2005). </a:t>
            </a:r>
          </a:p>
          <a:p>
            <a:endParaRPr lang="tr-TR" sz="2800" dirty="0" smtClean="0">
              <a:cs typeface="Times New Roman" panose="02020603050405020304" pitchFamily="18" charset="0"/>
            </a:endParaRPr>
          </a:p>
          <a:p>
            <a:r>
              <a:rPr lang="tr-TR" sz="2800" dirty="0" smtClean="0">
                <a:cs typeface="Times New Roman" panose="02020603050405020304" pitchFamily="18" charset="0"/>
              </a:rPr>
              <a:t> </a:t>
            </a:r>
          </a:p>
          <a:p>
            <a:endParaRPr lang="tr-TR" sz="2800" dirty="0">
              <a:cs typeface="Times New Roman" panose="02020603050405020304" pitchFamily="18" charset="0"/>
            </a:endParaRPr>
          </a:p>
          <a:p>
            <a:endParaRPr lang="tr-TR" sz="2800" dirty="0" smtClean="0">
              <a:cs typeface="Times New Roman" panose="02020603050405020304" pitchFamily="18" charset="0"/>
            </a:endParaRPr>
          </a:p>
          <a:p>
            <a:endParaRPr lang="tr-TR" sz="2800" dirty="0">
              <a:cs typeface="Times New Roman" panose="02020603050405020304" pitchFamily="18" charset="0"/>
            </a:endParaRPr>
          </a:p>
          <a:p>
            <a:endParaRPr lang="tr-TR" sz="2800" dirty="0" smtClean="0">
              <a:cs typeface="Times New Roman" panose="02020603050405020304" pitchFamily="18" charset="0"/>
            </a:endParaRPr>
          </a:p>
          <a:p>
            <a:pPr algn="just"/>
            <a:endParaRPr lang="tr-TR" sz="2800" dirty="0">
              <a:cs typeface="Times New Roman" panose="02020603050405020304" pitchFamily="18" charset="0"/>
            </a:endParaRPr>
          </a:p>
        </p:txBody>
      </p:sp>
    </p:spTree>
    <p:extLst>
      <p:ext uri="{BB962C8B-B14F-4D97-AF65-F5344CB8AC3E}">
        <p14:creationId xmlns:p14="http://schemas.microsoft.com/office/powerpoint/2010/main" val="235361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a:xfrm>
            <a:off x="1444960" y="1301365"/>
            <a:ext cx="9144000" cy="1655762"/>
          </a:xfrm>
        </p:spPr>
        <p:txBody>
          <a:bodyPr>
            <a:noAutofit/>
          </a:bodyPr>
          <a:lstStyle/>
          <a:p>
            <a:r>
              <a:rPr lang="tr-TR" sz="2800" b="1" dirty="0" smtClean="0">
                <a:cs typeface="Times New Roman" panose="02020603050405020304" pitchFamily="18" charset="0"/>
              </a:rPr>
              <a:t>Yararlanılan Kaynaklar</a:t>
            </a:r>
          </a:p>
          <a:p>
            <a:endParaRPr lang="tr-TR" sz="2800" dirty="0" smtClean="0">
              <a:cs typeface="Times New Roman" panose="02020603050405020304" pitchFamily="18" charset="0"/>
            </a:endParaRPr>
          </a:p>
          <a:p>
            <a:pPr algn="just"/>
            <a:r>
              <a:rPr lang="tr-TR" sz="2800" dirty="0" smtClean="0">
                <a:cs typeface="Times New Roman" panose="02020603050405020304" pitchFamily="18" charset="0"/>
              </a:rPr>
              <a:t>Bozkurt, V. (2018). Değişen Dünyada Sosyoloji. Ankara: Ekin Basın Yayım Dağıtım. </a:t>
            </a:r>
          </a:p>
          <a:p>
            <a:pPr algn="just"/>
            <a:r>
              <a:rPr lang="tr-TR" sz="2800" dirty="0" err="1" smtClean="0">
                <a:cs typeface="Times New Roman" panose="02020603050405020304" pitchFamily="18" charset="0"/>
              </a:rPr>
              <a:t>Giddens</a:t>
            </a:r>
            <a:r>
              <a:rPr lang="tr-TR" sz="2800" dirty="0" smtClean="0">
                <a:cs typeface="Times New Roman" panose="02020603050405020304" pitchFamily="18" charset="0"/>
              </a:rPr>
              <a:t>, A. (2005). Sosyoloji. Ankara: Ayraç Yayınevi</a:t>
            </a:r>
          </a:p>
          <a:p>
            <a:pPr algn="just"/>
            <a:r>
              <a:rPr lang="tr-TR" sz="2800" dirty="0" err="1" smtClean="0">
                <a:cs typeface="Times New Roman" panose="02020603050405020304" pitchFamily="18" charset="0"/>
              </a:rPr>
              <a:t>Zencirkıran</a:t>
            </a:r>
            <a:r>
              <a:rPr lang="tr-TR" sz="2800" dirty="0" smtClean="0">
                <a:cs typeface="Times New Roman" panose="02020603050405020304" pitchFamily="18" charset="0"/>
              </a:rPr>
              <a:t>, M. (2017). Sosyoloji. Bursa: Dora.</a:t>
            </a:r>
          </a:p>
          <a:p>
            <a:endParaRPr lang="tr-TR" sz="2800" dirty="0">
              <a:cs typeface="Times New Roman" panose="02020603050405020304" pitchFamily="18" charset="0"/>
            </a:endParaRPr>
          </a:p>
          <a:p>
            <a:endParaRPr lang="tr-TR" sz="2800" dirty="0" smtClean="0">
              <a:cs typeface="Times New Roman" panose="02020603050405020304" pitchFamily="18" charset="0"/>
            </a:endParaRPr>
          </a:p>
          <a:p>
            <a:r>
              <a:rPr lang="tr-TR" sz="2800" dirty="0" smtClean="0">
                <a:cs typeface="Times New Roman" panose="02020603050405020304" pitchFamily="18" charset="0"/>
              </a:rPr>
              <a:t> </a:t>
            </a:r>
          </a:p>
          <a:p>
            <a:endParaRPr lang="tr-TR" sz="2800" dirty="0">
              <a:cs typeface="Times New Roman" panose="02020603050405020304" pitchFamily="18" charset="0"/>
            </a:endParaRPr>
          </a:p>
          <a:p>
            <a:endParaRPr lang="tr-TR" sz="2800" dirty="0" smtClean="0">
              <a:cs typeface="Times New Roman" panose="02020603050405020304" pitchFamily="18" charset="0"/>
            </a:endParaRPr>
          </a:p>
          <a:p>
            <a:endParaRPr lang="tr-TR" sz="2800" dirty="0">
              <a:cs typeface="Times New Roman" panose="02020603050405020304" pitchFamily="18" charset="0"/>
            </a:endParaRPr>
          </a:p>
          <a:p>
            <a:endParaRPr lang="tr-TR" sz="2800" dirty="0" smtClean="0">
              <a:cs typeface="Times New Roman" panose="02020603050405020304" pitchFamily="18" charset="0"/>
            </a:endParaRPr>
          </a:p>
          <a:p>
            <a:pPr algn="just"/>
            <a:endParaRPr lang="tr-TR" sz="2800" dirty="0">
              <a:cs typeface="Times New Roman" panose="02020603050405020304" pitchFamily="18" charset="0"/>
            </a:endParaRPr>
          </a:p>
        </p:txBody>
      </p:sp>
    </p:spTree>
    <p:extLst>
      <p:ext uri="{BB962C8B-B14F-4D97-AF65-F5344CB8AC3E}">
        <p14:creationId xmlns:p14="http://schemas.microsoft.com/office/powerpoint/2010/main" val="7742505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354</Words>
  <Application>Microsoft Office PowerPoint</Application>
  <PresentationFormat>Geniş ekran</PresentationFormat>
  <Paragraphs>57</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5</vt:i4>
      </vt:variant>
      <vt:variant>
        <vt:lpstr>Slayt Başlıkları</vt:lpstr>
      </vt:variant>
      <vt:variant>
        <vt:i4>9</vt:i4>
      </vt:variant>
    </vt:vector>
  </HeadingPairs>
  <TitlesOfParts>
    <vt:vector size="18" baseType="lpstr">
      <vt:lpstr>Arial</vt:lpstr>
      <vt:lpstr>Calibri</vt:lpstr>
      <vt:lpstr>Calibri Light</vt:lpstr>
      <vt:lpstr>Times New Roman</vt:lpstr>
      <vt:lpstr>Office Teması</vt:lpstr>
      <vt:lpstr>1_Office Teması</vt:lpstr>
      <vt:lpstr>2_Office Teması</vt:lpstr>
      <vt:lpstr>3_Office Teması</vt:lpstr>
      <vt:lpstr>4_Office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dc:creator>
  <cp:lastModifiedBy>C</cp:lastModifiedBy>
  <cp:revision>6</cp:revision>
  <dcterms:created xsi:type="dcterms:W3CDTF">2017-10-25T19:28:14Z</dcterms:created>
  <dcterms:modified xsi:type="dcterms:W3CDTF">2018-02-03T16:52:58Z</dcterms:modified>
</cp:coreProperties>
</file>