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02"/>
  </p:notesMasterIdLst>
  <p:handoutMasterIdLst>
    <p:handoutMasterId r:id="rId103"/>
  </p:handoutMasterIdLst>
  <p:sldIdLst>
    <p:sldId id="256" r:id="rId2"/>
    <p:sldId id="429" r:id="rId3"/>
    <p:sldId id="448" r:id="rId4"/>
    <p:sldId id="432" r:id="rId5"/>
    <p:sldId id="678" r:id="rId6"/>
    <p:sldId id="679" r:id="rId7"/>
    <p:sldId id="680" r:id="rId8"/>
    <p:sldId id="681" r:id="rId9"/>
    <p:sldId id="607" r:id="rId10"/>
    <p:sldId id="608" r:id="rId11"/>
    <p:sldId id="561" r:id="rId12"/>
    <p:sldId id="562" r:id="rId13"/>
    <p:sldId id="592" r:id="rId14"/>
    <p:sldId id="566" r:id="rId15"/>
    <p:sldId id="650" r:id="rId16"/>
    <p:sldId id="627" r:id="rId17"/>
    <p:sldId id="629" r:id="rId18"/>
    <p:sldId id="630" r:id="rId19"/>
    <p:sldId id="631" r:id="rId20"/>
    <p:sldId id="632" r:id="rId21"/>
    <p:sldId id="633" r:id="rId22"/>
    <p:sldId id="661" r:id="rId23"/>
    <p:sldId id="665" r:id="rId24"/>
    <p:sldId id="666" r:id="rId25"/>
    <p:sldId id="662" r:id="rId26"/>
    <p:sldId id="664" r:id="rId27"/>
    <p:sldId id="663" r:id="rId28"/>
    <p:sldId id="634" r:id="rId29"/>
    <p:sldId id="635" r:id="rId30"/>
    <p:sldId id="637" r:id="rId31"/>
    <p:sldId id="638" r:id="rId32"/>
    <p:sldId id="639" r:id="rId33"/>
    <p:sldId id="640" r:id="rId34"/>
    <p:sldId id="641" r:id="rId35"/>
    <p:sldId id="647" r:id="rId36"/>
    <p:sldId id="648" r:id="rId37"/>
    <p:sldId id="649" r:id="rId38"/>
    <p:sldId id="563" r:id="rId39"/>
    <p:sldId id="564" r:id="rId40"/>
    <p:sldId id="565" r:id="rId41"/>
    <p:sldId id="450" r:id="rId42"/>
    <p:sldId id="609" r:id="rId43"/>
    <p:sldId id="610" r:id="rId44"/>
    <p:sldId id="613" r:id="rId45"/>
    <p:sldId id="617" r:id="rId46"/>
    <p:sldId id="452" r:id="rId47"/>
    <p:sldId id="455" r:id="rId48"/>
    <p:sldId id="454" r:id="rId49"/>
    <p:sldId id="456" r:id="rId50"/>
    <p:sldId id="457" r:id="rId51"/>
    <p:sldId id="461" r:id="rId52"/>
    <p:sldId id="668" r:id="rId53"/>
    <p:sldId id="544" r:id="rId54"/>
    <p:sldId id="545" r:id="rId55"/>
    <p:sldId id="547" r:id="rId56"/>
    <p:sldId id="550" r:id="rId57"/>
    <p:sldId id="692" r:id="rId58"/>
    <p:sldId id="693" r:id="rId59"/>
    <p:sldId id="682" r:id="rId60"/>
    <p:sldId id="557" r:id="rId61"/>
    <p:sldId id="585" r:id="rId62"/>
    <p:sldId id="586" r:id="rId63"/>
    <p:sldId id="546" r:id="rId64"/>
    <p:sldId id="657" r:id="rId65"/>
    <p:sldId id="548" r:id="rId66"/>
    <p:sldId id="549" r:id="rId67"/>
    <p:sldId id="551" r:id="rId68"/>
    <p:sldId id="584" r:id="rId69"/>
    <p:sldId id="552" r:id="rId70"/>
    <p:sldId id="553" r:id="rId71"/>
    <p:sldId id="554" r:id="rId72"/>
    <p:sldId id="555" r:id="rId73"/>
    <p:sldId id="556" r:id="rId74"/>
    <p:sldId id="558" r:id="rId75"/>
    <p:sldId id="559" r:id="rId76"/>
    <p:sldId id="560" r:id="rId77"/>
    <p:sldId id="660" r:id="rId78"/>
    <p:sldId id="658" r:id="rId79"/>
    <p:sldId id="659" r:id="rId80"/>
    <p:sldId id="438" r:id="rId81"/>
    <p:sldId id="477" r:id="rId82"/>
    <p:sldId id="439" r:id="rId83"/>
    <p:sldId id="440" r:id="rId84"/>
    <p:sldId id="441" r:id="rId85"/>
    <p:sldId id="442" r:id="rId86"/>
    <p:sldId id="683" r:id="rId87"/>
    <p:sldId id="688" r:id="rId88"/>
    <p:sldId id="690" r:id="rId89"/>
    <p:sldId id="691" r:id="rId90"/>
    <p:sldId id="684" r:id="rId91"/>
    <p:sldId id="685" r:id="rId92"/>
    <p:sldId id="686" r:id="rId93"/>
    <p:sldId id="652" r:id="rId94"/>
    <p:sldId id="687" r:id="rId95"/>
    <p:sldId id="653" r:id="rId96"/>
    <p:sldId id="654" r:id="rId97"/>
    <p:sldId id="655" r:id="rId98"/>
    <p:sldId id="656" r:id="rId99"/>
    <p:sldId id="651" r:id="rId100"/>
    <p:sldId id="623" r:id="rId101"/>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mn-cs"/>
      </a:defRPr>
    </a:lvl1pPr>
    <a:lvl2pPr marL="457200" algn="l" rtl="0" fontAlgn="base">
      <a:spcBef>
        <a:spcPct val="0"/>
      </a:spcBef>
      <a:spcAft>
        <a:spcPct val="0"/>
      </a:spcAft>
      <a:defRPr kumimoji="1" sz="2400" kern="1200">
        <a:solidFill>
          <a:schemeClr val="tx1"/>
        </a:solidFill>
        <a:latin typeface="Times New Roman" pitchFamily="18" charset="0"/>
        <a:ea typeface="+mn-ea"/>
        <a:cs typeface="+mn-cs"/>
      </a:defRPr>
    </a:lvl2pPr>
    <a:lvl3pPr marL="914400" algn="l" rtl="0" fontAlgn="base">
      <a:spcBef>
        <a:spcPct val="0"/>
      </a:spcBef>
      <a:spcAft>
        <a:spcPct val="0"/>
      </a:spcAft>
      <a:defRPr kumimoji="1" sz="2400" kern="1200">
        <a:solidFill>
          <a:schemeClr val="tx1"/>
        </a:solidFill>
        <a:latin typeface="Times New Roman" pitchFamily="18" charset="0"/>
        <a:ea typeface="+mn-ea"/>
        <a:cs typeface="+mn-cs"/>
      </a:defRPr>
    </a:lvl3pPr>
    <a:lvl4pPr marL="1371600" algn="l" rtl="0" fontAlgn="base">
      <a:spcBef>
        <a:spcPct val="0"/>
      </a:spcBef>
      <a:spcAft>
        <a:spcPct val="0"/>
      </a:spcAft>
      <a:defRPr kumimoji="1" sz="2400" kern="1200">
        <a:solidFill>
          <a:schemeClr val="tx1"/>
        </a:solidFill>
        <a:latin typeface="Times New Roman" pitchFamily="18" charset="0"/>
        <a:ea typeface="+mn-ea"/>
        <a:cs typeface="+mn-cs"/>
      </a:defRPr>
    </a:lvl4pPr>
    <a:lvl5pPr marL="1828800" algn="l" rtl="0" fontAlgn="base">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66"/>
    <a:srgbClr val="FFCC00"/>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6907" autoAdjust="0"/>
    <p:restoredTop sz="94581" autoAdjust="0"/>
  </p:normalViewPr>
  <p:slideViewPr>
    <p:cSldViewPr>
      <p:cViewPr varScale="1">
        <p:scale>
          <a:sx n="71" d="100"/>
          <a:sy n="71" d="100"/>
        </p:scale>
        <p:origin x="-1992"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75" d="100"/>
        <a:sy n="75" d="100"/>
      </p:scale>
      <p:origin x="0" y="7224"/>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97.xml"/><Relationship Id="rId2" Type="http://schemas.openxmlformats.org/officeDocument/2006/relationships/slide" Target="slides/slide96.xml"/><Relationship Id="rId1" Type="http://schemas.openxmlformats.org/officeDocument/2006/relationships/slide" Target="slides/slide95.xml"/><Relationship Id="rId4" Type="http://schemas.openxmlformats.org/officeDocument/2006/relationships/slide" Target="slides/slide9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200"/>
            </a:lvl1pPr>
          </a:lstStyle>
          <a:p>
            <a:pPr>
              <a:defRPr/>
            </a:pPr>
            <a:endParaRPr lang="tr-TR"/>
          </a:p>
        </p:txBody>
      </p:sp>
      <p:sp>
        <p:nvSpPr>
          <p:cNvPr id="15363"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kumimoji="0" sz="1200"/>
            </a:lvl1pPr>
          </a:lstStyle>
          <a:p>
            <a:pPr>
              <a:defRPr/>
            </a:pPr>
            <a:endParaRPr lang="tr-TR"/>
          </a:p>
        </p:txBody>
      </p:sp>
      <p:sp>
        <p:nvSpPr>
          <p:cNvPr id="15364"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kumimoji="0" sz="1200"/>
            </a:lvl1pPr>
          </a:lstStyle>
          <a:p>
            <a:pPr>
              <a:defRPr/>
            </a:pPr>
            <a:endParaRPr lang="tr-TR"/>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kumimoji="0" sz="1200"/>
            </a:lvl1pPr>
          </a:lstStyle>
          <a:p>
            <a:pPr>
              <a:defRPr/>
            </a:pPr>
            <a:fld id="{EC444086-63E5-4787-AF82-C4F770C0632C}" type="slidenum">
              <a:rPr lang="tr-TR"/>
              <a:pPr>
                <a:defRPr/>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200"/>
            </a:lvl1pPr>
          </a:lstStyle>
          <a:p>
            <a:pPr>
              <a:defRPr/>
            </a:pPr>
            <a:endParaRPr lang="tr-TR"/>
          </a:p>
        </p:txBody>
      </p:sp>
      <p:sp>
        <p:nvSpPr>
          <p:cNvPr id="17411"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kumimoji="0" sz="1200"/>
            </a:lvl1pPr>
          </a:lstStyle>
          <a:p>
            <a:pPr>
              <a:defRPr/>
            </a:pPr>
            <a:endParaRPr lang="tr-TR"/>
          </a:p>
        </p:txBody>
      </p:sp>
      <p:sp>
        <p:nvSpPr>
          <p:cNvPr id="99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tr-TR" noProof="0" smtClean="0"/>
              <a:t>Asılın metin stilleri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kumimoji="0" sz="1200"/>
            </a:lvl1pPr>
          </a:lstStyle>
          <a:p>
            <a:pPr>
              <a:defRPr/>
            </a:pPr>
            <a:endParaRPr lang="tr-TR"/>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kumimoji="0" sz="1200"/>
            </a:lvl1pPr>
          </a:lstStyle>
          <a:p>
            <a:pPr>
              <a:defRPr/>
            </a:pPr>
            <a:fld id="{BEA7153C-8829-4874-8C77-11BF218BD23F}"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1A0529FF-0587-454C-A8A8-8903B7D36E87}" type="slidenum">
              <a:rPr lang="tr-TR" smtClean="0"/>
              <a:pPr/>
              <a:t>1</a:t>
            </a:fld>
            <a:endParaRPr lang="tr-TR"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w="9525"/>
        </p:spPr>
        <p:txBody>
          <a:bodyPr/>
          <a:lstStyle/>
          <a:p>
            <a:pPr eaLnBrk="1" hangingPunct="1"/>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7758113" y="1463675"/>
            <a:ext cx="16902113" cy="10795000"/>
            <a:chOff x="-4887" y="922"/>
            <a:chExt cx="10647" cy="6800"/>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a:defRPr/>
              </a:pPr>
              <a:endParaRPr lang="tr-TR"/>
            </a:p>
          </p:txBody>
        </p:sp>
        <p:sp>
          <p:nvSpPr>
            <p:cNvPr id="6" name="Arc 4"/>
            <p:cNvSpPr>
              <a:spLocks/>
            </p:cNvSpPr>
            <p:nvPr/>
          </p:nvSpPr>
          <p:spPr bwMode="auto">
            <a:xfrm>
              <a:off x="-4887" y="922"/>
              <a:ext cx="8474" cy="6800"/>
            </a:xfrm>
            <a:custGeom>
              <a:avLst/>
              <a:gdLst>
                <a:gd name="G0" fmla="+- 21600 0 0"/>
                <a:gd name="G1" fmla="+- 21600 0 0"/>
                <a:gd name="G2" fmla="+- 21600 0 0"/>
                <a:gd name="T0" fmla="*/ 43200 w 43200"/>
                <a:gd name="T1" fmla="*/ 21600 h 43200"/>
                <a:gd name="T2" fmla="*/ 24979 w 43200"/>
                <a:gd name="T3" fmla="*/ 266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lnTo>
                    <a:pt x="21600" y="21600"/>
                  </a:lnTo>
                  <a:close/>
                </a:path>
              </a:pathLst>
            </a:custGeom>
            <a:noFill/>
            <a:ln w="12700" cap="sq">
              <a:solidFill>
                <a:schemeClr val="folHlink"/>
              </a:solidFill>
              <a:round/>
              <a:headEnd type="none" w="sm" len="sm"/>
              <a:tailEnd type="none" w="sm" len="sm"/>
            </a:ln>
            <a:effectLst/>
          </p:spPr>
          <p:txBody>
            <a:bodyPr/>
            <a:lstStyle/>
            <a:p>
              <a:pPr>
                <a:defRPr/>
              </a:pPr>
              <a:endParaRPr lang="tr-TR"/>
            </a:p>
          </p:txBody>
        </p:sp>
      </p:grpSp>
      <p:sp>
        <p:nvSpPr>
          <p:cNvPr id="20485" name="Rectangle 5"/>
          <p:cNvSpPr>
            <a:spLocks noGrp="1" noChangeArrowheads="1"/>
          </p:cNvSpPr>
          <p:nvPr>
            <p:ph type="ctrTitle" sz="quarter"/>
          </p:nvPr>
        </p:nvSpPr>
        <p:spPr>
          <a:xfrm>
            <a:off x="1293813" y="762000"/>
            <a:ext cx="7772400" cy="1143000"/>
          </a:xfrm>
        </p:spPr>
        <p:txBody>
          <a:bodyPr anchor="b"/>
          <a:lstStyle>
            <a:lvl1pPr>
              <a:defRPr/>
            </a:lvl1pPr>
          </a:lstStyle>
          <a:p>
            <a:r>
              <a:rPr lang="tr-TR"/>
              <a:t>Asılın başlık stili için tıklatın</a:t>
            </a:r>
          </a:p>
        </p:txBody>
      </p:sp>
      <p:sp>
        <p:nvSpPr>
          <p:cNvPr id="20486" name="Rectangle 6"/>
          <p:cNvSpPr>
            <a:spLocks noGrp="1" noChangeArrowheads="1"/>
          </p:cNvSpPr>
          <p:nvPr>
            <p:ph type="subTitle" sz="quarter" idx="1"/>
          </p:nvPr>
        </p:nvSpPr>
        <p:spPr>
          <a:xfrm>
            <a:off x="3429000" y="2085975"/>
            <a:ext cx="5638800" cy="1038225"/>
          </a:xfrm>
        </p:spPr>
        <p:txBody>
          <a:bodyPr lIns="92075" rIns="92075"/>
          <a:lstStyle>
            <a:lvl1pPr marL="0" indent="0">
              <a:lnSpc>
                <a:spcPct val="70000"/>
              </a:lnSpc>
              <a:buFont typeface="Wingdings" pitchFamily="2" charset="2"/>
              <a:buNone/>
              <a:defRPr/>
            </a:lvl1pPr>
          </a:lstStyle>
          <a:p>
            <a:r>
              <a:rPr lang="tr-TR"/>
              <a:t>Asılın alt başlık stili için tıklatın</a:t>
            </a:r>
          </a:p>
        </p:txBody>
      </p:sp>
      <p:sp>
        <p:nvSpPr>
          <p:cNvPr id="7" name="Rectangle 7"/>
          <p:cNvSpPr>
            <a:spLocks noGrp="1" noChangeArrowheads="1"/>
          </p:cNvSpPr>
          <p:nvPr>
            <p:ph type="dt" sz="quarter" idx="10"/>
          </p:nvPr>
        </p:nvSpPr>
        <p:spPr/>
        <p:txBody>
          <a:bodyPr/>
          <a:lstStyle>
            <a:lvl1pPr>
              <a:defRPr/>
            </a:lvl1pPr>
          </a:lstStyle>
          <a:p>
            <a:pPr>
              <a:defRPr/>
            </a:pPr>
            <a:endParaRPr lang="tr-TR"/>
          </a:p>
        </p:txBody>
      </p:sp>
      <p:sp>
        <p:nvSpPr>
          <p:cNvPr id="8" name="Rectangle 8"/>
          <p:cNvSpPr>
            <a:spLocks noGrp="1" noChangeArrowheads="1"/>
          </p:cNvSpPr>
          <p:nvPr>
            <p:ph type="ftr" sz="quarter" idx="11"/>
          </p:nvPr>
        </p:nvSpPr>
        <p:spPr>
          <a:xfrm>
            <a:off x="1295400" y="6365875"/>
            <a:ext cx="4267200" cy="457200"/>
          </a:xfrm>
        </p:spPr>
        <p:txBody>
          <a:bodyPr/>
          <a:lstStyle>
            <a:lvl1pPr>
              <a:defRPr/>
            </a:lvl1pPr>
          </a:lstStyle>
          <a:p>
            <a:pPr>
              <a:defRPr/>
            </a:pPr>
            <a:endParaRPr lang="tr-TR"/>
          </a:p>
        </p:txBody>
      </p:sp>
      <p:sp>
        <p:nvSpPr>
          <p:cNvPr id="9" name="Rectangle 9"/>
          <p:cNvSpPr>
            <a:spLocks noGrp="1" noChangeArrowheads="1"/>
          </p:cNvSpPr>
          <p:nvPr>
            <p:ph type="sldNum" sz="quarter" idx="12"/>
          </p:nvPr>
        </p:nvSpPr>
        <p:spPr/>
        <p:txBody>
          <a:bodyPr/>
          <a:lstStyle>
            <a:lvl2pPr lvl="1">
              <a:defRPr>
                <a:latin typeface="+mn-lt"/>
              </a:defRPr>
            </a:lvl2pPr>
          </a:lstStyle>
          <a:p>
            <a:pPr lvl="1">
              <a:defRPr/>
            </a:pPr>
            <a:fld id="{977F5674-BA7A-4F8D-AFD1-5A4E6FC645EE}" type="slidenum">
              <a:rPr lang="tr-TR"/>
              <a:pPr lvl="1">
                <a:defRPr/>
              </a:pPr>
              <a:t>‹#›</a:t>
            </a:fld>
            <a:endParaRPr lang="tr-TR"/>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2pPr lvl="1">
              <a:defRPr/>
            </a:lvl2pPr>
          </a:lstStyle>
          <a:p>
            <a:pPr lvl="1">
              <a:defRPr/>
            </a:pPr>
            <a:fld id="{2AED1E4F-C640-4949-B5FF-54FE70F540D3}" type="slidenum">
              <a:rPr lang="tr-TR"/>
              <a:pPr lvl="1">
                <a:defRPr/>
              </a:pPr>
              <a:t>‹#›</a:t>
            </a:fld>
            <a:endParaRPr lang="tr-TR">
              <a:latin typeface="+mn-lt"/>
            </a:endParaRPr>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43700" y="609600"/>
            <a:ext cx="2019300" cy="54864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82625" y="609600"/>
            <a:ext cx="5908675"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2pPr lvl="1">
              <a:defRPr/>
            </a:lvl2pPr>
          </a:lstStyle>
          <a:p>
            <a:pPr lvl="1">
              <a:defRPr/>
            </a:pPr>
            <a:fld id="{C799E741-A25A-40A8-9425-FBB7E98D76FC}" type="slidenum">
              <a:rPr lang="tr-TR"/>
              <a:pPr lvl="1">
                <a:defRPr/>
              </a:pPr>
              <a:t>‹#›</a:t>
            </a:fld>
            <a:endParaRPr lang="tr-TR">
              <a:latin typeface="+mn-lt"/>
            </a:endParaRPr>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2pPr lvl="1">
              <a:defRPr/>
            </a:lvl2pPr>
          </a:lstStyle>
          <a:p>
            <a:pPr lvl="1">
              <a:defRPr/>
            </a:pPr>
            <a:fld id="{76815D4D-7E53-4B42-9816-723747175C55}" type="slidenum">
              <a:rPr lang="tr-TR"/>
              <a:pPr lvl="1">
                <a:defRPr/>
              </a:pPr>
              <a:t>‹#›</a:t>
            </a:fld>
            <a:endParaRPr lang="tr-TR">
              <a:latin typeface="+mn-lt"/>
            </a:endParaRPr>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2pPr lvl="1">
              <a:defRPr/>
            </a:lvl2pPr>
          </a:lstStyle>
          <a:p>
            <a:pPr lvl="1">
              <a:defRPr/>
            </a:pPr>
            <a:fld id="{447333FA-A38F-4B4D-8BCA-C882A5971BAB}" type="slidenum">
              <a:rPr lang="tr-TR"/>
              <a:pPr lvl="1">
                <a:defRPr/>
              </a:pPr>
              <a:t>‹#›</a:t>
            </a:fld>
            <a:endParaRPr lang="tr-TR">
              <a:latin typeface="+mn-lt"/>
            </a:endParaRPr>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82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5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pPr>
              <a:defRPr/>
            </a:pPr>
            <a:endParaRPr lang="tr-TR"/>
          </a:p>
        </p:txBody>
      </p:sp>
      <p:sp>
        <p:nvSpPr>
          <p:cNvPr id="6" name="5 Altbilgi Yer Tutucusu"/>
          <p:cNvSpPr>
            <a:spLocks noGrp="1"/>
          </p:cNvSpPr>
          <p:nvPr>
            <p:ph type="ftr" sz="quarter" idx="11"/>
          </p:nvPr>
        </p:nvSpPr>
        <p:spPr/>
        <p:txBody>
          <a:bodyPr/>
          <a:lstStyle>
            <a:lvl1pPr>
              <a:defRPr/>
            </a:lvl1pPr>
          </a:lstStyle>
          <a:p>
            <a:pPr>
              <a:defRPr/>
            </a:pPr>
            <a:endParaRPr lang="tr-TR"/>
          </a:p>
        </p:txBody>
      </p:sp>
      <p:sp>
        <p:nvSpPr>
          <p:cNvPr id="7" name="6 Slayt Numarası Yer Tutucusu"/>
          <p:cNvSpPr>
            <a:spLocks noGrp="1"/>
          </p:cNvSpPr>
          <p:nvPr>
            <p:ph type="sldNum" sz="quarter" idx="12"/>
          </p:nvPr>
        </p:nvSpPr>
        <p:spPr/>
        <p:txBody>
          <a:bodyPr/>
          <a:lstStyle>
            <a:lvl2pPr lvl="1">
              <a:defRPr/>
            </a:lvl2pPr>
          </a:lstStyle>
          <a:p>
            <a:pPr lvl="1">
              <a:defRPr/>
            </a:pPr>
            <a:fld id="{A95CC5B8-2D24-46F1-924E-D6FBA7CBCB6B}" type="slidenum">
              <a:rPr lang="tr-TR"/>
              <a:pPr lvl="1">
                <a:defRPr/>
              </a:pPr>
              <a:t>‹#›</a:t>
            </a:fld>
            <a:endParaRPr lang="tr-TR">
              <a:latin typeface="+mn-lt"/>
            </a:endParaRPr>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pPr>
              <a:defRPr/>
            </a:pPr>
            <a:endParaRPr lang="tr-TR"/>
          </a:p>
        </p:txBody>
      </p:sp>
      <p:sp>
        <p:nvSpPr>
          <p:cNvPr id="8" name="7 Altbilgi Yer Tutucusu"/>
          <p:cNvSpPr>
            <a:spLocks noGrp="1"/>
          </p:cNvSpPr>
          <p:nvPr>
            <p:ph type="ftr" sz="quarter" idx="11"/>
          </p:nvPr>
        </p:nvSpPr>
        <p:spPr/>
        <p:txBody>
          <a:bodyPr/>
          <a:lstStyle>
            <a:lvl1pPr>
              <a:defRPr/>
            </a:lvl1pPr>
          </a:lstStyle>
          <a:p>
            <a:pPr>
              <a:defRPr/>
            </a:pPr>
            <a:endParaRPr lang="tr-TR"/>
          </a:p>
        </p:txBody>
      </p:sp>
      <p:sp>
        <p:nvSpPr>
          <p:cNvPr id="9" name="8 Slayt Numarası Yer Tutucusu"/>
          <p:cNvSpPr>
            <a:spLocks noGrp="1"/>
          </p:cNvSpPr>
          <p:nvPr>
            <p:ph type="sldNum" sz="quarter" idx="12"/>
          </p:nvPr>
        </p:nvSpPr>
        <p:spPr/>
        <p:txBody>
          <a:bodyPr/>
          <a:lstStyle>
            <a:lvl2pPr lvl="1">
              <a:defRPr/>
            </a:lvl2pPr>
          </a:lstStyle>
          <a:p>
            <a:pPr lvl="1">
              <a:defRPr/>
            </a:pPr>
            <a:fld id="{51022C91-8AC3-4857-92EC-759C0EFB394E}" type="slidenum">
              <a:rPr lang="tr-TR"/>
              <a:pPr lvl="1">
                <a:defRPr/>
              </a:pPr>
              <a:t>‹#›</a:t>
            </a:fld>
            <a:endParaRPr lang="tr-TR">
              <a:latin typeface="+mn-lt"/>
            </a:endParaRPr>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pPr>
              <a:defRPr/>
            </a:pPr>
            <a:endParaRPr lang="tr-TR"/>
          </a:p>
        </p:txBody>
      </p:sp>
      <p:sp>
        <p:nvSpPr>
          <p:cNvPr id="4" name="3 Altbilgi Yer Tutucusu"/>
          <p:cNvSpPr>
            <a:spLocks noGrp="1"/>
          </p:cNvSpPr>
          <p:nvPr>
            <p:ph type="ftr" sz="quarter" idx="11"/>
          </p:nvPr>
        </p:nvSpPr>
        <p:spPr/>
        <p:txBody>
          <a:bodyPr/>
          <a:lstStyle>
            <a:lvl1pPr>
              <a:defRPr/>
            </a:lvl1pPr>
          </a:lstStyle>
          <a:p>
            <a:pPr>
              <a:defRPr/>
            </a:pPr>
            <a:endParaRPr lang="tr-TR"/>
          </a:p>
        </p:txBody>
      </p:sp>
      <p:sp>
        <p:nvSpPr>
          <p:cNvPr id="5" name="4 Slayt Numarası Yer Tutucusu"/>
          <p:cNvSpPr>
            <a:spLocks noGrp="1"/>
          </p:cNvSpPr>
          <p:nvPr>
            <p:ph type="sldNum" sz="quarter" idx="12"/>
          </p:nvPr>
        </p:nvSpPr>
        <p:spPr/>
        <p:txBody>
          <a:bodyPr/>
          <a:lstStyle>
            <a:lvl2pPr lvl="1">
              <a:defRPr/>
            </a:lvl2pPr>
          </a:lstStyle>
          <a:p>
            <a:pPr lvl="1">
              <a:defRPr/>
            </a:pPr>
            <a:fld id="{60829F74-508B-43FB-8A06-7E0AB8232720}" type="slidenum">
              <a:rPr lang="tr-TR"/>
              <a:pPr lvl="1">
                <a:defRPr/>
              </a:pPr>
              <a:t>‹#›</a:t>
            </a:fld>
            <a:endParaRPr lang="tr-TR">
              <a:latin typeface="+mn-lt"/>
            </a:endParaRPr>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pPr>
              <a:defRPr/>
            </a:pPr>
            <a:endParaRPr lang="tr-TR"/>
          </a:p>
        </p:txBody>
      </p:sp>
      <p:sp>
        <p:nvSpPr>
          <p:cNvPr id="3" name="2 Altbilgi Yer Tutucusu"/>
          <p:cNvSpPr>
            <a:spLocks noGrp="1"/>
          </p:cNvSpPr>
          <p:nvPr>
            <p:ph type="ftr" sz="quarter" idx="11"/>
          </p:nvPr>
        </p:nvSpPr>
        <p:spPr/>
        <p:txBody>
          <a:bodyPr/>
          <a:lstStyle>
            <a:lvl1pPr>
              <a:defRPr/>
            </a:lvl1pPr>
          </a:lstStyle>
          <a:p>
            <a:pPr>
              <a:defRPr/>
            </a:pPr>
            <a:endParaRPr lang="tr-TR"/>
          </a:p>
        </p:txBody>
      </p:sp>
      <p:sp>
        <p:nvSpPr>
          <p:cNvPr id="4" name="3 Slayt Numarası Yer Tutucusu"/>
          <p:cNvSpPr>
            <a:spLocks noGrp="1"/>
          </p:cNvSpPr>
          <p:nvPr>
            <p:ph type="sldNum" sz="quarter" idx="12"/>
          </p:nvPr>
        </p:nvSpPr>
        <p:spPr/>
        <p:txBody>
          <a:bodyPr/>
          <a:lstStyle>
            <a:lvl2pPr lvl="1">
              <a:defRPr/>
            </a:lvl2pPr>
          </a:lstStyle>
          <a:p>
            <a:pPr lvl="1">
              <a:defRPr/>
            </a:pPr>
            <a:fld id="{E3F8416D-47B1-4E06-8799-DB85A4081BFE}" type="slidenum">
              <a:rPr lang="tr-TR"/>
              <a:pPr lvl="1">
                <a:defRPr/>
              </a:pPr>
              <a:t>‹#›</a:t>
            </a:fld>
            <a:endParaRPr lang="tr-TR">
              <a:latin typeface="+mn-lt"/>
            </a:endParaRPr>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pPr>
              <a:defRPr/>
            </a:pPr>
            <a:endParaRPr lang="tr-TR"/>
          </a:p>
        </p:txBody>
      </p:sp>
      <p:sp>
        <p:nvSpPr>
          <p:cNvPr id="6" name="5 Altbilgi Yer Tutucusu"/>
          <p:cNvSpPr>
            <a:spLocks noGrp="1"/>
          </p:cNvSpPr>
          <p:nvPr>
            <p:ph type="ftr" sz="quarter" idx="11"/>
          </p:nvPr>
        </p:nvSpPr>
        <p:spPr/>
        <p:txBody>
          <a:bodyPr/>
          <a:lstStyle>
            <a:lvl1pPr>
              <a:defRPr/>
            </a:lvl1pPr>
          </a:lstStyle>
          <a:p>
            <a:pPr>
              <a:defRPr/>
            </a:pPr>
            <a:endParaRPr lang="tr-TR"/>
          </a:p>
        </p:txBody>
      </p:sp>
      <p:sp>
        <p:nvSpPr>
          <p:cNvPr id="7" name="6 Slayt Numarası Yer Tutucusu"/>
          <p:cNvSpPr>
            <a:spLocks noGrp="1"/>
          </p:cNvSpPr>
          <p:nvPr>
            <p:ph type="sldNum" sz="quarter" idx="12"/>
          </p:nvPr>
        </p:nvSpPr>
        <p:spPr/>
        <p:txBody>
          <a:bodyPr/>
          <a:lstStyle>
            <a:lvl2pPr lvl="1">
              <a:defRPr/>
            </a:lvl2pPr>
          </a:lstStyle>
          <a:p>
            <a:pPr lvl="1">
              <a:defRPr/>
            </a:pPr>
            <a:fld id="{C478D17D-40AF-4B1F-85BB-6AA3A0450D25}" type="slidenum">
              <a:rPr lang="tr-TR"/>
              <a:pPr lvl="1">
                <a:defRPr/>
              </a:pPr>
              <a:t>‹#›</a:t>
            </a:fld>
            <a:endParaRPr lang="tr-TR">
              <a:latin typeface="+mn-lt"/>
            </a:endParaRPr>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pPr>
              <a:defRPr/>
            </a:pPr>
            <a:endParaRPr lang="tr-TR"/>
          </a:p>
        </p:txBody>
      </p:sp>
      <p:sp>
        <p:nvSpPr>
          <p:cNvPr id="6" name="5 Altbilgi Yer Tutucusu"/>
          <p:cNvSpPr>
            <a:spLocks noGrp="1"/>
          </p:cNvSpPr>
          <p:nvPr>
            <p:ph type="ftr" sz="quarter" idx="11"/>
          </p:nvPr>
        </p:nvSpPr>
        <p:spPr/>
        <p:txBody>
          <a:bodyPr/>
          <a:lstStyle>
            <a:lvl1pPr>
              <a:defRPr/>
            </a:lvl1pPr>
          </a:lstStyle>
          <a:p>
            <a:pPr>
              <a:defRPr/>
            </a:pPr>
            <a:endParaRPr lang="tr-TR"/>
          </a:p>
        </p:txBody>
      </p:sp>
      <p:sp>
        <p:nvSpPr>
          <p:cNvPr id="7" name="6 Slayt Numarası Yer Tutucusu"/>
          <p:cNvSpPr>
            <a:spLocks noGrp="1"/>
          </p:cNvSpPr>
          <p:nvPr>
            <p:ph type="sldNum" sz="quarter" idx="12"/>
          </p:nvPr>
        </p:nvSpPr>
        <p:spPr/>
        <p:txBody>
          <a:bodyPr/>
          <a:lstStyle>
            <a:lvl2pPr lvl="1">
              <a:defRPr/>
            </a:lvl2pPr>
          </a:lstStyle>
          <a:p>
            <a:pPr lvl="1">
              <a:defRPr/>
            </a:pPr>
            <a:fld id="{281E38A6-6F36-4921-9D21-8DEB01E77B73}" type="slidenum">
              <a:rPr lang="tr-TR"/>
              <a:pPr lvl="1">
                <a:defRPr/>
              </a:pPr>
              <a:t>‹#›</a:t>
            </a:fld>
            <a:endParaRPr lang="tr-TR">
              <a:latin typeface="+mn-lt"/>
            </a:endParaRPr>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050"/>
          <p:cNvGrpSpPr>
            <a:grpSpLocks/>
          </p:cNvGrpSpPr>
          <p:nvPr/>
        </p:nvGrpSpPr>
        <p:grpSpPr bwMode="auto">
          <a:xfrm>
            <a:off x="-8405813" y="4763"/>
            <a:ext cx="17538701" cy="13690600"/>
            <a:chOff x="-5295" y="3"/>
            <a:chExt cx="11048" cy="8624"/>
          </a:xfrm>
        </p:grpSpPr>
        <p:sp>
          <p:nvSpPr>
            <p:cNvPr id="19459" name="Freeform 2051"/>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a:defRPr/>
              </a:pPr>
              <a:endParaRPr lang="tr-TR"/>
            </a:p>
          </p:txBody>
        </p:sp>
        <p:sp>
          <p:nvSpPr>
            <p:cNvPr id="19460" name="Arc 2052"/>
            <p:cNvSpPr>
              <a:spLocks/>
            </p:cNvSpPr>
            <p:nvPr/>
          </p:nvSpPr>
          <p:spPr bwMode="auto">
            <a:xfrm>
              <a:off x="-5295" y="3"/>
              <a:ext cx="10596" cy="8624"/>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close/>
                </a:path>
              </a:pathLst>
            </a:custGeom>
            <a:noFill/>
            <a:ln w="12700" cap="sq">
              <a:solidFill>
                <a:schemeClr val="folHlink"/>
              </a:solidFill>
              <a:round/>
              <a:headEnd type="none" w="sm" len="sm"/>
              <a:tailEnd type="none" w="sm" len="sm"/>
            </a:ln>
            <a:effectLst/>
          </p:spPr>
          <p:txBody>
            <a:bodyPr/>
            <a:lstStyle/>
            <a:p>
              <a:pPr>
                <a:defRPr/>
              </a:pPr>
              <a:endParaRPr lang="tr-TR"/>
            </a:p>
          </p:txBody>
        </p:sp>
      </p:grpSp>
      <p:sp>
        <p:nvSpPr>
          <p:cNvPr id="19461" name="Rectangle 2053"/>
          <p:cNvSpPr>
            <a:spLocks noGrp="1" noChangeArrowheads="1"/>
          </p:cNvSpPr>
          <p:nvPr>
            <p:ph type="title"/>
          </p:nvPr>
        </p:nvSpPr>
        <p:spPr bwMode="auto">
          <a:xfrm>
            <a:off x="682625" y="609600"/>
            <a:ext cx="8080375"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tr-TR" smtClean="0"/>
              <a:t>Asılın başlık stili için tıklatın</a:t>
            </a:r>
          </a:p>
        </p:txBody>
      </p:sp>
      <p:sp>
        <p:nvSpPr>
          <p:cNvPr id="1028" name="Rectangle 2054"/>
          <p:cNvSpPr>
            <a:spLocks noGrp="1" noChangeArrowheads="1"/>
          </p:cNvSpPr>
          <p:nvPr>
            <p:ph type="body" idx="1"/>
          </p:nvPr>
        </p:nvSpPr>
        <p:spPr bwMode="auto">
          <a:xfrm>
            <a:off x="682625" y="1981200"/>
            <a:ext cx="7772400" cy="4114800"/>
          </a:xfrm>
          <a:prstGeom prst="rect">
            <a:avLst/>
          </a:prstGeom>
          <a:noFill/>
          <a:ln w="9525">
            <a:noFill/>
            <a:miter lim="800000"/>
            <a:headEnd/>
            <a:tailEnd/>
          </a:ln>
        </p:spPr>
        <p:txBody>
          <a:bodyPr vert="horz" wrap="square" lIns="182562" tIns="46038" rIns="182562" bIns="46038" numCol="1" anchor="t" anchorCtr="0" compatLnSpc="1">
            <a:prstTxWarp prst="textNoShape">
              <a:avLst/>
            </a:prstTxWarp>
          </a:bodyPr>
          <a:lstStyle/>
          <a:p>
            <a:pPr lvl="0"/>
            <a:r>
              <a:rPr lang="tr-TR" smtClean="0"/>
              <a:t>Asılın metin stilleri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9463" name="Rectangle 2055"/>
          <p:cNvSpPr>
            <a:spLocks noGrp="1" noChangeArrowheads="1"/>
          </p:cNvSpPr>
          <p:nvPr>
            <p:ph type="dt" sz="half" idx="2"/>
          </p:nvPr>
        </p:nvSpPr>
        <p:spPr bwMode="auto">
          <a:xfrm>
            <a:off x="7215188" y="6442075"/>
            <a:ext cx="19050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kumimoji="0" sz="1400"/>
            </a:lvl1pPr>
          </a:lstStyle>
          <a:p>
            <a:pPr>
              <a:defRPr/>
            </a:pPr>
            <a:endParaRPr lang="tr-TR"/>
          </a:p>
        </p:txBody>
      </p:sp>
      <p:sp>
        <p:nvSpPr>
          <p:cNvPr id="19464" name="Rectangle 2056"/>
          <p:cNvSpPr>
            <a:spLocks noGrp="1" noChangeArrowheads="1"/>
          </p:cNvSpPr>
          <p:nvPr>
            <p:ph type="ftr" sz="quarter" idx="3"/>
          </p:nvPr>
        </p:nvSpPr>
        <p:spPr bwMode="auto">
          <a:xfrm>
            <a:off x="682625" y="6365875"/>
            <a:ext cx="4267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kumimoji="0" sz="1400"/>
            </a:lvl1pPr>
          </a:lstStyle>
          <a:p>
            <a:pPr>
              <a:defRPr/>
            </a:pPr>
            <a:endParaRPr lang="tr-TR"/>
          </a:p>
        </p:txBody>
      </p:sp>
      <p:sp>
        <p:nvSpPr>
          <p:cNvPr id="19465" name="Rectangle 2057"/>
          <p:cNvSpPr>
            <a:spLocks noGrp="1" noChangeArrowheads="1"/>
          </p:cNvSpPr>
          <p:nvPr>
            <p:ph type="sldNum" sz="quarter" idx="4"/>
          </p:nvPr>
        </p:nvSpPr>
        <p:spPr bwMode="auto">
          <a:xfrm>
            <a:off x="7199313" y="6148388"/>
            <a:ext cx="1905000" cy="381000"/>
          </a:xfrm>
          <a:prstGeom prst="rect">
            <a:avLst/>
          </a:prstGeom>
          <a:noFill/>
          <a:ln w="9525">
            <a:noFill/>
            <a:miter lim="800000"/>
            <a:headEnd/>
            <a:tailEnd/>
          </a:ln>
          <a:effectLst/>
        </p:spPr>
        <p:txBody>
          <a:bodyPr vert="horz" wrap="none" lIns="92075" tIns="0" rIns="92075" bIns="0" numCol="1" anchor="b" anchorCtr="0" compatLnSpc="1">
            <a:prstTxWarp prst="textNoShape">
              <a:avLst/>
            </a:prstTxWarp>
          </a:bodyPr>
          <a:lstStyle>
            <a:lvl2pPr lvl="1" algn="r">
              <a:defRPr kumimoji="0" sz="1400">
                <a:latin typeface="+mj-lt"/>
              </a:defRPr>
            </a:lvl2pPr>
          </a:lstStyle>
          <a:p>
            <a:pPr lvl="1">
              <a:defRPr/>
            </a:pPr>
            <a:fld id="{46A8D6CB-4E47-4034-B8C8-6BA26D542601}" type="slidenum">
              <a:rPr lang="tr-TR"/>
              <a:pPr lvl="1">
                <a:defRPr/>
              </a:pPr>
              <a:t>‹#›</a:t>
            </a:fld>
            <a:endParaRPr lang="tr-TR"/>
          </a:p>
        </p:txBody>
      </p:sp>
    </p:spTree>
  </p:cSld>
  <p:clrMap bg1="dk2" tx1="lt1" bg2="dk1"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spd="slow">
    <p:randomBar dir="vert"/>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lnSpc>
          <a:spcPct val="90000"/>
        </a:lnSpc>
        <a:spcBef>
          <a:spcPct val="20000"/>
        </a:spcBef>
        <a:spcAft>
          <a:spcPct val="0"/>
        </a:spcAft>
        <a:buClr>
          <a:schemeClr val="tx2"/>
        </a:buClr>
        <a:buSzPct val="75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rgbClr val="00CCFF"/>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mages.google.com.tr/imgres?imgurl=http://www.tusav.org.tr/2007/www/images/girisimci.jpg&amp;imgrefurl=http://www.tusav.org.tr/2007/www/TumHaberler.asp&amp;h=290&amp;w=273&amp;sz=19&amp;hl=tr&amp;start=1&amp;usg=__YZ_yg_idMTDFMUFPNl6y_83N_X8=&amp;tbnid=NP8CMyfrhOWUwM:&amp;tbnh=115&amp;tbnw=108&amp;prev=/images?q=giri%C5%9Fimci&amp;gbv=2&amp;ndsp=18&amp;hl=tr&amp;sa=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ftc.gov/news-events/media-resources/truth-advertising/green-guides"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images.google.com.tr/imgres?imgurl=http://www.gaxxi.com/thinksaboutmoney/turkish/gorsel/dosya/1194047786girisimci.jpg&amp;imgrefurl=http://www.girisimicin.com/yazi/girisimciligin-onemi&amp;h=186&amp;w=295&amp;sz=8&amp;hl=tr&amp;start=26&amp;usg=__ohGhXqb8-11lRmhVPLVSjRk0TPU=&amp;tbnid=4rlUPEyVLAjXGM:&amp;tbnh=73&amp;tbnw=115&amp;prev=/images?q=giri%C5%9Fimci+%C3%BClke&amp;start=18&amp;gbv=2&amp;ndsp=18&amp;hl=tr&amp;sa=N"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images.google.com.tr/imgres?imgurl=http://www.ilknokta.com/img/Metas/c/975621812-6.jpg&amp;imgrefurl=http://www.ilknokta.com/V2/Pg/MetaDetail/Number/18878.htm&amp;h=278&amp;w=200&amp;sz=19&amp;hl=tr&amp;start=32&amp;usg=__KRez_wWXu3voeAtjI0b6RipWN0E=&amp;tbnid=3bt28T7iU3DH2M:&amp;tbnh=114&amp;tbnw=82&amp;prev=/images?q=giri%C5%9Fimci+%C3%BClke&amp;start=18&amp;gbv=2&amp;ndsp=18&amp;hl=tr&amp;sa=N"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images.google.com.tr/imgres?imgurl=http://inspiration101.files.wordpress.com/2008/01/bill_gates.jpg&amp;imgrefurl=http://inspiration101.wordpress.com/2008/01/13/11-things-they-dont-teach-in-high-school-according-to-bill-gates/&amp;h=1181&amp;w=1181&amp;sz=992&amp;hl=tr&amp;start=1&amp;usg=__hxXwYSpsJ09VDVHmw3TZRHE6DjY=&amp;tbnid=RZuYA5qTBupA4M:&amp;tbnh=150&amp;tbnw=150&amp;prev=/images?q=bill+gates&amp;gbv=2&amp;hl=tr"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images.google.com.tr/imgres?imgurl=http://bp0.blogger.com/_Nb0gBBWh2KI/R5BwlVK996I/AAAAAAAAAVQ/1wl2qagxl7A/s400/giri%C5%9Fimci.bmp&amp;imgrefurl=http://pazarlamadostu.blogspot.com/2008_01_01_archive.html&amp;h=88&amp;w=130&amp;sz=4&amp;hl=tr&amp;start=18&amp;um=1&amp;usg=__R_L_4jYfMqSWaeWX8fjGG_MveuU=&amp;tbnid=twlw5SGUWNK_qM:&amp;tbnh=62&amp;tbnw=91&amp;prev=/images?q=giri%C5%9Fimci+t%C3%BCrleri&amp;um=1&amp;hl=tr&amp;sa=N"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images.google.com.tr/imgres?imgurl=http://www.tgmgrup.com/images/soylesi1.jpg&amp;imgrefurl=http://www.tgmgrup.com/soylesi.php&amp;h=277&amp;w=400&amp;sz=30&amp;hl=tr&amp;start=20&amp;usg=__mVIkL13KQwNbWAeiY2JiWYs3gNI=&amp;tbnid=UKclc7kriCJF3M:&amp;tbnh=86&amp;tbnw=124&amp;prev=/images?q=giri%C5%9Fimci+%C3%BClke&amp;start=18&amp;gbv=2&amp;ndsp=18&amp;hl=tr&amp;sa=N"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images.google.com.tr/imgres?imgurl=http://bp1.blogger.com/_wrmDrg7aCYs/Ro2c2vKYSlI/AAAAAAAAAAM/61cmWeqWhHg/s320/girisimci.jpg&amp;imgrefurl=http://girisimciruh.blogspot.com/2007/07/giriimci-ruh-nedirgirimci-olmann-7.html&amp;h=292&amp;w=200&amp;sz=7&amp;hl=tr&amp;start=10&amp;um=1&amp;usg=__2FYwtEAEt4TAvJNkKupoSZcD1zo=&amp;tbnid=qEDFDD-OLSZ-5M:&amp;tbnh=115&amp;tbnw=79&amp;prev=/images?q=giri%C5%9Fimci+t%C3%BCrleri&amp;um=1&amp;hl=tr&amp;sa=N"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images.google.com.tr/imgres?imgurl=http://www.bitlishaber.net/imgdocs/h_796_04123.jpg&amp;imgrefurl=http://www.bitlishaber.net/goster-796-Hunerli-Ellerden-Yoresel-Lezzet.html&amp;h=220&amp;w=320&amp;sz=13&amp;hl=tr&amp;start=159&amp;um=1&amp;usg=__QZ_omhG8n2zh8_F2fK3i6BH-104=&amp;tbnid=GiPoI4J90JOh7M:&amp;tbnh=81&amp;tbnw=118&amp;prev=/images?q=giri%C5%9Fimci+t%C3%BCrleri&amp;start=144&amp;ndsp=18&amp;um=1&amp;hl=tr&amp;sa=N" TargetMode="Externa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images.google.com.tr/imgres?imgurl=http://www.nelsons.com.tr/images/Bardakta_misir.jpg&amp;imgrefurl=http://bardaktamisir.net/category/firmalar/&amp;h=383&amp;w=325&amp;sz=40&amp;hl=tr&amp;start=155&amp;um=1&amp;usg=__roTscxUBjbXESTOQiiQWDpxtNZU=&amp;tbnid=6Xb0Vghvl5OD3M:&amp;tbnh=123&amp;tbnw=104&amp;prev=/images?q=giri%C5%9Fimci+t%C3%BCrleri&amp;start=144&amp;ndsp=18&amp;um=1&amp;hl=tr&amp;sa=N"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539750" y="188913"/>
            <a:ext cx="8064500" cy="1008062"/>
          </a:xfrm>
        </p:spPr>
        <p:txBody>
          <a:bodyPr/>
          <a:lstStyle/>
          <a:p>
            <a:pPr eaLnBrk="1" hangingPunct="1">
              <a:defRPr/>
            </a:pPr>
            <a:r>
              <a:rPr lang="tr-TR" smtClean="0"/>
              <a:t>        İŞLETME EKONOMİSİ</a:t>
            </a:r>
          </a:p>
        </p:txBody>
      </p:sp>
      <p:sp>
        <p:nvSpPr>
          <p:cNvPr id="4101" name="Rectangle 5"/>
          <p:cNvSpPr>
            <a:spLocks noGrp="1" noChangeArrowheads="1"/>
          </p:cNvSpPr>
          <p:nvPr>
            <p:ph type="subTitle" idx="1"/>
          </p:nvPr>
        </p:nvSpPr>
        <p:spPr>
          <a:xfrm>
            <a:off x="685800" y="4114800"/>
            <a:ext cx="6191250" cy="1546225"/>
          </a:xfrm>
        </p:spPr>
        <p:txBody>
          <a:bodyPr/>
          <a:lstStyle/>
          <a:p>
            <a:pPr eaLnBrk="1" hangingPunct="1">
              <a:lnSpc>
                <a:spcPct val="50000"/>
              </a:lnSpc>
            </a:pPr>
            <a:endParaRPr lang="tr-TR" sz="1000" dirty="0" smtClean="0"/>
          </a:p>
          <a:p>
            <a:pPr eaLnBrk="1" hangingPunct="1">
              <a:lnSpc>
                <a:spcPct val="50000"/>
              </a:lnSpc>
            </a:pPr>
            <a:r>
              <a:rPr lang="tr-TR" sz="1000" dirty="0" smtClean="0"/>
              <a:t>                            </a:t>
            </a:r>
          </a:p>
          <a:p>
            <a:pPr algn="ctr" eaLnBrk="1" hangingPunct="1">
              <a:lnSpc>
                <a:spcPct val="50000"/>
              </a:lnSpc>
            </a:pPr>
            <a:r>
              <a:rPr lang="tr-TR" sz="1000" dirty="0" smtClean="0"/>
              <a:t>                                                                      </a:t>
            </a:r>
            <a:r>
              <a:rPr lang="tr-TR" sz="2000" dirty="0" smtClean="0"/>
              <a:t>Prof. Dr. Dilber Ulaş</a:t>
            </a:r>
          </a:p>
          <a:p>
            <a:pPr algn="ctr" eaLnBrk="1" hangingPunct="1">
              <a:lnSpc>
                <a:spcPct val="50000"/>
              </a:lnSpc>
            </a:pPr>
            <a:r>
              <a:rPr lang="tr-TR" sz="2000" dirty="0" smtClean="0"/>
              <a:t>		     Ankara Üniversitesi</a:t>
            </a:r>
          </a:p>
          <a:p>
            <a:pPr algn="ctr" eaLnBrk="1" hangingPunct="1">
              <a:lnSpc>
                <a:spcPct val="50000"/>
              </a:lnSpc>
            </a:pPr>
            <a:r>
              <a:rPr lang="tr-TR" sz="2000" dirty="0" smtClean="0"/>
              <a:t>		      Siyasal Bilgiler Fakültesi</a:t>
            </a:r>
          </a:p>
          <a:p>
            <a:pPr algn="ctr" eaLnBrk="1" hangingPunct="1">
              <a:lnSpc>
                <a:spcPct val="50000"/>
              </a:lnSpc>
            </a:pPr>
            <a:r>
              <a:rPr lang="tr-TR" sz="2000" dirty="0" smtClean="0"/>
              <a:t>		  Şubat 2018</a:t>
            </a:r>
          </a:p>
          <a:p>
            <a:pPr algn="ctr" eaLnBrk="1" hangingPunct="1">
              <a:lnSpc>
                <a:spcPct val="50000"/>
              </a:lnSpc>
            </a:pPr>
            <a:r>
              <a:rPr lang="tr-TR" sz="2000" dirty="0" smtClean="0"/>
              <a:t>                                      </a:t>
            </a:r>
            <a:r>
              <a:rPr lang="tr-TR" sz="2000" dirty="0" err="1" smtClean="0"/>
              <a:t>ulas</a:t>
            </a:r>
            <a:r>
              <a:rPr lang="tr-TR" sz="2000" dirty="0" smtClean="0"/>
              <a:t>@</a:t>
            </a:r>
            <a:r>
              <a:rPr lang="tr-TR" sz="2000" dirty="0" err="1" smtClean="0"/>
              <a:t>politics</a:t>
            </a:r>
            <a:r>
              <a:rPr lang="tr-TR" sz="2000" dirty="0" smtClean="0"/>
              <a:t>.</a:t>
            </a:r>
            <a:r>
              <a:rPr lang="tr-TR" sz="2000" dirty="0" err="1" smtClean="0"/>
              <a:t>ankara</a:t>
            </a:r>
            <a:r>
              <a:rPr lang="tr-TR" sz="2000" dirty="0" smtClean="0"/>
              <a:t>.edu.tr</a:t>
            </a:r>
          </a:p>
        </p:txBody>
      </p:sp>
      <p:pic>
        <p:nvPicPr>
          <p:cNvPr id="13316" name="Picture 15" descr="girisimci">
            <a:hlinkClick r:id="rId3"/>
          </p:cNvPr>
          <p:cNvPicPr>
            <a:picLocks noChangeAspect="1" noChangeArrowheads="1"/>
          </p:cNvPicPr>
          <p:nvPr/>
        </p:nvPicPr>
        <p:blipFill>
          <a:blip r:embed="rId4"/>
          <a:srcRect/>
          <a:stretch>
            <a:fillRect/>
          </a:stretch>
        </p:blipFill>
        <p:spPr bwMode="auto">
          <a:xfrm>
            <a:off x="3492500" y="1341438"/>
            <a:ext cx="2636838" cy="2808287"/>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wd">
                                    <p:tmPct val="100000"/>
                                  </p:iterate>
                                  <p:childTnLst>
                                    <p:set>
                                      <p:cBhvr>
                                        <p:cTn id="6" dur="1" fill="hold">
                                          <p:stCondLst>
                                            <p:cond delay="0"/>
                                          </p:stCondLst>
                                        </p:cTn>
                                        <p:tgtEl>
                                          <p:spTgt spid="4100"/>
                                        </p:tgtEl>
                                        <p:attrNameLst>
                                          <p:attrName>style.visibility</p:attrName>
                                        </p:attrNameLst>
                                      </p:cBhvr>
                                      <p:to>
                                        <p:strVal val="visible"/>
                                      </p:to>
                                    </p:set>
                                    <p:animEffect transition="in" filter="dissolve">
                                      <p:cBhvr>
                                        <p:cTn id="7" dur="300"/>
                                        <p:tgtEl>
                                          <p:spTgt spid="4100"/>
                                        </p:tgtEl>
                                      </p:cBhvr>
                                    </p:animEffect>
                                  </p:childTnLst>
                                </p:cTn>
                              </p:par>
                            </p:childTnLst>
                          </p:cTn>
                        </p:par>
                        <p:par>
                          <p:cTn id="8" fill="hold">
                            <p:stCondLst>
                              <p:cond delay="600"/>
                            </p:stCondLst>
                            <p:childTnLst>
                              <p:par>
                                <p:cTn id="9" presetID="9" presetClass="entr" presetSubtype="0" fill="hold" grpId="0" nodeType="afterEffect">
                                  <p:stCondLst>
                                    <p:cond delay="0"/>
                                  </p:stCondLst>
                                  <p:childTnLst>
                                    <p:set>
                                      <p:cBhvr>
                                        <p:cTn id="10" dur="1" fill="hold">
                                          <p:stCondLst>
                                            <p:cond delay="0"/>
                                          </p:stCondLst>
                                        </p:cTn>
                                        <p:tgtEl>
                                          <p:spTgt spid="4101"/>
                                        </p:tgtEl>
                                        <p:attrNameLst>
                                          <p:attrName>style.visibility</p:attrName>
                                        </p:attrNameLst>
                                      </p:cBhvr>
                                      <p:to>
                                        <p:strVal val="visible"/>
                                      </p:to>
                                    </p:set>
                                    <p:animEffect transition="in" filter="dissolve">
                                      <p:cBhvr>
                                        <p:cTn id="11"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utoUpdateAnimBg="0"/>
      <p:bldP spid="410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chemeClr val="accent2"/>
                </a:solidFill>
              </a:rPr>
              <a:t>Kâr Amacı Gütmeyen Organizasyonlar</a:t>
            </a:r>
            <a:endParaRPr lang="tr-TR" dirty="0">
              <a:solidFill>
                <a:schemeClr val="accent2"/>
              </a:solidFill>
            </a:endParaRPr>
          </a:p>
        </p:txBody>
      </p:sp>
      <p:sp>
        <p:nvSpPr>
          <p:cNvPr id="3" name="İçerik Yer Tutucusu 2"/>
          <p:cNvSpPr>
            <a:spLocks noGrp="1"/>
          </p:cNvSpPr>
          <p:nvPr>
            <p:ph idx="1"/>
          </p:nvPr>
        </p:nvSpPr>
        <p:spPr/>
        <p:txBody>
          <a:bodyPr>
            <a:normAutofit/>
          </a:bodyPr>
          <a:lstStyle/>
          <a:p>
            <a:endParaRPr lang="tr-TR" sz="3600" b="1" dirty="0" smtClean="0">
              <a:solidFill>
                <a:schemeClr val="accent2"/>
              </a:solidFill>
            </a:endParaRPr>
          </a:p>
          <a:p>
            <a:r>
              <a:rPr lang="tr-TR" sz="3600" b="1" dirty="0" smtClean="0">
                <a:solidFill>
                  <a:schemeClr val="accent2"/>
                </a:solidFill>
              </a:rPr>
              <a:t>Kâr Amacı Gütmeyen Organizasyonlar:   </a:t>
            </a:r>
            <a:r>
              <a:rPr lang="tr-TR" sz="3600" dirty="0"/>
              <a:t>Birincil amaçları sahiplerine kâr sağlamak yerine, kamuya hizmet sağlamak olan organizasyonlardır</a:t>
            </a:r>
            <a:r>
              <a:rPr lang="tr-TR" sz="3600" dirty="0" smtClean="0"/>
              <a:t>.</a:t>
            </a:r>
            <a:endParaRPr lang="tr-TR" sz="3600" dirty="0"/>
          </a:p>
        </p:txBody>
      </p:sp>
    </p:spTree>
    <p:extLst>
      <p:ext uri="{BB962C8B-B14F-4D97-AF65-F5344CB8AC3E}">
        <p14:creationId xmlns="" xmlns:p14="http://schemas.microsoft.com/office/powerpoint/2010/main" val="264267664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accent1"/>
                </a:solidFill>
              </a:rPr>
              <a:t>Bir Şirketi Beğenilir Kılan Nedir?</a:t>
            </a:r>
            <a:endParaRPr lang="tr-TR" dirty="0">
              <a:solidFill>
                <a:schemeClr val="accent1"/>
              </a:solidFill>
            </a:endParaRPr>
          </a:p>
        </p:txBody>
      </p:sp>
      <p:pic>
        <p:nvPicPr>
          <p:cNvPr id="1331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7504" y="2109064"/>
            <a:ext cx="8928992" cy="31201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253177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3314"/>
                                        </p:tgtEl>
                                        <p:attrNameLst>
                                          <p:attrName>style.visibility</p:attrName>
                                        </p:attrNameLst>
                                      </p:cBhvr>
                                      <p:to>
                                        <p:strVal val="visible"/>
                                      </p:to>
                                    </p:set>
                                    <p:animEffect transition="in" filter="fade">
                                      <p:cBhvr>
                                        <p:cTn id="10"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pPr eaLnBrk="1" hangingPunct="1">
              <a:defRPr/>
            </a:pPr>
            <a:r>
              <a:rPr lang="tr-TR" sz="4000" b="1" smtClean="0"/>
              <a:t>İŞLETMELERİN KURULUŞ AMAÇLARI</a:t>
            </a:r>
            <a:r>
              <a:rPr lang="tr-TR" sz="4000" smtClean="0"/>
              <a:t> </a:t>
            </a:r>
          </a:p>
        </p:txBody>
      </p:sp>
      <p:sp>
        <p:nvSpPr>
          <p:cNvPr id="22531" name="Rectangle 3"/>
          <p:cNvSpPr>
            <a:spLocks noGrp="1" noChangeArrowheads="1"/>
          </p:cNvSpPr>
          <p:nvPr>
            <p:ph type="body" idx="1"/>
          </p:nvPr>
        </p:nvSpPr>
        <p:spPr/>
        <p:txBody>
          <a:bodyPr/>
          <a:lstStyle/>
          <a:p>
            <a:pPr eaLnBrk="1" hangingPunct="1"/>
            <a:endParaRPr lang="tr-TR" smtClean="0"/>
          </a:p>
          <a:p>
            <a:pPr eaLnBrk="1" hangingPunct="1"/>
            <a:endParaRPr lang="tr-TR" smtClean="0"/>
          </a:p>
          <a:p>
            <a:pPr eaLnBrk="1" hangingPunct="1">
              <a:buFont typeface="Wingdings" pitchFamily="2" charset="2"/>
              <a:buNone/>
            </a:pPr>
            <a:r>
              <a:rPr lang="tr-TR" smtClean="0"/>
              <a:t>Neler olabilir?</a:t>
            </a:r>
          </a:p>
        </p:txBody>
      </p:sp>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642910" y="0"/>
            <a:ext cx="8080375" cy="1143000"/>
          </a:xfrm>
        </p:spPr>
        <p:txBody>
          <a:bodyPr/>
          <a:lstStyle/>
          <a:p>
            <a:pPr algn="ctr" eaLnBrk="1" hangingPunct="1">
              <a:defRPr/>
            </a:pPr>
            <a:r>
              <a:rPr lang="tr-TR" sz="3200" b="1" dirty="0" smtClean="0"/>
              <a:t>İŞLETMELERİN KURULUŞ AMAÇLARI</a:t>
            </a:r>
          </a:p>
        </p:txBody>
      </p:sp>
      <p:sp>
        <p:nvSpPr>
          <p:cNvPr id="23555" name="Rectangle 3"/>
          <p:cNvSpPr>
            <a:spLocks noGrp="1" noChangeArrowheads="1"/>
          </p:cNvSpPr>
          <p:nvPr>
            <p:ph type="body" idx="1"/>
          </p:nvPr>
        </p:nvSpPr>
        <p:spPr>
          <a:xfrm>
            <a:off x="642910" y="1214422"/>
            <a:ext cx="7772400" cy="4114800"/>
          </a:xfrm>
        </p:spPr>
        <p:txBody>
          <a:bodyPr/>
          <a:lstStyle/>
          <a:p>
            <a:pPr eaLnBrk="1" hangingPunct="1"/>
            <a:r>
              <a:rPr lang="tr-TR" dirty="0" smtClean="0"/>
              <a:t>Kar elde etmek : Kar, genellikle bir işletmenin belirli bir süredeki gelirinin aynı süredeki toplam giderlerinden fazla olan bölümüdür.</a:t>
            </a:r>
          </a:p>
          <a:p>
            <a:pPr eaLnBrk="1" hangingPunct="1"/>
            <a:r>
              <a:rPr lang="tr-TR" dirty="0" smtClean="0"/>
              <a:t>Süreklilik</a:t>
            </a:r>
          </a:p>
          <a:p>
            <a:pPr eaLnBrk="1" hangingPunct="1"/>
            <a:r>
              <a:rPr lang="tr-TR" b="1" dirty="0" smtClean="0"/>
              <a:t>Topluma Hizmet, sosyal sorumluluk</a:t>
            </a:r>
            <a:r>
              <a:rPr lang="tr-TR" dirty="0" smtClean="0"/>
              <a:t>: Toplumu oluşturan bireylerin gereksinimlerini karşılamak, okullar, hastaneler ve hayır kurumları gibi kar amacı gütmeyen işletmelerin de varlığı söz konusudur. </a:t>
            </a:r>
          </a:p>
        </p:txBody>
      </p:sp>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Kar elde etmek</a:t>
            </a:r>
            <a:endParaRPr lang="tr-TR" dirty="0"/>
          </a:p>
        </p:txBody>
      </p:sp>
      <p:sp>
        <p:nvSpPr>
          <p:cNvPr id="24579" name="2 İçerik Yer Tutucusu"/>
          <p:cNvSpPr>
            <a:spLocks noGrp="1"/>
          </p:cNvSpPr>
          <p:nvPr>
            <p:ph idx="1"/>
          </p:nvPr>
        </p:nvSpPr>
        <p:spPr/>
        <p:txBody>
          <a:bodyPr/>
          <a:lstStyle/>
          <a:p>
            <a:pPr>
              <a:buFont typeface="Wingdings" pitchFamily="2" charset="2"/>
              <a:buNone/>
            </a:pPr>
            <a:r>
              <a:rPr lang="tr-TR" smtClean="0"/>
              <a:t>	Karlılık sektörlere göre farklılık gösterir. Örneğin havacılıkta uçağın doluluk oranı önemlidir. En az %50 doluluk oranıyla uçmak , karlılık için  kritiktir.</a:t>
            </a:r>
          </a:p>
          <a:p>
            <a:pPr>
              <a:buFont typeface="Wingdings" pitchFamily="2" charset="2"/>
              <a:buNone/>
            </a:pPr>
            <a:endParaRPr lang="tr-TR" smtClean="0"/>
          </a:p>
          <a:p>
            <a:pPr>
              <a:buFont typeface="Wingdings" pitchFamily="2" charset="2"/>
              <a:buNone/>
            </a:pPr>
            <a:r>
              <a:rPr lang="tr-TR" smtClean="0"/>
              <a:t>	İşletme faaliyetlerinin başarılı yürütülüp yürütülmediğini gösteren en pratik bir ölçüttür. Denetim aracıdır.</a:t>
            </a:r>
          </a:p>
        </p:txBody>
      </p:sp>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14348" y="357166"/>
            <a:ext cx="8080375" cy="1143000"/>
          </a:xfrm>
        </p:spPr>
        <p:txBody>
          <a:bodyPr/>
          <a:lstStyle/>
          <a:p>
            <a:pPr algn="ctr">
              <a:defRPr/>
            </a:pPr>
            <a:r>
              <a:rPr lang="tr-TR" sz="4000" b="1" dirty="0" smtClean="0"/>
              <a:t>İşletmelerin Sosyal Açıdan Yeri ve Önemi</a:t>
            </a:r>
            <a:r>
              <a:rPr lang="tr-TR" b="1" dirty="0" smtClean="0"/>
              <a:t/>
            </a:r>
            <a:br>
              <a:rPr lang="tr-TR" b="1" dirty="0" smtClean="0"/>
            </a:br>
            <a:endParaRPr lang="tr-TR" dirty="0"/>
          </a:p>
        </p:txBody>
      </p:sp>
      <p:sp>
        <p:nvSpPr>
          <p:cNvPr id="23555" name="2 İçerik Yer Tutucusu"/>
          <p:cNvSpPr>
            <a:spLocks noGrp="1"/>
          </p:cNvSpPr>
          <p:nvPr>
            <p:ph idx="1"/>
          </p:nvPr>
        </p:nvSpPr>
        <p:spPr>
          <a:xfrm>
            <a:off x="714374" y="1428750"/>
            <a:ext cx="7786715" cy="4929208"/>
          </a:xfrm>
        </p:spPr>
        <p:txBody>
          <a:bodyPr/>
          <a:lstStyle/>
          <a:p>
            <a:pPr marL="457200" indent="-457200">
              <a:buFont typeface="Wingdings" pitchFamily="2" charset="2"/>
              <a:buAutoNum type="alphaLcParenR"/>
              <a:defRPr/>
            </a:pPr>
            <a:r>
              <a:rPr lang="tr-TR" sz="2800" dirty="0" smtClean="0"/>
              <a:t>İşletmeler faaliyetlerini sürdürdükleri çevreyi korumak, çevrenin kirlenmesini önlemek gibi bazı sosyal sorumluluklar üstlenmişlerdir.  </a:t>
            </a:r>
          </a:p>
          <a:p>
            <a:pPr marL="457200" indent="-457200">
              <a:buFont typeface="Wingdings" pitchFamily="2" charset="2"/>
              <a:buAutoNum type="alphaLcParenR"/>
              <a:defRPr/>
            </a:pPr>
            <a:endParaRPr lang="tr-TR" sz="2800" dirty="0" smtClean="0"/>
          </a:p>
          <a:p>
            <a:pPr>
              <a:buFont typeface="Wingdings" pitchFamily="2" charset="2"/>
              <a:buNone/>
              <a:defRPr/>
            </a:pPr>
            <a:r>
              <a:rPr lang="tr-TR" sz="2800" dirty="0" smtClean="0"/>
              <a:t>  b) İşletmelerin çalıştırdıkları personel için sosyal imkanlar sağlamak (sportif tesisler kurmak, eğlence ve rekreas</a:t>
            </a:r>
            <a:r>
              <a:rPr lang="tr-TR" sz="2800" i="1" dirty="0" smtClean="0"/>
              <a:t>yon </a:t>
            </a:r>
            <a:r>
              <a:rPr lang="tr-TR" sz="2800" dirty="0" smtClean="0"/>
              <a:t>imkanları hazırlamak)</a:t>
            </a:r>
          </a:p>
          <a:p>
            <a:pPr>
              <a:buFont typeface="Wingdings" pitchFamily="2" charset="2"/>
              <a:buNone/>
              <a:defRPr/>
            </a:pPr>
            <a:endParaRPr lang="tr-TR" sz="2800" dirty="0" smtClean="0"/>
          </a:p>
          <a:p>
            <a:pPr>
              <a:buFont typeface="Wingdings" pitchFamily="2" charset="2"/>
              <a:buNone/>
              <a:defRPr/>
            </a:pPr>
            <a:r>
              <a:rPr lang="tr-TR" sz="2800" dirty="0" smtClean="0"/>
              <a:t>c)   Her işletmenin, adil şekilde vergi vermesi . Vergi, devletin kamusal giderlerini karşılayan en önemli kaynaktır. </a:t>
            </a:r>
          </a:p>
        </p:txBody>
      </p:sp>
    </p:spTree>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p:txBody>
          <a:bodyPr/>
          <a:lstStyle/>
          <a:p>
            <a:r>
              <a:rPr lang="tr-TR" sz="4800" dirty="0" smtClean="0"/>
              <a:t>İşletmelerin kimlere karşı sosyal sorumluluğu vardır?</a:t>
            </a:r>
            <a:endParaRPr lang="tr-TR" sz="4800" dirty="0"/>
          </a:p>
        </p:txBody>
      </p:sp>
    </p:spTree>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14348" y="214290"/>
            <a:ext cx="8080375" cy="1143000"/>
          </a:xfrm>
        </p:spPr>
        <p:txBody>
          <a:bodyPr>
            <a:normAutofit fontScale="90000"/>
          </a:bodyPr>
          <a:lstStyle/>
          <a:p>
            <a:r>
              <a:rPr lang="tr-TR" b="1" dirty="0">
                <a:solidFill>
                  <a:schemeClr val="accent1"/>
                </a:solidFill>
              </a:rPr>
              <a:t>Toplumu Memnun Edecek Şekilde Sorumluluk Sergilemek</a:t>
            </a:r>
            <a:endParaRPr lang="tr-TR" dirty="0">
              <a:solidFill>
                <a:schemeClr val="accent1"/>
              </a:solidFill>
            </a:endParaRPr>
          </a:p>
        </p:txBody>
      </p:sp>
      <p:sp>
        <p:nvSpPr>
          <p:cNvPr id="3" name="İçerik Yer Tutucusu 2"/>
          <p:cNvSpPr>
            <a:spLocks noGrp="1"/>
          </p:cNvSpPr>
          <p:nvPr>
            <p:ph idx="1"/>
          </p:nvPr>
        </p:nvSpPr>
        <p:spPr>
          <a:xfrm>
            <a:off x="457200" y="1711349"/>
            <a:ext cx="8229600" cy="4525963"/>
          </a:xfrm>
        </p:spPr>
        <p:txBody>
          <a:bodyPr>
            <a:normAutofit/>
          </a:bodyPr>
          <a:lstStyle/>
          <a:p>
            <a:r>
              <a:rPr lang="tr-TR" b="1" dirty="0" smtClean="0">
                <a:solidFill>
                  <a:schemeClr val="accent1"/>
                </a:solidFill>
              </a:rPr>
              <a:t>Sosyal Sorumluluk: </a:t>
            </a:r>
            <a:r>
              <a:rPr lang="tr-TR" dirty="0"/>
              <a:t>İşletmenin, kârlılığın yanında toplumun esenliği ve tüketicilerin tatmini ile ilgilenmesi</a:t>
            </a:r>
            <a:r>
              <a:rPr lang="tr-TR" dirty="0" smtClean="0"/>
              <a:t>.</a:t>
            </a:r>
          </a:p>
          <a:p>
            <a:endParaRPr lang="tr-TR" dirty="0"/>
          </a:p>
          <a:p>
            <a:r>
              <a:rPr lang="tr-TR" b="1" dirty="0" smtClean="0">
                <a:solidFill>
                  <a:schemeClr val="accent1"/>
                </a:solidFill>
              </a:rPr>
              <a:t>Sosyal Denetim: </a:t>
            </a:r>
            <a:r>
              <a:rPr lang="tr-TR" dirty="0"/>
              <a:t>Şirketin faaliyetlerini; sahip çıkma, istihdam uygulamaları, çevresel koruma ve </a:t>
            </a:r>
            <a:r>
              <a:rPr lang="tr-TR" dirty="0" smtClean="0"/>
              <a:t>hayırseverlik </a:t>
            </a:r>
            <a:r>
              <a:rPr lang="tr-TR" dirty="0"/>
              <a:t>gibi sosyal konularla ilişkilendirerek tanımlayan ve değerleyen biçimsel prosedür. </a:t>
            </a:r>
          </a:p>
          <a:p>
            <a:endParaRPr lang="tr-TR" dirty="0"/>
          </a:p>
          <a:p>
            <a:endParaRPr lang="tr-TR" dirty="0"/>
          </a:p>
        </p:txBody>
      </p:sp>
    </p:spTree>
    <p:extLst>
      <p:ext uri="{BB962C8B-B14F-4D97-AF65-F5344CB8AC3E}">
        <p14:creationId xmlns="" xmlns:p14="http://schemas.microsoft.com/office/powerpoint/2010/main" val="30199241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47664" y="44624"/>
            <a:ext cx="5976664" cy="64674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093944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1143000"/>
          </a:xfrm>
        </p:spPr>
        <p:txBody>
          <a:bodyPr>
            <a:normAutofit fontScale="90000"/>
          </a:bodyPr>
          <a:lstStyle/>
          <a:p>
            <a:r>
              <a:rPr lang="tr-TR" b="1" dirty="0">
                <a:solidFill>
                  <a:schemeClr val="accent2"/>
                </a:solidFill>
              </a:rPr>
              <a:t>Halka Karşı </a:t>
            </a:r>
            <a:r>
              <a:rPr lang="tr-TR" b="1" dirty="0" smtClean="0">
                <a:solidFill>
                  <a:schemeClr val="accent2"/>
                </a:solidFill>
              </a:rPr>
              <a:t>Sorumluluklar</a:t>
            </a:r>
            <a:br>
              <a:rPr lang="tr-TR" b="1" dirty="0" smtClean="0">
                <a:solidFill>
                  <a:schemeClr val="accent2"/>
                </a:solidFill>
              </a:rPr>
            </a:br>
            <a:r>
              <a:rPr lang="tr-TR" sz="4000" b="1" dirty="0">
                <a:solidFill>
                  <a:schemeClr val="accent4"/>
                </a:solidFill>
              </a:rPr>
              <a:t>Halk Sağlığı ile İlgili Problemler </a:t>
            </a:r>
            <a:endParaRPr lang="tr-TR" dirty="0">
              <a:solidFill>
                <a:schemeClr val="accent4"/>
              </a:solidFill>
            </a:endParaRPr>
          </a:p>
        </p:txBody>
      </p:sp>
      <p:grpSp>
        <p:nvGrpSpPr>
          <p:cNvPr id="3" name="Grup 3"/>
          <p:cNvGrpSpPr/>
          <p:nvPr/>
        </p:nvGrpSpPr>
        <p:grpSpPr>
          <a:xfrm>
            <a:off x="106146" y="1772816"/>
            <a:ext cx="8930350" cy="4221135"/>
            <a:chOff x="106146" y="1844824"/>
            <a:chExt cx="8930350" cy="4221135"/>
          </a:xfrm>
        </p:grpSpPr>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07025" y="1844824"/>
              <a:ext cx="5328592" cy="3500810"/>
            </a:xfrm>
            <a:prstGeom prst="rect">
              <a:avLst/>
            </a:prstGeom>
            <a:noFill/>
            <a:ln>
              <a:noFill/>
            </a:ln>
            <a:effectLst>
              <a:outerShdw dist="35921" dir="2700000" algn="ctr" rotWithShape="0">
                <a:schemeClr val="bg2"/>
              </a:outerShdw>
              <a:softEdge rad="1270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6146" y="5589240"/>
              <a:ext cx="8930350" cy="4767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 xmlns:p14="http://schemas.microsoft.com/office/powerpoint/2010/main" val="35137651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1143000"/>
          </a:xfrm>
        </p:spPr>
        <p:txBody>
          <a:bodyPr/>
          <a:lstStyle/>
          <a:p>
            <a:r>
              <a:rPr lang="tr-TR" b="1" dirty="0">
                <a:solidFill>
                  <a:schemeClr val="accent4"/>
                </a:solidFill>
              </a:rPr>
              <a:t>Çevreyi Korumak </a:t>
            </a:r>
            <a:endParaRPr lang="tr-TR" dirty="0">
              <a:solidFill>
                <a:schemeClr val="accent4"/>
              </a:solidFill>
            </a:endParaRPr>
          </a:p>
        </p:txBody>
      </p:sp>
      <p:pic>
        <p:nvPicPr>
          <p:cNvPr id="1126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7544" y="1412776"/>
            <a:ext cx="3672408" cy="4861992"/>
          </a:xfrm>
          <a:prstGeom prst="rect">
            <a:avLst/>
          </a:prstGeom>
          <a:noFill/>
          <a:ln>
            <a:noFill/>
          </a:ln>
          <a:effectLst>
            <a:outerShdw dist="35921" dir="2700000" algn="ctr" rotWithShape="0">
              <a:schemeClr val="bg2"/>
            </a:outerShdw>
            <a:softEdge rad="1270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849934" y="4429132"/>
            <a:ext cx="6294066" cy="1966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461481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fade">
                                      <p:cBhvr>
                                        <p:cTn id="10" dur="500"/>
                                        <p:tgtEl>
                                          <p:spTgt spid="11266"/>
                                        </p:tgtEl>
                                      </p:cBhvr>
                                    </p:animEffect>
                                  </p:childTnLst>
                                </p:cTn>
                              </p:par>
                              <p:par>
                                <p:cTn id="11" presetID="10" presetClass="entr" presetSubtype="0" fill="hold" nodeType="withEffect">
                                  <p:stCondLst>
                                    <p:cond delay="0"/>
                                  </p:stCondLst>
                                  <p:childTnLst>
                                    <p:set>
                                      <p:cBhvr>
                                        <p:cTn id="12" dur="1" fill="hold">
                                          <p:stCondLst>
                                            <p:cond delay="0"/>
                                          </p:stCondLst>
                                        </p:cTn>
                                        <p:tgtEl>
                                          <p:spTgt spid="11267"/>
                                        </p:tgtEl>
                                        <p:attrNameLst>
                                          <p:attrName>style.visibility</p:attrName>
                                        </p:attrNameLst>
                                      </p:cBhvr>
                                      <p:to>
                                        <p:strVal val="visible"/>
                                      </p:to>
                                    </p:set>
                                    <p:animEffect transition="in" filter="fade">
                                      <p:cBhvr>
                                        <p:cTn id="13"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500063" y="-357188"/>
            <a:ext cx="8080375" cy="1143001"/>
          </a:xfrm>
        </p:spPr>
        <p:txBody>
          <a:bodyPr/>
          <a:lstStyle/>
          <a:p>
            <a:pPr algn="ctr" eaLnBrk="1" hangingPunct="1">
              <a:defRPr/>
            </a:pPr>
            <a:r>
              <a:rPr lang="tr-TR" dirty="0" smtClean="0"/>
              <a:t>İÇERİK</a:t>
            </a:r>
          </a:p>
        </p:txBody>
      </p:sp>
      <p:sp>
        <p:nvSpPr>
          <p:cNvPr id="15363" name="Rectangle 3"/>
          <p:cNvSpPr>
            <a:spLocks noGrp="1" noChangeArrowheads="1"/>
          </p:cNvSpPr>
          <p:nvPr>
            <p:ph type="body" idx="1"/>
          </p:nvPr>
        </p:nvSpPr>
        <p:spPr>
          <a:xfrm>
            <a:off x="250825" y="571500"/>
            <a:ext cx="8893175" cy="6286500"/>
          </a:xfrm>
        </p:spPr>
        <p:txBody>
          <a:bodyPr/>
          <a:lstStyle/>
          <a:p>
            <a:pPr eaLnBrk="1" hangingPunct="1">
              <a:lnSpc>
                <a:spcPct val="70000"/>
              </a:lnSpc>
              <a:buFont typeface="Wingdings" pitchFamily="2" charset="2"/>
              <a:buNone/>
            </a:pPr>
            <a:r>
              <a:rPr lang="tr-TR" sz="1600" dirty="0" smtClean="0">
                <a:latin typeface="Arial Narrow" pitchFamily="34" charset="0"/>
              </a:rPr>
              <a:t>	</a:t>
            </a:r>
            <a:endParaRPr lang="tr-TR" dirty="0" smtClean="0">
              <a:solidFill>
                <a:srgbClr val="FF0000"/>
              </a:solidFill>
            </a:endParaRPr>
          </a:p>
          <a:p>
            <a:pPr eaLnBrk="1" hangingPunct="1">
              <a:lnSpc>
                <a:spcPct val="70000"/>
              </a:lnSpc>
              <a:buFont typeface="Wingdings" pitchFamily="2" charset="2"/>
              <a:buNone/>
            </a:pPr>
            <a:r>
              <a:rPr lang="tr-TR" dirty="0" smtClean="0">
                <a:solidFill>
                  <a:srgbClr val="FF0000"/>
                </a:solidFill>
              </a:rPr>
              <a:t>	</a:t>
            </a:r>
            <a:r>
              <a:rPr lang="tr-TR" sz="2800" dirty="0" smtClean="0">
                <a:solidFill>
                  <a:srgbClr val="FF0000"/>
                </a:solidFill>
              </a:rPr>
              <a:t>İşletme ekonomisinin özellikleri, </a:t>
            </a:r>
          </a:p>
          <a:p>
            <a:pPr eaLnBrk="1" hangingPunct="1">
              <a:lnSpc>
                <a:spcPct val="70000"/>
              </a:lnSpc>
              <a:buFont typeface="Wingdings" pitchFamily="2" charset="2"/>
              <a:buNone/>
            </a:pPr>
            <a:r>
              <a:rPr lang="tr-TR" sz="2800" dirty="0" smtClean="0"/>
              <a:t>	Üretim, Üretim Faktörleri, </a:t>
            </a:r>
          </a:p>
          <a:p>
            <a:pPr eaLnBrk="1" hangingPunct="1">
              <a:lnSpc>
                <a:spcPct val="70000"/>
              </a:lnSpc>
              <a:buFont typeface="Wingdings" pitchFamily="2" charset="2"/>
              <a:buNone/>
            </a:pPr>
            <a:r>
              <a:rPr lang="tr-TR" sz="2800" dirty="0" smtClean="0"/>
              <a:t>	Girişimcilik, Girişimciliği etkileyen faktörler nelerdir?</a:t>
            </a:r>
          </a:p>
          <a:p>
            <a:pPr eaLnBrk="1" hangingPunct="1">
              <a:lnSpc>
                <a:spcPct val="70000"/>
              </a:lnSpc>
              <a:buFont typeface="Wingdings" pitchFamily="2" charset="2"/>
              <a:buNone/>
            </a:pPr>
            <a:r>
              <a:rPr lang="tr-TR" sz="2800" dirty="0" smtClean="0"/>
              <a:t>	Yönetici, farklılıkları</a:t>
            </a:r>
          </a:p>
          <a:p>
            <a:pPr eaLnBrk="1" hangingPunct="1">
              <a:lnSpc>
                <a:spcPct val="70000"/>
              </a:lnSpc>
              <a:buFont typeface="Wingdings" pitchFamily="2" charset="2"/>
              <a:buNone/>
            </a:pPr>
            <a:r>
              <a:rPr lang="tr-TR" sz="2800" dirty="0" smtClean="0"/>
              <a:t>	İhtiyaç,İstek, Talep, Pazar, İkame mal, Tamamlayıcı mal, </a:t>
            </a:r>
          </a:p>
          <a:p>
            <a:pPr eaLnBrk="1" hangingPunct="1">
              <a:lnSpc>
                <a:spcPct val="70000"/>
              </a:lnSpc>
              <a:buNone/>
            </a:pPr>
            <a:r>
              <a:rPr lang="tr-TR" sz="2800" dirty="0" smtClean="0"/>
              <a:t>	İşletme, İşletmelerin Kuruluş Amaçları, </a:t>
            </a:r>
          </a:p>
          <a:p>
            <a:pPr eaLnBrk="1" hangingPunct="1">
              <a:lnSpc>
                <a:spcPct val="70000"/>
              </a:lnSpc>
              <a:buFont typeface="Wingdings" pitchFamily="2" charset="2"/>
              <a:buNone/>
            </a:pPr>
            <a:r>
              <a:rPr lang="tr-TR" sz="2800" dirty="0" smtClean="0"/>
              <a:t>	İşletmelerin Ekonomik Açıdan Yeri ve Önemi, </a:t>
            </a:r>
          </a:p>
          <a:p>
            <a:pPr eaLnBrk="1" hangingPunct="1">
              <a:lnSpc>
                <a:spcPct val="70000"/>
              </a:lnSpc>
              <a:buFont typeface="Wingdings" pitchFamily="2" charset="2"/>
              <a:buNone/>
            </a:pPr>
            <a:r>
              <a:rPr lang="tr-TR" sz="2800" dirty="0" smtClean="0"/>
              <a:t>	İşletme Türleri; Faaliyet Alanına, Tüketicilere, Üretilen Mal ve Hizmete Göre İşletmeler</a:t>
            </a:r>
          </a:p>
          <a:p>
            <a:pPr eaLnBrk="1" hangingPunct="1">
              <a:lnSpc>
                <a:spcPct val="70000"/>
              </a:lnSpc>
              <a:buFont typeface="Wingdings" pitchFamily="2" charset="2"/>
              <a:buNone/>
            </a:pPr>
            <a:r>
              <a:rPr lang="tr-TR" sz="2800" dirty="0" smtClean="0"/>
              <a:t>    </a:t>
            </a:r>
            <a:r>
              <a:rPr lang="tr-TR" sz="2800" dirty="0" smtClean="0">
                <a:solidFill>
                  <a:srgbClr val="FF0000"/>
                </a:solidFill>
              </a:rPr>
              <a:t>Ekonomik Haberler, çözüm önerileri (5-10dk)</a:t>
            </a:r>
          </a:p>
          <a:p>
            <a:pPr eaLnBrk="1" hangingPunct="1">
              <a:lnSpc>
                <a:spcPct val="70000"/>
              </a:lnSpc>
              <a:buFont typeface="Wingdings" pitchFamily="2" charset="2"/>
              <a:buNone/>
            </a:pPr>
            <a:r>
              <a:rPr lang="tr-TR" sz="2800" dirty="0" smtClean="0"/>
              <a:t>	</a:t>
            </a:r>
            <a:r>
              <a:rPr lang="tr-TR" sz="2800" dirty="0" smtClean="0">
                <a:solidFill>
                  <a:srgbClr val="FF0000"/>
                </a:solidFill>
              </a:rPr>
              <a:t>Kurum Ziyaretleri (SPK,…)</a:t>
            </a:r>
          </a:p>
          <a:p>
            <a:pPr eaLnBrk="1" hangingPunct="1">
              <a:lnSpc>
                <a:spcPct val="70000"/>
              </a:lnSpc>
              <a:buFont typeface="Wingdings" pitchFamily="2" charset="2"/>
              <a:buNone/>
            </a:pPr>
            <a:r>
              <a:rPr lang="tr-TR" sz="2800" dirty="0" smtClean="0">
                <a:solidFill>
                  <a:srgbClr val="FF0000"/>
                </a:solidFill>
              </a:rPr>
              <a:t>    Proje ekiplerinin oluşturulması, konuların belirlenmesi</a:t>
            </a:r>
          </a:p>
          <a:p>
            <a:pPr eaLnBrk="1" hangingPunct="1">
              <a:lnSpc>
                <a:spcPct val="70000"/>
              </a:lnSpc>
              <a:buFont typeface="Wingdings" pitchFamily="2" charset="2"/>
              <a:buNone/>
            </a:pPr>
            <a:r>
              <a:rPr lang="tr-TR" sz="2800" dirty="0" smtClean="0">
                <a:solidFill>
                  <a:srgbClr val="FF0000"/>
                </a:solidFill>
              </a:rPr>
              <a:t>    Ödevler</a:t>
            </a:r>
          </a:p>
          <a:p>
            <a:pPr eaLnBrk="1" hangingPunct="1">
              <a:lnSpc>
                <a:spcPct val="70000"/>
              </a:lnSpc>
              <a:buFont typeface="Wingdings" pitchFamily="2" charset="2"/>
              <a:buNone/>
            </a:pPr>
            <a:r>
              <a:rPr lang="tr-TR" sz="2800" dirty="0" smtClean="0">
                <a:solidFill>
                  <a:srgbClr val="FF0000"/>
                </a:solidFill>
              </a:rPr>
              <a:t>    Derse Katılım</a:t>
            </a:r>
          </a:p>
        </p:txBody>
      </p:sp>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577483"/>
          </a:xfrm>
        </p:spPr>
        <p:txBody>
          <a:bodyPr>
            <a:normAutofit fontScale="85000" lnSpcReduction="20000"/>
          </a:bodyPr>
          <a:lstStyle/>
          <a:p>
            <a:r>
              <a:rPr lang="tr-TR" b="1" dirty="0" smtClean="0">
                <a:solidFill>
                  <a:schemeClr val="accent4"/>
                </a:solidFill>
              </a:rPr>
              <a:t>Geri Dönüşüm: </a:t>
            </a:r>
            <a:r>
              <a:rPr lang="tr-TR" dirty="0"/>
              <a:t>Kullanılmış malzemenin yeniden </a:t>
            </a:r>
            <a:r>
              <a:rPr lang="tr-TR" dirty="0" smtClean="0"/>
              <a:t>kullanım </a:t>
            </a:r>
            <a:r>
              <a:rPr lang="tr-TR" dirty="0"/>
              <a:t>için yeniden işleme tabi tutulması</a:t>
            </a:r>
            <a:r>
              <a:rPr lang="tr-TR" dirty="0" smtClean="0"/>
              <a:t>.</a:t>
            </a:r>
          </a:p>
          <a:p>
            <a:endParaRPr lang="tr-TR" dirty="0"/>
          </a:p>
          <a:p>
            <a:r>
              <a:rPr lang="tr-TR" b="1" dirty="0" smtClean="0">
                <a:solidFill>
                  <a:schemeClr val="accent4"/>
                </a:solidFill>
              </a:rPr>
              <a:t>Yeşil Pazarlama: </a:t>
            </a:r>
            <a:r>
              <a:rPr lang="tr-TR" dirty="0"/>
              <a:t>Çevresel açıdan güvenli ürünler ve üretim metotları sunmayı amaçlayan </a:t>
            </a:r>
            <a:r>
              <a:rPr lang="tr-TR" dirty="0" smtClean="0"/>
              <a:t>pazarlama </a:t>
            </a:r>
            <a:r>
              <a:rPr lang="tr-TR" dirty="0"/>
              <a:t>stratejisi</a:t>
            </a:r>
            <a:r>
              <a:rPr lang="tr-TR" dirty="0" smtClean="0"/>
              <a:t>.</a:t>
            </a:r>
          </a:p>
          <a:p>
            <a:endParaRPr lang="tr-TR" dirty="0"/>
          </a:p>
          <a:p>
            <a:r>
              <a:rPr lang="tr-TR" b="1" dirty="0" smtClean="0">
                <a:solidFill>
                  <a:schemeClr val="accent4"/>
                </a:solidFill>
              </a:rPr>
              <a:t>Sürdürülebilir: </a:t>
            </a:r>
            <a:r>
              <a:rPr lang="tr-TR" dirty="0"/>
              <a:t>Ekoloji içerisinde var olma </a:t>
            </a:r>
            <a:r>
              <a:rPr lang="tr-TR" dirty="0" smtClean="0"/>
              <a:t>kapasitesi.</a:t>
            </a:r>
            <a:r>
              <a:rPr lang="tr-TR" b="1" i="1" dirty="0" smtClean="0"/>
              <a:t> Sürdürülebilir kalkınma; gelecek </a:t>
            </a:r>
            <a:r>
              <a:rPr lang="tr-TR" i="1" dirty="0" smtClean="0"/>
              <a:t>kuşakların kendi ihtiyaçlarını karşılama imkanlarına zarar vermeden günlük ihtiyaçların temin edilmesi olarak tanımlanmaktadır.</a:t>
            </a:r>
            <a:r>
              <a:rPr lang="tr-TR" b="1" i="1" dirty="0" smtClean="0"/>
              <a:t>”</a:t>
            </a:r>
            <a:endParaRPr lang="tr-TR" dirty="0" smtClean="0"/>
          </a:p>
          <a:p>
            <a:endParaRPr lang="tr-TR" dirty="0" smtClean="0"/>
          </a:p>
          <a:p>
            <a:endParaRPr lang="tr-TR" dirty="0" smtClean="0"/>
          </a:p>
          <a:p>
            <a:r>
              <a:rPr lang="tr-TR" dirty="0" smtClean="0"/>
              <a:t>Şirketler Sürdürebilirlik İçin Neler Yapabilir?</a:t>
            </a:r>
            <a:endParaRPr lang="tr-TR" dirty="0"/>
          </a:p>
          <a:p>
            <a:endParaRPr lang="tr-TR" dirty="0"/>
          </a:p>
        </p:txBody>
      </p:sp>
    </p:spTree>
    <p:extLst>
      <p:ext uri="{BB962C8B-B14F-4D97-AF65-F5344CB8AC3E}">
        <p14:creationId xmlns="" xmlns:p14="http://schemas.microsoft.com/office/powerpoint/2010/main" val="18824213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7504" y="428866"/>
            <a:ext cx="8928992" cy="55204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2 Dikdörtgen"/>
          <p:cNvSpPr/>
          <p:nvPr/>
        </p:nvSpPr>
        <p:spPr>
          <a:xfrm>
            <a:off x="6357950" y="428604"/>
            <a:ext cx="2428892" cy="830997"/>
          </a:xfrm>
          <a:prstGeom prst="rect">
            <a:avLst/>
          </a:prstGeom>
        </p:spPr>
        <p:txBody>
          <a:bodyPr wrap="square">
            <a:spAutoFit/>
          </a:bodyPr>
          <a:lstStyle/>
          <a:p>
            <a:r>
              <a:rPr lang="tr-TR" dirty="0" smtClean="0">
                <a:hlinkClick r:id="rId3"/>
              </a:rPr>
              <a:t>Federal </a:t>
            </a:r>
            <a:r>
              <a:rPr lang="tr-TR" dirty="0" err="1" smtClean="0">
                <a:hlinkClick r:id="rId3"/>
              </a:rPr>
              <a:t>Trade</a:t>
            </a:r>
            <a:r>
              <a:rPr lang="tr-TR" dirty="0" smtClean="0">
                <a:hlinkClick r:id="rId3"/>
              </a:rPr>
              <a:t> </a:t>
            </a:r>
            <a:r>
              <a:rPr lang="tr-TR" dirty="0" err="1" smtClean="0">
                <a:hlinkClick r:id="rId3"/>
              </a:rPr>
              <a:t>Commission</a:t>
            </a:r>
            <a:endParaRPr lang="tr-TR" dirty="0"/>
          </a:p>
        </p:txBody>
      </p:sp>
    </p:spTree>
    <p:extLst>
      <p:ext uri="{BB962C8B-B14F-4D97-AF65-F5344CB8AC3E}">
        <p14:creationId xmlns="" xmlns:p14="http://schemas.microsoft.com/office/powerpoint/2010/main" val="11499082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dirty="0" err="1" smtClean="0"/>
              <a:t>Bangladeş’de</a:t>
            </a:r>
            <a:r>
              <a:rPr lang="tr-TR" sz="3600" dirty="0" smtClean="0"/>
              <a:t> faaliyet gösteren kumaş fabrikalarından kaçının atık su arıtma tesisi var?</a:t>
            </a:r>
            <a:endParaRPr lang="tr-TR" sz="3600" dirty="0"/>
          </a:p>
        </p:txBody>
      </p:sp>
      <p:sp>
        <p:nvSpPr>
          <p:cNvPr id="3" name="2 İçerik Yer Tutucusu"/>
          <p:cNvSpPr>
            <a:spLocks noGrp="1"/>
          </p:cNvSpPr>
          <p:nvPr>
            <p:ph idx="1"/>
          </p:nvPr>
        </p:nvSpPr>
        <p:spPr>
          <a:xfrm>
            <a:off x="714348" y="1428736"/>
            <a:ext cx="7772400" cy="4114800"/>
          </a:xfrm>
        </p:spPr>
        <p:txBody>
          <a:bodyPr/>
          <a:lstStyle/>
          <a:p>
            <a:endParaRPr lang="tr-TR" dirty="0" smtClean="0"/>
          </a:p>
          <a:p>
            <a:r>
              <a:rPr lang="tr-TR" sz="2800" dirty="0" smtClean="0"/>
              <a:t>300’den fazla fabrikadan sadece iki tanesinin. Kimyasallar ve boya maddeleri nereye gidiyor? Doğruca </a:t>
            </a:r>
            <a:r>
              <a:rPr lang="tr-TR" sz="2800" dirty="0" err="1" smtClean="0"/>
              <a:t>nehire</a:t>
            </a:r>
            <a:r>
              <a:rPr lang="tr-TR" sz="2800" dirty="0" smtClean="0"/>
              <a:t>…Nehirler nereye bağlı? Okyanusa…Mevzuatı olmayan bir ülkede üretileni alırken insanların unuttuğu şey!</a:t>
            </a:r>
          </a:p>
          <a:p>
            <a:endParaRPr lang="tr-TR" sz="2800" dirty="0" smtClean="0"/>
          </a:p>
          <a:p>
            <a:r>
              <a:rPr lang="tr-TR" sz="2800" dirty="0" smtClean="0"/>
              <a:t>Farklı bir ülkede üretim yapıp ithal ettiğinizde gümrük </a:t>
            </a:r>
            <a:r>
              <a:rPr lang="tr-TR" sz="2800" smtClean="0"/>
              <a:t>vergisi ödenmektedir</a:t>
            </a:r>
            <a:r>
              <a:rPr lang="tr-TR" sz="2800" dirty="0" smtClean="0"/>
              <a:t>. Bangladeş gibi ülkelerde gümrük vergisi yok ve %18 kar elde edersiniz. ÇUŞ gümrük vergisinin muaf olduğu bu gibi ülkelere yönelmektedir.</a:t>
            </a:r>
            <a:endParaRPr lang="tr-TR" sz="2800" dirty="0"/>
          </a:p>
        </p:txBody>
      </p:sp>
    </p:spTree>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Peki siz bir tekstil ürünü alırken tüketici olarak nelere dikkat ediyorsunuz?</a:t>
            </a:r>
            <a:endParaRPr lang="tr-TR" dirty="0"/>
          </a:p>
        </p:txBody>
      </p:sp>
      <p:sp>
        <p:nvSpPr>
          <p:cNvPr id="3" name="2 İçerik Yer Tutucusu"/>
          <p:cNvSpPr>
            <a:spLocks noGrp="1"/>
          </p:cNvSpPr>
          <p:nvPr>
            <p:ph idx="1"/>
          </p:nvPr>
        </p:nvSpPr>
        <p:spPr/>
        <p:txBody>
          <a:bodyPr/>
          <a:lstStyle/>
          <a:p>
            <a:endParaRPr lang="tr-TR" dirty="0" smtClean="0"/>
          </a:p>
          <a:p>
            <a:endParaRPr lang="tr-TR" dirty="0" smtClean="0"/>
          </a:p>
          <a:p>
            <a:endParaRPr lang="tr-TR" dirty="0" smtClean="0"/>
          </a:p>
          <a:p>
            <a:pPr>
              <a:buNone/>
            </a:pPr>
            <a:r>
              <a:rPr lang="tr-TR" dirty="0" smtClean="0"/>
              <a:t>					</a:t>
            </a:r>
            <a:r>
              <a:rPr lang="tr-TR" sz="6600" dirty="0" smtClean="0"/>
              <a:t>?</a:t>
            </a:r>
            <a:endParaRPr lang="tr-TR" sz="6600" dirty="0"/>
          </a:p>
        </p:txBody>
      </p:sp>
    </p:spTree>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0"/>
            <a:ext cx="8080375" cy="1143000"/>
          </a:xfrm>
        </p:spPr>
        <p:txBody>
          <a:bodyPr/>
          <a:lstStyle/>
          <a:p>
            <a:r>
              <a:rPr lang="tr-TR" sz="3600" dirty="0" smtClean="0"/>
              <a:t>Her satın aldığınız şey için bir bildirimde bulunuyor musunuz</a:t>
            </a:r>
            <a:r>
              <a:rPr lang="tr-TR" dirty="0" smtClean="0"/>
              <a:t>?</a:t>
            </a:r>
            <a:endParaRPr lang="tr-TR" dirty="0"/>
          </a:p>
        </p:txBody>
      </p:sp>
      <p:sp>
        <p:nvSpPr>
          <p:cNvPr id="3" name="2 İçerik Yer Tutucusu"/>
          <p:cNvSpPr>
            <a:spLocks noGrp="1"/>
          </p:cNvSpPr>
          <p:nvPr>
            <p:ph idx="1"/>
          </p:nvPr>
        </p:nvSpPr>
        <p:spPr>
          <a:xfrm>
            <a:off x="785786" y="1214422"/>
            <a:ext cx="7772400" cy="4114800"/>
          </a:xfrm>
        </p:spPr>
        <p:txBody>
          <a:bodyPr/>
          <a:lstStyle/>
          <a:p>
            <a:r>
              <a:rPr lang="tr-TR" sz="2800" dirty="0" smtClean="0"/>
              <a:t>Fiyat, paranızı harcarken neyi desteklediğinizin  verdiğinizin farkında olmanız</a:t>
            </a:r>
          </a:p>
          <a:p>
            <a:r>
              <a:rPr lang="tr-TR" sz="2800" dirty="0" smtClean="0"/>
              <a:t>Estetik görünüm, fonksiyonelliği</a:t>
            </a:r>
          </a:p>
          <a:p>
            <a:r>
              <a:rPr lang="tr-TR" sz="2800" dirty="0" smtClean="0"/>
              <a:t>Marka</a:t>
            </a:r>
          </a:p>
          <a:p>
            <a:r>
              <a:rPr lang="tr-TR" sz="2800" dirty="0" smtClean="0"/>
              <a:t>Kumaş, kalite</a:t>
            </a:r>
          </a:p>
          <a:p>
            <a:r>
              <a:rPr lang="tr-TR" sz="2800" dirty="0" smtClean="0"/>
              <a:t>Üretim öncesi aşamadaki bilgi, tasarım, tedarik süreci? Doğaya geri dönebilmesi, sürdürülebilirlik konusunda yaptıkları, </a:t>
            </a:r>
            <a:r>
              <a:rPr lang="tr-TR" sz="2800" dirty="0" err="1" smtClean="0"/>
              <a:t>farkındalığınızın</a:t>
            </a:r>
            <a:r>
              <a:rPr lang="tr-TR" sz="2800" dirty="0" smtClean="0"/>
              <a:t> olması, başkalarının da </a:t>
            </a:r>
            <a:r>
              <a:rPr lang="tr-TR" sz="2800" dirty="0" err="1" smtClean="0"/>
              <a:t>farkındalığının</a:t>
            </a:r>
            <a:r>
              <a:rPr lang="tr-TR" sz="2800" dirty="0" smtClean="0"/>
              <a:t> sağlanması,</a:t>
            </a:r>
          </a:p>
          <a:p>
            <a:r>
              <a:rPr lang="tr-TR" sz="2800" dirty="0" smtClean="0"/>
              <a:t>Bir şeyin fiyatı çok ucuzsa bunun anlamı ne olabilir? </a:t>
            </a:r>
            <a:endParaRPr lang="tr-TR" sz="2800" dirty="0"/>
          </a:p>
        </p:txBody>
      </p:sp>
    </p:spTree>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5786" y="214290"/>
            <a:ext cx="8080375" cy="1143000"/>
          </a:xfrm>
        </p:spPr>
        <p:txBody>
          <a:bodyPr/>
          <a:lstStyle/>
          <a:p>
            <a:r>
              <a:rPr lang="tr-TR" dirty="0" smtClean="0"/>
              <a:t>Sosyal sorumluluk odaklı firmaların ortaya çıkması!</a:t>
            </a:r>
            <a:endParaRPr lang="tr-TR" dirty="0"/>
          </a:p>
        </p:txBody>
      </p:sp>
      <p:sp>
        <p:nvSpPr>
          <p:cNvPr id="3" name="2 İçerik Yer Tutucusu"/>
          <p:cNvSpPr>
            <a:spLocks noGrp="1"/>
          </p:cNvSpPr>
          <p:nvPr>
            <p:ph idx="1"/>
          </p:nvPr>
        </p:nvSpPr>
        <p:spPr>
          <a:xfrm>
            <a:off x="714348" y="1643050"/>
            <a:ext cx="7772400" cy="4114800"/>
          </a:xfrm>
        </p:spPr>
        <p:txBody>
          <a:bodyPr/>
          <a:lstStyle/>
          <a:p>
            <a:r>
              <a:rPr lang="tr-TR" sz="2800" dirty="0" smtClean="0"/>
              <a:t>Sürdürülebilirlikten uzak bir yaklaşımla üretilmiş olması olabilir mi? Ürün üzerinde çalışanlar, tedarik süreci, kullanılan hammadde…</a:t>
            </a:r>
          </a:p>
          <a:p>
            <a:endParaRPr lang="tr-TR" sz="2800" dirty="0" smtClean="0"/>
          </a:p>
          <a:p>
            <a:r>
              <a:rPr lang="tr-TR" sz="2800" dirty="0" smtClean="0"/>
              <a:t>Neden önemli?</a:t>
            </a:r>
          </a:p>
          <a:p>
            <a:endParaRPr lang="tr-TR" sz="2800" dirty="0" smtClean="0"/>
          </a:p>
          <a:p>
            <a:r>
              <a:rPr lang="tr-TR" sz="2800" dirty="0" smtClean="0"/>
              <a:t>Çok sayıda şirket doğal, çevre dostu, sorumlu, sürdürülebilirliğe önem veren şirket olduğunu iddia ediyor. Herkes aynı şeyi iddia ettiğinde ise kelimeler anlamını yitiriyor.</a:t>
            </a:r>
            <a:endParaRPr lang="tr-TR" sz="2800" dirty="0"/>
          </a:p>
        </p:txBody>
      </p:sp>
    </p:spTree>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14348" y="571480"/>
            <a:ext cx="8080375" cy="1143000"/>
          </a:xfrm>
        </p:spPr>
        <p:txBody>
          <a:bodyPr/>
          <a:lstStyle/>
          <a:p>
            <a:r>
              <a:rPr lang="tr-TR" dirty="0" smtClean="0"/>
              <a:t>?</a:t>
            </a:r>
            <a:endParaRPr lang="tr-TR" dirty="0"/>
          </a:p>
        </p:txBody>
      </p:sp>
      <p:sp>
        <p:nvSpPr>
          <p:cNvPr id="3" name="2 İçerik Yer Tutucusu"/>
          <p:cNvSpPr>
            <a:spLocks noGrp="1"/>
          </p:cNvSpPr>
          <p:nvPr>
            <p:ph idx="1"/>
          </p:nvPr>
        </p:nvSpPr>
        <p:spPr/>
        <p:txBody>
          <a:bodyPr/>
          <a:lstStyle/>
          <a:p>
            <a:endParaRPr lang="tr-TR" dirty="0" smtClean="0"/>
          </a:p>
          <a:p>
            <a:endParaRPr lang="tr-TR" dirty="0" smtClean="0"/>
          </a:p>
          <a:p>
            <a:r>
              <a:rPr lang="tr-TR" dirty="0" smtClean="0"/>
              <a:t>Nelere bakardınız?</a:t>
            </a:r>
            <a:endParaRPr lang="tr-TR" dirty="0"/>
          </a:p>
        </p:txBody>
      </p:sp>
    </p:spTree>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p:txBody>
          <a:bodyPr/>
          <a:lstStyle/>
          <a:p>
            <a:r>
              <a:rPr lang="tr-TR" dirty="0" smtClean="0"/>
              <a:t>Kriter belirleyen kuruluşlar var. Faydalı şirket ruhsat uygulaması…denetim süreci..kar amacı gütmeyen bir kuruluş tarafından bağımsız derecelendirmesi…</a:t>
            </a:r>
          </a:p>
          <a:p>
            <a:endParaRPr lang="tr-TR" dirty="0" smtClean="0"/>
          </a:p>
          <a:p>
            <a:r>
              <a:rPr lang="tr-TR" dirty="0" smtClean="0"/>
              <a:t>İstihdam ve tedarikçi uygulamaları nasıl?</a:t>
            </a:r>
          </a:p>
          <a:p>
            <a:endParaRPr lang="tr-TR" dirty="0" smtClean="0"/>
          </a:p>
          <a:p>
            <a:r>
              <a:rPr lang="tr-TR" dirty="0" smtClean="0"/>
              <a:t>Toplumsal yükümlülükleri, çevresel uygulamaları…</a:t>
            </a:r>
            <a:r>
              <a:rPr lang="tr-TR" dirty="0" err="1" smtClean="0"/>
              <a:t>Fair</a:t>
            </a:r>
            <a:r>
              <a:rPr lang="tr-TR" dirty="0" smtClean="0"/>
              <a:t> </a:t>
            </a:r>
            <a:r>
              <a:rPr lang="tr-TR" dirty="0" err="1" smtClean="0"/>
              <a:t>trade</a:t>
            </a:r>
            <a:r>
              <a:rPr lang="tr-TR" dirty="0" smtClean="0"/>
              <a:t> uygulamasının olması.</a:t>
            </a:r>
            <a:endParaRPr lang="tr-TR" dirty="0"/>
          </a:p>
        </p:txBody>
      </p:sp>
    </p:spTree>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922114"/>
          </a:xfrm>
        </p:spPr>
        <p:txBody>
          <a:bodyPr/>
          <a:lstStyle/>
          <a:p>
            <a:r>
              <a:rPr lang="tr-TR" b="1" dirty="0">
                <a:solidFill>
                  <a:schemeClr val="accent4"/>
                </a:solidFill>
              </a:rPr>
              <a:t>Kurumsal Hayırseverlik </a:t>
            </a:r>
            <a:endParaRPr lang="tr-TR" dirty="0">
              <a:solidFill>
                <a:schemeClr val="accent4"/>
              </a:solidFill>
            </a:endParaRPr>
          </a:p>
        </p:txBody>
      </p:sp>
      <p:sp>
        <p:nvSpPr>
          <p:cNvPr id="3" name="İçerik Yer Tutucusu 2"/>
          <p:cNvSpPr>
            <a:spLocks noGrp="1"/>
          </p:cNvSpPr>
          <p:nvPr>
            <p:ph idx="1"/>
          </p:nvPr>
        </p:nvSpPr>
        <p:spPr>
          <a:xfrm>
            <a:off x="457200" y="1279301"/>
            <a:ext cx="8229600" cy="4525963"/>
          </a:xfrm>
        </p:spPr>
        <p:txBody>
          <a:bodyPr/>
          <a:lstStyle/>
          <a:p>
            <a:r>
              <a:rPr lang="tr-TR" b="1" dirty="0" smtClean="0">
                <a:solidFill>
                  <a:schemeClr val="accent4"/>
                </a:solidFill>
              </a:rPr>
              <a:t>Kurumsal Hayırseverlik: </a:t>
            </a:r>
            <a:r>
              <a:rPr lang="tr-TR" dirty="0"/>
              <a:t>Organizasyonunun kâr elde ettiği topluma katkıda bulunması.</a:t>
            </a:r>
          </a:p>
          <a:p>
            <a:endParaRPr lang="tr-TR" dirty="0"/>
          </a:p>
        </p:txBody>
      </p:sp>
      <p:pic>
        <p:nvPicPr>
          <p:cNvPr id="1331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15522" y="2642210"/>
            <a:ext cx="2304256" cy="3667110"/>
          </a:xfrm>
          <a:prstGeom prst="rect">
            <a:avLst/>
          </a:prstGeom>
          <a:noFill/>
          <a:ln>
            <a:noFill/>
          </a:ln>
          <a:effectLst>
            <a:outerShdw dist="35921" dir="2700000" algn="ctr" rotWithShape="0">
              <a:schemeClr val="bg2"/>
            </a:outerShdw>
            <a:softEdge rad="1270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43372" y="3000372"/>
            <a:ext cx="4705947" cy="35616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123842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314"/>
                                        </p:tgtEl>
                                        <p:attrNameLst>
                                          <p:attrName>style.visibility</p:attrName>
                                        </p:attrNameLst>
                                      </p:cBhvr>
                                      <p:to>
                                        <p:strVal val="visible"/>
                                      </p:to>
                                    </p:set>
                                    <p:animEffect transition="in" filter="fade">
                                      <p:cBhvr>
                                        <p:cTn id="13" dur="500"/>
                                        <p:tgtEl>
                                          <p:spTgt spid="13314"/>
                                        </p:tgtEl>
                                      </p:cBhvr>
                                    </p:animEffect>
                                  </p:childTnLst>
                                </p:cTn>
                              </p:par>
                              <p:par>
                                <p:cTn id="14" presetID="10" presetClass="entr" presetSubtype="0" fill="hold" nodeType="withEffect">
                                  <p:stCondLst>
                                    <p:cond delay="0"/>
                                  </p:stCondLst>
                                  <p:childTnLst>
                                    <p:set>
                                      <p:cBhvr>
                                        <p:cTn id="15" dur="1" fill="hold">
                                          <p:stCondLst>
                                            <p:cond delay="0"/>
                                          </p:stCondLst>
                                        </p:cTn>
                                        <p:tgtEl>
                                          <p:spTgt spid="13315"/>
                                        </p:tgtEl>
                                        <p:attrNameLst>
                                          <p:attrName>style.visibility</p:attrName>
                                        </p:attrNameLst>
                                      </p:cBhvr>
                                      <p:to>
                                        <p:strVal val="visible"/>
                                      </p:to>
                                    </p:set>
                                    <p:animEffect transition="in" filter="fade">
                                      <p:cBhvr>
                                        <p:cTn id="16"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accent2"/>
                </a:solidFill>
              </a:rPr>
              <a:t>Müşterilere Karşı Sorumluluklar</a:t>
            </a:r>
            <a:endParaRPr lang="tr-TR" dirty="0">
              <a:solidFill>
                <a:schemeClr val="accent2"/>
              </a:solidFill>
            </a:endParaRPr>
          </a:p>
        </p:txBody>
      </p:sp>
      <p:sp>
        <p:nvSpPr>
          <p:cNvPr id="3" name="İçerik Yer Tutucusu 2"/>
          <p:cNvSpPr>
            <a:spLocks noGrp="1"/>
          </p:cNvSpPr>
          <p:nvPr>
            <p:ph idx="1"/>
          </p:nvPr>
        </p:nvSpPr>
        <p:spPr/>
        <p:txBody>
          <a:bodyPr>
            <a:normAutofit/>
          </a:bodyPr>
          <a:lstStyle/>
          <a:p>
            <a:endParaRPr lang="tr-TR" sz="3600" b="1" dirty="0" smtClean="0">
              <a:solidFill>
                <a:schemeClr val="accent2"/>
              </a:solidFill>
            </a:endParaRPr>
          </a:p>
          <a:p>
            <a:r>
              <a:rPr lang="tr-TR" sz="3600" b="1" dirty="0" smtClean="0">
                <a:solidFill>
                  <a:schemeClr val="accent2"/>
                </a:solidFill>
              </a:rPr>
              <a:t>Tüketiciyi Koruma: </a:t>
            </a:r>
            <a:r>
              <a:rPr lang="tr-TR" sz="3600" dirty="0"/>
              <a:t>Halkın, işletmelerden </a:t>
            </a:r>
            <a:r>
              <a:rPr lang="tr-TR" sz="3600" dirty="0" smtClean="0"/>
              <a:t>kararlar </a:t>
            </a:r>
            <a:r>
              <a:rPr lang="tr-TR" sz="3600" dirty="0"/>
              <a:t>alırken onların istek ve ihtiyaçlarını göz önünde bulundurmaları yönündeki talebidir.</a:t>
            </a:r>
          </a:p>
        </p:txBody>
      </p:sp>
    </p:spTree>
    <p:extLst>
      <p:ext uri="{BB962C8B-B14F-4D97-AF65-F5344CB8AC3E}">
        <p14:creationId xmlns="" xmlns:p14="http://schemas.microsoft.com/office/powerpoint/2010/main" val="13454290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428596" y="-285776"/>
            <a:ext cx="8080375" cy="1143000"/>
          </a:xfrm>
        </p:spPr>
        <p:txBody>
          <a:bodyPr/>
          <a:lstStyle/>
          <a:p>
            <a:pPr eaLnBrk="1" hangingPunct="1">
              <a:defRPr/>
            </a:pPr>
            <a:r>
              <a:rPr lang="tr-TR" dirty="0" smtClean="0"/>
              <a:t>Ders </a:t>
            </a:r>
            <a:r>
              <a:rPr lang="tr-TR" dirty="0" smtClean="0"/>
              <a:t>Kaynakları:</a:t>
            </a:r>
            <a:endParaRPr lang="tr-TR" dirty="0" smtClean="0"/>
          </a:p>
        </p:txBody>
      </p:sp>
      <p:sp>
        <p:nvSpPr>
          <p:cNvPr id="16387" name="Rectangle 3"/>
          <p:cNvSpPr>
            <a:spLocks noGrp="1" noChangeArrowheads="1"/>
          </p:cNvSpPr>
          <p:nvPr>
            <p:ph type="body" idx="1"/>
          </p:nvPr>
        </p:nvSpPr>
        <p:spPr>
          <a:xfrm>
            <a:off x="0" y="785794"/>
            <a:ext cx="7772400" cy="4114800"/>
          </a:xfrm>
        </p:spPr>
        <p:txBody>
          <a:bodyPr/>
          <a:lstStyle/>
          <a:p>
            <a:r>
              <a:rPr lang="tr-TR" sz="2800" dirty="0" smtClean="0"/>
              <a:t>Genel İşletmecilik Bilgileri, Demek </a:t>
            </a:r>
            <a:r>
              <a:rPr lang="tr-TR" sz="2800" dirty="0" err="1" smtClean="0"/>
              <a:t>Varoğlu</a:t>
            </a:r>
            <a:r>
              <a:rPr lang="tr-TR" sz="2800" dirty="0" smtClean="0"/>
              <a:t>, Doğan </a:t>
            </a:r>
            <a:r>
              <a:rPr lang="tr-TR" sz="2800" dirty="0" err="1" smtClean="0"/>
              <a:t>Tuncer</a:t>
            </a:r>
            <a:r>
              <a:rPr lang="tr-TR" sz="2800" dirty="0" smtClean="0"/>
              <a:t>, Doğan Yaşar Ayhan, Siyasal </a:t>
            </a:r>
            <a:r>
              <a:rPr lang="tr-TR" sz="2800" dirty="0" err="1" smtClean="0"/>
              <a:t>Kitabevi</a:t>
            </a:r>
            <a:r>
              <a:rPr lang="tr-TR" sz="2800" dirty="0" smtClean="0"/>
              <a:t>, Ankara, 2007.</a:t>
            </a:r>
          </a:p>
          <a:p>
            <a:r>
              <a:rPr lang="tr-TR" sz="2800" dirty="0" smtClean="0"/>
              <a:t>İşletme Ekonomisi, Tamer </a:t>
            </a:r>
            <a:r>
              <a:rPr lang="tr-TR" sz="2800" dirty="0" err="1" smtClean="0"/>
              <a:t>Müftüoğlu</a:t>
            </a:r>
            <a:r>
              <a:rPr lang="tr-TR" sz="2800" dirty="0" smtClean="0"/>
              <a:t>, Turhan </a:t>
            </a:r>
            <a:r>
              <a:rPr lang="tr-TR" sz="2800" dirty="0" err="1" smtClean="0"/>
              <a:t>Kitabevi</a:t>
            </a:r>
            <a:r>
              <a:rPr lang="tr-TR" sz="2800" dirty="0" smtClean="0"/>
              <a:t>, 2003</a:t>
            </a:r>
            <a:r>
              <a:rPr lang="tr-TR" sz="2800" dirty="0" smtClean="0"/>
              <a:t>.</a:t>
            </a:r>
          </a:p>
          <a:p>
            <a:r>
              <a:rPr lang="tr-TR" sz="2800" dirty="0" err="1" smtClean="0"/>
              <a:t>Boone</a:t>
            </a:r>
            <a:r>
              <a:rPr lang="tr-TR" sz="2800" dirty="0" smtClean="0"/>
              <a:t>, </a:t>
            </a:r>
            <a:r>
              <a:rPr lang="tr-TR" sz="2800" dirty="0" err="1" smtClean="0"/>
              <a:t>Kurtz</a:t>
            </a:r>
            <a:r>
              <a:rPr lang="tr-TR" sz="2800" dirty="0" smtClean="0"/>
              <a:t>, Çağdaş İşletme, Nobel yayınevi, </a:t>
            </a:r>
            <a:r>
              <a:rPr lang="tr-TR" sz="2800" dirty="0" err="1" smtClean="0"/>
              <a:t>çev</a:t>
            </a:r>
            <a:r>
              <a:rPr lang="tr-TR" sz="2800" dirty="0" smtClean="0"/>
              <a:t>.</a:t>
            </a:r>
            <a:r>
              <a:rPr lang="tr-TR" sz="2800" dirty="0" err="1" smtClean="0"/>
              <a:t>edit</a:t>
            </a:r>
            <a:r>
              <a:rPr lang="tr-TR" sz="2800" dirty="0" smtClean="0"/>
              <a:t>. Azmi Yalçın, 14.basımdan çeviri.</a:t>
            </a:r>
          </a:p>
          <a:p>
            <a:r>
              <a:rPr lang="tr-TR" sz="2800" dirty="0" smtClean="0"/>
              <a:t>Dilber </a:t>
            </a:r>
            <a:r>
              <a:rPr lang="tr-TR" sz="2800" dirty="0" smtClean="0"/>
              <a:t>Ulaş, Küreselleşme Sürecinde Dışa Açılma Stratejileri, Nobel Yayınevi, 2009, Ankara.</a:t>
            </a:r>
          </a:p>
          <a:p>
            <a:r>
              <a:rPr lang="tr-TR" sz="2800" dirty="0" smtClean="0"/>
              <a:t>Hayri </a:t>
            </a:r>
            <a:r>
              <a:rPr lang="tr-TR" sz="2800" dirty="0" err="1" smtClean="0"/>
              <a:t>Ülgen</a:t>
            </a:r>
            <a:r>
              <a:rPr lang="tr-TR" sz="2800" dirty="0" smtClean="0"/>
              <a:t>, Kadri M,</a:t>
            </a:r>
            <a:r>
              <a:rPr lang="tr-TR" sz="2800" dirty="0" err="1" smtClean="0"/>
              <a:t>rze</a:t>
            </a:r>
            <a:r>
              <a:rPr lang="tr-TR" sz="2800" dirty="0" smtClean="0"/>
              <a:t>, İşletmelerde </a:t>
            </a:r>
            <a:r>
              <a:rPr lang="tr-TR" sz="2800" dirty="0" smtClean="0"/>
              <a:t>Stratejik Yönetim, Beta Yayınları </a:t>
            </a:r>
            <a:r>
              <a:rPr lang="tr-TR" sz="2800" dirty="0" smtClean="0"/>
              <a:t>, 8.basım</a:t>
            </a:r>
            <a:r>
              <a:rPr lang="tr-TR" sz="2800" dirty="0" smtClean="0"/>
              <a:t>, 2016.</a:t>
            </a:r>
          </a:p>
          <a:p>
            <a:r>
              <a:rPr lang="tr-TR" sz="2800" dirty="0" smtClean="0"/>
              <a:t>Tamer </a:t>
            </a:r>
            <a:r>
              <a:rPr lang="tr-TR" sz="2800" dirty="0" err="1" smtClean="0"/>
              <a:t>Koçel</a:t>
            </a:r>
            <a:r>
              <a:rPr lang="tr-TR" sz="2800" dirty="0" smtClean="0"/>
              <a:t>, İşletme Yöneticiliği, Beta Yayınları, 2015</a:t>
            </a:r>
            <a:r>
              <a:rPr lang="tr-TR" sz="2800" dirty="0" smtClean="0"/>
              <a:t>.</a:t>
            </a:r>
            <a:r>
              <a:rPr lang="tr-TR" sz="2800" dirty="0" smtClean="0"/>
              <a:t> </a:t>
            </a:r>
          </a:p>
          <a:p>
            <a:pPr eaLnBrk="1" hangingPunct="1">
              <a:buFont typeface="Wingdings" pitchFamily="2" charset="2"/>
              <a:buNone/>
            </a:pPr>
            <a:endParaRPr lang="tr-TR" dirty="0" smtClean="0"/>
          </a:p>
        </p:txBody>
      </p:sp>
    </p:spTree>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accent4"/>
                </a:solidFill>
              </a:rPr>
              <a:t>Emniyette Olma Hakkı </a:t>
            </a:r>
            <a:endParaRPr lang="tr-TR" dirty="0">
              <a:solidFill>
                <a:schemeClr val="accent4"/>
              </a:solidFill>
            </a:endParaRPr>
          </a:p>
        </p:txBody>
      </p:sp>
      <p:sp>
        <p:nvSpPr>
          <p:cNvPr id="3" name="İçerik Yer Tutucusu 2"/>
          <p:cNvSpPr>
            <a:spLocks noGrp="1"/>
          </p:cNvSpPr>
          <p:nvPr>
            <p:ph idx="1"/>
          </p:nvPr>
        </p:nvSpPr>
        <p:spPr/>
        <p:txBody>
          <a:bodyPr>
            <a:normAutofit/>
          </a:bodyPr>
          <a:lstStyle/>
          <a:p>
            <a:pPr marL="0" indent="0" algn="ctr">
              <a:buNone/>
            </a:pPr>
            <a:endParaRPr lang="tr-TR" sz="3600" b="1" dirty="0" smtClean="0"/>
          </a:p>
          <a:p>
            <a:pPr marL="0" indent="0" algn="ctr">
              <a:buNone/>
            </a:pPr>
            <a:r>
              <a:rPr lang="tr-TR" sz="3600" b="1" dirty="0" smtClean="0">
                <a:solidFill>
                  <a:schemeClr val="accent4"/>
                </a:solidFill>
              </a:rPr>
              <a:t>Ürün Sorumluluğu:</a:t>
            </a:r>
          </a:p>
          <a:p>
            <a:pPr marL="0" indent="0" algn="ctr">
              <a:buNone/>
            </a:pPr>
            <a:r>
              <a:rPr lang="tr-TR" sz="3600" dirty="0" smtClean="0"/>
              <a:t>Üreticilerin </a:t>
            </a:r>
            <a:r>
              <a:rPr lang="tr-TR" sz="3600" dirty="0"/>
              <a:t>ürünlerinin neden olduğu zarar ve hasarlardan sorumlu </a:t>
            </a:r>
            <a:r>
              <a:rPr lang="tr-TR" sz="3600" dirty="0" smtClean="0"/>
              <a:t>olmalarıdır</a:t>
            </a:r>
            <a:r>
              <a:rPr lang="tr-TR" sz="3600" dirty="0"/>
              <a:t>.</a:t>
            </a:r>
          </a:p>
          <a:p>
            <a:pPr algn="ctr"/>
            <a:endParaRPr lang="tr-TR" sz="3600" dirty="0"/>
          </a:p>
        </p:txBody>
      </p:sp>
    </p:spTree>
    <p:extLst>
      <p:ext uri="{BB962C8B-B14F-4D97-AF65-F5344CB8AC3E}">
        <p14:creationId xmlns="" xmlns:p14="http://schemas.microsoft.com/office/powerpoint/2010/main" val="6973580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accent4"/>
                </a:solidFill>
              </a:rPr>
              <a:t>Bilgilendirilme Hakkı </a:t>
            </a:r>
            <a:endParaRPr lang="tr-TR" dirty="0">
              <a:solidFill>
                <a:schemeClr val="accent4"/>
              </a:solidFill>
            </a:endParaRPr>
          </a:p>
        </p:txBody>
      </p:sp>
      <p:pic>
        <p:nvPicPr>
          <p:cNvPr id="1536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7504" y="1665169"/>
            <a:ext cx="8928992" cy="41400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900889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fade">
                                      <p:cBhvr>
                                        <p:cTn id="10"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accent4"/>
                </a:solidFill>
              </a:rPr>
              <a:t>Seçme Hakkı </a:t>
            </a:r>
            <a:endParaRPr lang="tr-TR" dirty="0">
              <a:solidFill>
                <a:schemeClr val="accent4"/>
              </a:solidFill>
            </a:endParaRPr>
          </a:p>
        </p:txBody>
      </p:sp>
      <p:sp>
        <p:nvSpPr>
          <p:cNvPr id="3" name="İçerik Yer Tutucusu 2"/>
          <p:cNvSpPr>
            <a:spLocks noGrp="1"/>
          </p:cNvSpPr>
          <p:nvPr>
            <p:ph idx="1"/>
          </p:nvPr>
        </p:nvSpPr>
        <p:spPr/>
        <p:txBody>
          <a:bodyPr/>
          <a:lstStyle/>
          <a:p>
            <a:endParaRPr lang="tr-TR" dirty="0" smtClean="0"/>
          </a:p>
          <a:p>
            <a:r>
              <a:rPr lang="tr-TR" dirty="0" smtClean="0"/>
              <a:t>Tüketiciler </a:t>
            </a:r>
            <a:r>
              <a:rPr lang="tr-TR" dirty="0"/>
              <a:t>ihtiyaçları olan ve istedikleri ürünü seçme ve satın alma hakkına sahiptirler. Sosyal sorumluluğu olan şirketler bu durum kendi satışlarını ve kârlılıklarını azaltsa bile, bu hakkı korumak zorundadırlar. </a:t>
            </a:r>
          </a:p>
        </p:txBody>
      </p:sp>
    </p:spTree>
    <p:extLst>
      <p:ext uri="{BB962C8B-B14F-4D97-AF65-F5344CB8AC3E}">
        <p14:creationId xmlns="" xmlns:p14="http://schemas.microsoft.com/office/powerpoint/2010/main" val="120610168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accent4"/>
                </a:solidFill>
              </a:rPr>
              <a:t>İşitilme Hakkı </a:t>
            </a:r>
            <a:endParaRPr lang="tr-TR" dirty="0">
              <a:solidFill>
                <a:schemeClr val="accent4"/>
              </a:solidFill>
            </a:endParaRPr>
          </a:p>
        </p:txBody>
      </p:sp>
      <p:sp>
        <p:nvSpPr>
          <p:cNvPr id="3" name="İçerik Yer Tutucusu 2"/>
          <p:cNvSpPr>
            <a:spLocks noGrp="1"/>
          </p:cNvSpPr>
          <p:nvPr>
            <p:ph idx="1"/>
          </p:nvPr>
        </p:nvSpPr>
        <p:spPr/>
        <p:txBody>
          <a:bodyPr/>
          <a:lstStyle/>
          <a:p>
            <a:endParaRPr lang="tr-TR" dirty="0" smtClean="0"/>
          </a:p>
          <a:p>
            <a:r>
              <a:rPr lang="tr-TR" dirty="0" smtClean="0"/>
              <a:t>Tüketiciler </a:t>
            </a:r>
            <a:r>
              <a:rPr lang="tr-TR" dirty="0"/>
              <a:t>yasal şikâyetlerini uygun mercilere duyurabilmelidir. Çoğu şirket müşterilerinin şikâyetlerini işitebilmek için ciddi bir çaba gösterir. </a:t>
            </a:r>
          </a:p>
        </p:txBody>
      </p:sp>
    </p:spTree>
    <p:extLst>
      <p:ext uri="{BB962C8B-B14F-4D97-AF65-F5344CB8AC3E}">
        <p14:creationId xmlns="" xmlns:p14="http://schemas.microsoft.com/office/powerpoint/2010/main" val="8609023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8640"/>
            <a:ext cx="8229600" cy="1143000"/>
          </a:xfrm>
        </p:spPr>
        <p:txBody>
          <a:bodyPr>
            <a:normAutofit fontScale="90000"/>
          </a:bodyPr>
          <a:lstStyle/>
          <a:p>
            <a:r>
              <a:rPr lang="tr-TR" b="1" dirty="0">
                <a:solidFill>
                  <a:schemeClr val="accent2"/>
                </a:solidFill>
              </a:rPr>
              <a:t>Çalışanlara Karşı </a:t>
            </a:r>
            <a:r>
              <a:rPr lang="tr-TR" b="1" dirty="0" smtClean="0">
                <a:solidFill>
                  <a:schemeClr val="accent2"/>
                </a:solidFill>
              </a:rPr>
              <a:t>Sorumluluklar</a:t>
            </a:r>
            <a:br>
              <a:rPr lang="tr-TR" b="1" dirty="0" smtClean="0">
                <a:solidFill>
                  <a:schemeClr val="accent2"/>
                </a:solidFill>
              </a:rPr>
            </a:br>
            <a:r>
              <a:rPr lang="tr-TR" sz="4000" b="1" dirty="0">
                <a:solidFill>
                  <a:schemeClr val="accent4"/>
                </a:solidFill>
              </a:rPr>
              <a:t>İş Yeri Güvenliği </a:t>
            </a:r>
            <a:endParaRPr lang="tr-TR" dirty="0">
              <a:solidFill>
                <a:schemeClr val="accent4"/>
              </a:solidFill>
            </a:endParaRPr>
          </a:p>
        </p:txBody>
      </p:sp>
      <p:grpSp>
        <p:nvGrpSpPr>
          <p:cNvPr id="3" name="Grup 3"/>
          <p:cNvGrpSpPr/>
          <p:nvPr/>
        </p:nvGrpSpPr>
        <p:grpSpPr>
          <a:xfrm>
            <a:off x="107504" y="1628800"/>
            <a:ext cx="8928992" cy="4365142"/>
            <a:chOff x="107504" y="1700808"/>
            <a:chExt cx="8928992" cy="4365142"/>
          </a:xfrm>
        </p:grpSpPr>
        <p:pic>
          <p:nvPicPr>
            <p:cNvPr id="1638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95736" y="1700808"/>
              <a:ext cx="4752528" cy="3299139"/>
            </a:xfrm>
            <a:prstGeom prst="rect">
              <a:avLst/>
            </a:prstGeom>
            <a:noFill/>
            <a:ln>
              <a:noFill/>
            </a:ln>
            <a:effectLst>
              <a:outerShdw dist="35921" dir="2700000" algn="ctr" rotWithShape="0">
                <a:schemeClr val="bg2"/>
              </a:outerShdw>
              <a:softEdge rad="1270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7504" y="5301208"/>
              <a:ext cx="8928992" cy="7647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 xmlns:p14="http://schemas.microsoft.com/office/powerpoint/2010/main" val="20281359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accent4"/>
                </a:solidFill>
              </a:rPr>
              <a:t>Yaş Ayrımcılığı </a:t>
            </a:r>
            <a:endParaRPr lang="tr-TR" dirty="0">
              <a:solidFill>
                <a:schemeClr val="accent4"/>
              </a:solidFill>
            </a:endParaRPr>
          </a:p>
        </p:txBody>
      </p:sp>
      <p:grpSp>
        <p:nvGrpSpPr>
          <p:cNvPr id="3" name="Grup 3"/>
          <p:cNvGrpSpPr/>
          <p:nvPr/>
        </p:nvGrpSpPr>
        <p:grpSpPr>
          <a:xfrm>
            <a:off x="107504" y="1700808"/>
            <a:ext cx="8928992" cy="4032448"/>
            <a:chOff x="107504" y="1844824"/>
            <a:chExt cx="8928992" cy="4032448"/>
          </a:xfrm>
        </p:grpSpPr>
        <p:pic>
          <p:nvPicPr>
            <p:cNvPr id="2048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43608" y="1844824"/>
              <a:ext cx="7056784" cy="3122324"/>
            </a:xfrm>
            <a:prstGeom prst="rect">
              <a:avLst/>
            </a:prstGeom>
            <a:noFill/>
            <a:ln>
              <a:noFill/>
            </a:ln>
            <a:effectLst>
              <a:outerShdw dist="35921" dir="2700000" algn="ctr" rotWithShape="0">
                <a:schemeClr val="bg2"/>
              </a:outerShdw>
              <a:softEdge rad="1270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7504" y="5334643"/>
              <a:ext cx="8928992" cy="5426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 xmlns:p14="http://schemas.microsoft.com/office/powerpoint/2010/main" val="3544508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chemeClr val="accent4"/>
                </a:solidFill>
              </a:rPr>
              <a:t>Cinsel İstismar ve Cinsiyet Ayrımcılığı </a:t>
            </a:r>
            <a:endParaRPr lang="tr-TR" dirty="0">
              <a:solidFill>
                <a:schemeClr val="accent4"/>
              </a:solidFill>
            </a:endParaRPr>
          </a:p>
        </p:txBody>
      </p:sp>
      <p:sp>
        <p:nvSpPr>
          <p:cNvPr id="3" name="İçerik Yer Tutucusu 2"/>
          <p:cNvSpPr>
            <a:spLocks noGrp="1"/>
          </p:cNvSpPr>
          <p:nvPr>
            <p:ph idx="1"/>
          </p:nvPr>
        </p:nvSpPr>
        <p:spPr>
          <a:xfrm>
            <a:off x="457200" y="1888232"/>
            <a:ext cx="8229600" cy="3773016"/>
          </a:xfrm>
        </p:spPr>
        <p:txBody>
          <a:bodyPr/>
          <a:lstStyle/>
          <a:p>
            <a:r>
              <a:rPr lang="tr-TR" b="1" dirty="0" smtClean="0">
                <a:solidFill>
                  <a:schemeClr val="accent4"/>
                </a:solidFill>
              </a:rPr>
              <a:t>Cinsel İstismar: </a:t>
            </a:r>
            <a:r>
              <a:rPr lang="tr-TR" dirty="0"/>
              <a:t>İş yerinde kişinin cinsel doğasına ilişkin olarak gerçekleştirilen istenmeyen ve uygun olmayan </a:t>
            </a:r>
            <a:r>
              <a:rPr lang="tr-TR" dirty="0" smtClean="0"/>
              <a:t>davranışlardır.</a:t>
            </a:r>
          </a:p>
          <a:p>
            <a:endParaRPr lang="tr-TR" dirty="0"/>
          </a:p>
          <a:p>
            <a:r>
              <a:rPr lang="tr-TR" b="1" dirty="0" smtClean="0">
                <a:solidFill>
                  <a:schemeClr val="accent4"/>
                </a:solidFill>
              </a:rPr>
              <a:t>Cinsiyet Ayrımı: </a:t>
            </a:r>
            <a:r>
              <a:rPr lang="tr-TR" dirty="0"/>
              <a:t>Her iki cinsin de birbirine karşı yaptığı ayrımcılık, ama çoğunlukla kadınlara karşı yapılmaktadır.</a:t>
            </a:r>
          </a:p>
          <a:p>
            <a:endParaRPr lang="tr-TR" dirty="0"/>
          </a:p>
        </p:txBody>
      </p:sp>
    </p:spTree>
    <p:extLst>
      <p:ext uri="{BB962C8B-B14F-4D97-AF65-F5344CB8AC3E}">
        <p14:creationId xmlns="" xmlns:p14="http://schemas.microsoft.com/office/powerpoint/2010/main" val="21820972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chemeClr val="accent2"/>
                </a:solidFill>
              </a:rPr>
              <a:t>Yatırımcılara ve Finansal Topluluklara Karşı Sorumluluklar</a:t>
            </a:r>
            <a:endParaRPr lang="tr-TR" dirty="0">
              <a:solidFill>
                <a:schemeClr val="accent2"/>
              </a:solidFill>
            </a:endParaRPr>
          </a:p>
        </p:txBody>
      </p:sp>
      <p:sp>
        <p:nvSpPr>
          <p:cNvPr id="3" name="İçerik Yer Tutucusu 2"/>
          <p:cNvSpPr>
            <a:spLocks noGrp="1"/>
          </p:cNvSpPr>
          <p:nvPr>
            <p:ph idx="1"/>
          </p:nvPr>
        </p:nvSpPr>
        <p:spPr/>
        <p:txBody>
          <a:bodyPr/>
          <a:lstStyle/>
          <a:p>
            <a:endParaRPr lang="tr-TR" dirty="0" smtClean="0"/>
          </a:p>
          <a:p>
            <a:r>
              <a:rPr lang="tr-TR" dirty="0" smtClean="0"/>
              <a:t>Çoğu </a:t>
            </a:r>
            <a:r>
              <a:rPr lang="tr-TR" dirty="0"/>
              <a:t>işletmenin temel amacı hissedarları, yatırımcıları ve finansal topluluklar için kâr elde etmek olsa da, işletmeler etik ve yasal davranmalıdır. Bir şirket bu sorumluluğunu yerine getiremediği zaman, binlerce yatırımcı ve tüketici zarar görür.</a:t>
            </a:r>
          </a:p>
        </p:txBody>
      </p:sp>
    </p:spTree>
    <p:extLst>
      <p:ext uri="{BB962C8B-B14F-4D97-AF65-F5344CB8AC3E}">
        <p14:creationId xmlns="" xmlns:p14="http://schemas.microsoft.com/office/powerpoint/2010/main" val="19718409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85938" y="214313"/>
            <a:ext cx="5072062" cy="725487"/>
          </a:xfrm>
          <a:solidFill>
            <a:srgbClr val="0070C0"/>
          </a:solidFill>
        </p:spPr>
        <p:txBody>
          <a:bodyPr/>
          <a:lstStyle/>
          <a:p>
            <a:pPr eaLnBrk="1" hangingPunct="1">
              <a:defRPr/>
            </a:pPr>
            <a:r>
              <a:rPr lang="tr-TR" sz="3200" b="1" dirty="0" smtClean="0">
                <a:solidFill>
                  <a:srgbClr val="FF0000"/>
                </a:solidFill>
                <a:latin typeface="Futura Md BT" pitchFamily="34" charset="0"/>
              </a:rPr>
              <a:t>İŞLETMENİN ÖZEL AMAÇLARI</a:t>
            </a:r>
          </a:p>
        </p:txBody>
      </p:sp>
      <p:sp>
        <p:nvSpPr>
          <p:cNvPr id="12291" name="Rectangle 3"/>
          <p:cNvSpPr>
            <a:spLocks noGrp="1" noChangeArrowheads="1"/>
          </p:cNvSpPr>
          <p:nvPr>
            <p:ph type="body" idx="1"/>
          </p:nvPr>
        </p:nvSpPr>
        <p:spPr>
          <a:xfrm>
            <a:off x="0" y="928688"/>
            <a:ext cx="9144000" cy="5929312"/>
          </a:xfrm>
          <a:solidFill>
            <a:srgbClr val="3FCDFF"/>
          </a:solidFill>
        </p:spPr>
        <p:txBody>
          <a:bodyPr lIns="180000"/>
          <a:lstStyle/>
          <a:p>
            <a:pPr marL="533400" indent="-533400" eaLnBrk="1" hangingPunct="1">
              <a:spcBef>
                <a:spcPct val="0"/>
              </a:spcBef>
              <a:buFontTx/>
              <a:buNone/>
              <a:defRPr/>
            </a:pPr>
            <a:r>
              <a:rPr lang="tr-TR" sz="2400" b="1" dirty="0" smtClean="0">
                <a:latin typeface="Calibri" pitchFamily="34" charset="0"/>
              </a:rPr>
              <a:t>	</a:t>
            </a:r>
            <a:endParaRPr lang="tr-TR" sz="200" b="1" dirty="0" smtClean="0">
              <a:latin typeface="Calibri" pitchFamily="34" charset="0"/>
            </a:endParaRPr>
          </a:p>
          <a:p>
            <a:pPr marL="360363" indent="-360363" eaLnBrk="1" hangingPunct="1">
              <a:spcBef>
                <a:spcPct val="0"/>
              </a:spcBef>
              <a:buFontTx/>
              <a:buNone/>
              <a:defRPr/>
            </a:pPr>
            <a:r>
              <a:rPr lang="tr-TR" sz="2400" b="1" dirty="0" smtClean="0">
                <a:latin typeface="Calibri" pitchFamily="34" charset="0"/>
              </a:rPr>
              <a:t>	</a:t>
            </a:r>
          </a:p>
          <a:p>
            <a:pPr marL="360363" indent="-360363" eaLnBrk="1" hangingPunct="1">
              <a:spcBef>
                <a:spcPts val="300"/>
              </a:spcBef>
              <a:defRPr/>
            </a:pPr>
            <a:r>
              <a:rPr lang="tr-TR" dirty="0" smtClean="0">
                <a:solidFill>
                  <a:srgbClr val="FF0000"/>
                </a:solidFill>
                <a:latin typeface="Calibri" pitchFamily="34" charset="0"/>
              </a:rPr>
              <a:t>Daha kaliteli mal ve hizmet sunma</a:t>
            </a:r>
          </a:p>
          <a:p>
            <a:pPr marL="360363" indent="-360363" eaLnBrk="1" hangingPunct="1">
              <a:spcBef>
                <a:spcPts val="300"/>
              </a:spcBef>
              <a:defRPr/>
            </a:pPr>
            <a:r>
              <a:rPr lang="tr-TR" dirty="0" smtClean="0">
                <a:solidFill>
                  <a:srgbClr val="FF0000"/>
                </a:solidFill>
                <a:latin typeface="Calibri" pitchFamily="34" charset="0"/>
              </a:rPr>
              <a:t>Çalışanlara iyi ücret verme ve çalışma şartlarını iyileştirme</a:t>
            </a:r>
          </a:p>
          <a:p>
            <a:pPr marL="360363" indent="-360363" eaLnBrk="1" hangingPunct="1">
              <a:spcBef>
                <a:spcPts val="300"/>
              </a:spcBef>
              <a:defRPr/>
            </a:pPr>
            <a:r>
              <a:rPr lang="tr-TR" dirty="0" smtClean="0">
                <a:solidFill>
                  <a:srgbClr val="FF0000"/>
                </a:solidFill>
                <a:latin typeface="Calibri" pitchFamily="34" charset="0"/>
              </a:rPr>
              <a:t>Yönetici yetiştirme ve çalışanlarını eğitime</a:t>
            </a:r>
          </a:p>
          <a:p>
            <a:pPr marL="360363" indent="-360363" eaLnBrk="1" hangingPunct="1">
              <a:spcBef>
                <a:spcPts val="300"/>
              </a:spcBef>
              <a:defRPr/>
            </a:pPr>
            <a:r>
              <a:rPr lang="tr-TR" dirty="0" smtClean="0">
                <a:solidFill>
                  <a:srgbClr val="FF0000"/>
                </a:solidFill>
                <a:latin typeface="Calibri" pitchFamily="34" charset="0"/>
              </a:rPr>
              <a:t>Sürekli istihdam yaratma</a:t>
            </a:r>
          </a:p>
          <a:p>
            <a:pPr marL="360363" indent="-360363" eaLnBrk="1" hangingPunct="1">
              <a:spcBef>
                <a:spcPts val="300"/>
              </a:spcBef>
              <a:defRPr/>
            </a:pPr>
            <a:r>
              <a:rPr lang="tr-TR" dirty="0" smtClean="0">
                <a:solidFill>
                  <a:srgbClr val="FF0000"/>
                </a:solidFill>
                <a:latin typeface="Calibri" pitchFamily="34" charset="0"/>
              </a:rPr>
              <a:t>Kaliteli mal ve hizmet üretme</a:t>
            </a:r>
          </a:p>
          <a:p>
            <a:pPr marL="360363" indent="-360363" eaLnBrk="1" hangingPunct="1">
              <a:spcBef>
                <a:spcPts val="300"/>
              </a:spcBef>
              <a:defRPr/>
            </a:pPr>
            <a:r>
              <a:rPr lang="tr-TR" dirty="0" smtClean="0">
                <a:solidFill>
                  <a:srgbClr val="FF0000"/>
                </a:solidFill>
                <a:latin typeface="Calibri" pitchFamily="34" charset="0"/>
              </a:rPr>
              <a:t>Güvenilir bir işletme olma</a:t>
            </a:r>
            <a:endParaRPr lang="en-US" dirty="0" smtClean="0">
              <a:solidFill>
                <a:srgbClr val="FF0000"/>
              </a:solidFill>
              <a:latin typeface="Calibri" pitchFamily="34" charset="0"/>
            </a:endParaRPr>
          </a:p>
          <a:p>
            <a:pPr marL="360363" indent="-360363" eaLnBrk="1" hangingPunct="1">
              <a:spcBef>
                <a:spcPts val="300"/>
              </a:spcBef>
              <a:defRPr/>
            </a:pPr>
            <a:r>
              <a:rPr lang="tr-TR" dirty="0" smtClean="0">
                <a:solidFill>
                  <a:srgbClr val="FF0000"/>
                </a:solidFill>
                <a:latin typeface="Calibri" pitchFamily="34" charset="0"/>
              </a:rPr>
              <a:t>Bağımsız çalışma arzusu</a:t>
            </a:r>
          </a:p>
          <a:p>
            <a:pPr marL="360363" indent="-360363" eaLnBrk="1" hangingPunct="1">
              <a:spcBef>
                <a:spcPts val="300"/>
              </a:spcBef>
              <a:defRPr/>
            </a:pPr>
            <a:r>
              <a:rPr lang="tr-TR" dirty="0" smtClean="0">
                <a:solidFill>
                  <a:srgbClr val="FF0000"/>
                </a:solidFill>
                <a:latin typeface="Calibri" pitchFamily="34" charset="0"/>
              </a:rPr>
              <a:t>Sosyal prestij</a:t>
            </a:r>
            <a:r>
              <a:rPr lang="en-US" dirty="0" smtClean="0">
                <a:solidFill>
                  <a:srgbClr val="FF0000"/>
                </a:solidFill>
                <a:latin typeface="Calibri" pitchFamily="34" charset="0"/>
              </a:rPr>
              <a:t> </a:t>
            </a:r>
            <a:endParaRPr lang="tr-TR" dirty="0" smtClean="0">
              <a:solidFill>
                <a:srgbClr val="FF0000"/>
              </a:solidFill>
              <a:latin typeface="Calibri"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pPr eaLnBrk="1" hangingPunct="1">
              <a:defRPr/>
            </a:pPr>
            <a:r>
              <a:rPr lang="tr-TR" sz="4000" smtClean="0"/>
              <a:t>İşletmelerin Ekonomik Açıdan Yeri ve Önemi</a:t>
            </a:r>
          </a:p>
        </p:txBody>
      </p:sp>
      <p:sp>
        <p:nvSpPr>
          <p:cNvPr id="27651" name="Rectangle 3"/>
          <p:cNvSpPr>
            <a:spLocks noGrp="1" noChangeArrowheads="1"/>
          </p:cNvSpPr>
          <p:nvPr>
            <p:ph type="body" idx="1"/>
          </p:nvPr>
        </p:nvSpPr>
        <p:spPr/>
        <p:txBody>
          <a:bodyPr/>
          <a:lstStyle/>
          <a:p>
            <a:pPr eaLnBrk="1" hangingPunct="1"/>
            <a:endParaRPr lang="tr-TR" smtClean="0"/>
          </a:p>
          <a:p>
            <a:pPr eaLnBrk="1" hangingPunct="1"/>
            <a:endParaRPr lang="tr-TR" smtClean="0"/>
          </a:p>
          <a:p>
            <a:pPr eaLnBrk="1" hangingPunct="1">
              <a:buFont typeface="Wingdings" pitchFamily="2" charset="2"/>
              <a:buNone/>
            </a:pPr>
            <a:r>
              <a:rPr lang="tr-TR" smtClean="0"/>
              <a:t>Nedir?</a:t>
            </a:r>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pPr eaLnBrk="1" hangingPunct="1">
              <a:defRPr/>
            </a:pPr>
            <a:r>
              <a:rPr lang="tr-TR" smtClean="0"/>
              <a:t>İŞLETME</a:t>
            </a:r>
          </a:p>
        </p:txBody>
      </p:sp>
      <p:sp>
        <p:nvSpPr>
          <p:cNvPr id="19459" name="Rectangle 3"/>
          <p:cNvSpPr>
            <a:spLocks noGrp="1" noChangeArrowheads="1"/>
          </p:cNvSpPr>
          <p:nvPr>
            <p:ph type="body" idx="1"/>
          </p:nvPr>
        </p:nvSpPr>
        <p:spPr/>
        <p:txBody>
          <a:bodyPr/>
          <a:lstStyle/>
          <a:p>
            <a:pPr eaLnBrk="1" hangingPunct="1">
              <a:buFont typeface="Wingdings" pitchFamily="2" charset="2"/>
              <a:buNone/>
            </a:pPr>
            <a:r>
              <a:rPr lang="tr-TR" dirty="0" smtClean="0"/>
              <a:t>   Mal ve hizmetlerin üretimini ve/veya pazarlanmasını üstlenen birimler.</a:t>
            </a:r>
          </a:p>
          <a:p>
            <a:pPr eaLnBrk="1" hangingPunct="1">
              <a:buFont typeface="Wingdings" pitchFamily="2" charset="2"/>
              <a:buNone/>
            </a:pPr>
            <a:r>
              <a:rPr lang="tr-TR" dirty="0" smtClean="0"/>
              <a:t>   </a:t>
            </a:r>
          </a:p>
          <a:p>
            <a:pPr eaLnBrk="1" hangingPunct="1">
              <a:buFont typeface="Wingdings" pitchFamily="2" charset="2"/>
              <a:buNone/>
            </a:pPr>
            <a:r>
              <a:rPr lang="tr-TR" dirty="0" smtClean="0"/>
              <a:t>   Ekonomik mal veya hizmet üretmek ve/veya pazarlamak için faaliyette bulunan kuruluşlardır.  </a:t>
            </a:r>
          </a:p>
        </p:txBody>
      </p:sp>
    </p:spTree>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pPr eaLnBrk="1" hangingPunct="1">
              <a:defRPr/>
            </a:pPr>
            <a:r>
              <a:rPr lang="tr-TR" sz="4000" smtClean="0"/>
              <a:t>İşletmelerin Ekonomik Açıdan Yeri ve Önemi </a:t>
            </a:r>
          </a:p>
        </p:txBody>
      </p:sp>
      <p:sp>
        <p:nvSpPr>
          <p:cNvPr id="28675" name="Rectangle 3"/>
          <p:cNvSpPr>
            <a:spLocks noGrp="1" noChangeArrowheads="1"/>
          </p:cNvSpPr>
          <p:nvPr>
            <p:ph type="body" idx="1"/>
          </p:nvPr>
        </p:nvSpPr>
        <p:spPr/>
        <p:txBody>
          <a:bodyPr/>
          <a:lstStyle/>
          <a:p>
            <a:pPr eaLnBrk="1" hangingPunct="1">
              <a:buFont typeface="Wingdings" pitchFamily="2" charset="2"/>
              <a:buNone/>
            </a:pPr>
            <a:r>
              <a:rPr lang="tr-TR" smtClean="0"/>
              <a:t>	1. İşletmelerin üretim üniteleri veya birimleri olmaları,</a:t>
            </a:r>
          </a:p>
          <a:p>
            <a:pPr eaLnBrk="1" hangingPunct="1">
              <a:buFont typeface="Wingdings" pitchFamily="2" charset="2"/>
              <a:buNone/>
            </a:pPr>
            <a:r>
              <a:rPr lang="tr-TR" smtClean="0"/>
              <a:t>	2. İşletmelerin yaratıcı birer ünite olmaları,</a:t>
            </a:r>
          </a:p>
          <a:p>
            <a:pPr eaLnBrk="1" hangingPunct="1">
              <a:buFont typeface="Wingdings" pitchFamily="2" charset="2"/>
              <a:buNone/>
            </a:pPr>
            <a:r>
              <a:rPr lang="tr-TR" smtClean="0"/>
              <a:t>	3. İşletmelerin bölgelerin ekonomik gelişmesine katkıda bulunmaları, </a:t>
            </a:r>
          </a:p>
          <a:p>
            <a:pPr eaLnBrk="1" hangingPunct="1">
              <a:buFont typeface="Wingdings" pitchFamily="2" charset="2"/>
              <a:buNone/>
            </a:pPr>
            <a:r>
              <a:rPr lang="tr-TR" smtClean="0"/>
              <a:t>	4. İşletmelerin tasarrufların değerlendirilmesini sağlamaları,</a:t>
            </a:r>
          </a:p>
          <a:p>
            <a:pPr eaLnBrk="1" hangingPunct="1">
              <a:buFont typeface="Wingdings" pitchFamily="2" charset="2"/>
              <a:buNone/>
            </a:pPr>
            <a:r>
              <a:rPr lang="tr-TR" smtClean="0"/>
              <a:t>	5. İstihdam sağlamaları,</a:t>
            </a:r>
          </a:p>
        </p:txBody>
      </p:sp>
    </p:spTree>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pPr eaLnBrk="1" hangingPunct="1">
              <a:defRPr/>
            </a:pPr>
            <a:r>
              <a:rPr lang="tr-TR" smtClean="0"/>
              <a:t>				?</a:t>
            </a:r>
          </a:p>
        </p:txBody>
      </p:sp>
      <p:sp>
        <p:nvSpPr>
          <p:cNvPr id="29699" name="Rectangle 3"/>
          <p:cNvSpPr>
            <a:spLocks noGrp="1" noChangeArrowheads="1"/>
          </p:cNvSpPr>
          <p:nvPr>
            <p:ph type="body" idx="1"/>
          </p:nvPr>
        </p:nvSpPr>
        <p:spPr/>
        <p:txBody>
          <a:bodyPr/>
          <a:lstStyle/>
          <a:p>
            <a:pPr eaLnBrk="1" hangingPunct="1"/>
            <a:r>
              <a:rPr lang="tr-TR" b="1" smtClean="0"/>
              <a:t>Üretim nedir?</a:t>
            </a:r>
          </a:p>
          <a:p>
            <a:pPr eaLnBrk="1" hangingPunct="1"/>
            <a:endParaRPr lang="tr-TR" b="1" smtClean="0"/>
          </a:p>
          <a:p>
            <a:pPr eaLnBrk="1" hangingPunct="1"/>
            <a:r>
              <a:rPr lang="tr-TR" b="1" smtClean="0"/>
              <a:t>Üretim Faktörleri nelerden oluşur?</a:t>
            </a:r>
          </a:p>
        </p:txBody>
      </p:sp>
    </p:spTree>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8596" y="-285776"/>
            <a:ext cx="8229600" cy="1143000"/>
          </a:xfrm>
        </p:spPr>
        <p:txBody>
          <a:bodyPr/>
          <a:lstStyle/>
          <a:p>
            <a:r>
              <a:rPr lang="tr-TR" b="1" dirty="0">
                <a:solidFill>
                  <a:schemeClr val="accent1"/>
                </a:solidFill>
              </a:rPr>
              <a:t>Üretim Faktörleri</a:t>
            </a:r>
            <a:endParaRPr lang="tr-TR" dirty="0">
              <a:solidFill>
                <a:schemeClr val="accent1"/>
              </a:solidFill>
            </a:endParaRPr>
          </a:p>
        </p:txBody>
      </p:sp>
      <p:sp>
        <p:nvSpPr>
          <p:cNvPr id="3" name="İçerik Yer Tutucusu 2"/>
          <p:cNvSpPr>
            <a:spLocks noGrp="1"/>
          </p:cNvSpPr>
          <p:nvPr>
            <p:ph idx="1"/>
          </p:nvPr>
        </p:nvSpPr>
        <p:spPr>
          <a:xfrm>
            <a:off x="428596" y="714356"/>
            <a:ext cx="8229600" cy="4525963"/>
          </a:xfrm>
        </p:spPr>
        <p:txBody>
          <a:bodyPr/>
          <a:lstStyle/>
          <a:p>
            <a:r>
              <a:rPr lang="tr-TR" sz="2800" dirty="0" smtClean="0">
                <a:solidFill>
                  <a:schemeClr val="accent1"/>
                </a:solidFill>
              </a:rPr>
              <a:t>Üretim Faktörleri: </a:t>
            </a:r>
            <a:r>
              <a:rPr lang="tr-TR" sz="2800" dirty="0" smtClean="0"/>
              <a:t>Doğal </a:t>
            </a:r>
            <a:r>
              <a:rPr lang="tr-TR" sz="2800" dirty="0"/>
              <a:t>kaynaklar, </a:t>
            </a:r>
            <a:r>
              <a:rPr lang="tr-TR" sz="2800" dirty="0" smtClean="0"/>
              <a:t>sermaye (üretimde kullanılan her türlü </a:t>
            </a:r>
            <a:r>
              <a:rPr lang="tr-TR" sz="2800" dirty="0" err="1" smtClean="0"/>
              <a:t>makina</a:t>
            </a:r>
            <a:r>
              <a:rPr lang="tr-TR" sz="2800" dirty="0" smtClean="0"/>
              <a:t>, alet, donanım ve binalar gibi fiziki üretim araçları), </a:t>
            </a:r>
            <a:r>
              <a:rPr lang="tr-TR" sz="2800" dirty="0"/>
              <a:t>insan kaynakları ve girişimcilik.</a:t>
            </a:r>
          </a:p>
          <a:p>
            <a:endParaRPr lang="tr-TR" dirty="0"/>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4282" y="3071810"/>
            <a:ext cx="8756176" cy="34306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714739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fontScale="92500" lnSpcReduction="20000"/>
          </a:bodyPr>
          <a:lstStyle/>
          <a:p>
            <a:r>
              <a:rPr lang="tr-TR" b="1" dirty="0" smtClean="0">
                <a:solidFill>
                  <a:schemeClr val="accent1"/>
                </a:solidFill>
              </a:rPr>
              <a:t>Doğal Kaynaklar: </a:t>
            </a:r>
            <a:r>
              <a:rPr lang="tr-TR" dirty="0"/>
              <a:t>Maden yatakları, ormanlar, inşaat alanları, tarım arazileri de dâhil kendi doğal halleriyle yararlı olan tüm üretim girdileridir</a:t>
            </a:r>
            <a:r>
              <a:rPr lang="tr-TR" dirty="0" smtClean="0"/>
              <a:t>.</a:t>
            </a:r>
          </a:p>
          <a:p>
            <a:endParaRPr lang="tr-TR" dirty="0"/>
          </a:p>
          <a:p>
            <a:r>
              <a:rPr lang="tr-TR" b="1" dirty="0" smtClean="0">
                <a:solidFill>
                  <a:schemeClr val="accent1"/>
                </a:solidFill>
              </a:rPr>
              <a:t>Sermaye: </a:t>
            </a:r>
            <a:r>
              <a:rPr lang="tr-TR" b="1" dirty="0" smtClean="0"/>
              <a:t>M</a:t>
            </a:r>
            <a:r>
              <a:rPr lang="tr-TR" dirty="0" smtClean="0"/>
              <a:t>akine, alet, donanım, araçlar</a:t>
            </a:r>
            <a:r>
              <a:rPr lang="tr-TR" dirty="0"/>
              <a:t>, bilgi ve fiziksel tesisleri içeren üretim girdisidir</a:t>
            </a:r>
            <a:r>
              <a:rPr lang="tr-TR" dirty="0" smtClean="0"/>
              <a:t>. “İşletmenin amacına ve üretim faaliyetlerine uygun olarak toplanmış maddi ve gayri maddi varlıkların tümü" </a:t>
            </a:r>
          </a:p>
          <a:p>
            <a:endParaRPr lang="tr-TR" dirty="0" smtClean="0"/>
          </a:p>
          <a:p>
            <a:r>
              <a:rPr lang="tr-TR" b="1" dirty="0" smtClean="0">
                <a:solidFill>
                  <a:schemeClr val="accent1"/>
                </a:solidFill>
              </a:rPr>
              <a:t>İnsan Kaynakları: </a:t>
            </a:r>
            <a:r>
              <a:rPr lang="tr-TR" dirty="0" smtClean="0"/>
              <a:t>Hem </a:t>
            </a:r>
            <a:r>
              <a:rPr lang="tr-TR" dirty="0"/>
              <a:t>bedeni iş gücünü hem de çalışanlar tarafından </a:t>
            </a:r>
            <a:r>
              <a:rPr lang="tr-TR" dirty="0" smtClean="0"/>
              <a:t>katkıda </a:t>
            </a:r>
            <a:r>
              <a:rPr lang="tr-TR" dirty="0"/>
              <a:t>bulunulan entelektüel girdileri kapsayan, çalışan herkesi içeren üretim </a:t>
            </a:r>
            <a:r>
              <a:rPr lang="tr-TR" dirty="0" smtClean="0"/>
              <a:t>girdileridir</a:t>
            </a:r>
            <a:r>
              <a:rPr lang="tr-TR" dirty="0"/>
              <a:t>.</a:t>
            </a:r>
          </a:p>
          <a:p>
            <a:endParaRPr lang="tr-TR" dirty="0"/>
          </a:p>
          <a:p>
            <a:endParaRPr lang="tr-TR" dirty="0"/>
          </a:p>
        </p:txBody>
      </p:sp>
    </p:spTree>
    <p:extLst>
      <p:ext uri="{BB962C8B-B14F-4D97-AF65-F5344CB8AC3E}">
        <p14:creationId xmlns="" xmlns:p14="http://schemas.microsoft.com/office/powerpoint/2010/main" val="24215729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chemeClr val="accent2"/>
                </a:solidFill>
              </a:rPr>
              <a:t>Girişimcilik</a:t>
            </a:r>
            <a:endParaRPr lang="tr-TR" dirty="0">
              <a:solidFill>
                <a:schemeClr val="accent2"/>
              </a:solidFill>
            </a:endParaRPr>
          </a:p>
        </p:txBody>
      </p:sp>
      <p:sp>
        <p:nvSpPr>
          <p:cNvPr id="3" name="İçerik Yer Tutucusu 2"/>
          <p:cNvSpPr>
            <a:spLocks noGrp="1"/>
          </p:cNvSpPr>
          <p:nvPr>
            <p:ph idx="1"/>
          </p:nvPr>
        </p:nvSpPr>
        <p:spPr/>
        <p:txBody>
          <a:bodyPr>
            <a:normAutofit/>
          </a:bodyPr>
          <a:lstStyle/>
          <a:p>
            <a:pPr marL="0" indent="0" algn="ctr">
              <a:buNone/>
            </a:pPr>
            <a:endParaRPr lang="tr-TR" sz="3600" b="1" dirty="0" smtClean="0"/>
          </a:p>
          <a:p>
            <a:pPr marL="0" indent="0" algn="ctr">
              <a:buNone/>
            </a:pPr>
            <a:r>
              <a:rPr lang="tr-TR" sz="3600" b="1" dirty="0" smtClean="0">
                <a:solidFill>
                  <a:schemeClr val="accent2"/>
                </a:solidFill>
              </a:rPr>
              <a:t>Girişimci:</a:t>
            </a:r>
          </a:p>
          <a:p>
            <a:pPr marL="0" indent="0" algn="ctr">
              <a:buNone/>
            </a:pPr>
            <a:r>
              <a:rPr lang="tr-TR" sz="3600" dirty="0" smtClean="0"/>
              <a:t>İş </a:t>
            </a:r>
            <a:r>
              <a:rPr lang="tr-TR" sz="3600" dirty="0"/>
              <a:t>kurmak ve işletmek için kârlı bir fırsat arayan ve gerekli riskleri üzerine alan kişidir.</a:t>
            </a:r>
          </a:p>
          <a:p>
            <a:pPr algn="ctr"/>
            <a:endParaRPr lang="tr-TR" sz="3600" dirty="0"/>
          </a:p>
        </p:txBody>
      </p:sp>
    </p:spTree>
    <p:extLst>
      <p:ext uri="{BB962C8B-B14F-4D97-AF65-F5344CB8AC3E}">
        <p14:creationId xmlns="" xmlns:p14="http://schemas.microsoft.com/office/powerpoint/2010/main" val="138556015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1139" y="44624"/>
            <a:ext cx="7779293" cy="68135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Komut Düğmesi: İleri veya Sonraki 3">
            <a:hlinkClick r:id="" action="ppaction://hlinkshowjump?jump=nextslide" highlightClick="1"/>
          </p:cNvPr>
          <p:cNvSpPr/>
          <p:nvPr/>
        </p:nvSpPr>
        <p:spPr>
          <a:xfrm>
            <a:off x="2641672" y="4293096"/>
            <a:ext cx="504056" cy="36004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p:nvSpPr>
          <p:cNvPr id="6" name="Komut Düğmesi: İleri veya Sonraki 5">
            <a:hlinkClick r:id="rId3" action="ppaction://hlinksldjump" highlightClick="1"/>
          </p:cNvPr>
          <p:cNvSpPr/>
          <p:nvPr/>
        </p:nvSpPr>
        <p:spPr>
          <a:xfrm>
            <a:off x="2641672" y="5229200"/>
            <a:ext cx="504056" cy="36004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p:nvSpPr>
          <p:cNvPr id="7" name="Komut Düğmesi: İleri veya Sonraki 6">
            <a:hlinkClick r:id="" action="ppaction://noaction" highlightClick="1"/>
          </p:cNvPr>
          <p:cNvSpPr/>
          <p:nvPr/>
        </p:nvSpPr>
        <p:spPr>
          <a:xfrm>
            <a:off x="1187624" y="6021288"/>
            <a:ext cx="504056" cy="36004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p:nvSpPr>
          <p:cNvPr id="5" name="Metin kutusu 4"/>
          <p:cNvSpPr txBox="1"/>
          <p:nvPr/>
        </p:nvSpPr>
        <p:spPr>
          <a:xfrm>
            <a:off x="1835696" y="6021288"/>
            <a:ext cx="4608512" cy="400110"/>
          </a:xfrm>
          <a:prstGeom prst="rect">
            <a:avLst/>
          </a:prstGeom>
          <a:noFill/>
        </p:spPr>
        <p:txBody>
          <a:bodyPr wrap="square" rtlCol="0">
            <a:spAutoFit/>
          </a:bodyPr>
          <a:lstStyle/>
          <a:p>
            <a:r>
              <a:rPr lang="tr-TR" sz="2000" b="1" dirty="0" smtClean="0"/>
              <a:t>İlişkili olan konuya gitmek için tıklayınız… </a:t>
            </a:r>
            <a:endParaRPr lang="tr-TR" sz="2000" b="1" dirty="0"/>
          </a:p>
        </p:txBody>
      </p:sp>
    </p:spTree>
    <p:extLst>
      <p:ext uri="{BB962C8B-B14F-4D97-AF65-F5344CB8AC3E}">
        <p14:creationId xmlns="" xmlns:p14="http://schemas.microsoft.com/office/powerpoint/2010/main" val="22739554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714348" y="0"/>
            <a:ext cx="8080375" cy="1143000"/>
          </a:xfrm>
        </p:spPr>
        <p:txBody>
          <a:bodyPr/>
          <a:lstStyle/>
          <a:p>
            <a:pPr eaLnBrk="1" hangingPunct="1">
              <a:defRPr/>
            </a:pPr>
            <a:r>
              <a:rPr lang="tr-TR" dirty="0" smtClean="0"/>
              <a:t>Önemli Kavramlar</a:t>
            </a:r>
          </a:p>
        </p:txBody>
      </p:sp>
      <p:sp>
        <p:nvSpPr>
          <p:cNvPr id="32771" name="Rectangle 3"/>
          <p:cNvSpPr>
            <a:spLocks noGrp="1" noChangeArrowheads="1"/>
          </p:cNvSpPr>
          <p:nvPr>
            <p:ph type="body" idx="1"/>
          </p:nvPr>
        </p:nvSpPr>
        <p:spPr>
          <a:xfrm>
            <a:off x="500034" y="857232"/>
            <a:ext cx="7961341" cy="4524388"/>
          </a:xfrm>
        </p:spPr>
        <p:txBody>
          <a:bodyPr/>
          <a:lstStyle/>
          <a:p>
            <a:pPr eaLnBrk="1" hangingPunct="1"/>
            <a:endParaRPr lang="tr-TR" dirty="0" smtClean="0"/>
          </a:p>
          <a:p>
            <a:pPr eaLnBrk="1" hangingPunct="1"/>
            <a:r>
              <a:rPr lang="tr-TR" dirty="0" smtClean="0"/>
              <a:t>İhtiyaç: İhtiyaç, karşılanmadığı zaman acı ve üzüntü, karşılandığında ise mutluluk (haz) veren bir duygudur.</a:t>
            </a:r>
          </a:p>
          <a:p>
            <a:pPr eaLnBrk="1" hangingPunct="1"/>
            <a:r>
              <a:rPr lang="tr-TR" dirty="0" smtClean="0"/>
              <a:t>İstek: İhtiyacın nasıl giderileceği isteğe bağlıdır.</a:t>
            </a:r>
          </a:p>
          <a:p>
            <a:pPr eaLnBrk="1" hangingPunct="1"/>
            <a:r>
              <a:rPr lang="tr-TR" dirty="0" smtClean="0"/>
              <a:t>Talep: Satın alma gücüyle desteklenmiş isteklerdir.</a:t>
            </a:r>
          </a:p>
          <a:p>
            <a:pPr eaLnBrk="1" hangingPunct="1"/>
            <a:r>
              <a:rPr lang="tr-TR" dirty="0" smtClean="0"/>
              <a:t>Pazar: Alıcılar; belirli bir ihtiyacı, bu ihtiyacı karşılayacak istek ve arzusu, alım gücüne sahip olan, harcayacak geliri olan özel ya da tüzel kişilerden oluşan tüketici</a:t>
            </a:r>
          </a:p>
        </p:txBody>
      </p:sp>
    </p:spTree>
  </p:cSld>
  <p:clrMapOvr>
    <a:masterClrMapping/>
  </p:clrMapOvr>
  <p:transition spd="slow">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hangingPunct="1">
              <a:defRPr/>
            </a:pPr>
            <a:r>
              <a:rPr lang="tr-TR" dirty="0" smtClean="0"/>
              <a:t>Önemli Kavramlar</a:t>
            </a:r>
          </a:p>
        </p:txBody>
      </p:sp>
      <p:sp>
        <p:nvSpPr>
          <p:cNvPr id="35843" name="2 İçerik Yer Tutucusu"/>
          <p:cNvSpPr>
            <a:spLocks noGrp="1"/>
          </p:cNvSpPr>
          <p:nvPr>
            <p:ph idx="1"/>
          </p:nvPr>
        </p:nvSpPr>
        <p:spPr/>
        <p:txBody>
          <a:bodyPr/>
          <a:lstStyle/>
          <a:p>
            <a:pPr eaLnBrk="1" hangingPunct="1"/>
            <a:r>
              <a:rPr lang="tr-TR" b="1" smtClean="0"/>
              <a:t>İkame mal:</a:t>
            </a:r>
            <a:r>
              <a:rPr lang="tr-TR" smtClean="0"/>
              <a:t> birbirinin yerine kullanılabilen mallar. (zeytin yağı, ayçiçek yağı)</a:t>
            </a:r>
          </a:p>
          <a:p>
            <a:pPr eaLnBrk="1" hangingPunct="1"/>
            <a:r>
              <a:rPr lang="tr-TR" b="1" smtClean="0"/>
              <a:t>Tamamlayıcı mallar:</a:t>
            </a:r>
            <a:r>
              <a:rPr lang="tr-TR" smtClean="0"/>
              <a:t> biri olmadan diğeri kullanılamayan (şeker ve çay, otomobil ve benzin)</a:t>
            </a:r>
          </a:p>
          <a:p>
            <a:pPr eaLnBrk="1" hangingPunct="1"/>
            <a:r>
              <a:rPr lang="tr-TR" smtClean="0"/>
              <a:t>Tüketici: Mal ve hizmetleri doğrudan doğruya kullanarak gereksinmeleri tatmin eden insana denir</a:t>
            </a:r>
            <a:br>
              <a:rPr lang="tr-TR" smtClean="0"/>
            </a:br>
            <a:endParaRPr lang="tr-TR" smtClean="0"/>
          </a:p>
        </p:txBody>
      </p:sp>
    </p:spTree>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hangingPunct="1">
              <a:defRPr/>
            </a:pPr>
            <a:r>
              <a:rPr lang="tr-TR" dirty="0" smtClean="0"/>
              <a:t>Önemli Kavramlar</a:t>
            </a:r>
          </a:p>
        </p:txBody>
      </p:sp>
      <p:sp>
        <p:nvSpPr>
          <p:cNvPr id="33795" name="2 İçerik Yer Tutucusu"/>
          <p:cNvSpPr>
            <a:spLocks noGrp="1"/>
          </p:cNvSpPr>
          <p:nvPr>
            <p:ph idx="1"/>
          </p:nvPr>
        </p:nvSpPr>
        <p:spPr/>
        <p:txBody>
          <a:bodyPr/>
          <a:lstStyle/>
          <a:p>
            <a:pPr eaLnBrk="1" hangingPunct="1"/>
            <a:r>
              <a:rPr lang="tr-TR" b="1" dirty="0" smtClean="0"/>
              <a:t>Hizmet</a:t>
            </a:r>
            <a:r>
              <a:rPr lang="tr-TR" dirty="0" smtClean="0"/>
              <a:t> : İhtiyaçları tatmin etmesine karşın maddi özelliği olmayan şeylerdir</a:t>
            </a:r>
            <a:br>
              <a:rPr lang="tr-TR" dirty="0" smtClean="0"/>
            </a:br>
            <a:r>
              <a:rPr lang="tr-TR" dirty="0" smtClean="0"/>
              <a:t>-Kişisel Hizmet: Berber,dişçi,hizmetçi,</a:t>
            </a:r>
            <a:br>
              <a:rPr lang="tr-TR" dirty="0" smtClean="0"/>
            </a:br>
            <a:r>
              <a:rPr lang="tr-TR" dirty="0" smtClean="0"/>
              <a:t>-Ticari  Hizmet:üretim organizasyonu oluşturan birimlerin sundukları hizmettir.ulaşım,bankacılık,ticaret,</a:t>
            </a:r>
          </a:p>
          <a:p>
            <a:pPr eaLnBrk="1" hangingPunct="1">
              <a:buNone/>
            </a:pPr>
            <a:endParaRPr lang="tr-TR" dirty="0" smtClean="0"/>
          </a:p>
        </p:txBody>
      </p:sp>
    </p:spTree>
  </p:cSld>
  <p:clrMapOvr>
    <a:masterClrMapping/>
  </p:clrMapOvr>
  <p:transition spd="slow">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0"/>
            <a:ext cx="8080375" cy="1143000"/>
          </a:xfrm>
        </p:spPr>
        <p:txBody>
          <a:bodyPr/>
          <a:lstStyle/>
          <a:p>
            <a:pPr eaLnBrk="1" hangingPunct="1">
              <a:defRPr/>
            </a:pPr>
            <a:r>
              <a:rPr lang="tr-TR" dirty="0" smtClean="0"/>
              <a:t>Önemli Kavramlar</a:t>
            </a:r>
          </a:p>
        </p:txBody>
      </p:sp>
      <p:sp>
        <p:nvSpPr>
          <p:cNvPr id="34819" name="2 İçerik Yer Tutucusu"/>
          <p:cNvSpPr>
            <a:spLocks noGrp="1"/>
          </p:cNvSpPr>
          <p:nvPr>
            <p:ph idx="1"/>
          </p:nvPr>
        </p:nvSpPr>
        <p:spPr>
          <a:xfrm>
            <a:off x="642910" y="1214422"/>
            <a:ext cx="7772400" cy="4114800"/>
          </a:xfrm>
        </p:spPr>
        <p:txBody>
          <a:bodyPr/>
          <a:lstStyle/>
          <a:p>
            <a:pPr eaLnBrk="1" hangingPunct="1"/>
            <a:r>
              <a:rPr lang="tr-TR" sz="2800" b="1" dirty="0" smtClean="0"/>
              <a:t>Talep</a:t>
            </a:r>
            <a:r>
              <a:rPr lang="tr-TR" sz="2800" dirty="0" smtClean="0"/>
              <a:t>: Satın alma gücü ile desteklenen isteğe denir.</a:t>
            </a:r>
          </a:p>
          <a:p>
            <a:pPr eaLnBrk="1" hangingPunct="1"/>
            <a:r>
              <a:rPr lang="tr-TR" sz="2800" dirty="0" smtClean="0"/>
              <a:t>Talep kanunu: Bir malın fiyatı düştükçe alıcıların ondan talep edecekleri miktarların artması, fiyatı yükseldikçe bu miktarların azalmasıdır.</a:t>
            </a:r>
          </a:p>
          <a:p>
            <a:pPr eaLnBrk="1" hangingPunct="1"/>
            <a:r>
              <a:rPr lang="tr-TR" sz="2800" b="1" dirty="0" smtClean="0"/>
              <a:t>Arz:</a:t>
            </a:r>
            <a:r>
              <a:rPr lang="tr-TR" sz="2800" dirty="0" smtClean="0"/>
              <a:t> Diğer değişkenler sabitken,belli bir zaman diliminde piyasada üreticilerin değişik fiyat düzeylerinde satmaya hazır oldukları mal ve hizmet miktarıdır.</a:t>
            </a:r>
          </a:p>
          <a:p>
            <a:pPr eaLnBrk="1" hangingPunct="1"/>
            <a:r>
              <a:rPr lang="tr-TR" sz="2800" dirty="0" smtClean="0"/>
              <a:t>Arz Kanunu: Bir malın satılmak istenen miktarıyla fiyatı arasındaki doğru yönlü ilişkidir.*bir malın fiyatı arttıkça arz miktarı artar,fiyatı düştükçe arz  miktarı da düşer.</a:t>
            </a:r>
          </a:p>
        </p:txBody>
      </p:sp>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t>
            </a:r>
            <a:endParaRPr lang="tr-TR" dirty="0"/>
          </a:p>
        </p:txBody>
      </p:sp>
      <p:sp>
        <p:nvSpPr>
          <p:cNvPr id="3" name="2 İçerik Yer Tutucusu"/>
          <p:cNvSpPr>
            <a:spLocks noGrp="1"/>
          </p:cNvSpPr>
          <p:nvPr>
            <p:ph idx="1"/>
          </p:nvPr>
        </p:nvSpPr>
        <p:spPr>
          <a:xfrm>
            <a:off x="428596" y="1000108"/>
            <a:ext cx="7772400" cy="4114800"/>
          </a:xfrm>
        </p:spPr>
        <p:txBody>
          <a:bodyPr/>
          <a:lstStyle/>
          <a:p>
            <a:r>
              <a:rPr lang="tr-TR" b="1" dirty="0" err="1" smtClean="0">
                <a:solidFill>
                  <a:schemeClr val="accent1"/>
                </a:solidFill>
              </a:rPr>
              <a:t>Mikroiktisat</a:t>
            </a:r>
            <a:r>
              <a:rPr lang="tr-TR" b="1" dirty="0" smtClean="0">
                <a:solidFill>
                  <a:schemeClr val="accent1"/>
                </a:solidFill>
              </a:rPr>
              <a:t>: </a:t>
            </a:r>
            <a:r>
              <a:rPr lang="tr-TR" dirty="0" smtClean="0"/>
              <a:t>Bireysel tüketiciler, aileler ve de işletmeler gibi küçük iktisadi birimlerin incelenmesi.</a:t>
            </a:r>
          </a:p>
          <a:p>
            <a:r>
              <a:rPr lang="tr-TR" b="1" dirty="0" smtClean="0">
                <a:solidFill>
                  <a:schemeClr val="accent1"/>
                </a:solidFill>
              </a:rPr>
              <a:t>İktisat: </a:t>
            </a:r>
            <a:r>
              <a:rPr lang="tr-TR" dirty="0" smtClean="0"/>
              <a:t>Bireylerin ve ülkelerin kıt iktisadi kaynakların dağıtımında yaptıkları tercihleri inceleyen sosyal bilim.</a:t>
            </a:r>
          </a:p>
          <a:p>
            <a:r>
              <a:rPr lang="tr-TR" b="1" dirty="0" err="1" smtClean="0">
                <a:solidFill>
                  <a:schemeClr val="accent1"/>
                </a:solidFill>
              </a:rPr>
              <a:t>Makroiktisat</a:t>
            </a:r>
            <a:r>
              <a:rPr lang="tr-TR" b="1" dirty="0" smtClean="0">
                <a:solidFill>
                  <a:schemeClr val="accent1"/>
                </a:solidFill>
              </a:rPr>
              <a:t>: </a:t>
            </a:r>
            <a:r>
              <a:rPr lang="tr-TR" dirty="0" smtClean="0"/>
              <a:t>Bir ekonominin kaynakları nasıl koruyup dağıttığı ve devlet politikalarının insanların yaşam standardını nasıl etkilediği gibi bir ülkenin genel ekonomik konularının incelenmesi.</a:t>
            </a:r>
          </a:p>
          <a:p>
            <a:endParaRPr lang="tr-TR" dirty="0"/>
          </a:p>
        </p:txBody>
      </p:sp>
    </p:spTree>
  </p:cSld>
  <p:clrMapOvr>
    <a:masterClrMapping/>
  </p:clrMapOvr>
  <p:transition spd="slow">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14375" y="0"/>
            <a:ext cx="8080375" cy="1143000"/>
          </a:xfrm>
        </p:spPr>
        <p:txBody>
          <a:bodyPr/>
          <a:lstStyle/>
          <a:p>
            <a:pPr eaLnBrk="1" hangingPunct="1">
              <a:defRPr/>
            </a:pPr>
            <a:r>
              <a:rPr lang="tr-TR" dirty="0" smtClean="0"/>
              <a:t>Önemli Kavramlar</a:t>
            </a:r>
          </a:p>
        </p:txBody>
      </p:sp>
      <p:sp>
        <p:nvSpPr>
          <p:cNvPr id="36867" name="2 İçerik Yer Tutucusu"/>
          <p:cNvSpPr>
            <a:spLocks noGrp="1"/>
          </p:cNvSpPr>
          <p:nvPr>
            <p:ph idx="1"/>
          </p:nvPr>
        </p:nvSpPr>
        <p:spPr>
          <a:xfrm>
            <a:off x="682625" y="1285875"/>
            <a:ext cx="7772400" cy="4810125"/>
          </a:xfrm>
        </p:spPr>
        <p:txBody>
          <a:bodyPr/>
          <a:lstStyle/>
          <a:p>
            <a:pPr eaLnBrk="1" hangingPunct="1">
              <a:buFont typeface="Wingdings" pitchFamily="2" charset="2"/>
              <a:buNone/>
            </a:pPr>
            <a:r>
              <a:rPr lang="tr-TR" sz="2000" b="1" smtClean="0"/>
              <a:t>	</a:t>
            </a:r>
            <a:r>
              <a:rPr lang="tr-TR" sz="2400" b="1" smtClean="0"/>
              <a:t>Mal </a:t>
            </a:r>
            <a:r>
              <a:rPr lang="tr-TR" sz="2400" smtClean="0"/>
              <a:t>: İhtiyaçları tatmin etme özelliği taşıyan fiziksel varlıklardır.</a:t>
            </a:r>
            <a:br>
              <a:rPr lang="tr-TR" sz="2400" smtClean="0"/>
            </a:br>
            <a:r>
              <a:rPr lang="tr-TR" sz="2400" smtClean="0"/>
              <a:t>-Ekonomik mal : Elde edebilmek için mutlaka belli bir çaba harcanması veya bir bedel ödenmesi gereken maldır.</a:t>
            </a:r>
            <a:br>
              <a:rPr lang="tr-TR" sz="2400" smtClean="0"/>
            </a:br>
            <a:r>
              <a:rPr lang="tr-TR" sz="2400" smtClean="0"/>
              <a:t>-Serbest mallar : Doğada her istendiğinde bulunabilen ve çaba sarf etmeden elde edilebilen mallardır.</a:t>
            </a:r>
            <a:br>
              <a:rPr lang="tr-TR" sz="2400" smtClean="0"/>
            </a:br>
            <a:r>
              <a:rPr lang="tr-TR" sz="2400" smtClean="0"/>
              <a:t>-Tüketici malları : Tüketicinin ihtiyaçlarını doğrudan karşılayan mallardır.</a:t>
            </a:r>
            <a:br>
              <a:rPr lang="tr-TR" sz="2400" smtClean="0"/>
            </a:br>
            <a:r>
              <a:rPr lang="tr-TR" sz="2400" smtClean="0"/>
              <a:t>-Üretici malları : Diğer üretici malları ya da tüketici malları üretiminde kullanılan mallardır.</a:t>
            </a:r>
            <a:br>
              <a:rPr lang="tr-TR" sz="2400" smtClean="0"/>
            </a:br>
            <a:r>
              <a:rPr lang="tr-TR" sz="2400" smtClean="0"/>
              <a:t>-Dayanıklı mallar : Elde edildikten sonra uzun süre fayda sağlayan mallardır.</a:t>
            </a:r>
            <a:br>
              <a:rPr lang="tr-TR" sz="2400" smtClean="0"/>
            </a:br>
            <a:r>
              <a:rPr lang="tr-TR" sz="2400" smtClean="0"/>
              <a:t>-Dayanıksız mallar : Fayda sağladığında yok olan , biten mallardır.</a:t>
            </a:r>
          </a:p>
        </p:txBody>
      </p:sp>
    </p:spTree>
  </p:cSld>
  <p:clrMapOvr>
    <a:masterClrMapping/>
  </p:clrMapOvr>
  <p:transition spd="slow">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Önemli Kavramlar</a:t>
            </a:r>
            <a:endParaRPr lang="tr-TR" dirty="0"/>
          </a:p>
        </p:txBody>
      </p:sp>
      <p:sp>
        <p:nvSpPr>
          <p:cNvPr id="37891" name="2 İçerik Yer Tutucusu"/>
          <p:cNvSpPr>
            <a:spLocks noGrp="1"/>
          </p:cNvSpPr>
          <p:nvPr>
            <p:ph idx="1"/>
          </p:nvPr>
        </p:nvSpPr>
        <p:spPr/>
        <p:txBody>
          <a:bodyPr/>
          <a:lstStyle/>
          <a:p>
            <a:pPr eaLnBrk="1" hangingPunct="1"/>
            <a:r>
              <a:rPr lang="tr-TR" b="1" smtClean="0"/>
              <a:t>Marjinal fayda</a:t>
            </a:r>
            <a:r>
              <a:rPr lang="tr-TR" smtClean="0"/>
              <a:t>: son tüketilen birimin bize sağladığı yarar. Bir birim faydanın toplam üzerindeki getirdiği faydadır.</a:t>
            </a:r>
          </a:p>
          <a:p>
            <a:pPr eaLnBrk="1" hangingPunct="1"/>
            <a:r>
              <a:rPr lang="tr-TR" b="1" smtClean="0"/>
              <a:t>Mikro iktisat :</a:t>
            </a:r>
            <a:r>
              <a:rPr lang="tr-TR" smtClean="0"/>
              <a:t> İktisadın , mevcut durumu inceleyerek insan davranışı ve insanların piyasa, endüstri, firma ve birey gibi nispeten küçük birimlerle ilişkili tercihlerini  İnceleyen bölümüdür.</a:t>
            </a:r>
            <a:br>
              <a:rPr lang="tr-TR" smtClean="0"/>
            </a:br>
            <a:endParaRPr lang="tr-TR" smtClean="0"/>
          </a:p>
          <a:p>
            <a:endParaRPr lang="tr-TR" smtClean="0"/>
          </a:p>
        </p:txBody>
      </p:sp>
    </p:spTree>
  </p:cSld>
  <p:clrMapOvr>
    <a:masterClrMapping/>
  </p:clrMapOvr>
  <p:transition spd="slow">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27445"/>
            <a:ext cx="8496944" cy="60378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677136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pPr eaLnBrk="1" hangingPunct="1">
              <a:defRPr/>
            </a:pPr>
            <a:r>
              <a:rPr lang="tr-TR" sz="4000" smtClean="0"/>
              <a:t>Aklınıza gelen üç girişimciyi yazın.</a:t>
            </a:r>
          </a:p>
        </p:txBody>
      </p:sp>
      <p:sp>
        <p:nvSpPr>
          <p:cNvPr id="38915" name="Rectangle 3"/>
          <p:cNvSpPr>
            <a:spLocks noGrp="1" noChangeArrowheads="1"/>
          </p:cNvSpPr>
          <p:nvPr>
            <p:ph type="body" idx="1"/>
          </p:nvPr>
        </p:nvSpPr>
        <p:spPr/>
        <p:txBody>
          <a:bodyPr/>
          <a:lstStyle/>
          <a:p>
            <a:pPr eaLnBrk="1" hangingPunct="1">
              <a:buFont typeface="Wingdings" pitchFamily="2" charset="2"/>
              <a:buNone/>
            </a:pPr>
            <a:r>
              <a:rPr lang="tr-TR" smtClean="0"/>
              <a:t>   Sizce bu kişiler neden girişimci ve  özellikleri neler?</a:t>
            </a:r>
          </a:p>
        </p:txBody>
      </p:sp>
    </p:spTree>
  </p:cSld>
  <p:clrMapOvr>
    <a:masterClrMapping/>
  </p:clrMapOvr>
  <p:transition spd="slow">
    <p:randomBar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pPr eaLnBrk="1" hangingPunct="1">
              <a:defRPr/>
            </a:pPr>
            <a:r>
              <a:rPr lang="tr-TR" smtClean="0"/>
              <a:t>          “Girişimci” tanımı?</a:t>
            </a:r>
          </a:p>
        </p:txBody>
      </p:sp>
      <p:sp>
        <p:nvSpPr>
          <p:cNvPr id="39939" name="Rectangle 3"/>
          <p:cNvSpPr>
            <a:spLocks noGrp="1" noChangeArrowheads="1"/>
          </p:cNvSpPr>
          <p:nvPr>
            <p:ph type="body" idx="1"/>
          </p:nvPr>
        </p:nvSpPr>
        <p:spPr/>
        <p:txBody>
          <a:bodyPr/>
          <a:lstStyle/>
          <a:p>
            <a:pPr eaLnBrk="1" hangingPunct="1">
              <a:buFont typeface="Wingdings" pitchFamily="2" charset="2"/>
              <a:buNone/>
            </a:pPr>
            <a:r>
              <a:rPr lang="tr-TR" smtClean="0"/>
              <a:t>.</a:t>
            </a:r>
          </a:p>
        </p:txBody>
      </p:sp>
      <p:pic>
        <p:nvPicPr>
          <p:cNvPr id="39940" name="Picture 5" descr="1194047786girisimci">
            <a:hlinkClick r:id="rId2"/>
          </p:cNvPr>
          <p:cNvPicPr>
            <a:picLocks noChangeAspect="1" noChangeArrowheads="1"/>
          </p:cNvPicPr>
          <p:nvPr/>
        </p:nvPicPr>
        <p:blipFill>
          <a:blip r:embed="rId3"/>
          <a:srcRect/>
          <a:stretch>
            <a:fillRect/>
          </a:stretch>
        </p:blipFill>
        <p:spPr bwMode="auto">
          <a:xfrm>
            <a:off x="1547813" y="1989138"/>
            <a:ext cx="6408737" cy="4067175"/>
          </a:xfrm>
          <a:prstGeom prst="rect">
            <a:avLst/>
          </a:prstGeom>
          <a:noFill/>
          <a:ln w="9525">
            <a:noFill/>
            <a:miter lim="800000"/>
            <a:headEnd/>
            <a:tailEnd/>
          </a:ln>
        </p:spPr>
      </p:pic>
    </p:spTree>
  </p:cSld>
  <p:clrMapOvr>
    <a:masterClrMapping/>
  </p:clrMapOvr>
  <p:transition spd="slow">
    <p:randomBar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pPr eaLnBrk="1" hangingPunct="1">
              <a:defRPr/>
            </a:pPr>
            <a:r>
              <a:rPr lang="tr-TR" smtClean="0"/>
              <a:t>Girişimci</a:t>
            </a:r>
          </a:p>
        </p:txBody>
      </p:sp>
      <p:sp>
        <p:nvSpPr>
          <p:cNvPr id="44035" name="Rectangle 3"/>
          <p:cNvSpPr>
            <a:spLocks noGrp="1" noChangeArrowheads="1"/>
          </p:cNvSpPr>
          <p:nvPr>
            <p:ph type="body" idx="1"/>
          </p:nvPr>
        </p:nvSpPr>
        <p:spPr/>
        <p:txBody>
          <a:bodyPr/>
          <a:lstStyle/>
          <a:p>
            <a:pPr eaLnBrk="1" hangingPunct="1"/>
            <a:r>
              <a:rPr lang="tr-TR" smtClean="0"/>
              <a:t>Lokanta, bakkal açan kişi mi?</a:t>
            </a:r>
          </a:p>
          <a:p>
            <a:pPr eaLnBrk="1" hangingPunct="1"/>
            <a:endParaRPr lang="tr-TR" smtClean="0"/>
          </a:p>
          <a:p>
            <a:pPr eaLnBrk="1" hangingPunct="1"/>
            <a:r>
              <a:rPr lang="tr-TR" smtClean="0"/>
              <a:t>Kahramanmaraş dondurmasını marka haline getirmek mi?(MADO)</a:t>
            </a:r>
          </a:p>
        </p:txBody>
      </p:sp>
    </p:spTree>
  </p:cSld>
  <p:clrMapOvr>
    <a:masterClrMapping/>
  </p:clrMapOvr>
  <p:transition spd="slow">
    <p:randomBar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pPr eaLnBrk="1" hangingPunct="1">
              <a:defRPr/>
            </a:pPr>
            <a:r>
              <a:rPr lang="tr-TR" sz="4000" smtClean="0"/>
              <a:t>Tüm şirket kurucuları girişimci midir?</a:t>
            </a:r>
          </a:p>
        </p:txBody>
      </p:sp>
      <p:sp>
        <p:nvSpPr>
          <p:cNvPr id="47107" name="Rectangle 3"/>
          <p:cNvSpPr>
            <a:spLocks noGrp="1" noChangeArrowheads="1"/>
          </p:cNvSpPr>
          <p:nvPr>
            <p:ph type="body" idx="1"/>
          </p:nvPr>
        </p:nvSpPr>
        <p:spPr/>
        <p:txBody>
          <a:bodyPr/>
          <a:lstStyle/>
          <a:p>
            <a:pPr eaLnBrk="1" hangingPunct="1">
              <a:buFont typeface="Wingdings" pitchFamily="2" charset="2"/>
              <a:buNone/>
            </a:pPr>
            <a:r>
              <a:rPr lang="tr-TR" smtClean="0"/>
              <a:t>.</a:t>
            </a:r>
          </a:p>
        </p:txBody>
      </p:sp>
      <p:pic>
        <p:nvPicPr>
          <p:cNvPr id="47108" name="Picture 5" descr="975621812-6">
            <a:hlinkClick r:id="rId2"/>
          </p:cNvPr>
          <p:cNvPicPr>
            <a:picLocks noChangeAspect="1" noChangeArrowheads="1"/>
          </p:cNvPicPr>
          <p:nvPr/>
        </p:nvPicPr>
        <p:blipFill>
          <a:blip r:embed="rId3"/>
          <a:srcRect/>
          <a:stretch>
            <a:fillRect/>
          </a:stretch>
        </p:blipFill>
        <p:spPr bwMode="auto">
          <a:xfrm>
            <a:off x="3059113" y="1628775"/>
            <a:ext cx="3216275" cy="4470400"/>
          </a:xfrm>
          <a:prstGeom prst="rect">
            <a:avLst/>
          </a:prstGeom>
          <a:noFill/>
          <a:ln w="9525">
            <a:noFill/>
            <a:miter lim="800000"/>
            <a:headEnd/>
            <a:tailEnd/>
          </a:ln>
        </p:spPr>
      </p:pic>
    </p:spTree>
  </p:cSld>
  <p:clrMapOvr>
    <a:masterClrMapping/>
  </p:clrMapOvr>
  <p:transition spd="slow">
    <p:randomBar dir="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las\Desktop\indir.jpg"/>
          <p:cNvPicPr>
            <a:picLocks noChangeAspect="1" noChangeArrowheads="1"/>
          </p:cNvPicPr>
          <p:nvPr/>
        </p:nvPicPr>
        <p:blipFill>
          <a:blip r:embed="rId2"/>
          <a:srcRect/>
          <a:stretch>
            <a:fillRect/>
          </a:stretch>
        </p:blipFill>
        <p:spPr bwMode="auto">
          <a:xfrm>
            <a:off x="785786" y="285728"/>
            <a:ext cx="7592838" cy="4251989"/>
          </a:xfrm>
          <a:prstGeom prst="rect">
            <a:avLst/>
          </a:prstGeom>
          <a:noFill/>
        </p:spPr>
      </p:pic>
      <p:sp>
        <p:nvSpPr>
          <p:cNvPr id="3" name="2 Dikdörtgen"/>
          <p:cNvSpPr/>
          <p:nvPr/>
        </p:nvSpPr>
        <p:spPr>
          <a:xfrm>
            <a:off x="785786" y="4549676"/>
            <a:ext cx="7858180" cy="1200329"/>
          </a:xfrm>
          <a:prstGeom prst="rect">
            <a:avLst/>
          </a:prstGeom>
        </p:spPr>
        <p:txBody>
          <a:bodyPr wrap="square">
            <a:spAutoFit/>
          </a:bodyPr>
          <a:lstStyle/>
          <a:p>
            <a:r>
              <a:rPr lang="tr-TR" dirty="0" smtClean="0"/>
              <a:t>Kendi imkanlarıyla yazılım dillerini öğrenen </a:t>
            </a:r>
            <a:r>
              <a:rPr lang="tr-TR" dirty="0" err="1" smtClean="0"/>
              <a:t>Musk</a:t>
            </a:r>
            <a:r>
              <a:rPr lang="tr-TR" dirty="0" smtClean="0"/>
              <a:t>, henüz 12 yaşındayken yazmış olduğu bir bilgisayar oyununu (</a:t>
            </a:r>
            <a:r>
              <a:rPr lang="tr-TR" dirty="0" err="1" smtClean="0"/>
              <a:t>Blastar</a:t>
            </a:r>
            <a:r>
              <a:rPr lang="tr-TR" dirty="0" smtClean="0"/>
              <a:t>) $500'e satarak ilk ticari başarısını sağlamış oldu. </a:t>
            </a:r>
            <a:endParaRPr lang="tr-TR" dirty="0"/>
          </a:p>
        </p:txBody>
      </p:sp>
    </p:spTree>
  </p:cSld>
  <p:clrMapOvr>
    <a:masterClrMapping/>
  </p:clrMapOvr>
  <p:transition spd="slow">
    <p:randomBar dir="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t>
            </a:r>
            <a:endParaRPr lang="tr-TR" dirty="0"/>
          </a:p>
        </p:txBody>
      </p:sp>
      <p:sp>
        <p:nvSpPr>
          <p:cNvPr id="3" name="2 İçerik Yer Tutucusu"/>
          <p:cNvSpPr>
            <a:spLocks noGrp="1"/>
          </p:cNvSpPr>
          <p:nvPr>
            <p:ph idx="1"/>
          </p:nvPr>
        </p:nvSpPr>
        <p:spPr>
          <a:xfrm>
            <a:off x="357158" y="214290"/>
            <a:ext cx="8143931" cy="5929354"/>
          </a:xfrm>
        </p:spPr>
        <p:txBody>
          <a:bodyPr/>
          <a:lstStyle/>
          <a:p>
            <a:r>
              <a:rPr lang="tr-TR" sz="2400" dirty="0" smtClean="0"/>
              <a:t>Doktora yapmak için Silikon Vadisi bölgesine taşındıysa da doktorasını yarıda bırakarak, insanlığın çözülmesi gerektiği sorunları olduğunu düşündüğü üç konu üzerine yoğunlaşmaya başladı; </a:t>
            </a:r>
            <a:r>
              <a:rPr lang="tr-TR" sz="2400" dirty="0" smtClean="0">
                <a:solidFill>
                  <a:srgbClr val="FF0000"/>
                </a:solidFill>
              </a:rPr>
              <a:t>Temiz hava, İnternet ve Uzay. </a:t>
            </a:r>
          </a:p>
          <a:p>
            <a:r>
              <a:rPr lang="tr-TR" sz="2400" dirty="0" err="1" smtClean="0"/>
              <a:t>Musk</a:t>
            </a:r>
            <a:r>
              <a:rPr lang="tr-TR" sz="2400" dirty="0" smtClean="0"/>
              <a:t>, 95 senesinde yüksek lisansını bırakarak kardeşi ile birlikte yeni organizasyonlar için bir çevrimiçi içerik yayınlama yazılımı olan Zip2 projesine başlamak istiyordu. </a:t>
            </a:r>
          </a:p>
          <a:p>
            <a:r>
              <a:rPr lang="tr-TR" sz="2400" dirty="0" smtClean="0"/>
              <a:t>Aynı sene </a:t>
            </a:r>
            <a:r>
              <a:rPr lang="tr-TR" sz="2400" dirty="0" err="1" smtClean="0"/>
              <a:t>Musk</a:t>
            </a:r>
            <a:r>
              <a:rPr lang="tr-TR" sz="2400" dirty="0" smtClean="0"/>
              <a:t>, çevrimiçi ödeme sistemleri ve finans altyapısı X.</a:t>
            </a:r>
            <a:r>
              <a:rPr lang="tr-TR" sz="2400" dirty="0" err="1" smtClean="0"/>
              <a:t>com’u</a:t>
            </a:r>
            <a:r>
              <a:rPr lang="tr-TR" sz="2400" dirty="0" smtClean="0"/>
              <a:t> kurdu. Ertesi sene X.com ile aynı büyüklükte bir açık arttırma sistemi olan </a:t>
            </a:r>
            <a:r>
              <a:rPr lang="tr-TR" sz="2400" dirty="0" err="1" smtClean="0"/>
              <a:t>Confinity’yi</a:t>
            </a:r>
            <a:r>
              <a:rPr lang="tr-TR" sz="2400" dirty="0" smtClean="0"/>
              <a:t> bünyesine kattı ve </a:t>
            </a:r>
            <a:r>
              <a:rPr lang="tr-TR" sz="2400" dirty="0" err="1" smtClean="0">
                <a:solidFill>
                  <a:srgbClr val="FF0000"/>
                </a:solidFill>
              </a:rPr>
              <a:t>PayPal’</a:t>
            </a:r>
            <a:r>
              <a:rPr lang="tr-TR" sz="2400" dirty="0" err="1" smtClean="0"/>
              <a:t>ı</a:t>
            </a:r>
            <a:r>
              <a:rPr lang="tr-TR" sz="2400" dirty="0" smtClean="0"/>
              <a:t> oluşturdu.</a:t>
            </a:r>
          </a:p>
          <a:p>
            <a:r>
              <a:rPr lang="tr-TR" sz="2400" dirty="0" smtClean="0"/>
              <a:t>2002 senesinin Ekim ayında ise </a:t>
            </a:r>
            <a:r>
              <a:rPr lang="tr-TR" sz="2400" dirty="0" err="1" smtClean="0"/>
              <a:t>PayPal</a:t>
            </a:r>
            <a:r>
              <a:rPr lang="tr-TR" sz="2400" dirty="0" smtClean="0"/>
              <a:t>, </a:t>
            </a:r>
            <a:r>
              <a:rPr lang="tr-TR" sz="2400" dirty="0" err="1" smtClean="0"/>
              <a:t>eBay</a:t>
            </a:r>
            <a:r>
              <a:rPr lang="tr-TR" sz="2400" dirty="0" smtClean="0"/>
              <a:t> tarafından 1,5 milyar dolarlık hisse senedi karşılığında satın alındı. </a:t>
            </a:r>
            <a:r>
              <a:rPr lang="tr-TR" sz="2400" dirty="0" err="1" smtClean="0"/>
              <a:t>Elon</a:t>
            </a:r>
            <a:r>
              <a:rPr lang="tr-TR" sz="2400" dirty="0" smtClean="0"/>
              <a:t> </a:t>
            </a:r>
            <a:r>
              <a:rPr lang="tr-TR" sz="2400" dirty="0" err="1" smtClean="0"/>
              <a:t>Musk</a:t>
            </a:r>
            <a:r>
              <a:rPr lang="tr-TR" sz="2400" dirty="0" smtClean="0"/>
              <a:t>, 2002'nin Haziran ayında Uzay Araştırma Teknolojisi </a:t>
            </a:r>
            <a:r>
              <a:rPr lang="tr-TR" sz="2400" dirty="0" err="1" smtClean="0"/>
              <a:t>üreteeceği</a:t>
            </a:r>
            <a:r>
              <a:rPr lang="tr-TR" sz="2400" dirty="0" smtClean="0"/>
              <a:t> </a:t>
            </a:r>
            <a:r>
              <a:rPr lang="tr-TR" sz="2400" dirty="0" err="1" smtClean="0">
                <a:solidFill>
                  <a:srgbClr val="FF0000"/>
                </a:solidFill>
              </a:rPr>
              <a:t>SpaceX'i</a:t>
            </a:r>
            <a:r>
              <a:rPr lang="tr-TR" sz="2400" dirty="0" smtClean="0">
                <a:solidFill>
                  <a:srgbClr val="FF0000"/>
                </a:solidFill>
              </a:rPr>
              <a:t> </a:t>
            </a:r>
            <a:r>
              <a:rPr lang="tr-TR" sz="2400" dirty="0" smtClean="0"/>
              <a:t>(</a:t>
            </a:r>
            <a:r>
              <a:rPr lang="tr-TR" sz="2400" dirty="0" err="1" smtClean="0"/>
              <a:t>Space</a:t>
            </a:r>
            <a:r>
              <a:rPr lang="tr-TR" sz="2400" dirty="0" smtClean="0"/>
              <a:t> </a:t>
            </a:r>
            <a:r>
              <a:rPr lang="tr-TR" sz="2400" dirty="0" err="1" smtClean="0"/>
              <a:t>Exploration</a:t>
            </a:r>
            <a:r>
              <a:rPr lang="tr-TR" sz="2400" dirty="0" smtClean="0"/>
              <a:t> Technologies’) kurdu. 2003 senesinde Martin </a:t>
            </a:r>
            <a:r>
              <a:rPr lang="tr-TR" sz="2400" dirty="0" err="1" smtClean="0"/>
              <a:t>Eberhard</a:t>
            </a:r>
            <a:r>
              <a:rPr lang="tr-TR" sz="2400" dirty="0" smtClean="0"/>
              <a:t> ve </a:t>
            </a:r>
            <a:r>
              <a:rPr lang="tr-TR" sz="2400" dirty="0" err="1" smtClean="0"/>
              <a:t>Marc</a:t>
            </a:r>
            <a:r>
              <a:rPr lang="tr-TR" sz="2400" dirty="0" smtClean="0"/>
              <a:t> </a:t>
            </a:r>
            <a:r>
              <a:rPr lang="tr-TR" sz="2400" dirty="0" err="1" smtClean="0"/>
              <a:t>Tarpenning</a:t>
            </a:r>
            <a:r>
              <a:rPr lang="tr-TR" sz="2400" dirty="0" smtClean="0"/>
              <a:t> adlı mühendislerin oluşturduğu küçük bir ekiple San </a:t>
            </a:r>
            <a:r>
              <a:rPr lang="tr-TR" sz="2400" dirty="0" err="1" smtClean="0"/>
              <a:t>Carlos’da</a:t>
            </a:r>
            <a:r>
              <a:rPr lang="tr-TR" sz="2400" dirty="0" smtClean="0"/>
              <a:t> </a:t>
            </a:r>
            <a:r>
              <a:rPr lang="tr-TR" sz="2400" dirty="0" err="1" smtClean="0"/>
              <a:t>faliyetlerine</a:t>
            </a:r>
            <a:r>
              <a:rPr lang="tr-TR" sz="2400" dirty="0" smtClean="0"/>
              <a:t> başlayan </a:t>
            </a:r>
            <a:r>
              <a:rPr lang="tr-TR" sz="2400" dirty="0" err="1" smtClean="0">
                <a:solidFill>
                  <a:srgbClr val="FF0000"/>
                </a:solidFill>
              </a:rPr>
              <a:t>Tesla</a:t>
            </a:r>
            <a:r>
              <a:rPr lang="tr-TR" sz="2400" dirty="0" smtClean="0">
                <a:solidFill>
                  <a:srgbClr val="FF0000"/>
                </a:solidFill>
              </a:rPr>
              <a:t> </a:t>
            </a:r>
            <a:r>
              <a:rPr lang="tr-TR" sz="2400" dirty="0" err="1" smtClean="0">
                <a:solidFill>
                  <a:srgbClr val="FF0000"/>
                </a:solidFill>
              </a:rPr>
              <a:t>Motors</a:t>
            </a:r>
            <a:r>
              <a:rPr lang="tr-TR" sz="2400" dirty="0" smtClean="0"/>
              <a:t>, 2004 senesinde </a:t>
            </a:r>
            <a:r>
              <a:rPr lang="tr-TR" sz="2400" dirty="0" err="1" smtClean="0"/>
              <a:t>Musk'ı</a:t>
            </a:r>
            <a:r>
              <a:rPr lang="tr-TR" sz="2400" dirty="0" smtClean="0"/>
              <a:t> projeye dahil etti. </a:t>
            </a:r>
          </a:p>
          <a:p>
            <a:endParaRPr lang="tr-TR" sz="1800" dirty="0"/>
          </a:p>
        </p:txBody>
      </p:sp>
    </p:spTree>
  </p:cSld>
  <p:clrMapOvr>
    <a:masterClrMapping/>
  </p:clrMapOvr>
  <p:transition spd="slow">
    <p:randomBar dir="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kea sahib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28" name="AutoShape 4" descr="ikea sahib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29" name="Picture 5" descr="C:\Users\ulas\Desktop\indir.jpg"/>
          <p:cNvPicPr>
            <a:picLocks noChangeAspect="1" noChangeArrowheads="1"/>
          </p:cNvPicPr>
          <p:nvPr/>
        </p:nvPicPr>
        <p:blipFill>
          <a:blip r:embed="rId2"/>
          <a:srcRect/>
          <a:stretch>
            <a:fillRect/>
          </a:stretch>
        </p:blipFill>
        <p:spPr bwMode="auto">
          <a:xfrm>
            <a:off x="428596" y="2285992"/>
            <a:ext cx="8143931" cy="4071966"/>
          </a:xfrm>
          <a:prstGeom prst="rect">
            <a:avLst/>
          </a:prstGeom>
          <a:noFill/>
        </p:spPr>
      </p:pic>
      <p:sp>
        <p:nvSpPr>
          <p:cNvPr id="5" name="4 Dikdörtgen"/>
          <p:cNvSpPr/>
          <p:nvPr/>
        </p:nvSpPr>
        <p:spPr>
          <a:xfrm>
            <a:off x="857224" y="285728"/>
            <a:ext cx="4572000" cy="1569660"/>
          </a:xfrm>
          <a:prstGeom prst="rect">
            <a:avLst/>
          </a:prstGeom>
        </p:spPr>
        <p:txBody>
          <a:bodyPr>
            <a:spAutoFit/>
          </a:bodyPr>
          <a:lstStyle/>
          <a:p>
            <a:r>
              <a:rPr lang="tr-TR" dirty="0" err="1" smtClean="0"/>
              <a:t>Smaland</a:t>
            </a:r>
            <a:r>
              <a:rPr lang="tr-TR" dirty="0" smtClean="0"/>
              <a:t> bölgesinde 1926 yılında doğan </a:t>
            </a:r>
            <a:r>
              <a:rPr lang="tr-TR" dirty="0" err="1" smtClean="0"/>
              <a:t>Ingvar</a:t>
            </a:r>
            <a:r>
              <a:rPr lang="tr-TR" dirty="0" smtClean="0"/>
              <a:t> </a:t>
            </a:r>
            <a:r>
              <a:rPr lang="tr-TR" dirty="0" err="1" smtClean="0"/>
              <a:t>Kamprad</a:t>
            </a:r>
            <a:r>
              <a:rPr lang="tr-TR" dirty="0" smtClean="0"/>
              <a:t>, 1943 yılında ilk IKEA mobilya mağazasını açmıştır.</a:t>
            </a:r>
            <a:endParaRPr lang="tr-TR" dirty="0"/>
          </a:p>
        </p:txBody>
      </p:sp>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188" y="0"/>
            <a:ext cx="8080375" cy="1143000"/>
          </a:xfrm>
        </p:spPr>
        <p:txBody>
          <a:bodyPr/>
          <a:lstStyle/>
          <a:p>
            <a:pPr eaLnBrk="1" hangingPunct="1">
              <a:defRPr/>
            </a:pPr>
            <a:r>
              <a:rPr lang="tr-TR" sz="6000" dirty="0" smtClean="0">
                <a:solidFill>
                  <a:schemeClr val="tx1"/>
                </a:solidFill>
              </a:rPr>
              <a:t>İşletme ekonomisi</a:t>
            </a:r>
            <a:endParaRPr lang="tr-TR" dirty="0" smtClean="0"/>
          </a:p>
        </p:txBody>
      </p:sp>
      <p:sp>
        <p:nvSpPr>
          <p:cNvPr id="20483" name="2 İçerik Yer Tutucusu"/>
          <p:cNvSpPr>
            <a:spLocks noGrp="1"/>
          </p:cNvSpPr>
          <p:nvPr>
            <p:ph idx="1"/>
          </p:nvPr>
        </p:nvSpPr>
        <p:spPr>
          <a:xfrm>
            <a:off x="395288" y="1268413"/>
            <a:ext cx="7772400" cy="4114800"/>
          </a:xfrm>
        </p:spPr>
        <p:txBody>
          <a:bodyPr/>
          <a:lstStyle/>
          <a:p>
            <a:pPr eaLnBrk="1" hangingPunct="1"/>
            <a:r>
              <a:rPr lang="tr-TR" smtClean="0"/>
              <a:t>İşletme ekonomisi ve yönetimi; üretim, pazarlama, finansman gibi işletmenin temel fonksiyonlarını (işlevlerini) ve işletmenin kuruluşuna ilişkin faaliyetleri kendisine konu edinen ya da ele alıp inceleyen bir disiplindir. </a:t>
            </a:r>
          </a:p>
          <a:p>
            <a:pPr eaLnBrk="1" hangingPunct="1"/>
            <a:endParaRPr lang="tr-TR" smtClean="0"/>
          </a:p>
          <a:p>
            <a:pPr eaLnBrk="1" hangingPunct="1"/>
            <a:r>
              <a:rPr lang="tr-TR" smtClean="0"/>
              <a:t>Işletmenin kuruluş faaliyetleri, işletmenin kurulması düşüncesinin ortaya atılmasından işletmenin fiziksel olarak kuruluşunun tamamlanmasına kadar yürütülmesi gereken çalışmaları kapsar.</a:t>
            </a:r>
          </a:p>
        </p:txBody>
      </p:sp>
    </p:spTree>
  </p:cSld>
  <p:clrMapOvr>
    <a:masterClrMapping/>
  </p:clrMapOvr>
  <p:transition spd="slow">
    <p:randomBar dir="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pPr eaLnBrk="1" hangingPunct="1">
              <a:defRPr/>
            </a:pPr>
            <a:r>
              <a:rPr lang="tr-TR" sz="2400" dirty="0" smtClean="0"/>
              <a:t>Bill Gates</a:t>
            </a:r>
            <a:br>
              <a:rPr lang="tr-TR" sz="2400" dirty="0" smtClean="0"/>
            </a:br>
            <a:endParaRPr lang="tr-TR" sz="2400" dirty="0" smtClean="0"/>
          </a:p>
        </p:txBody>
      </p:sp>
      <p:sp>
        <p:nvSpPr>
          <p:cNvPr id="55299" name="Rectangle 3"/>
          <p:cNvSpPr>
            <a:spLocks noGrp="1" noChangeArrowheads="1"/>
          </p:cNvSpPr>
          <p:nvPr>
            <p:ph type="body" idx="1"/>
          </p:nvPr>
        </p:nvSpPr>
        <p:spPr/>
        <p:txBody>
          <a:bodyPr/>
          <a:lstStyle/>
          <a:p>
            <a:pPr eaLnBrk="1" hangingPunct="1">
              <a:buFont typeface="Wingdings" pitchFamily="2" charset="2"/>
              <a:buNone/>
            </a:pPr>
            <a:r>
              <a:rPr lang="tr-TR" smtClean="0"/>
              <a:t>.</a:t>
            </a:r>
          </a:p>
        </p:txBody>
      </p:sp>
      <p:pic>
        <p:nvPicPr>
          <p:cNvPr id="55300" name="Picture 5" descr="bill_gates">
            <a:hlinkClick r:id="rId2"/>
          </p:cNvPr>
          <p:cNvPicPr>
            <a:picLocks noChangeAspect="1" noChangeArrowheads="1"/>
          </p:cNvPicPr>
          <p:nvPr/>
        </p:nvPicPr>
        <p:blipFill>
          <a:blip r:embed="rId3"/>
          <a:srcRect/>
          <a:stretch>
            <a:fillRect/>
          </a:stretch>
        </p:blipFill>
        <p:spPr bwMode="auto">
          <a:xfrm>
            <a:off x="2357422" y="928670"/>
            <a:ext cx="5375298" cy="5375298"/>
          </a:xfrm>
          <a:prstGeom prst="rect">
            <a:avLst/>
          </a:prstGeom>
          <a:noFill/>
          <a:ln w="9525">
            <a:noFill/>
            <a:miter lim="800000"/>
            <a:headEnd/>
            <a:tailEnd/>
          </a:ln>
        </p:spPr>
      </p:pic>
    </p:spTree>
  </p:cSld>
  <p:clrMapOvr>
    <a:masterClrMapping/>
  </p:clrMapOvr>
  <p:transition spd="slow">
    <p:randomBar dir="ver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dirty="0"/>
          </a:p>
        </p:txBody>
      </p:sp>
      <p:sp>
        <p:nvSpPr>
          <p:cNvPr id="41987" name="2 İçerik Yer Tutucusu"/>
          <p:cNvSpPr>
            <a:spLocks noGrp="1"/>
          </p:cNvSpPr>
          <p:nvPr>
            <p:ph idx="1"/>
          </p:nvPr>
        </p:nvSpPr>
        <p:spPr>
          <a:xfrm>
            <a:off x="785813" y="3786188"/>
            <a:ext cx="7772400" cy="4114800"/>
          </a:xfrm>
        </p:spPr>
        <p:txBody>
          <a:bodyPr/>
          <a:lstStyle/>
          <a:p>
            <a:pPr>
              <a:buFont typeface="Wingdings" pitchFamily="2" charset="2"/>
              <a:buNone/>
            </a:pPr>
            <a:r>
              <a:rPr lang="tr-TR" b="1" dirty="0" smtClean="0"/>
              <a:t>	</a:t>
            </a:r>
            <a:r>
              <a:rPr lang="tr-TR" sz="2400" b="1" dirty="0" smtClean="0"/>
              <a:t>Çikolata-fındık ezmesi </a:t>
            </a:r>
            <a:r>
              <a:rPr lang="tr-TR" sz="2400" b="1" dirty="0" err="1" smtClean="0"/>
              <a:t>Nutella</a:t>
            </a:r>
            <a:r>
              <a:rPr lang="tr-TR" sz="2400" b="1" dirty="0" smtClean="0"/>
              <a:t> olmak üzere </a:t>
            </a:r>
            <a:r>
              <a:rPr lang="tr-TR" sz="2400" b="1" dirty="0" err="1" smtClean="0"/>
              <a:t>Kinder</a:t>
            </a:r>
            <a:r>
              <a:rPr lang="tr-TR" sz="2400" b="1" dirty="0" smtClean="0"/>
              <a:t> ve </a:t>
            </a:r>
            <a:r>
              <a:rPr lang="tr-TR" sz="2400" b="1" dirty="0" err="1" smtClean="0"/>
              <a:t>Ferrero</a:t>
            </a:r>
            <a:r>
              <a:rPr lang="tr-TR" sz="2400" b="1" dirty="0" smtClean="0"/>
              <a:t> </a:t>
            </a:r>
            <a:r>
              <a:rPr lang="tr-TR" sz="2400" b="1" dirty="0" err="1" smtClean="0"/>
              <a:t>Rocher</a:t>
            </a:r>
            <a:r>
              <a:rPr lang="tr-TR" sz="2400" b="1" dirty="0" smtClean="0"/>
              <a:t> çikolataları gibi ürünlerin üreticisi olan </a:t>
            </a:r>
            <a:r>
              <a:rPr lang="tr-TR" sz="2400" b="1" dirty="0" err="1" smtClean="0"/>
              <a:t>Ferrero</a:t>
            </a:r>
            <a:r>
              <a:rPr lang="tr-TR" sz="2400" b="1" dirty="0" smtClean="0"/>
              <a:t> Grubu'nun sahibi </a:t>
            </a:r>
            <a:r>
              <a:rPr lang="tr-TR" sz="2400" b="1" dirty="0" err="1" smtClean="0"/>
              <a:t>Michele</a:t>
            </a:r>
            <a:r>
              <a:rPr lang="tr-TR" sz="2400" b="1" dirty="0" smtClean="0"/>
              <a:t> </a:t>
            </a:r>
            <a:r>
              <a:rPr lang="tr-TR" sz="2400" b="1" dirty="0" err="1" smtClean="0"/>
              <a:t>Ferrero</a:t>
            </a:r>
            <a:r>
              <a:rPr lang="tr-TR" sz="2400" b="1" dirty="0" smtClean="0"/>
              <a:t> 89 yaşında vefat etti. </a:t>
            </a:r>
          </a:p>
          <a:p>
            <a:pPr>
              <a:buFont typeface="Wingdings" pitchFamily="2" charset="2"/>
              <a:buNone/>
            </a:pPr>
            <a:r>
              <a:rPr lang="tr-TR" sz="2400" b="1" dirty="0" smtClean="0"/>
              <a:t>     </a:t>
            </a:r>
            <a:r>
              <a:rPr lang="tr-TR" sz="2400" dirty="0" smtClean="0"/>
              <a:t>İtalya'nın </a:t>
            </a:r>
            <a:r>
              <a:rPr lang="tr-TR" sz="2400" dirty="0" err="1" smtClean="0"/>
              <a:t>Piyemonte</a:t>
            </a:r>
            <a:r>
              <a:rPr lang="tr-TR" sz="2400" dirty="0" smtClean="0"/>
              <a:t> bölgesindeki </a:t>
            </a:r>
            <a:r>
              <a:rPr lang="tr-TR" sz="2400" dirty="0" err="1" smtClean="0"/>
              <a:t>Alba</a:t>
            </a:r>
            <a:r>
              <a:rPr lang="tr-TR" sz="2400" dirty="0" smtClean="0"/>
              <a:t> kasabasında yaşayan annesi </a:t>
            </a:r>
            <a:r>
              <a:rPr lang="tr-TR" sz="2400" dirty="0" err="1" smtClean="0"/>
              <a:t>Piera</a:t>
            </a:r>
            <a:r>
              <a:rPr lang="tr-TR" sz="2400" dirty="0" smtClean="0"/>
              <a:t> ve babası </a:t>
            </a:r>
            <a:r>
              <a:rPr lang="tr-TR" sz="2400" dirty="0" err="1" smtClean="0"/>
              <a:t>Pietro</a:t>
            </a:r>
            <a:r>
              <a:rPr lang="tr-TR" sz="2400" dirty="0" smtClean="0"/>
              <a:t> </a:t>
            </a:r>
            <a:r>
              <a:rPr lang="tr-TR" sz="2400" dirty="0" err="1" smtClean="0"/>
              <a:t>Ferrero'nun</a:t>
            </a:r>
            <a:r>
              <a:rPr lang="tr-TR" sz="2400" dirty="0" smtClean="0"/>
              <a:t> 1946 yılında bir pastaneden fabrikaya dönüştürdüğü markayı,  küresel marka haline getirmeyi başarmıştır.</a:t>
            </a:r>
          </a:p>
        </p:txBody>
      </p:sp>
      <p:pic>
        <p:nvPicPr>
          <p:cNvPr id="41988" name="Picture 2" descr="C:\Users\ulas\Desktop\fft81_mf3500645.jpg"/>
          <p:cNvPicPr>
            <a:picLocks noChangeAspect="1" noChangeArrowheads="1"/>
          </p:cNvPicPr>
          <p:nvPr/>
        </p:nvPicPr>
        <p:blipFill>
          <a:blip r:embed="rId2"/>
          <a:srcRect/>
          <a:stretch>
            <a:fillRect/>
          </a:stretch>
        </p:blipFill>
        <p:spPr bwMode="auto">
          <a:xfrm>
            <a:off x="2428875" y="285750"/>
            <a:ext cx="6143625" cy="3298825"/>
          </a:xfrm>
          <a:prstGeom prst="rect">
            <a:avLst/>
          </a:prstGeom>
          <a:noFill/>
          <a:ln w="9525">
            <a:noFill/>
            <a:miter lim="800000"/>
            <a:headEnd/>
            <a:tailEnd/>
          </a:ln>
        </p:spPr>
      </p:pic>
    </p:spTree>
  </p:cSld>
  <p:clrMapOvr>
    <a:masterClrMapping/>
  </p:clrMapOvr>
  <p:transition spd="slow">
    <p:randomBar dir="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Neden küresel girişimci?</a:t>
            </a:r>
            <a:endParaRPr lang="tr-TR" dirty="0"/>
          </a:p>
        </p:txBody>
      </p:sp>
      <p:sp>
        <p:nvSpPr>
          <p:cNvPr id="43011" name="2 İçerik Yer Tutucusu"/>
          <p:cNvSpPr>
            <a:spLocks noGrp="1"/>
          </p:cNvSpPr>
          <p:nvPr>
            <p:ph idx="1"/>
          </p:nvPr>
        </p:nvSpPr>
        <p:spPr/>
        <p:txBody>
          <a:bodyPr/>
          <a:lstStyle/>
          <a:p>
            <a:pPr>
              <a:buFont typeface="Wingdings" pitchFamily="2" charset="2"/>
              <a:buNone/>
            </a:pPr>
            <a:r>
              <a:rPr lang="tr-TR" dirty="0" smtClean="0"/>
              <a:t>	</a:t>
            </a:r>
            <a:r>
              <a:rPr lang="tr-TR" sz="2800" dirty="0" err="1" smtClean="0"/>
              <a:t>Michele</a:t>
            </a:r>
            <a:r>
              <a:rPr lang="tr-TR" sz="2800" dirty="0" smtClean="0"/>
              <a:t> </a:t>
            </a:r>
            <a:r>
              <a:rPr lang="tr-TR" sz="2800" dirty="0" err="1" smtClean="0"/>
              <a:t>Ferrero</a:t>
            </a:r>
            <a:r>
              <a:rPr lang="tr-TR" sz="2800" dirty="0" smtClean="0"/>
              <a:t>, 53 ülkede faaliyet gösteren, Türkiye’de dahil dünya çapında 20 üretim merkezi bulunan ve 34 bin kişiye istihdam sağlayan bir işletme kurmuştur.</a:t>
            </a:r>
          </a:p>
          <a:p>
            <a:pPr>
              <a:buFont typeface="Wingdings" pitchFamily="2" charset="2"/>
              <a:buNone/>
            </a:pPr>
            <a:endParaRPr lang="tr-TR" sz="2800" dirty="0" smtClean="0"/>
          </a:p>
          <a:p>
            <a:pPr>
              <a:buFont typeface="Wingdings" pitchFamily="2" charset="2"/>
              <a:buNone/>
            </a:pPr>
            <a:r>
              <a:rPr lang="tr-TR" sz="2800" dirty="0" smtClean="0"/>
              <a:t>	</a:t>
            </a:r>
            <a:r>
              <a:rPr lang="tr-TR" sz="2800" dirty="0" err="1" smtClean="0"/>
              <a:t>Ferrero</a:t>
            </a:r>
            <a:r>
              <a:rPr lang="tr-TR" sz="2800" dirty="0" smtClean="0"/>
              <a:t> 1946 yılında, kakao sıkıntısı nedeniyle, yaşadığı bölgede bol miktarda bulunan fındığı çok, kakao ile şekeri ise daha az kullandığı, </a:t>
            </a:r>
            <a:r>
              <a:rPr lang="tr-TR" sz="2800" dirty="0" err="1" smtClean="0"/>
              <a:t>Nutella'nın</a:t>
            </a:r>
            <a:r>
              <a:rPr lang="tr-TR" sz="2800" dirty="0" smtClean="0"/>
              <a:t> ilk versiyonu olan "</a:t>
            </a:r>
            <a:r>
              <a:rPr lang="tr-TR" sz="2800" dirty="0" err="1" smtClean="0"/>
              <a:t>Giandujot</a:t>
            </a:r>
            <a:r>
              <a:rPr lang="tr-TR" sz="2800" dirty="0" smtClean="0"/>
              <a:t>" ürününü geliştirmiştir. İlk üretim merkezini 1956 yılında Frankfurt'ta açmıştır.</a:t>
            </a:r>
          </a:p>
        </p:txBody>
      </p:sp>
    </p:spTree>
  </p:cSld>
  <p:clrMapOvr>
    <a:masterClrMapping/>
  </p:clrMapOvr>
  <p:transition spd="slow">
    <p:randomBar dir="ver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pPr eaLnBrk="1" hangingPunct="1">
              <a:defRPr/>
            </a:pPr>
            <a:r>
              <a:rPr lang="tr-TR" smtClean="0"/>
              <a:t>Girişimci: Entrepreneurship</a:t>
            </a:r>
          </a:p>
        </p:txBody>
      </p:sp>
      <p:sp>
        <p:nvSpPr>
          <p:cNvPr id="40963" name="Rectangle 3"/>
          <p:cNvSpPr>
            <a:spLocks noGrp="1" noChangeArrowheads="1"/>
          </p:cNvSpPr>
          <p:nvPr>
            <p:ph type="body" idx="1"/>
          </p:nvPr>
        </p:nvSpPr>
        <p:spPr/>
        <p:txBody>
          <a:bodyPr/>
          <a:lstStyle/>
          <a:p>
            <a:pPr eaLnBrk="1" hangingPunct="1"/>
            <a:r>
              <a:rPr lang="tr-TR" sz="2800" smtClean="0"/>
              <a:t>Entreprendre: Bir şey yapmak, ortaçağda aktif olan ve iş yapan kişi</a:t>
            </a:r>
          </a:p>
          <a:p>
            <a:pPr eaLnBrk="1" hangingPunct="1"/>
            <a:endParaRPr lang="tr-TR" sz="2800" smtClean="0"/>
          </a:p>
          <a:p>
            <a:pPr eaLnBrk="1" hangingPunct="1"/>
            <a:r>
              <a:rPr lang="tr-TR" sz="2800" smtClean="0"/>
              <a:t>20.y.y.’da ise risk alarak yenilik yapan kişidir.</a:t>
            </a:r>
          </a:p>
          <a:p>
            <a:pPr eaLnBrk="1" hangingPunct="1"/>
            <a:endParaRPr lang="tr-TR" sz="2800" smtClean="0"/>
          </a:p>
          <a:p>
            <a:pPr eaLnBrk="1" hangingPunct="1"/>
            <a:r>
              <a:rPr lang="tr-TR" sz="2800" smtClean="0"/>
              <a:t>“İşletmeyi kuran, mal veya hizmet üretimi ve/veya pazarlanması için üretim faktörlerini bir araya getirip birleştiren, kar amacı güden ve risklere katlanan kişidir". </a:t>
            </a:r>
          </a:p>
        </p:txBody>
      </p:sp>
    </p:spTree>
  </p:cSld>
  <p:clrMapOvr>
    <a:masterClrMapping/>
  </p:clrMapOvr>
  <p:transition spd="slow">
    <p:randomBar dir="ver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p:txBody>
          <a:bodyPr/>
          <a:lstStyle/>
          <a:p>
            <a:pPr eaLnBrk="1" hangingPunct="1">
              <a:defRPr/>
            </a:pPr>
            <a:r>
              <a:rPr lang="tr-TR" sz="3200" smtClean="0"/>
              <a:t>Girişimci Kimdir?</a:t>
            </a:r>
          </a:p>
        </p:txBody>
      </p:sp>
      <p:sp>
        <p:nvSpPr>
          <p:cNvPr id="32773" name="Rectangle 5"/>
          <p:cNvSpPr>
            <a:spLocks noGrp="1" noChangeArrowheads="1"/>
          </p:cNvSpPr>
          <p:nvPr>
            <p:ph type="body" sz="half" idx="1"/>
          </p:nvPr>
        </p:nvSpPr>
        <p:spPr>
          <a:xfrm>
            <a:off x="1331913" y="1557338"/>
            <a:ext cx="3771900" cy="5257800"/>
          </a:xfrm>
        </p:spPr>
        <p:txBody>
          <a:bodyPr/>
          <a:lstStyle/>
          <a:p>
            <a:pPr eaLnBrk="1" hangingPunct="1">
              <a:lnSpc>
                <a:spcPct val="90000"/>
              </a:lnSpc>
              <a:defRPr/>
            </a:pPr>
            <a:r>
              <a:rPr lang="tr-TR" sz="3200" b="1" smtClean="0">
                <a:solidFill>
                  <a:schemeClr val="tx1"/>
                </a:solidFill>
                <a:effectLst>
                  <a:outerShdw blurRad="38100" dist="38100" dir="2700000" algn="tl">
                    <a:srgbClr val="C0C0C0"/>
                  </a:outerShdw>
                </a:effectLst>
              </a:rPr>
              <a:t>Girişimci</a:t>
            </a:r>
            <a:r>
              <a:rPr lang="tr-TR" sz="2400" smtClean="0">
                <a:solidFill>
                  <a:schemeClr val="tx1"/>
                </a:solidFill>
              </a:rPr>
              <a:t>, toplumun gereksinim duyduğu </a:t>
            </a:r>
          </a:p>
          <a:p>
            <a:pPr lvl="2" eaLnBrk="1" hangingPunct="1">
              <a:lnSpc>
                <a:spcPct val="90000"/>
              </a:lnSpc>
              <a:defRPr/>
            </a:pPr>
            <a:r>
              <a:rPr lang="tr-TR" sz="1800" smtClean="0">
                <a:solidFill>
                  <a:schemeClr val="tx1"/>
                </a:solidFill>
              </a:rPr>
              <a:t> </a:t>
            </a:r>
            <a:r>
              <a:rPr lang="tr-TR" sz="1800" b="1" smtClean="0">
                <a:solidFill>
                  <a:schemeClr val="tx1"/>
                </a:solidFill>
              </a:rPr>
              <a:t>ürünler üreterek, </a:t>
            </a:r>
          </a:p>
          <a:p>
            <a:pPr lvl="2" eaLnBrk="1" hangingPunct="1">
              <a:lnSpc>
                <a:spcPct val="90000"/>
              </a:lnSpc>
              <a:defRPr/>
            </a:pPr>
            <a:r>
              <a:rPr lang="tr-TR" sz="1800" b="1" smtClean="0">
                <a:solidFill>
                  <a:schemeClr val="tx1"/>
                </a:solidFill>
              </a:rPr>
              <a:t> hizmetler sunarak, </a:t>
            </a:r>
          </a:p>
          <a:p>
            <a:pPr lvl="2" eaLnBrk="1" hangingPunct="1">
              <a:lnSpc>
                <a:spcPct val="90000"/>
              </a:lnSpc>
              <a:defRPr/>
            </a:pPr>
            <a:r>
              <a:rPr lang="tr-TR" sz="1800" b="1" smtClean="0">
                <a:solidFill>
                  <a:schemeClr val="tx1"/>
                </a:solidFill>
              </a:rPr>
              <a:t> ya da ticaret yaparak,</a:t>
            </a:r>
            <a:r>
              <a:rPr lang="tr-TR" sz="1800" smtClean="0">
                <a:solidFill>
                  <a:schemeClr val="tx1"/>
                </a:solidFill>
              </a:rPr>
              <a:t> </a:t>
            </a:r>
          </a:p>
          <a:p>
            <a:pPr eaLnBrk="1" hangingPunct="1">
              <a:lnSpc>
                <a:spcPct val="90000"/>
              </a:lnSpc>
              <a:buFontTx/>
              <a:buNone/>
              <a:defRPr/>
            </a:pPr>
            <a:r>
              <a:rPr lang="tr-TR" sz="2400" smtClean="0">
                <a:solidFill>
                  <a:schemeClr val="tx1"/>
                </a:solidFill>
              </a:rPr>
              <a:t>	maddi-manevi kazanç sağlamayı hedefleyen, bu amaçla kendi işini kurmak için harekete geçen ve iş fikrini gerçekleştirmek için </a:t>
            </a:r>
          </a:p>
          <a:p>
            <a:pPr lvl="2" eaLnBrk="1" hangingPunct="1">
              <a:lnSpc>
                <a:spcPct val="90000"/>
              </a:lnSpc>
              <a:defRPr/>
            </a:pPr>
            <a:r>
              <a:rPr lang="tr-TR" sz="1800" smtClean="0">
                <a:solidFill>
                  <a:schemeClr val="tx1"/>
                </a:solidFill>
              </a:rPr>
              <a:t> </a:t>
            </a:r>
            <a:r>
              <a:rPr lang="tr-TR" sz="1800" b="1" smtClean="0">
                <a:solidFill>
                  <a:schemeClr val="tx1"/>
                </a:solidFill>
              </a:rPr>
              <a:t>araştırma, </a:t>
            </a:r>
          </a:p>
          <a:p>
            <a:pPr lvl="2" eaLnBrk="1" hangingPunct="1">
              <a:lnSpc>
                <a:spcPct val="90000"/>
              </a:lnSpc>
              <a:defRPr/>
            </a:pPr>
            <a:r>
              <a:rPr lang="tr-TR" sz="1800" b="1" smtClean="0">
                <a:solidFill>
                  <a:schemeClr val="tx1"/>
                </a:solidFill>
              </a:rPr>
              <a:t> planlama, </a:t>
            </a:r>
          </a:p>
          <a:p>
            <a:pPr lvl="2" eaLnBrk="1" hangingPunct="1">
              <a:lnSpc>
                <a:spcPct val="90000"/>
              </a:lnSpc>
              <a:defRPr/>
            </a:pPr>
            <a:r>
              <a:rPr lang="tr-TR" sz="1800" b="1" smtClean="0">
                <a:solidFill>
                  <a:schemeClr val="tx1"/>
                </a:solidFill>
              </a:rPr>
              <a:t> örgütlenme, </a:t>
            </a:r>
          </a:p>
          <a:p>
            <a:pPr lvl="2" eaLnBrk="1" hangingPunct="1">
              <a:lnSpc>
                <a:spcPct val="90000"/>
              </a:lnSpc>
              <a:defRPr/>
            </a:pPr>
            <a:r>
              <a:rPr lang="tr-TR" sz="1800" b="1" smtClean="0">
                <a:solidFill>
                  <a:schemeClr val="tx1"/>
                </a:solidFill>
              </a:rPr>
              <a:t> ve koordinasyon</a:t>
            </a:r>
            <a:r>
              <a:rPr lang="tr-TR" sz="1800" smtClean="0">
                <a:solidFill>
                  <a:schemeClr val="tx1"/>
                </a:solidFill>
              </a:rPr>
              <a:t> 	</a:t>
            </a:r>
          </a:p>
        </p:txBody>
      </p:sp>
      <p:sp>
        <p:nvSpPr>
          <p:cNvPr id="32774" name="Rectangle 6"/>
          <p:cNvSpPr>
            <a:spLocks noGrp="1" noChangeArrowheads="1"/>
          </p:cNvSpPr>
          <p:nvPr>
            <p:ph type="body" sz="half" idx="2"/>
          </p:nvPr>
        </p:nvSpPr>
        <p:spPr/>
        <p:txBody>
          <a:bodyPr/>
          <a:lstStyle/>
          <a:p>
            <a:pPr eaLnBrk="1" hangingPunct="1">
              <a:lnSpc>
                <a:spcPct val="80000"/>
              </a:lnSpc>
              <a:buFontTx/>
              <a:buNone/>
            </a:pPr>
            <a:r>
              <a:rPr lang="tr-TR" sz="2400" smtClean="0">
                <a:solidFill>
                  <a:schemeClr val="tx1"/>
                </a:solidFill>
              </a:rPr>
              <a:t>	çalışmaları yapan, sonuçta </a:t>
            </a:r>
          </a:p>
          <a:p>
            <a:pPr lvl="2" eaLnBrk="1" hangingPunct="1">
              <a:lnSpc>
                <a:spcPct val="80000"/>
              </a:lnSpc>
            </a:pPr>
            <a:r>
              <a:rPr lang="tr-TR" sz="1800" b="1" smtClean="0">
                <a:solidFill>
                  <a:schemeClr val="tx1"/>
                </a:solidFill>
              </a:rPr>
              <a:t>gerekli bilgi-beceri, </a:t>
            </a:r>
          </a:p>
          <a:p>
            <a:pPr lvl="2" eaLnBrk="1" hangingPunct="1">
              <a:lnSpc>
                <a:spcPct val="80000"/>
              </a:lnSpc>
            </a:pPr>
            <a:r>
              <a:rPr lang="tr-TR" sz="1800" b="1" smtClean="0">
                <a:solidFill>
                  <a:schemeClr val="tx1"/>
                </a:solidFill>
              </a:rPr>
              <a:t>işyeri, eleman, makine-ekipman v.b. işletme girdileri ile</a:t>
            </a:r>
          </a:p>
          <a:p>
            <a:pPr lvl="2" eaLnBrk="1" hangingPunct="1">
              <a:lnSpc>
                <a:spcPct val="80000"/>
              </a:lnSpc>
            </a:pPr>
            <a:r>
              <a:rPr lang="tr-TR" sz="1800" b="1" smtClean="0">
                <a:solidFill>
                  <a:schemeClr val="tx1"/>
                </a:solidFill>
              </a:rPr>
              <a:t>finansman kaynaklarını</a:t>
            </a:r>
            <a:r>
              <a:rPr lang="tr-TR" sz="1800" smtClean="0">
                <a:solidFill>
                  <a:schemeClr val="tx1"/>
                </a:solidFill>
              </a:rPr>
              <a:t> </a:t>
            </a:r>
          </a:p>
          <a:p>
            <a:pPr eaLnBrk="1" hangingPunct="1">
              <a:lnSpc>
                <a:spcPct val="80000"/>
              </a:lnSpc>
              <a:buFontTx/>
              <a:buNone/>
            </a:pPr>
            <a:endParaRPr lang="tr-TR" sz="2400" smtClean="0">
              <a:solidFill>
                <a:schemeClr val="tx1"/>
              </a:solidFill>
            </a:endParaRPr>
          </a:p>
          <a:p>
            <a:pPr eaLnBrk="1" hangingPunct="1">
              <a:lnSpc>
                <a:spcPct val="80000"/>
              </a:lnSpc>
              <a:buFontTx/>
              <a:buNone/>
            </a:pPr>
            <a:r>
              <a:rPr lang="tr-TR" sz="2400" smtClean="0">
                <a:solidFill>
                  <a:schemeClr val="tx1"/>
                </a:solidFill>
              </a:rPr>
              <a:t>bir araya getirerek, </a:t>
            </a:r>
          </a:p>
          <a:p>
            <a:pPr eaLnBrk="1" hangingPunct="1">
              <a:lnSpc>
                <a:spcPct val="80000"/>
              </a:lnSpc>
              <a:buFontTx/>
              <a:buNone/>
            </a:pPr>
            <a:endParaRPr lang="tr-TR" sz="2000" b="1" u="sng" smtClean="0">
              <a:solidFill>
                <a:schemeClr val="tx1"/>
              </a:solidFill>
            </a:endParaRPr>
          </a:p>
          <a:p>
            <a:pPr eaLnBrk="1" hangingPunct="1">
              <a:lnSpc>
                <a:spcPct val="80000"/>
              </a:lnSpc>
              <a:buFontTx/>
              <a:buNone/>
            </a:pPr>
            <a:r>
              <a:rPr lang="tr-TR" sz="4000" b="1" u="sng" smtClean="0">
                <a:solidFill>
                  <a:schemeClr val="tx1"/>
                </a:solidFill>
              </a:rPr>
              <a:t>kendi işini</a:t>
            </a:r>
            <a:r>
              <a:rPr lang="tr-TR" sz="4000" b="1" smtClean="0">
                <a:solidFill>
                  <a:schemeClr val="tx1"/>
                </a:solidFill>
              </a:rPr>
              <a:t> </a:t>
            </a:r>
          </a:p>
          <a:p>
            <a:pPr algn="ctr" eaLnBrk="1" hangingPunct="1">
              <a:lnSpc>
                <a:spcPct val="80000"/>
              </a:lnSpc>
              <a:buFontTx/>
              <a:buNone/>
            </a:pPr>
            <a:r>
              <a:rPr lang="tr-TR" sz="4000" b="1" smtClean="0">
                <a:solidFill>
                  <a:schemeClr val="tx1"/>
                </a:solidFill>
              </a:rPr>
              <a:t>		kuran kişidir</a:t>
            </a:r>
            <a:r>
              <a:rPr lang="tr-TR" sz="4000" smtClean="0">
                <a:solidFill>
                  <a:schemeClr val="tx1"/>
                </a:solidFill>
              </a:rPr>
              <a:t>. </a:t>
            </a:r>
          </a:p>
        </p:txBody>
      </p:sp>
      <p:sp>
        <p:nvSpPr>
          <p:cNvPr id="17413" name="Line 7"/>
          <p:cNvSpPr>
            <a:spLocks noChangeShapeType="1"/>
          </p:cNvSpPr>
          <p:nvPr/>
        </p:nvSpPr>
        <p:spPr bwMode="auto">
          <a:xfrm>
            <a:off x="5076825" y="1628775"/>
            <a:ext cx="0" cy="4824413"/>
          </a:xfrm>
          <a:prstGeom prst="line">
            <a:avLst/>
          </a:prstGeom>
          <a:noFill/>
          <a:ln w="38100" cmpd="dbl">
            <a:solidFill>
              <a:schemeClr val="tx1"/>
            </a:solidFill>
            <a:round/>
            <a:headEnd/>
            <a:tailEnd/>
          </a:ln>
        </p:spPr>
        <p:txBody>
          <a:bodyPr/>
          <a:lstStyle/>
          <a:p>
            <a:endParaRPr lang="tr-T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 calcmode="lin" valueType="num">
                                      <p:cBhvr>
                                        <p:cTn id="7" dur="2000" fill="hold"/>
                                        <p:tgtEl>
                                          <p:spTgt spid="3277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2773">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32773">
                                            <p:txEl>
                                              <p:pRg st="0" end="0"/>
                                            </p:txEl>
                                          </p:spTgt>
                                        </p:tgtEl>
                                        <p:attrNameLst>
                                          <p:attrName>style.rotation</p:attrName>
                                        </p:attrNameLst>
                                      </p:cBhvr>
                                      <p:tavLst>
                                        <p:tav tm="0">
                                          <p:val>
                                            <p:fltVal val="360"/>
                                          </p:val>
                                        </p:tav>
                                        <p:tav tm="100000">
                                          <p:val>
                                            <p:fltVal val="0"/>
                                          </p:val>
                                        </p:tav>
                                      </p:tavLst>
                                    </p:anim>
                                    <p:animEffect transition="in" filter="fade">
                                      <p:cBhvr>
                                        <p:cTn id="10" dur="2000"/>
                                        <p:tgtEl>
                                          <p:spTgt spid="32773">
                                            <p:txEl>
                                              <p:pRg st="0" end="0"/>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32773">
                                            <p:txEl>
                                              <p:pRg st="1" end="1"/>
                                            </p:txEl>
                                          </p:spTgt>
                                        </p:tgtEl>
                                        <p:attrNameLst>
                                          <p:attrName>style.visibility</p:attrName>
                                        </p:attrNameLst>
                                      </p:cBhvr>
                                      <p:to>
                                        <p:strVal val="visible"/>
                                      </p:to>
                                    </p:set>
                                    <p:anim calcmode="lin" valueType="num">
                                      <p:cBhvr>
                                        <p:cTn id="13" dur="2000" fill="hold"/>
                                        <p:tgtEl>
                                          <p:spTgt spid="32773">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32773">
                                            <p:txEl>
                                              <p:pRg st="1" end="1"/>
                                            </p:txEl>
                                          </p:spTgt>
                                        </p:tgtEl>
                                        <p:attrNameLst>
                                          <p:attrName>ppt_h</p:attrName>
                                        </p:attrNameLst>
                                      </p:cBhvr>
                                      <p:tavLst>
                                        <p:tav tm="0">
                                          <p:val>
                                            <p:fltVal val="0"/>
                                          </p:val>
                                        </p:tav>
                                        <p:tav tm="100000">
                                          <p:val>
                                            <p:strVal val="#ppt_h"/>
                                          </p:val>
                                        </p:tav>
                                      </p:tavLst>
                                    </p:anim>
                                    <p:anim calcmode="lin" valueType="num">
                                      <p:cBhvr>
                                        <p:cTn id="15" dur="2000" fill="hold"/>
                                        <p:tgtEl>
                                          <p:spTgt spid="32773">
                                            <p:txEl>
                                              <p:pRg st="1" end="1"/>
                                            </p:txEl>
                                          </p:spTgt>
                                        </p:tgtEl>
                                        <p:attrNameLst>
                                          <p:attrName>style.rotation</p:attrName>
                                        </p:attrNameLst>
                                      </p:cBhvr>
                                      <p:tavLst>
                                        <p:tav tm="0">
                                          <p:val>
                                            <p:fltVal val="360"/>
                                          </p:val>
                                        </p:tav>
                                        <p:tav tm="100000">
                                          <p:val>
                                            <p:fltVal val="0"/>
                                          </p:val>
                                        </p:tav>
                                      </p:tavLst>
                                    </p:anim>
                                    <p:animEffect transition="in" filter="fade">
                                      <p:cBhvr>
                                        <p:cTn id="16" dur="2000"/>
                                        <p:tgtEl>
                                          <p:spTgt spid="32773">
                                            <p:txEl>
                                              <p:pRg st="1" end="1"/>
                                            </p:txEl>
                                          </p:spTgt>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32773">
                                            <p:txEl>
                                              <p:pRg st="2" end="2"/>
                                            </p:txEl>
                                          </p:spTgt>
                                        </p:tgtEl>
                                        <p:attrNameLst>
                                          <p:attrName>style.visibility</p:attrName>
                                        </p:attrNameLst>
                                      </p:cBhvr>
                                      <p:to>
                                        <p:strVal val="visible"/>
                                      </p:to>
                                    </p:set>
                                    <p:anim calcmode="lin" valueType="num">
                                      <p:cBhvr>
                                        <p:cTn id="19" dur="2000" fill="hold"/>
                                        <p:tgtEl>
                                          <p:spTgt spid="32773">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32773">
                                            <p:txEl>
                                              <p:pRg st="2" end="2"/>
                                            </p:txEl>
                                          </p:spTgt>
                                        </p:tgtEl>
                                        <p:attrNameLst>
                                          <p:attrName>ppt_h</p:attrName>
                                        </p:attrNameLst>
                                      </p:cBhvr>
                                      <p:tavLst>
                                        <p:tav tm="0">
                                          <p:val>
                                            <p:fltVal val="0"/>
                                          </p:val>
                                        </p:tav>
                                        <p:tav tm="100000">
                                          <p:val>
                                            <p:strVal val="#ppt_h"/>
                                          </p:val>
                                        </p:tav>
                                      </p:tavLst>
                                    </p:anim>
                                    <p:anim calcmode="lin" valueType="num">
                                      <p:cBhvr>
                                        <p:cTn id="21" dur="2000" fill="hold"/>
                                        <p:tgtEl>
                                          <p:spTgt spid="32773">
                                            <p:txEl>
                                              <p:pRg st="2" end="2"/>
                                            </p:txEl>
                                          </p:spTgt>
                                        </p:tgtEl>
                                        <p:attrNameLst>
                                          <p:attrName>style.rotation</p:attrName>
                                        </p:attrNameLst>
                                      </p:cBhvr>
                                      <p:tavLst>
                                        <p:tav tm="0">
                                          <p:val>
                                            <p:fltVal val="360"/>
                                          </p:val>
                                        </p:tav>
                                        <p:tav tm="100000">
                                          <p:val>
                                            <p:fltVal val="0"/>
                                          </p:val>
                                        </p:tav>
                                      </p:tavLst>
                                    </p:anim>
                                    <p:animEffect transition="in" filter="fade">
                                      <p:cBhvr>
                                        <p:cTn id="22" dur="2000"/>
                                        <p:tgtEl>
                                          <p:spTgt spid="32773">
                                            <p:txEl>
                                              <p:pRg st="2" end="2"/>
                                            </p:txEl>
                                          </p:spTgt>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32773">
                                            <p:txEl>
                                              <p:pRg st="3" end="3"/>
                                            </p:txEl>
                                          </p:spTgt>
                                        </p:tgtEl>
                                        <p:attrNameLst>
                                          <p:attrName>style.visibility</p:attrName>
                                        </p:attrNameLst>
                                      </p:cBhvr>
                                      <p:to>
                                        <p:strVal val="visible"/>
                                      </p:to>
                                    </p:set>
                                    <p:anim calcmode="lin" valueType="num">
                                      <p:cBhvr>
                                        <p:cTn id="25" dur="2000" fill="hold"/>
                                        <p:tgtEl>
                                          <p:spTgt spid="32773">
                                            <p:txEl>
                                              <p:pRg st="3" end="3"/>
                                            </p:txEl>
                                          </p:spTgt>
                                        </p:tgtEl>
                                        <p:attrNameLst>
                                          <p:attrName>ppt_w</p:attrName>
                                        </p:attrNameLst>
                                      </p:cBhvr>
                                      <p:tavLst>
                                        <p:tav tm="0">
                                          <p:val>
                                            <p:fltVal val="0"/>
                                          </p:val>
                                        </p:tav>
                                        <p:tav tm="100000">
                                          <p:val>
                                            <p:strVal val="#ppt_w"/>
                                          </p:val>
                                        </p:tav>
                                      </p:tavLst>
                                    </p:anim>
                                    <p:anim calcmode="lin" valueType="num">
                                      <p:cBhvr>
                                        <p:cTn id="26" dur="2000" fill="hold"/>
                                        <p:tgtEl>
                                          <p:spTgt spid="32773">
                                            <p:txEl>
                                              <p:pRg st="3" end="3"/>
                                            </p:txEl>
                                          </p:spTgt>
                                        </p:tgtEl>
                                        <p:attrNameLst>
                                          <p:attrName>ppt_h</p:attrName>
                                        </p:attrNameLst>
                                      </p:cBhvr>
                                      <p:tavLst>
                                        <p:tav tm="0">
                                          <p:val>
                                            <p:fltVal val="0"/>
                                          </p:val>
                                        </p:tav>
                                        <p:tav tm="100000">
                                          <p:val>
                                            <p:strVal val="#ppt_h"/>
                                          </p:val>
                                        </p:tav>
                                      </p:tavLst>
                                    </p:anim>
                                    <p:anim calcmode="lin" valueType="num">
                                      <p:cBhvr>
                                        <p:cTn id="27" dur="2000" fill="hold"/>
                                        <p:tgtEl>
                                          <p:spTgt spid="32773">
                                            <p:txEl>
                                              <p:pRg st="3" end="3"/>
                                            </p:txEl>
                                          </p:spTgt>
                                        </p:tgtEl>
                                        <p:attrNameLst>
                                          <p:attrName>style.rotation</p:attrName>
                                        </p:attrNameLst>
                                      </p:cBhvr>
                                      <p:tavLst>
                                        <p:tav tm="0">
                                          <p:val>
                                            <p:fltVal val="360"/>
                                          </p:val>
                                        </p:tav>
                                        <p:tav tm="100000">
                                          <p:val>
                                            <p:fltVal val="0"/>
                                          </p:val>
                                        </p:tav>
                                      </p:tavLst>
                                    </p:anim>
                                    <p:animEffect transition="in" filter="fade">
                                      <p:cBhvr>
                                        <p:cTn id="28" dur="2000"/>
                                        <p:tgtEl>
                                          <p:spTgt spid="32773">
                                            <p:txEl>
                                              <p:pRg st="3" end="3"/>
                                            </p:txEl>
                                          </p:spTgt>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32773">
                                            <p:txEl>
                                              <p:pRg st="4" end="4"/>
                                            </p:txEl>
                                          </p:spTgt>
                                        </p:tgtEl>
                                        <p:attrNameLst>
                                          <p:attrName>style.visibility</p:attrName>
                                        </p:attrNameLst>
                                      </p:cBhvr>
                                      <p:to>
                                        <p:strVal val="visible"/>
                                      </p:to>
                                    </p:set>
                                    <p:anim calcmode="lin" valueType="num">
                                      <p:cBhvr>
                                        <p:cTn id="31" dur="2000" fill="hold"/>
                                        <p:tgtEl>
                                          <p:spTgt spid="32773">
                                            <p:txEl>
                                              <p:pRg st="4" end="4"/>
                                            </p:txEl>
                                          </p:spTgt>
                                        </p:tgtEl>
                                        <p:attrNameLst>
                                          <p:attrName>ppt_w</p:attrName>
                                        </p:attrNameLst>
                                      </p:cBhvr>
                                      <p:tavLst>
                                        <p:tav tm="0">
                                          <p:val>
                                            <p:fltVal val="0"/>
                                          </p:val>
                                        </p:tav>
                                        <p:tav tm="100000">
                                          <p:val>
                                            <p:strVal val="#ppt_w"/>
                                          </p:val>
                                        </p:tav>
                                      </p:tavLst>
                                    </p:anim>
                                    <p:anim calcmode="lin" valueType="num">
                                      <p:cBhvr>
                                        <p:cTn id="32" dur="2000" fill="hold"/>
                                        <p:tgtEl>
                                          <p:spTgt spid="32773">
                                            <p:txEl>
                                              <p:pRg st="4" end="4"/>
                                            </p:txEl>
                                          </p:spTgt>
                                        </p:tgtEl>
                                        <p:attrNameLst>
                                          <p:attrName>ppt_h</p:attrName>
                                        </p:attrNameLst>
                                      </p:cBhvr>
                                      <p:tavLst>
                                        <p:tav tm="0">
                                          <p:val>
                                            <p:fltVal val="0"/>
                                          </p:val>
                                        </p:tav>
                                        <p:tav tm="100000">
                                          <p:val>
                                            <p:strVal val="#ppt_h"/>
                                          </p:val>
                                        </p:tav>
                                      </p:tavLst>
                                    </p:anim>
                                    <p:anim calcmode="lin" valueType="num">
                                      <p:cBhvr>
                                        <p:cTn id="33" dur="2000" fill="hold"/>
                                        <p:tgtEl>
                                          <p:spTgt spid="32773">
                                            <p:txEl>
                                              <p:pRg st="4" end="4"/>
                                            </p:txEl>
                                          </p:spTgt>
                                        </p:tgtEl>
                                        <p:attrNameLst>
                                          <p:attrName>style.rotation</p:attrName>
                                        </p:attrNameLst>
                                      </p:cBhvr>
                                      <p:tavLst>
                                        <p:tav tm="0">
                                          <p:val>
                                            <p:fltVal val="360"/>
                                          </p:val>
                                        </p:tav>
                                        <p:tav tm="100000">
                                          <p:val>
                                            <p:fltVal val="0"/>
                                          </p:val>
                                        </p:tav>
                                      </p:tavLst>
                                    </p:anim>
                                    <p:animEffect transition="in" filter="fade">
                                      <p:cBhvr>
                                        <p:cTn id="34" dur="2000"/>
                                        <p:tgtEl>
                                          <p:spTgt spid="32773">
                                            <p:txEl>
                                              <p:pRg st="4" end="4"/>
                                            </p:txEl>
                                          </p:spTgt>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32773">
                                            <p:txEl>
                                              <p:pRg st="5" end="5"/>
                                            </p:txEl>
                                          </p:spTgt>
                                        </p:tgtEl>
                                        <p:attrNameLst>
                                          <p:attrName>style.visibility</p:attrName>
                                        </p:attrNameLst>
                                      </p:cBhvr>
                                      <p:to>
                                        <p:strVal val="visible"/>
                                      </p:to>
                                    </p:set>
                                    <p:anim calcmode="lin" valueType="num">
                                      <p:cBhvr>
                                        <p:cTn id="37" dur="2000" fill="hold"/>
                                        <p:tgtEl>
                                          <p:spTgt spid="32773">
                                            <p:txEl>
                                              <p:pRg st="5" end="5"/>
                                            </p:txEl>
                                          </p:spTgt>
                                        </p:tgtEl>
                                        <p:attrNameLst>
                                          <p:attrName>ppt_w</p:attrName>
                                        </p:attrNameLst>
                                      </p:cBhvr>
                                      <p:tavLst>
                                        <p:tav tm="0">
                                          <p:val>
                                            <p:fltVal val="0"/>
                                          </p:val>
                                        </p:tav>
                                        <p:tav tm="100000">
                                          <p:val>
                                            <p:strVal val="#ppt_w"/>
                                          </p:val>
                                        </p:tav>
                                      </p:tavLst>
                                    </p:anim>
                                    <p:anim calcmode="lin" valueType="num">
                                      <p:cBhvr>
                                        <p:cTn id="38" dur="2000" fill="hold"/>
                                        <p:tgtEl>
                                          <p:spTgt spid="32773">
                                            <p:txEl>
                                              <p:pRg st="5" end="5"/>
                                            </p:txEl>
                                          </p:spTgt>
                                        </p:tgtEl>
                                        <p:attrNameLst>
                                          <p:attrName>ppt_h</p:attrName>
                                        </p:attrNameLst>
                                      </p:cBhvr>
                                      <p:tavLst>
                                        <p:tav tm="0">
                                          <p:val>
                                            <p:fltVal val="0"/>
                                          </p:val>
                                        </p:tav>
                                        <p:tav tm="100000">
                                          <p:val>
                                            <p:strVal val="#ppt_h"/>
                                          </p:val>
                                        </p:tav>
                                      </p:tavLst>
                                    </p:anim>
                                    <p:anim calcmode="lin" valueType="num">
                                      <p:cBhvr>
                                        <p:cTn id="39" dur="2000" fill="hold"/>
                                        <p:tgtEl>
                                          <p:spTgt spid="32773">
                                            <p:txEl>
                                              <p:pRg st="5" end="5"/>
                                            </p:txEl>
                                          </p:spTgt>
                                        </p:tgtEl>
                                        <p:attrNameLst>
                                          <p:attrName>style.rotation</p:attrName>
                                        </p:attrNameLst>
                                      </p:cBhvr>
                                      <p:tavLst>
                                        <p:tav tm="0">
                                          <p:val>
                                            <p:fltVal val="360"/>
                                          </p:val>
                                        </p:tav>
                                        <p:tav tm="100000">
                                          <p:val>
                                            <p:fltVal val="0"/>
                                          </p:val>
                                        </p:tav>
                                      </p:tavLst>
                                    </p:anim>
                                    <p:animEffect transition="in" filter="fade">
                                      <p:cBhvr>
                                        <p:cTn id="40" dur="2000"/>
                                        <p:tgtEl>
                                          <p:spTgt spid="32773">
                                            <p:txEl>
                                              <p:pRg st="5" end="5"/>
                                            </p:txEl>
                                          </p:spTgt>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32773">
                                            <p:txEl>
                                              <p:pRg st="6" end="6"/>
                                            </p:txEl>
                                          </p:spTgt>
                                        </p:tgtEl>
                                        <p:attrNameLst>
                                          <p:attrName>style.visibility</p:attrName>
                                        </p:attrNameLst>
                                      </p:cBhvr>
                                      <p:to>
                                        <p:strVal val="visible"/>
                                      </p:to>
                                    </p:set>
                                    <p:anim calcmode="lin" valueType="num">
                                      <p:cBhvr>
                                        <p:cTn id="43" dur="2000" fill="hold"/>
                                        <p:tgtEl>
                                          <p:spTgt spid="32773">
                                            <p:txEl>
                                              <p:pRg st="6" end="6"/>
                                            </p:txEl>
                                          </p:spTgt>
                                        </p:tgtEl>
                                        <p:attrNameLst>
                                          <p:attrName>ppt_w</p:attrName>
                                        </p:attrNameLst>
                                      </p:cBhvr>
                                      <p:tavLst>
                                        <p:tav tm="0">
                                          <p:val>
                                            <p:fltVal val="0"/>
                                          </p:val>
                                        </p:tav>
                                        <p:tav tm="100000">
                                          <p:val>
                                            <p:strVal val="#ppt_w"/>
                                          </p:val>
                                        </p:tav>
                                      </p:tavLst>
                                    </p:anim>
                                    <p:anim calcmode="lin" valueType="num">
                                      <p:cBhvr>
                                        <p:cTn id="44" dur="2000" fill="hold"/>
                                        <p:tgtEl>
                                          <p:spTgt spid="32773">
                                            <p:txEl>
                                              <p:pRg st="6" end="6"/>
                                            </p:txEl>
                                          </p:spTgt>
                                        </p:tgtEl>
                                        <p:attrNameLst>
                                          <p:attrName>ppt_h</p:attrName>
                                        </p:attrNameLst>
                                      </p:cBhvr>
                                      <p:tavLst>
                                        <p:tav tm="0">
                                          <p:val>
                                            <p:fltVal val="0"/>
                                          </p:val>
                                        </p:tav>
                                        <p:tav tm="100000">
                                          <p:val>
                                            <p:strVal val="#ppt_h"/>
                                          </p:val>
                                        </p:tav>
                                      </p:tavLst>
                                    </p:anim>
                                    <p:anim calcmode="lin" valueType="num">
                                      <p:cBhvr>
                                        <p:cTn id="45" dur="2000" fill="hold"/>
                                        <p:tgtEl>
                                          <p:spTgt spid="32773">
                                            <p:txEl>
                                              <p:pRg st="6" end="6"/>
                                            </p:txEl>
                                          </p:spTgt>
                                        </p:tgtEl>
                                        <p:attrNameLst>
                                          <p:attrName>style.rotation</p:attrName>
                                        </p:attrNameLst>
                                      </p:cBhvr>
                                      <p:tavLst>
                                        <p:tav tm="0">
                                          <p:val>
                                            <p:fltVal val="360"/>
                                          </p:val>
                                        </p:tav>
                                        <p:tav tm="100000">
                                          <p:val>
                                            <p:fltVal val="0"/>
                                          </p:val>
                                        </p:tav>
                                      </p:tavLst>
                                    </p:anim>
                                    <p:animEffect transition="in" filter="fade">
                                      <p:cBhvr>
                                        <p:cTn id="46" dur="2000"/>
                                        <p:tgtEl>
                                          <p:spTgt spid="32773">
                                            <p:txEl>
                                              <p:pRg st="6" end="6"/>
                                            </p:txEl>
                                          </p:spTgt>
                                        </p:tgtEl>
                                      </p:cBhvr>
                                    </p:animEffect>
                                  </p:childTnLst>
                                </p:cTn>
                              </p:par>
                              <p:par>
                                <p:cTn id="47" presetID="49" presetClass="entr" presetSubtype="0" decel="100000" fill="hold" nodeType="withEffect">
                                  <p:stCondLst>
                                    <p:cond delay="0"/>
                                  </p:stCondLst>
                                  <p:childTnLst>
                                    <p:set>
                                      <p:cBhvr>
                                        <p:cTn id="48" dur="1" fill="hold">
                                          <p:stCondLst>
                                            <p:cond delay="0"/>
                                          </p:stCondLst>
                                        </p:cTn>
                                        <p:tgtEl>
                                          <p:spTgt spid="32773">
                                            <p:txEl>
                                              <p:pRg st="7" end="7"/>
                                            </p:txEl>
                                          </p:spTgt>
                                        </p:tgtEl>
                                        <p:attrNameLst>
                                          <p:attrName>style.visibility</p:attrName>
                                        </p:attrNameLst>
                                      </p:cBhvr>
                                      <p:to>
                                        <p:strVal val="visible"/>
                                      </p:to>
                                    </p:set>
                                    <p:anim calcmode="lin" valueType="num">
                                      <p:cBhvr>
                                        <p:cTn id="49" dur="2000" fill="hold"/>
                                        <p:tgtEl>
                                          <p:spTgt spid="32773">
                                            <p:txEl>
                                              <p:pRg st="7" end="7"/>
                                            </p:txEl>
                                          </p:spTgt>
                                        </p:tgtEl>
                                        <p:attrNameLst>
                                          <p:attrName>ppt_w</p:attrName>
                                        </p:attrNameLst>
                                      </p:cBhvr>
                                      <p:tavLst>
                                        <p:tav tm="0">
                                          <p:val>
                                            <p:fltVal val="0"/>
                                          </p:val>
                                        </p:tav>
                                        <p:tav tm="100000">
                                          <p:val>
                                            <p:strVal val="#ppt_w"/>
                                          </p:val>
                                        </p:tav>
                                      </p:tavLst>
                                    </p:anim>
                                    <p:anim calcmode="lin" valueType="num">
                                      <p:cBhvr>
                                        <p:cTn id="50" dur="2000" fill="hold"/>
                                        <p:tgtEl>
                                          <p:spTgt spid="32773">
                                            <p:txEl>
                                              <p:pRg st="7" end="7"/>
                                            </p:txEl>
                                          </p:spTgt>
                                        </p:tgtEl>
                                        <p:attrNameLst>
                                          <p:attrName>ppt_h</p:attrName>
                                        </p:attrNameLst>
                                      </p:cBhvr>
                                      <p:tavLst>
                                        <p:tav tm="0">
                                          <p:val>
                                            <p:fltVal val="0"/>
                                          </p:val>
                                        </p:tav>
                                        <p:tav tm="100000">
                                          <p:val>
                                            <p:strVal val="#ppt_h"/>
                                          </p:val>
                                        </p:tav>
                                      </p:tavLst>
                                    </p:anim>
                                    <p:anim calcmode="lin" valueType="num">
                                      <p:cBhvr>
                                        <p:cTn id="51" dur="2000" fill="hold"/>
                                        <p:tgtEl>
                                          <p:spTgt spid="32773">
                                            <p:txEl>
                                              <p:pRg st="7" end="7"/>
                                            </p:txEl>
                                          </p:spTgt>
                                        </p:tgtEl>
                                        <p:attrNameLst>
                                          <p:attrName>style.rotation</p:attrName>
                                        </p:attrNameLst>
                                      </p:cBhvr>
                                      <p:tavLst>
                                        <p:tav tm="0">
                                          <p:val>
                                            <p:fltVal val="360"/>
                                          </p:val>
                                        </p:tav>
                                        <p:tav tm="100000">
                                          <p:val>
                                            <p:fltVal val="0"/>
                                          </p:val>
                                        </p:tav>
                                      </p:tavLst>
                                    </p:anim>
                                    <p:animEffect transition="in" filter="fade">
                                      <p:cBhvr>
                                        <p:cTn id="52" dur="2000"/>
                                        <p:tgtEl>
                                          <p:spTgt spid="32773">
                                            <p:txEl>
                                              <p:pRg st="7" end="7"/>
                                            </p:txEl>
                                          </p:spTgt>
                                        </p:tgtEl>
                                      </p:cBhvr>
                                    </p:animEffect>
                                  </p:childTnLst>
                                </p:cTn>
                              </p:par>
                              <p:par>
                                <p:cTn id="53" presetID="49" presetClass="entr" presetSubtype="0" decel="100000" fill="hold" nodeType="withEffect">
                                  <p:stCondLst>
                                    <p:cond delay="0"/>
                                  </p:stCondLst>
                                  <p:childTnLst>
                                    <p:set>
                                      <p:cBhvr>
                                        <p:cTn id="54" dur="1" fill="hold">
                                          <p:stCondLst>
                                            <p:cond delay="0"/>
                                          </p:stCondLst>
                                        </p:cTn>
                                        <p:tgtEl>
                                          <p:spTgt spid="32773">
                                            <p:txEl>
                                              <p:pRg st="8" end="8"/>
                                            </p:txEl>
                                          </p:spTgt>
                                        </p:tgtEl>
                                        <p:attrNameLst>
                                          <p:attrName>style.visibility</p:attrName>
                                        </p:attrNameLst>
                                      </p:cBhvr>
                                      <p:to>
                                        <p:strVal val="visible"/>
                                      </p:to>
                                    </p:set>
                                    <p:anim calcmode="lin" valueType="num">
                                      <p:cBhvr>
                                        <p:cTn id="55" dur="2000" fill="hold"/>
                                        <p:tgtEl>
                                          <p:spTgt spid="32773">
                                            <p:txEl>
                                              <p:pRg st="8" end="8"/>
                                            </p:txEl>
                                          </p:spTgt>
                                        </p:tgtEl>
                                        <p:attrNameLst>
                                          <p:attrName>ppt_w</p:attrName>
                                        </p:attrNameLst>
                                      </p:cBhvr>
                                      <p:tavLst>
                                        <p:tav tm="0">
                                          <p:val>
                                            <p:fltVal val="0"/>
                                          </p:val>
                                        </p:tav>
                                        <p:tav tm="100000">
                                          <p:val>
                                            <p:strVal val="#ppt_w"/>
                                          </p:val>
                                        </p:tav>
                                      </p:tavLst>
                                    </p:anim>
                                    <p:anim calcmode="lin" valueType="num">
                                      <p:cBhvr>
                                        <p:cTn id="56" dur="2000" fill="hold"/>
                                        <p:tgtEl>
                                          <p:spTgt spid="32773">
                                            <p:txEl>
                                              <p:pRg st="8" end="8"/>
                                            </p:txEl>
                                          </p:spTgt>
                                        </p:tgtEl>
                                        <p:attrNameLst>
                                          <p:attrName>ppt_h</p:attrName>
                                        </p:attrNameLst>
                                      </p:cBhvr>
                                      <p:tavLst>
                                        <p:tav tm="0">
                                          <p:val>
                                            <p:fltVal val="0"/>
                                          </p:val>
                                        </p:tav>
                                        <p:tav tm="100000">
                                          <p:val>
                                            <p:strVal val="#ppt_h"/>
                                          </p:val>
                                        </p:tav>
                                      </p:tavLst>
                                    </p:anim>
                                    <p:anim calcmode="lin" valueType="num">
                                      <p:cBhvr>
                                        <p:cTn id="57" dur="2000" fill="hold"/>
                                        <p:tgtEl>
                                          <p:spTgt spid="32773">
                                            <p:txEl>
                                              <p:pRg st="8" end="8"/>
                                            </p:txEl>
                                          </p:spTgt>
                                        </p:tgtEl>
                                        <p:attrNameLst>
                                          <p:attrName>style.rotation</p:attrName>
                                        </p:attrNameLst>
                                      </p:cBhvr>
                                      <p:tavLst>
                                        <p:tav tm="0">
                                          <p:val>
                                            <p:fltVal val="360"/>
                                          </p:val>
                                        </p:tav>
                                        <p:tav tm="100000">
                                          <p:val>
                                            <p:fltVal val="0"/>
                                          </p:val>
                                        </p:tav>
                                      </p:tavLst>
                                    </p:anim>
                                    <p:animEffect transition="in" filter="fade">
                                      <p:cBhvr>
                                        <p:cTn id="58" dur="2000"/>
                                        <p:tgtEl>
                                          <p:spTgt spid="3277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32774">
                                            <p:txEl>
                                              <p:pRg st="0" end="0"/>
                                            </p:txEl>
                                          </p:spTgt>
                                        </p:tgtEl>
                                        <p:attrNameLst>
                                          <p:attrName>style.visibility</p:attrName>
                                        </p:attrNameLst>
                                      </p:cBhvr>
                                      <p:to>
                                        <p:strVal val="visible"/>
                                      </p:to>
                                    </p:set>
                                    <p:anim calcmode="lin" valueType="num">
                                      <p:cBhvr>
                                        <p:cTn id="63" dur="2000" fill="hold"/>
                                        <p:tgtEl>
                                          <p:spTgt spid="32774">
                                            <p:txEl>
                                              <p:pRg st="0" end="0"/>
                                            </p:txEl>
                                          </p:spTgt>
                                        </p:tgtEl>
                                        <p:attrNameLst>
                                          <p:attrName>ppt_w</p:attrName>
                                        </p:attrNameLst>
                                      </p:cBhvr>
                                      <p:tavLst>
                                        <p:tav tm="0">
                                          <p:val>
                                            <p:fltVal val="0"/>
                                          </p:val>
                                        </p:tav>
                                        <p:tav tm="100000">
                                          <p:val>
                                            <p:strVal val="#ppt_w"/>
                                          </p:val>
                                        </p:tav>
                                      </p:tavLst>
                                    </p:anim>
                                    <p:anim calcmode="lin" valueType="num">
                                      <p:cBhvr>
                                        <p:cTn id="64" dur="2000" fill="hold"/>
                                        <p:tgtEl>
                                          <p:spTgt spid="32774">
                                            <p:txEl>
                                              <p:pRg st="0" end="0"/>
                                            </p:txEl>
                                          </p:spTgt>
                                        </p:tgtEl>
                                        <p:attrNameLst>
                                          <p:attrName>ppt_h</p:attrName>
                                        </p:attrNameLst>
                                      </p:cBhvr>
                                      <p:tavLst>
                                        <p:tav tm="0">
                                          <p:val>
                                            <p:fltVal val="0"/>
                                          </p:val>
                                        </p:tav>
                                        <p:tav tm="100000">
                                          <p:val>
                                            <p:strVal val="#ppt_h"/>
                                          </p:val>
                                        </p:tav>
                                      </p:tavLst>
                                    </p:anim>
                                    <p:anim calcmode="lin" valueType="num">
                                      <p:cBhvr>
                                        <p:cTn id="65" dur="2000" fill="hold"/>
                                        <p:tgtEl>
                                          <p:spTgt spid="32774">
                                            <p:txEl>
                                              <p:pRg st="0" end="0"/>
                                            </p:txEl>
                                          </p:spTgt>
                                        </p:tgtEl>
                                        <p:attrNameLst>
                                          <p:attrName>style.rotation</p:attrName>
                                        </p:attrNameLst>
                                      </p:cBhvr>
                                      <p:tavLst>
                                        <p:tav tm="0">
                                          <p:val>
                                            <p:fltVal val="360"/>
                                          </p:val>
                                        </p:tav>
                                        <p:tav tm="100000">
                                          <p:val>
                                            <p:fltVal val="0"/>
                                          </p:val>
                                        </p:tav>
                                      </p:tavLst>
                                    </p:anim>
                                    <p:animEffect transition="in" filter="fade">
                                      <p:cBhvr>
                                        <p:cTn id="66" dur="2000"/>
                                        <p:tgtEl>
                                          <p:spTgt spid="32774">
                                            <p:txEl>
                                              <p:pRg st="0" end="0"/>
                                            </p:txEl>
                                          </p:spTgt>
                                        </p:tgtEl>
                                      </p:cBhvr>
                                    </p:animEffect>
                                  </p:childTnLst>
                                </p:cTn>
                              </p:par>
                              <p:par>
                                <p:cTn id="67" presetID="49" presetClass="entr" presetSubtype="0" decel="100000" fill="hold" nodeType="withEffect">
                                  <p:stCondLst>
                                    <p:cond delay="0"/>
                                  </p:stCondLst>
                                  <p:childTnLst>
                                    <p:set>
                                      <p:cBhvr>
                                        <p:cTn id="68" dur="1" fill="hold">
                                          <p:stCondLst>
                                            <p:cond delay="0"/>
                                          </p:stCondLst>
                                        </p:cTn>
                                        <p:tgtEl>
                                          <p:spTgt spid="32774">
                                            <p:txEl>
                                              <p:pRg st="1" end="1"/>
                                            </p:txEl>
                                          </p:spTgt>
                                        </p:tgtEl>
                                        <p:attrNameLst>
                                          <p:attrName>style.visibility</p:attrName>
                                        </p:attrNameLst>
                                      </p:cBhvr>
                                      <p:to>
                                        <p:strVal val="visible"/>
                                      </p:to>
                                    </p:set>
                                    <p:anim calcmode="lin" valueType="num">
                                      <p:cBhvr>
                                        <p:cTn id="69" dur="2000" fill="hold"/>
                                        <p:tgtEl>
                                          <p:spTgt spid="32774">
                                            <p:txEl>
                                              <p:pRg st="1" end="1"/>
                                            </p:txEl>
                                          </p:spTgt>
                                        </p:tgtEl>
                                        <p:attrNameLst>
                                          <p:attrName>ppt_w</p:attrName>
                                        </p:attrNameLst>
                                      </p:cBhvr>
                                      <p:tavLst>
                                        <p:tav tm="0">
                                          <p:val>
                                            <p:fltVal val="0"/>
                                          </p:val>
                                        </p:tav>
                                        <p:tav tm="100000">
                                          <p:val>
                                            <p:strVal val="#ppt_w"/>
                                          </p:val>
                                        </p:tav>
                                      </p:tavLst>
                                    </p:anim>
                                    <p:anim calcmode="lin" valueType="num">
                                      <p:cBhvr>
                                        <p:cTn id="70" dur="2000" fill="hold"/>
                                        <p:tgtEl>
                                          <p:spTgt spid="32774">
                                            <p:txEl>
                                              <p:pRg st="1" end="1"/>
                                            </p:txEl>
                                          </p:spTgt>
                                        </p:tgtEl>
                                        <p:attrNameLst>
                                          <p:attrName>ppt_h</p:attrName>
                                        </p:attrNameLst>
                                      </p:cBhvr>
                                      <p:tavLst>
                                        <p:tav tm="0">
                                          <p:val>
                                            <p:fltVal val="0"/>
                                          </p:val>
                                        </p:tav>
                                        <p:tav tm="100000">
                                          <p:val>
                                            <p:strVal val="#ppt_h"/>
                                          </p:val>
                                        </p:tav>
                                      </p:tavLst>
                                    </p:anim>
                                    <p:anim calcmode="lin" valueType="num">
                                      <p:cBhvr>
                                        <p:cTn id="71" dur="2000" fill="hold"/>
                                        <p:tgtEl>
                                          <p:spTgt spid="32774">
                                            <p:txEl>
                                              <p:pRg st="1" end="1"/>
                                            </p:txEl>
                                          </p:spTgt>
                                        </p:tgtEl>
                                        <p:attrNameLst>
                                          <p:attrName>style.rotation</p:attrName>
                                        </p:attrNameLst>
                                      </p:cBhvr>
                                      <p:tavLst>
                                        <p:tav tm="0">
                                          <p:val>
                                            <p:fltVal val="360"/>
                                          </p:val>
                                        </p:tav>
                                        <p:tav tm="100000">
                                          <p:val>
                                            <p:fltVal val="0"/>
                                          </p:val>
                                        </p:tav>
                                      </p:tavLst>
                                    </p:anim>
                                    <p:animEffect transition="in" filter="fade">
                                      <p:cBhvr>
                                        <p:cTn id="72" dur="2000"/>
                                        <p:tgtEl>
                                          <p:spTgt spid="32774">
                                            <p:txEl>
                                              <p:pRg st="1" end="1"/>
                                            </p:txEl>
                                          </p:spTgt>
                                        </p:tgtEl>
                                      </p:cBhvr>
                                    </p:animEffect>
                                  </p:childTnLst>
                                </p:cTn>
                              </p:par>
                              <p:par>
                                <p:cTn id="73" presetID="49" presetClass="entr" presetSubtype="0" decel="100000" fill="hold" nodeType="withEffect">
                                  <p:stCondLst>
                                    <p:cond delay="0"/>
                                  </p:stCondLst>
                                  <p:childTnLst>
                                    <p:set>
                                      <p:cBhvr>
                                        <p:cTn id="74" dur="1" fill="hold">
                                          <p:stCondLst>
                                            <p:cond delay="0"/>
                                          </p:stCondLst>
                                        </p:cTn>
                                        <p:tgtEl>
                                          <p:spTgt spid="32774">
                                            <p:txEl>
                                              <p:pRg st="2" end="2"/>
                                            </p:txEl>
                                          </p:spTgt>
                                        </p:tgtEl>
                                        <p:attrNameLst>
                                          <p:attrName>style.visibility</p:attrName>
                                        </p:attrNameLst>
                                      </p:cBhvr>
                                      <p:to>
                                        <p:strVal val="visible"/>
                                      </p:to>
                                    </p:set>
                                    <p:anim calcmode="lin" valueType="num">
                                      <p:cBhvr>
                                        <p:cTn id="75" dur="2000" fill="hold"/>
                                        <p:tgtEl>
                                          <p:spTgt spid="32774">
                                            <p:txEl>
                                              <p:pRg st="2" end="2"/>
                                            </p:txEl>
                                          </p:spTgt>
                                        </p:tgtEl>
                                        <p:attrNameLst>
                                          <p:attrName>ppt_w</p:attrName>
                                        </p:attrNameLst>
                                      </p:cBhvr>
                                      <p:tavLst>
                                        <p:tav tm="0">
                                          <p:val>
                                            <p:fltVal val="0"/>
                                          </p:val>
                                        </p:tav>
                                        <p:tav tm="100000">
                                          <p:val>
                                            <p:strVal val="#ppt_w"/>
                                          </p:val>
                                        </p:tav>
                                      </p:tavLst>
                                    </p:anim>
                                    <p:anim calcmode="lin" valueType="num">
                                      <p:cBhvr>
                                        <p:cTn id="76" dur="2000" fill="hold"/>
                                        <p:tgtEl>
                                          <p:spTgt spid="32774">
                                            <p:txEl>
                                              <p:pRg st="2" end="2"/>
                                            </p:txEl>
                                          </p:spTgt>
                                        </p:tgtEl>
                                        <p:attrNameLst>
                                          <p:attrName>ppt_h</p:attrName>
                                        </p:attrNameLst>
                                      </p:cBhvr>
                                      <p:tavLst>
                                        <p:tav tm="0">
                                          <p:val>
                                            <p:fltVal val="0"/>
                                          </p:val>
                                        </p:tav>
                                        <p:tav tm="100000">
                                          <p:val>
                                            <p:strVal val="#ppt_h"/>
                                          </p:val>
                                        </p:tav>
                                      </p:tavLst>
                                    </p:anim>
                                    <p:anim calcmode="lin" valueType="num">
                                      <p:cBhvr>
                                        <p:cTn id="77" dur="2000" fill="hold"/>
                                        <p:tgtEl>
                                          <p:spTgt spid="32774">
                                            <p:txEl>
                                              <p:pRg st="2" end="2"/>
                                            </p:txEl>
                                          </p:spTgt>
                                        </p:tgtEl>
                                        <p:attrNameLst>
                                          <p:attrName>style.rotation</p:attrName>
                                        </p:attrNameLst>
                                      </p:cBhvr>
                                      <p:tavLst>
                                        <p:tav tm="0">
                                          <p:val>
                                            <p:fltVal val="360"/>
                                          </p:val>
                                        </p:tav>
                                        <p:tav tm="100000">
                                          <p:val>
                                            <p:fltVal val="0"/>
                                          </p:val>
                                        </p:tav>
                                      </p:tavLst>
                                    </p:anim>
                                    <p:animEffect transition="in" filter="fade">
                                      <p:cBhvr>
                                        <p:cTn id="78" dur="2000"/>
                                        <p:tgtEl>
                                          <p:spTgt spid="32774">
                                            <p:txEl>
                                              <p:pRg st="2" end="2"/>
                                            </p:txEl>
                                          </p:spTgt>
                                        </p:tgtEl>
                                      </p:cBhvr>
                                    </p:animEffect>
                                  </p:childTnLst>
                                </p:cTn>
                              </p:par>
                              <p:par>
                                <p:cTn id="79" presetID="49" presetClass="entr" presetSubtype="0" decel="100000" fill="hold" nodeType="withEffect">
                                  <p:stCondLst>
                                    <p:cond delay="0"/>
                                  </p:stCondLst>
                                  <p:childTnLst>
                                    <p:set>
                                      <p:cBhvr>
                                        <p:cTn id="80" dur="1" fill="hold">
                                          <p:stCondLst>
                                            <p:cond delay="0"/>
                                          </p:stCondLst>
                                        </p:cTn>
                                        <p:tgtEl>
                                          <p:spTgt spid="32774">
                                            <p:txEl>
                                              <p:pRg st="3" end="3"/>
                                            </p:txEl>
                                          </p:spTgt>
                                        </p:tgtEl>
                                        <p:attrNameLst>
                                          <p:attrName>style.visibility</p:attrName>
                                        </p:attrNameLst>
                                      </p:cBhvr>
                                      <p:to>
                                        <p:strVal val="visible"/>
                                      </p:to>
                                    </p:set>
                                    <p:anim calcmode="lin" valueType="num">
                                      <p:cBhvr>
                                        <p:cTn id="81" dur="2000" fill="hold"/>
                                        <p:tgtEl>
                                          <p:spTgt spid="32774">
                                            <p:txEl>
                                              <p:pRg st="3" end="3"/>
                                            </p:txEl>
                                          </p:spTgt>
                                        </p:tgtEl>
                                        <p:attrNameLst>
                                          <p:attrName>ppt_w</p:attrName>
                                        </p:attrNameLst>
                                      </p:cBhvr>
                                      <p:tavLst>
                                        <p:tav tm="0">
                                          <p:val>
                                            <p:fltVal val="0"/>
                                          </p:val>
                                        </p:tav>
                                        <p:tav tm="100000">
                                          <p:val>
                                            <p:strVal val="#ppt_w"/>
                                          </p:val>
                                        </p:tav>
                                      </p:tavLst>
                                    </p:anim>
                                    <p:anim calcmode="lin" valueType="num">
                                      <p:cBhvr>
                                        <p:cTn id="82" dur="2000" fill="hold"/>
                                        <p:tgtEl>
                                          <p:spTgt spid="32774">
                                            <p:txEl>
                                              <p:pRg st="3" end="3"/>
                                            </p:txEl>
                                          </p:spTgt>
                                        </p:tgtEl>
                                        <p:attrNameLst>
                                          <p:attrName>ppt_h</p:attrName>
                                        </p:attrNameLst>
                                      </p:cBhvr>
                                      <p:tavLst>
                                        <p:tav tm="0">
                                          <p:val>
                                            <p:fltVal val="0"/>
                                          </p:val>
                                        </p:tav>
                                        <p:tav tm="100000">
                                          <p:val>
                                            <p:strVal val="#ppt_h"/>
                                          </p:val>
                                        </p:tav>
                                      </p:tavLst>
                                    </p:anim>
                                    <p:anim calcmode="lin" valueType="num">
                                      <p:cBhvr>
                                        <p:cTn id="83" dur="2000" fill="hold"/>
                                        <p:tgtEl>
                                          <p:spTgt spid="32774">
                                            <p:txEl>
                                              <p:pRg st="3" end="3"/>
                                            </p:txEl>
                                          </p:spTgt>
                                        </p:tgtEl>
                                        <p:attrNameLst>
                                          <p:attrName>style.rotation</p:attrName>
                                        </p:attrNameLst>
                                      </p:cBhvr>
                                      <p:tavLst>
                                        <p:tav tm="0">
                                          <p:val>
                                            <p:fltVal val="360"/>
                                          </p:val>
                                        </p:tav>
                                        <p:tav tm="100000">
                                          <p:val>
                                            <p:fltVal val="0"/>
                                          </p:val>
                                        </p:tav>
                                      </p:tavLst>
                                    </p:anim>
                                    <p:animEffect transition="in" filter="fade">
                                      <p:cBhvr>
                                        <p:cTn id="84" dur="2000"/>
                                        <p:tgtEl>
                                          <p:spTgt spid="32774">
                                            <p:txEl>
                                              <p:pRg st="3" end="3"/>
                                            </p:txEl>
                                          </p:spTgt>
                                        </p:tgtEl>
                                      </p:cBhvr>
                                    </p:animEffect>
                                  </p:childTnLst>
                                </p:cTn>
                              </p:par>
                              <p:par>
                                <p:cTn id="85" presetID="49" presetClass="entr" presetSubtype="0" decel="100000" fill="hold" nodeType="withEffect">
                                  <p:stCondLst>
                                    <p:cond delay="0"/>
                                  </p:stCondLst>
                                  <p:childTnLst>
                                    <p:set>
                                      <p:cBhvr>
                                        <p:cTn id="86" dur="1" fill="hold">
                                          <p:stCondLst>
                                            <p:cond delay="0"/>
                                          </p:stCondLst>
                                        </p:cTn>
                                        <p:tgtEl>
                                          <p:spTgt spid="32774">
                                            <p:txEl>
                                              <p:pRg st="5" end="5"/>
                                            </p:txEl>
                                          </p:spTgt>
                                        </p:tgtEl>
                                        <p:attrNameLst>
                                          <p:attrName>style.visibility</p:attrName>
                                        </p:attrNameLst>
                                      </p:cBhvr>
                                      <p:to>
                                        <p:strVal val="visible"/>
                                      </p:to>
                                    </p:set>
                                    <p:anim calcmode="lin" valueType="num">
                                      <p:cBhvr>
                                        <p:cTn id="87" dur="2000" fill="hold"/>
                                        <p:tgtEl>
                                          <p:spTgt spid="32774">
                                            <p:txEl>
                                              <p:pRg st="5" end="5"/>
                                            </p:txEl>
                                          </p:spTgt>
                                        </p:tgtEl>
                                        <p:attrNameLst>
                                          <p:attrName>ppt_w</p:attrName>
                                        </p:attrNameLst>
                                      </p:cBhvr>
                                      <p:tavLst>
                                        <p:tav tm="0">
                                          <p:val>
                                            <p:fltVal val="0"/>
                                          </p:val>
                                        </p:tav>
                                        <p:tav tm="100000">
                                          <p:val>
                                            <p:strVal val="#ppt_w"/>
                                          </p:val>
                                        </p:tav>
                                      </p:tavLst>
                                    </p:anim>
                                    <p:anim calcmode="lin" valueType="num">
                                      <p:cBhvr>
                                        <p:cTn id="88" dur="2000" fill="hold"/>
                                        <p:tgtEl>
                                          <p:spTgt spid="32774">
                                            <p:txEl>
                                              <p:pRg st="5" end="5"/>
                                            </p:txEl>
                                          </p:spTgt>
                                        </p:tgtEl>
                                        <p:attrNameLst>
                                          <p:attrName>ppt_h</p:attrName>
                                        </p:attrNameLst>
                                      </p:cBhvr>
                                      <p:tavLst>
                                        <p:tav tm="0">
                                          <p:val>
                                            <p:fltVal val="0"/>
                                          </p:val>
                                        </p:tav>
                                        <p:tav tm="100000">
                                          <p:val>
                                            <p:strVal val="#ppt_h"/>
                                          </p:val>
                                        </p:tav>
                                      </p:tavLst>
                                    </p:anim>
                                    <p:anim calcmode="lin" valueType="num">
                                      <p:cBhvr>
                                        <p:cTn id="89" dur="2000" fill="hold"/>
                                        <p:tgtEl>
                                          <p:spTgt spid="32774">
                                            <p:txEl>
                                              <p:pRg st="5" end="5"/>
                                            </p:txEl>
                                          </p:spTgt>
                                        </p:tgtEl>
                                        <p:attrNameLst>
                                          <p:attrName>style.rotation</p:attrName>
                                        </p:attrNameLst>
                                      </p:cBhvr>
                                      <p:tavLst>
                                        <p:tav tm="0">
                                          <p:val>
                                            <p:fltVal val="360"/>
                                          </p:val>
                                        </p:tav>
                                        <p:tav tm="100000">
                                          <p:val>
                                            <p:fltVal val="0"/>
                                          </p:val>
                                        </p:tav>
                                      </p:tavLst>
                                    </p:anim>
                                    <p:animEffect transition="in" filter="fade">
                                      <p:cBhvr>
                                        <p:cTn id="90" dur="2000"/>
                                        <p:tgtEl>
                                          <p:spTgt spid="32774">
                                            <p:txEl>
                                              <p:pRg st="5" end="5"/>
                                            </p:txEl>
                                          </p:spTgt>
                                        </p:tgtEl>
                                      </p:cBhvr>
                                    </p:animEffect>
                                  </p:childTnLst>
                                </p:cTn>
                              </p:par>
                              <p:par>
                                <p:cTn id="91" presetID="49" presetClass="entr" presetSubtype="0" decel="100000" fill="hold" nodeType="withEffect">
                                  <p:stCondLst>
                                    <p:cond delay="0"/>
                                  </p:stCondLst>
                                  <p:childTnLst>
                                    <p:set>
                                      <p:cBhvr>
                                        <p:cTn id="92" dur="1" fill="hold">
                                          <p:stCondLst>
                                            <p:cond delay="0"/>
                                          </p:stCondLst>
                                        </p:cTn>
                                        <p:tgtEl>
                                          <p:spTgt spid="32774">
                                            <p:txEl>
                                              <p:pRg st="7" end="7"/>
                                            </p:txEl>
                                          </p:spTgt>
                                        </p:tgtEl>
                                        <p:attrNameLst>
                                          <p:attrName>style.visibility</p:attrName>
                                        </p:attrNameLst>
                                      </p:cBhvr>
                                      <p:to>
                                        <p:strVal val="visible"/>
                                      </p:to>
                                    </p:set>
                                    <p:anim calcmode="lin" valueType="num">
                                      <p:cBhvr>
                                        <p:cTn id="93" dur="2000" fill="hold"/>
                                        <p:tgtEl>
                                          <p:spTgt spid="32774">
                                            <p:txEl>
                                              <p:pRg st="7" end="7"/>
                                            </p:txEl>
                                          </p:spTgt>
                                        </p:tgtEl>
                                        <p:attrNameLst>
                                          <p:attrName>ppt_w</p:attrName>
                                        </p:attrNameLst>
                                      </p:cBhvr>
                                      <p:tavLst>
                                        <p:tav tm="0">
                                          <p:val>
                                            <p:fltVal val="0"/>
                                          </p:val>
                                        </p:tav>
                                        <p:tav tm="100000">
                                          <p:val>
                                            <p:strVal val="#ppt_w"/>
                                          </p:val>
                                        </p:tav>
                                      </p:tavLst>
                                    </p:anim>
                                    <p:anim calcmode="lin" valueType="num">
                                      <p:cBhvr>
                                        <p:cTn id="94" dur="2000" fill="hold"/>
                                        <p:tgtEl>
                                          <p:spTgt spid="32774">
                                            <p:txEl>
                                              <p:pRg st="7" end="7"/>
                                            </p:txEl>
                                          </p:spTgt>
                                        </p:tgtEl>
                                        <p:attrNameLst>
                                          <p:attrName>ppt_h</p:attrName>
                                        </p:attrNameLst>
                                      </p:cBhvr>
                                      <p:tavLst>
                                        <p:tav tm="0">
                                          <p:val>
                                            <p:fltVal val="0"/>
                                          </p:val>
                                        </p:tav>
                                        <p:tav tm="100000">
                                          <p:val>
                                            <p:strVal val="#ppt_h"/>
                                          </p:val>
                                        </p:tav>
                                      </p:tavLst>
                                    </p:anim>
                                    <p:anim calcmode="lin" valueType="num">
                                      <p:cBhvr>
                                        <p:cTn id="95" dur="2000" fill="hold"/>
                                        <p:tgtEl>
                                          <p:spTgt spid="32774">
                                            <p:txEl>
                                              <p:pRg st="7" end="7"/>
                                            </p:txEl>
                                          </p:spTgt>
                                        </p:tgtEl>
                                        <p:attrNameLst>
                                          <p:attrName>style.rotation</p:attrName>
                                        </p:attrNameLst>
                                      </p:cBhvr>
                                      <p:tavLst>
                                        <p:tav tm="0">
                                          <p:val>
                                            <p:fltVal val="360"/>
                                          </p:val>
                                        </p:tav>
                                        <p:tav tm="100000">
                                          <p:val>
                                            <p:fltVal val="0"/>
                                          </p:val>
                                        </p:tav>
                                      </p:tavLst>
                                    </p:anim>
                                    <p:animEffect transition="in" filter="fade">
                                      <p:cBhvr>
                                        <p:cTn id="96" dur="2000"/>
                                        <p:tgtEl>
                                          <p:spTgt spid="32774">
                                            <p:txEl>
                                              <p:pRg st="7" end="7"/>
                                            </p:txEl>
                                          </p:spTgt>
                                        </p:tgtEl>
                                      </p:cBhvr>
                                    </p:animEffect>
                                  </p:childTnLst>
                                </p:cTn>
                              </p:par>
                              <p:par>
                                <p:cTn id="97" presetID="49" presetClass="entr" presetSubtype="0" decel="100000" fill="hold" nodeType="withEffect">
                                  <p:stCondLst>
                                    <p:cond delay="0"/>
                                  </p:stCondLst>
                                  <p:childTnLst>
                                    <p:set>
                                      <p:cBhvr>
                                        <p:cTn id="98" dur="1" fill="hold">
                                          <p:stCondLst>
                                            <p:cond delay="0"/>
                                          </p:stCondLst>
                                        </p:cTn>
                                        <p:tgtEl>
                                          <p:spTgt spid="32774">
                                            <p:txEl>
                                              <p:pRg st="8" end="8"/>
                                            </p:txEl>
                                          </p:spTgt>
                                        </p:tgtEl>
                                        <p:attrNameLst>
                                          <p:attrName>style.visibility</p:attrName>
                                        </p:attrNameLst>
                                      </p:cBhvr>
                                      <p:to>
                                        <p:strVal val="visible"/>
                                      </p:to>
                                    </p:set>
                                    <p:anim calcmode="lin" valueType="num">
                                      <p:cBhvr>
                                        <p:cTn id="99" dur="2000" fill="hold"/>
                                        <p:tgtEl>
                                          <p:spTgt spid="32774">
                                            <p:txEl>
                                              <p:pRg st="8" end="8"/>
                                            </p:txEl>
                                          </p:spTgt>
                                        </p:tgtEl>
                                        <p:attrNameLst>
                                          <p:attrName>ppt_w</p:attrName>
                                        </p:attrNameLst>
                                      </p:cBhvr>
                                      <p:tavLst>
                                        <p:tav tm="0">
                                          <p:val>
                                            <p:fltVal val="0"/>
                                          </p:val>
                                        </p:tav>
                                        <p:tav tm="100000">
                                          <p:val>
                                            <p:strVal val="#ppt_w"/>
                                          </p:val>
                                        </p:tav>
                                      </p:tavLst>
                                    </p:anim>
                                    <p:anim calcmode="lin" valueType="num">
                                      <p:cBhvr>
                                        <p:cTn id="100" dur="2000" fill="hold"/>
                                        <p:tgtEl>
                                          <p:spTgt spid="32774">
                                            <p:txEl>
                                              <p:pRg st="8" end="8"/>
                                            </p:txEl>
                                          </p:spTgt>
                                        </p:tgtEl>
                                        <p:attrNameLst>
                                          <p:attrName>ppt_h</p:attrName>
                                        </p:attrNameLst>
                                      </p:cBhvr>
                                      <p:tavLst>
                                        <p:tav tm="0">
                                          <p:val>
                                            <p:fltVal val="0"/>
                                          </p:val>
                                        </p:tav>
                                        <p:tav tm="100000">
                                          <p:val>
                                            <p:strVal val="#ppt_h"/>
                                          </p:val>
                                        </p:tav>
                                      </p:tavLst>
                                    </p:anim>
                                    <p:anim calcmode="lin" valueType="num">
                                      <p:cBhvr>
                                        <p:cTn id="101" dur="2000" fill="hold"/>
                                        <p:tgtEl>
                                          <p:spTgt spid="32774">
                                            <p:txEl>
                                              <p:pRg st="8" end="8"/>
                                            </p:txEl>
                                          </p:spTgt>
                                        </p:tgtEl>
                                        <p:attrNameLst>
                                          <p:attrName>style.rotation</p:attrName>
                                        </p:attrNameLst>
                                      </p:cBhvr>
                                      <p:tavLst>
                                        <p:tav tm="0">
                                          <p:val>
                                            <p:fltVal val="360"/>
                                          </p:val>
                                        </p:tav>
                                        <p:tav tm="100000">
                                          <p:val>
                                            <p:fltVal val="0"/>
                                          </p:val>
                                        </p:tav>
                                      </p:tavLst>
                                    </p:anim>
                                    <p:animEffect transition="in" filter="fade">
                                      <p:cBhvr>
                                        <p:cTn id="102" dur="2000"/>
                                        <p:tgtEl>
                                          <p:spTgt spid="3277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pPr algn="ctr" eaLnBrk="1" hangingPunct="1">
              <a:defRPr/>
            </a:pPr>
            <a:r>
              <a:rPr lang="tr-TR" sz="2800" smtClean="0"/>
              <a:t>Girişimcinin sahip olması gereken özellik ve becerileri</a:t>
            </a:r>
          </a:p>
        </p:txBody>
      </p:sp>
      <p:sp>
        <p:nvSpPr>
          <p:cNvPr id="45059" name="Rectangle 3"/>
          <p:cNvSpPr>
            <a:spLocks noGrp="1" noChangeArrowheads="1"/>
          </p:cNvSpPr>
          <p:nvPr>
            <p:ph type="body" idx="1"/>
          </p:nvPr>
        </p:nvSpPr>
        <p:spPr/>
        <p:txBody>
          <a:bodyPr/>
          <a:lstStyle/>
          <a:p>
            <a:pPr eaLnBrk="1" hangingPunct="1">
              <a:buFont typeface="Wingdings" pitchFamily="2" charset="2"/>
              <a:buNone/>
            </a:pPr>
            <a:r>
              <a:rPr lang="tr-TR" smtClean="0"/>
              <a:t/>
            </a:r>
            <a:br>
              <a:rPr lang="tr-TR" smtClean="0"/>
            </a:br>
            <a:endParaRPr lang="tr-TR" smtClean="0"/>
          </a:p>
        </p:txBody>
      </p:sp>
      <p:pic>
        <p:nvPicPr>
          <p:cNvPr id="45060" name="Picture 9" descr="giri%C5%9Fimci">
            <a:hlinkClick r:id="rId2"/>
          </p:cNvPr>
          <p:cNvPicPr>
            <a:picLocks noChangeAspect="1" noChangeArrowheads="1"/>
          </p:cNvPicPr>
          <p:nvPr/>
        </p:nvPicPr>
        <p:blipFill>
          <a:blip r:embed="rId3"/>
          <a:srcRect/>
          <a:stretch>
            <a:fillRect/>
          </a:stretch>
        </p:blipFill>
        <p:spPr bwMode="auto">
          <a:xfrm>
            <a:off x="2843213" y="2276475"/>
            <a:ext cx="3673475" cy="2503488"/>
          </a:xfrm>
          <a:prstGeom prst="rect">
            <a:avLst/>
          </a:prstGeom>
          <a:noFill/>
          <a:ln w="9525">
            <a:noFill/>
            <a:miter lim="800000"/>
            <a:headEnd/>
            <a:tailEnd/>
          </a:ln>
        </p:spPr>
      </p:pic>
    </p:spTree>
  </p:cSld>
  <p:clrMapOvr>
    <a:masterClrMapping/>
  </p:clrMapOvr>
  <p:transition spd="slow">
    <p:randomBar dir="ver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pPr algn="ctr" eaLnBrk="1" hangingPunct="1">
              <a:defRPr/>
            </a:pPr>
            <a:r>
              <a:rPr lang="tr-TR" sz="2800" smtClean="0"/>
              <a:t>Schumpeter (1961) e göre beş çeşit girişimci davranışı vardır</a:t>
            </a:r>
          </a:p>
        </p:txBody>
      </p:sp>
      <p:sp>
        <p:nvSpPr>
          <p:cNvPr id="46083" name="Rectangle 3"/>
          <p:cNvSpPr>
            <a:spLocks noGrp="1" noChangeArrowheads="1"/>
          </p:cNvSpPr>
          <p:nvPr>
            <p:ph type="body" idx="1"/>
          </p:nvPr>
        </p:nvSpPr>
        <p:spPr/>
        <p:txBody>
          <a:bodyPr/>
          <a:lstStyle/>
          <a:p>
            <a:pPr eaLnBrk="1" hangingPunct="1"/>
            <a:r>
              <a:rPr lang="tr-TR" smtClean="0"/>
              <a:t>Yeni bir mal ya da hizmetin üretimi</a:t>
            </a:r>
          </a:p>
          <a:p>
            <a:pPr eaLnBrk="1" hangingPunct="1"/>
            <a:r>
              <a:rPr lang="tr-TR" smtClean="0"/>
              <a:t>Yeni bir üretim metodunun geliştirilmesi</a:t>
            </a:r>
          </a:p>
          <a:p>
            <a:pPr eaLnBrk="1" hangingPunct="1"/>
            <a:r>
              <a:rPr lang="tr-TR" smtClean="0"/>
              <a:t>Yeni bir pazarın oluşturulması</a:t>
            </a:r>
          </a:p>
          <a:p>
            <a:pPr eaLnBrk="1" hangingPunct="1"/>
            <a:r>
              <a:rPr lang="tr-TR" smtClean="0"/>
              <a:t>Yeni bir hammadde kaynağının buılunması</a:t>
            </a:r>
          </a:p>
          <a:p>
            <a:pPr eaLnBrk="1" hangingPunct="1"/>
            <a:r>
              <a:rPr lang="tr-TR" smtClean="0"/>
              <a:t>Endüstrin,in yeniden yapılandırılması</a:t>
            </a:r>
          </a:p>
          <a:p>
            <a:pPr eaLnBrk="1" hangingPunct="1"/>
            <a:endParaRPr lang="tr-TR" smtClean="0"/>
          </a:p>
          <a:p>
            <a:pPr eaLnBrk="1" hangingPunct="1">
              <a:buFont typeface="Wingdings" pitchFamily="2" charset="2"/>
              <a:buNone/>
            </a:pPr>
            <a:r>
              <a:rPr lang="tr-TR" smtClean="0"/>
              <a:t>		      TANIMA DİKKAT!</a:t>
            </a:r>
          </a:p>
        </p:txBody>
      </p:sp>
    </p:spTree>
  </p:cSld>
  <p:clrMapOvr>
    <a:masterClrMapping/>
  </p:clrMapOvr>
  <p:transition spd="slow">
    <p:randomBar dir="ver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normAutofit fontScale="90000"/>
          </a:bodyPr>
          <a:lstStyle/>
          <a:p>
            <a:pPr eaLnBrk="1" hangingPunct="1">
              <a:defRPr/>
            </a:pPr>
            <a:r>
              <a:rPr lang="tr-TR" sz="2800" smtClean="0"/>
              <a:t>Şirket yöneticileri girişimci midir?</a:t>
            </a:r>
            <a:br>
              <a:rPr lang="tr-TR" sz="2800" smtClean="0"/>
            </a:br>
            <a:r>
              <a:rPr lang="tr-TR" sz="2800" smtClean="0"/>
              <a:t>Uzun süre önce kurulmuş şirketlerin mevcut yöneticileri girişimci midir?</a:t>
            </a:r>
          </a:p>
        </p:txBody>
      </p:sp>
      <p:sp>
        <p:nvSpPr>
          <p:cNvPr id="48131" name="Rectangle 3"/>
          <p:cNvSpPr>
            <a:spLocks noGrp="1" noChangeArrowheads="1"/>
          </p:cNvSpPr>
          <p:nvPr>
            <p:ph type="body" idx="1"/>
          </p:nvPr>
        </p:nvSpPr>
        <p:spPr/>
        <p:txBody>
          <a:bodyPr/>
          <a:lstStyle/>
          <a:p>
            <a:pPr eaLnBrk="1" hangingPunct="1">
              <a:buFont typeface="Wingdings" pitchFamily="2" charset="2"/>
              <a:buNone/>
            </a:pPr>
            <a:r>
              <a:rPr lang="tr-TR" smtClean="0"/>
              <a:t>.</a:t>
            </a:r>
          </a:p>
        </p:txBody>
      </p:sp>
      <p:pic>
        <p:nvPicPr>
          <p:cNvPr id="48132" name="Picture 7" descr="soylesi1">
            <a:hlinkClick r:id="rId2"/>
          </p:cNvPr>
          <p:cNvPicPr>
            <a:picLocks noChangeAspect="1" noChangeArrowheads="1"/>
          </p:cNvPicPr>
          <p:nvPr/>
        </p:nvPicPr>
        <p:blipFill>
          <a:blip r:embed="rId3"/>
          <a:srcRect/>
          <a:stretch>
            <a:fillRect/>
          </a:stretch>
        </p:blipFill>
        <p:spPr bwMode="auto">
          <a:xfrm>
            <a:off x="2124075" y="2205038"/>
            <a:ext cx="4895850" cy="3397250"/>
          </a:xfrm>
          <a:prstGeom prst="rect">
            <a:avLst/>
          </a:prstGeom>
          <a:noFill/>
          <a:ln w="9525">
            <a:noFill/>
            <a:miter lim="800000"/>
            <a:headEnd/>
            <a:tailEnd/>
          </a:ln>
        </p:spPr>
      </p:pic>
    </p:spTree>
  </p:cSld>
  <p:clrMapOvr>
    <a:masterClrMapping/>
  </p:clrMapOvr>
  <p:transition spd="slow">
    <p:randomBar dir="ver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Kadın Girişimci</a:t>
            </a:r>
            <a:endParaRPr lang="tr-TR" dirty="0"/>
          </a:p>
        </p:txBody>
      </p:sp>
      <p:sp>
        <p:nvSpPr>
          <p:cNvPr id="49155" name="2 İçerik Yer Tutucusu"/>
          <p:cNvSpPr>
            <a:spLocks noGrp="1"/>
          </p:cNvSpPr>
          <p:nvPr>
            <p:ph idx="1"/>
          </p:nvPr>
        </p:nvSpPr>
        <p:spPr/>
        <p:txBody>
          <a:bodyPr/>
          <a:lstStyle/>
          <a:p>
            <a:pPr>
              <a:buFont typeface="Wingdings" pitchFamily="2" charset="2"/>
              <a:buNone/>
            </a:pPr>
            <a:r>
              <a:rPr lang="tr-TR" smtClean="0"/>
              <a:t>	Türkiye'de kadınların toplam istihdam içindeki payı yalnızca %38 iken, </a:t>
            </a:r>
          </a:p>
          <a:p>
            <a:pPr>
              <a:buFont typeface="Wingdings" pitchFamily="2" charset="2"/>
              <a:buNone/>
            </a:pPr>
            <a:r>
              <a:rPr lang="tr-TR" smtClean="0"/>
              <a:t>	Kadın girişimciler söz konusu olduğunda ise bu oran %7'ye düşüyor.</a:t>
            </a:r>
          </a:p>
        </p:txBody>
      </p:sp>
    </p:spTree>
  </p:cSld>
  <p:clrMapOvr>
    <a:masterClrMapping/>
  </p:clrMapOvr>
  <p:transition spd="slow">
    <p:randomBar dir="ver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pPr eaLnBrk="1" hangingPunct="1">
              <a:defRPr/>
            </a:pPr>
            <a:r>
              <a:rPr lang="tr-TR" smtClean="0"/>
              <a:t>Yönetici</a:t>
            </a:r>
          </a:p>
        </p:txBody>
      </p:sp>
      <p:sp>
        <p:nvSpPr>
          <p:cNvPr id="50179" name="Rectangle 3"/>
          <p:cNvSpPr>
            <a:spLocks noGrp="1" noChangeArrowheads="1"/>
          </p:cNvSpPr>
          <p:nvPr>
            <p:ph type="body" idx="1"/>
          </p:nvPr>
        </p:nvSpPr>
        <p:spPr/>
        <p:txBody>
          <a:bodyPr/>
          <a:lstStyle/>
          <a:p>
            <a:pPr eaLnBrk="1" hangingPunct="1">
              <a:buFont typeface="Wingdings" pitchFamily="2" charset="2"/>
              <a:buNone/>
            </a:pPr>
            <a:r>
              <a:rPr lang="tr-TR" smtClean="0"/>
              <a:t>   “Kar ve riski başkalarının olmak üzere, ürün veya hiz­met üretimi için üretim faktörlerini bir araya getirip birleştiren ve işletmeyi çalıştırma sorumluluğu olan kişidir". </a:t>
            </a:r>
          </a:p>
        </p:txBody>
      </p:sp>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14375" y="0"/>
            <a:ext cx="8080375" cy="1143000"/>
          </a:xfrm>
        </p:spPr>
        <p:txBody>
          <a:bodyPr/>
          <a:lstStyle/>
          <a:p>
            <a:pPr>
              <a:defRPr/>
            </a:pPr>
            <a:r>
              <a:rPr lang="tr-TR" dirty="0" smtClean="0">
                <a:solidFill>
                  <a:schemeClr val="tx1"/>
                </a:solidFill>
              </a:rPr>
              <a:t>İşletme ekonomisi</a:t>
            </a:r>
            <a:endParaRPr lang="tr-TR" dirty="0"/>
          </a:p>
        </p:txBody>
      </p:sp>
      <p:sp>
        <p:nvSpPr>
          <p:cNvPr id="21507" name="2 İçerik Yer Tutucusu"/>
          <p:cNvSpPr>
            <a:spLocks noGrp="1"/>
          </p:cNvSpPr>
          <p:nvPr>
            <p:ph idx="1"/>
          </p:nvPr>
        </p:nvSpPr>
        <p:spPr>
          <a:xfrm>
            <a:off x="357188" y="1000125"/>
            <a:ext cx="8572500" cy="6286500"/>
          </a:xfrm>
        </p:spPr>
        <p:txBody>
          <a:bodyPr/>
          <a:lstStyle/>
          <a:p>
            <a:pPr>
              <a:buFont typeface="Wingdings" pitchFamily="2" charset="2"/>
              <a:buNone/>
            </a:pPr>
            <a:r>
              <a:rPr lang="tr-TR" dirty="0" smtClean="0">
                <a:latin typeface="Comic Sans MS" pitchFamily="66" charset="0"/>
              </a:rPr>
              <a:t>	</a:t>
            </a:r>
            <a:r>
              <a:rPr lang="tr-TR" sz="2800" dirty="0" smtClean="0"/>
              <a:t>Ekonomi bilimi, ekonomik hayatı bir bütün olarak ele alır, ekonomik gelişme, kalkınma, fiyat oluşumu, enflasyon, para-kredi politikasının düzenlenmesi, gelir dağılımı, istihdam gibi konuları ve sorunları ülke düzeyinde inceler. </a:t>
            </a:r>
          </a:p>
          <a:p>
            <a:pPr>
              <a:buFont typeface="Wingdings" pitchFamily="2" charset="2"/>
              <a:buNone/>
            </a:pPr>
            <a:endParaRPr lang="tr-TR" sz="2800" dirty="0" smtClean="0"/>
          </a:p>
          <a:p>
            <a:pPr>
              <a:buFont typeface="Wingdings" pitchFamily="2" charset="2"/>
              <a:buNone/>
            </a:pPr>
            <a:r>
              <a:rPr lang="tr-TR" sz="2800" dirty="0" smtClean="0"/>
              <a:t>     İşletme bilimi ise, bir işletmenin kuruluşundan gelişimine kadar her aşamada rasyonellik, verimlilik ve karlılık ilkeleri doğrultusunda üretim-pazarlama eylemlerini en iyi şekilde yerine getirebilme ve işletmeyi en iyi biçimde yönetebilme yollarını araştırır,  karşılaşılan sorunlara çözümler arar. </a:t>
            </a:r>
          </a:p>
          <a:p>
            <a:pPr>
              <a:buFont typeface="Wingdings" pitchFamily="2" charset="2"/>
              <a:buNone/>
            </a:pPr>
            <a:endParaRPr lang="tr-TR" sz="2800" dirty="0" smtClean="0"/>
          </a:p>
          <a:p>
            <a:pPr>
              <a:buFont typeface="Wingdings" pitchFamily="2" charset="2"/>
              <a:buNone/>
            </a:pPr>
            <a:r>
              <a:rPr lang="tr-TR" sz="2800" dirty="0" smtClean="0"/>
              <a:t>	İşletmeler verimli, rasyonel nasıl çalışırlar?</a:t>
            </a:r>
          </a:p>
          <a:p>
            <a:pPr>
              <a:buFont typeface="Wingdings" pitchFamily="2" charset="2"/>
              <a:buNone/>
            </a:pPr>
            <a:endParaRPr lang="tr-TR" dirty="0" smtClean="0"/>
          </a:p>
        </p:txBody>
      </p:sp>
    </p:spTree>
  </p:cSld>
  <p:clrMapOvr>
    <a:masterClrMapping/>
  </p:clrMapOvr>
  <p:transition spd="slow">
    <p:randomBar dir="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pPr eaLnBrk="1" hangingPunct="1">
              <a:defRPr/>
            </a:pPr>
            <a:r>
              <a:rPr lang="tr-TR" sz="3200" smtClean="0"/>
              <a:t>Girişimci ile yönetici arasındaki farklılıklar nelerdir?</a:t>
            </a:r>
          </a:p>
        </p:txBody>
      </p:sp>
      <p:pic>
        <p:nvPicPr>
          <p:cNvPr id="51203" name="Picture 4" descr="girisimci">
            <a:hlinkClick r:id="rId2"/>
          </p:cNvPr>
          <p:cNvPicPr>
            <a:picLocks noGrp="1" noChangeAspect="1" noChangeArrowheads="1"/>
          </p:cNvPicPr>
          <p:nvPr>
            <p:ph type="body" idx="1"/>
          </p:nvPr>
        </p:nvPicPr>
        <p:blipFill>
          <a:blip r:embed="rId3"/>
          <a:srcRect/>
          <a:stretch>
            <a:fillRect/>
          </a:stretch>
        </p:blipFill>
        <p:spPr>
          <a:xfrm>
            <a:off x="2916238" y="1844675"/>
            <a:ext cx="2868612" cy="4176713"/>
          </a:xfrm>
        </p:spPr>
      </p:pic>
    </p:spTree>
  </p:cSld>
  <p:clrMapOvr>
    <a:masterClrMapping/>
  </p:clrMapOvr>
  <p:transition spd="slow">
    <p:randomBar dir="ver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pPr eaLnBrk="1" hangingPunct="1">
              <a:defRPr/>
            </a:pPr>
            <a:r>
              <a:rPr lang="tr-TR" sz="3200" smtClean="0"/>
              <a:t>Girişimci ile yönetici arasındaki farklılıklar</a:t>
            </a:r>
          </a:p>
        </p:txBody>
      </p:sp>
      <p:sp>
        <p:nvSpPr>
          <p:cNvPr id="52227" name="Rectangle 3"/>
          <p:cNvSpPr>
            <a:spLocks noGrp="1" noChangeArrowheads="1"/>
          </p:cNvSpPr>
          <p:nvPr>
            <p:ph type="body" idx="1"/>
          </p:nvPr>
        </p:nvSpPr>
        <p:spPr/>
        <p:txBody>
          <a:bodyPr/>
          <a:lstStyle/>
          <a:p>
            <a:pPr eaLnBrk="1" hangingPunct="1">
              <a:lnSpc>
                <a:spcPct val="80000"/>
              </a:lnSpc>
            </a:pPr>
            <a:r>
              <a:rPr lang="tr-TR" smtClean="0"/>
              <a:t>Fırsatları, talep açığını görebilme yeteneği</a:t>
            </a:r>
          </a:p>
          <a:p>
            <a:pPr eaLnBrk="1" hangingPunct="1">
              <a:lnSpc>
                <a:spcPct val="80000"/>
              </a:lnSpc>
            </a:pPr>
            <a:r>
              <a:rPr lang="tr-TR" smtClean="0"/>
              <a:t>Yenilikçi ve yaratıcı olma </a:t>
            </a:r>
          </a:p>
          <a:p>
            <a:pPr eaLnBrk="1" hangingPunct="1">
              <a:lnSpc>
                <a:spcPct val="80000"/>
              </a:lnSpc>
            </a:pPr>
            <a:r>
              <a:rPr lang="tr-TR" smtClean="0"/>
              <a:t>Kar ve zarara katlanacak şekilde risk üstlenme</a:t>
            </a:r>
          </a:p>
          <a:p>
            <a:pPr eaLnBrk="1" hangingPunct="1">
              <a:lnSpc>
                <a:spcPct val="80000"/>
              </a:lnSpc>
            </a:pPr>
            <a:r>
              <a:rPr lang="tr-TR" smtClean="0"/>
              <a:t>Sahip olduğu sermayeyi tehlikeye sokma</a:t>
            </a:r>
          </a:p>
          <a:p>
            <a:pPr eaLnBrk="1" hangingPunct="1">
              <a:lnSpc>
                <a:spcPct val="80000"/>
              </a:lnSpc>
            </a:pPr>
            <a:r>
              <a:rPr lang="tr-TR" smtClean="0"/>
              <a:t>Tolumun ihtiyaç ve isteklerini sezma</a:t>
            </a:r>
          </a:p>
          <a:p>
            <a:pPr eaLnBrk="1" hangingPunct="1">
              <a:lnSpc>
                <a:spcPct val="80000"/>
              </a:lnSpc>
            </a:pPr>
            <a:r>
              <a:rPr lang="tr-TR" smtClean="0"/>
              <a:t>Yönetici: İşletme sahibinin belirlediği amaçlara uyma, işletme sahibi adına çalışma</a:t>
            </a:r>
          </a:p>
        </p:txBody>
      </p:sp>
    </p:spTree>
  </p:cSld>
  <p:clrMapOvr>
    <a:masterClrMapping/>
  </p:clrMapOvr>
  <p:transition spd="slow">
    <p:randomBar dir="ver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eaLnBrk="1" hangingPunct="1">
              <a:defRPr/>
            </a:pPr>
            <a:r>
              <a:rPr lang="tr-TR" sz="3200" smtClean="0"/>
              <a:t>Girişimcinin sahip olması gereken özellik ve becerileri</a:t>
            </a:r>
          </a:p>
        </p:txBody>
      </p:sp>
      <p:sp>
        <p:nvSpPr>
          <p:cNvPr id="53251" name="Rectangle 3"/>
          <p:cNvSpPr>
            <a:spLocks noGrp="1" noChangeArrowheads="1"/>
          </p:cNvSpPr>
          <p:nvPr>
            <p:ph type="body" idx="1"/>
          </p:nvPr>
        </p:nvSpPr>
        <p:spPr>
          <a:xfrm>
            <a:off x="682625" y="1981200"/>
            <a:ext cx="8461375" cy="5305425"/>
          </a:xfrm>
        </p:spPr>
        <p:txBody>
          <a:bodyPr/>
          <a:lstStyle/>
          <a:p>
            <a:pPr eaLnBrk="1" hangingPunct="1">
              <a:lnSpc>
                <a:spcPct val="70000"/>
              </a:lnSpc>
            </a:pPr>
            <a:r>
              <a:rPr lang="tr-TR" sz="2400" smtClean="0"/>
              <a:t>*Organizasyon becerisine sahip olması </a:t>
            </a:r>
            <a:br>
              <a:rPr lang="tr-TR" sz="2400" smtClean="0"/>
            </a:br>
            <a:r>
              <a:rPr lang="tr-TR" sz="2400" smtClean="0"/>
              <a:t>* Atıl veya kapasitenin altında kullanılan kaynakları değerlendirmesi </a:t>
            </a:r>
            <a:br>
              <a:rPr lang="tr-TR" sz="2400" smtClean="0"/>
            </a:br>
            <a:r>
              <a:rPr lang="tr-TR" sz="2400" smtClean="0"/>
              <a:t>*Belirsizlik altında, hızlı karar alması</a:t>
            </a:r>
          </a:p>
          <a:p>
            <a:pPr eaLnBrk="1" hangingPunct="1">
              <a:lnSpc>
                <a:spcPct val="70000"/>
              </a:lnSpc>
            </a:pPr>
            <a:r>
              <a:rPr lang="tr-TR" sz="2400" smtClean="0"/>
              <a:t>* Sezgisi güçlü, iyi gözlemci, hayalgücü yüksek (Havaalanı örneği)</a:t>
            </a:r>
          </a:p>
          <a:p>
            <a:pPr eaLnBrk="1" hangingPunct="1">
              <a:lnSpc>
                <a:spcPct val="70000"/>
              </a:lnSpc>
            </a:pPr>
            <a:r>
              <a:rPr lang="tr-TR" sz="2400" smtClean="0"/>
              <a:t>*Risk alması </a:t>
            </a:r>
            <a:br>
              <a:rPr lang="tr-TR" sz="2400" smtClean="0"/>
            </a:br>
            <a:r>
              <a:rPr lang="tr-TR" sz="2400" smtClean="0"/>
              <a:t>* Fırsatları görebilmesi </a:t>
            </a:r>
            <a:br>
              <a:rPr lang="tr-TR" sz="2400" smtClean="0"/>
            </a:br>
            <a:r>
              <a:rPr lang="tr-TR" sz="2400" smtClean="0"/>
              <a:t>* Hesaba kitaba dayalı araştırması</a:t>
            </a:r>
            <a:br>
              <a:rPr lang="tr-TR" sz="2400" smtClean="0"/>
            </a:br>
            <a:r>
              <a:rPr lang="tr-TR" sz="2400" smtClean="0"/>
              <a:t>* Fırsatı değerlendirebilmesi, yeniliklere açık olma</a:t>
            </a:r>
            <a:br>
              <a:rPr lang="tr-TR" sz="2400" smtClean="0"/>
            </a:br>
            <a:r>
              <a:rPr lang="tr-TR" sz="2400" smtClean="0"/>
              <a:t>* Değer yaratması </a:t>
            </a:r>
            <a:br>
              <a:rPr lang="tr-TR" sz="2400" smtClean="0"/>
            </a:br>
            <a:r>
              <a:rPr lang="tr-TR" sz="2400" smtClean="0"/>
              <a:t>* Denetim yeteneği</a:t>
            </a:r>
          </a:p>
          <a:p>
            <a:pPr eaLnBrk="1" hangingPunct="1">
              <a:lnSpc>
                <a:spcPct val="70000"/>
              </a:lnSpc>
            </a:pPr>
            <a:r>
              <a:rPr lang="tr-TR" sz="2400" smtClean="0"/>
              <a:t>*Bilgi</a:t>
            </a:r>
          </a:p>
          <a:p>
            <a:pPr eaLnBrk="1" hangingPunct="1">
              <a:lnSpc>
                <a:spcPct val="70000"/>
              </a:lnSpc>
            </a:pPr>
            <a:r>
              <a:rPr lang="tr-TR" sz="2400" smtClean="0"/>
              <a:t>*Azim</a:t>
            </a:r>
          </a:p>
          <a:p>
            <a:pPr eaLnBrk="1" hangingPunct="1">
              <a:lnSpc>
                <a:spcPct val="70000"/>
              </a:lnSpc>
            </a:pPr>
            <a:r>
              <a:rPr lang="tr-TR" sz="2400" smtClean="0"/>
              <a:t>*Kendine Güven, kararlılık</a:t>
            </a:r>
            <a:br>
              <a:rPr lang="tr-TR" sz="2400" smtClean="0"/>
            </a:br>
            <a:endParaRPr lang="tr-TR" sz="2400" smtClean="0"/>
          </a:p>
        </p:txBody>
      </p:sp>
    </p:spTree>
  </p:cSld>
  <p:clrMapOvr>
    <a:masterClrMapping/>
  </p:clrMapOvr>
  <p:transition spd="slow">
    <p:randomBar dir="ver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eaLnBrk="1" hangingPunct="1">
              <a:defRPr/>
            </a:pPr>
            <a:r>
              <a:rPr lang="tr-TR" sz="2400" b="1" smtClean="0"/>
              <a:t>Girişimci ile ilgili tanımlarda dikkat çekilen unsurlar:</a:t>
            </a:r>
            <a:endParaRPr lang="tr-TR" sz="2400" smtClean="0"/>
          </a:p>
        </p:txBody>
      </p:sp>
      <p:sp>
        <p:nvSpPr>
          <p:cNvPr id="54275" name="Rectangle 3"/>
          <p:cNvSpPr>
            <a:spLocks noGrp="1" noChangeArrowheads="1"/>
          </p:cNvSpPr>
          <p:nvPr>
            <p:ph type="body" idx="1"/>
          </p:nvPr>
        </p:nvSpPr>
        <p:spPr/>
        <p:txBody>
          <a:bodyPr/>
          <a:lstStyle/>
          <a:p>
            <a:pPr eaLnBrk="1" hangingPunct="1">
              <a:buFont typeface="Wingdings" pitchFamily="2" charset="2"/>
              <a:buNone/>
            </a:pPr>
            <a:r>
              <a:rPr lang="tr-TR" smtClean="0"/>
              <a:t>*Yaratım Süreci </a:t>
            </a:r>
          </a:p>
          <a:p>
            <a:pPr eaLnBrk="1" hangingPunct="1">
              <a:buFont typeface="Wingdings" pitchFamily="2" charset="2"/>
              <a:buNone/>
            </a:pPr>
            <a:r>
              <a:rPr lang="tr-TR" smtClean="0"/>
              <a:t>* Çaba Harcanması  </a:t>
            </a:r>
          </a:p>
          <a:p>
            <a:pPr eaLnBrk="1" hangingPunct="1">
              <a:buFont typeface="Wingdings" pitchFamily="2" charset="2"/>
              <a:buNone/>
            </a:pPr>
            <a:r>
              <a:rPr lang="tr-TR" smtClean="0"/>
              <a:t>* Risk alma</a:t>
            </a:r>
          </a:p>
          <a:p>
            <a:pPr eaLnBrk="1" hangingPunct="1">
              <a:buFontTx/>
              <a:buNone/>
            </a:pPr>
            <a:r>
              <a:rPr lang="tr-TR" smtClean="0"/>
              <a:t>*Getiri </a:t>
            </a:r>
          </a:p>
          <a:p>
            <a:pPr eaLnBrk="1" hangingPunct="1">
              <a:buFontTx/>
              <a:buNone/>
            </a:pPr>
            <a:r>
              <a:rPr lang="tr-TR" smtClean="0"/>
              <a:t>* Risk alarak yenilik yapan kişi</a:t>
            </a:r>
          </a:p>
        </p:txBody>
      </p:sp>
    </p:spTree>
  </p:cSld>
  <p:clrMapOvr>
    <a:masterClrMapping/>
  </p:clrMapOvr>
  <p:transition spd="slow">
    <p:randomBar dir="ver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normAutofit fontScale="90000"/>
          </a:bodyPr>
          <a:lstStyle/>
          <a:p>
            <a:pPr eaLnBrk="1" hangingPunct="1">
              <a:defRPr/>
            </a:pPr>
            <a:r>
              <a:rPr lang="tr-TR" sz="4000" smtClean="0"/>
              <a:t>Girişimci Türleri</a:t>
            </a:r>
            <a:br>
              <a:rPr lang="tr-TR" sz="4000" smtClean="0"/>
            </a:br>
            <a:endParaRPr lang="tr-TR" sz="4000" smtClean="0"/>
          </a:p>
        </p:txBody>
      </p:sp>
      <p:sp>
        <p:nvSpPr>
          <p:cNvPr id="56323" name="Rectangle 3"/>
          <p:cNvSpPr>
            <a:spLocks noGrp="1" noChangeArrowheads="1"/>
          </p:cNvSpPr>
          <p:nvPr>
            <p:ph type="body" idx="1"/>
          </p:nvPr>
        </p:nvSpPr>
        <p:spPr/>
        <p:txBody>
          <a:bodyPr/>
          <a:lstStyle/>
          <a:p>
            <a:pPr eaLnBrk="1" hangingPunct="1">
              <a:lnSpc>
                <a:spcPct val="80000"/>
              </a:lnSpc>
            </a:pPr>
            <a:r>
              <a:rPr lang="tr-TR" smtClean="0"/>
              <a:t>Olanla yetinmeyip, devamlı yenilik meydana getiren, yeni sistemler ortaya koyarak yeni uygulamalar getiren DİNAMİK GİRİŞİMCİ. (Schumpeter)</a:t>
            </a:r>
          </a:p>
          <a:p>
            <a:pPr eaLnBrk="1" hangingPunct="1">
              <a:lnSpc>
                <a:spcPct val="80000"/>
              </a:lnSpc>
            </a:pPr>
            <a:endParaRPr lang="tr-TR" smtClean="0"/>
          </a:p>
          <a:p>
            <a:pPr eaLnBrk="1" hangingPunct="1">
              <a:lnSpc>
                <a:spcPct val="80000"/>
              </a:lnSpc>
            </a:pPr>
            <a:r>
              <a:rPr lang="tr-TR" smtClean="0"/>
              <a:t>Yeni bir şeyler ortaya koymak yerine, olanla yetinen ve dinamik girişimcilerin açtığı yolda ilerlemeyi tercih eden OLAĞAN GİRİŞİMCİ’dir.</a:t>
            </a:r>
          </a:p>
        </p:txBody>
      </p:sp>
    </p:spTree>
  </p:cSld>
  <p:clrMapOvr>
    <a:masterClrMapping/>
  </p:clrMapOvr>
  <p:transition spd="slow">
    <p:randomBar dir="ver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normAutofit fontScale="90000"/>
          </a:bodyPr>
          <a:lstStyle/>
          <a:p>
            <a:pPr eaLnBrk="1" hangingPunct="1">
              <a:defRPr/>
            </a:pPr>
            <a:r>
              <a:rPr lang="tr-TR" sz="4000" smtClean="0"/>
              <a:t>              Girişimci Türleri</a:t>
            </a:r>
            <a:br>
              <a:rPr lang="tr-TR" sz="4000" smtClean="0"/>
            </a:br>
            <a:endParaRPr lang="tr-TR" sz="4000" smtClean="0"/>
          </a:p>
        </p:txBody>
      </p:sp>
      <p:sp>
        <p:nvSpPr>
          <p:cNvPr id="57347" name="Rectangle 3"/>
          <p:cNvSpPr>
            <a:spLocks noGrp="1" noChangeArrowheads="1"/>
          </p:cNvSpPr>
          <p:nvPr>
            <p:ph type="body" idx="1"/>
          </p:nvPr>
        </p:nvSpPr>
        <p:spPr/>
        <p:txBody>
          <a:bodyPr/>
          <a:lstStyle/>
          <a:p>
            <a:pPr eaLnBrk="1" hangingPunct="1"/>
            <a:r>
              <a:rPr lang="tr-TR" smtClean="0"/>
              <a:t>Fırsat Girişimciliği</a:t>
            </a:r>
          </a:p>
          <a:p>
            <a:pPr eaLnBrk="1" hangingPunct="1"/>
            <a:r>
              <a:rPr lang="tr-TR" smtClean="0"/>
              <a:t>Yaratıcı Girişimcilik</a:t>
            </a:r>
          </a:p>
        </p:txBody>
      </p:sp>
      <p:pic>
        <p:nvPicPr>
          <p:cNvPr id="57348" name="Picture 5" descr="h_796_04123">
            <a:hlinkClick r:id="rId2"/>
          </p:cNvPr>
          <p:cNvPicPr>
            <a:picLocks noChangeAspect="1" noChangeArrowheads="1"/>
          </p:cNvPicPr>
          <p:nvPr/>
        </p:nvPicPr>
        <p:blipFill>
          <a:blip r:embed="rId3"/>
          <a:srcRect/>
          <a:stretch>
            <a:fillRect/>
          </a:stretch>
        </p:blipFill>
        <p:spPr bwMode="auto">
          <a:xfrm>
            <a:off x="1785918" y="3214686"/>
            <a:ext cx="4857784" cy="3334113"/>
          </a:xfrm>
          <a:prstGeom prst="rect">
            <a:avLst/>
          </a:prstGeom>
          <a:noFill/>
          <a:ln w="9525">
            <a:noFill/>
            <a:miter lim="800000"/>
            <a:headEnd/>
            <a:tailEnd/>
          </a:ln>
        </p:spPr>
      </p:pic>
      <p:pic>
        <p:nvPicPr>
          <p:cNvPr id="57349" name="Picture 7" descr="Bardakta_misir">
            <a:hlinkClick r:id="rId4"/>
          </p:cNvPr>
          <p:cNvPicPr>
            <a:picLocks noChangeAspect="1" noChangeArrowheads="1"/>
          </p:cNvPicPr>
          <p:nvPr/>
        </p:nvPicPr>
        <p:blipFill>
          <a:blip r:embed="rId5"/>
          <a:srcRect/>
          <a:stretch>
            <a:fillRect/>
          </a:stretch>
        </p:blipFill>
        <p:spPr bwMode="auto">
          <a:xfrm>
            <a:off x="7164388" y="260350"/>
            <a:ext cx="1462087" cy="1728788"/>
          </a:xfrm>
          <a:prstGeom prst="rect">
            <a:avLst/>
          </a:prstGeom>
          <a:noFill/>
          <a:ln w="9525">
            <a:noFill/>
            <a:miter lim="800000"/>
            <a:headEnd/>
            <a:tailEnd/>
          </a:ln>
        </p:spPr>
      </p:pic>
    </p:spTree>
  </p:cSld>
  <p:clrMapOvr>
    <a:masterClrMapping/>
  </p:clrMapOvr>
  <p:transition spd="slow">
    <p:randomBar dir="ver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pPr eaLnBrk="1" hangingPunct="1">
              <a:defRPr/>
            </a:pPr>
            <a:r>
              <a:rPr lang="tr-TR" smtClean="0"/>
              <a:t>Girişimci Türleri</a:t>
            </a:r>
          </a:p>
        </p:txBody>
      </p:sp>
      <p:sp>
        <p:nvSpPr>
          <p:cNvPr id="58371" name="Rectangle 3"/>
          <p:cNvSpPr>
            <a:spLocks noGrp="1" noChangeArrowheads="1"/>
          </p:cNvSpPr>
          <p:nvPr>
            <p:ph type="body" idx="1"/>
          </p:nvPr>
        </p:nvSpPr>
        <p:spPr/>
        <p:txBody>
          <a:bodyPr/>
          <a:lstStyle/>
          <a:p>
            <a:pPr eaLnBrk="1" hangingPunct="1">
              <a:lnSpc>
                <a:spcPct val="80000"/>
              </a:lnSpc>
            </a:pPr>
            <a:r>
              <a:rPr lang="tr-TR" smtClean="0"/>
              <a:t>Fırsat Girişimciliği: Pazardaki mevcut fırsatları görerek mevcut olan bir mal ya da hizmeti pazara sunmaktır (Niş pazarlara yönelme).</a:t>
            </a:r>
          </a:p>
          <a:p>
            <a:pPr eaLnBrk="1" hangingPunct="1">
              <a:lnSpc>
                <a:spcPct val="80000"/>
              </a:lnSpc>
            </a:pPr>
            <a:endParaRPr lang="tr-TR" smtClean="0"/>
          </a:p>
          <a:p>
            <a:pPr eaLnBrk="1" hangingPunct="1">
              <a:lnSpc>
                <a:spcPct val="80000"/>
              </a:lnSpc>
            </a:pPr>
            <a:r>
              <a:rPr lang="tr-TR" smtClean="0"/>
              <a:t>Yaratıcı Girişimcilik: Yeni bir fikir ya da buluşu ya da mevcut bir mal ya da hizmeti dizayn, kalite gibi yönlerden iyileştirerek pazara sunmaktır. </a:t>
            </a:r>
          </a:p>
        </p:txBody>
      </p:sp>
    </p:spTree>
  </p:cSld>
  <p:clrMapOvr>
    <a:masterClrMapping/>
  </p:clrMapOvr>
  <p:transition spd="slow">
    <p:randomBar dir="ver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Hangisi</a:t>
            </a:r>
            <a:endParaRPr lang="tr-TR" dirty="0"/>
          </a:p>
        </p:txBody>
      </p:sp>
      <p:sp>
        <p:nvSpPr>
          <p:cNvPr id="3" name="2 İçerik Yer Tutucusu"/>
          <p:cNvSpPr>
            <a:spLocks noGrp="1"/>
          </p:cNvSpPr>
          <p:nvPr>
            <p:ph idx="1"/>
          </p:nvPr>
        </p:nvSpPr>
        <p:spPr/>
        <p:txBody>
          <a:bodyPr/>
          <a:lstStyle/>
          <a:p>
            <a:endParaRPr lang="tr-TR" smtClean="0"/>
          </a:p>
          <a:p>
            <a:endParaRPr lang="tr-TR" dirty="0" smtClean="0"/>
          </a:p>
          <a:p>
            <a:r>
              <a:rPr lang="tr-TR" dirty="0" smtClean="0"/>
              <a:t>Kendi işinizi kurmak mı?</a:t>
            </a:r>
          </a:p>
          <a:p>
            <a:r>
              <a:rPr lang="tr-TR" dirty="0" smtClean="0"/>
              <a:t>Ücretli çalışan olmak mı?</a:t>
            </a:r>
            <a:endParaRPr lang="tr-TR" dirty="0"/>
          </a:p>
        </p:txBody>
      </p:sp>
    </p:spTree>
  </p:cSld>
  <p:clrMapOvr>
    <a:masterClrMapping/>
  </p:clrMapOvr>
  <p:transition spd="slow">
    <p:randomBar dir="ver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tr-TR" sz="3200" smtClean="0"/>
              <a:t>Kendi İşinin Sahibi Olmak veya Ücretli Çalışmak:</a:t>
            </a:r>
          </a:p>
        </p:txBody>
      </p:sp>
      <p:sp>
        <p:nvSpPr>
          <p:cNvPr id="24579" name="Rectangle 5"/>
          <p:cNvSpPr>
            <a:spLocks noGrp="1" noChangeArrowheads="1"/>
          </p:cNvSpPr>
          <p:nvPr>
            <p:ph type="body" sz="half" idx="1"/>
          </p:nvPr>
        </p:nvSpPr>
        <p:spPr>
          <a:xfrm>
            <a:off x="1447800" y="2420938"/>
            <a:ext cx="3771900" cy="3006725"/>
          </a:xfrm>
        </p:spPr>
        <p:txBody>
          <a:bodyPr/>
          <a:lstStyle/>
          <a:p>
            <a:pPr algn="ctr" eaLnBrk="1" hangingPunct="1">
              <a:lnSpc>
                <a:spcPct val="80000"/>
              </a:lnSpc>
              <a:buFontTx/>
              <a:buNone/>
            </a:pPr>
            <a:r>
              <a:rPr lang="tr-TR" sz="2400" b="1" u="sng" smtClean="0">
                <a:solidFill>
                  <a:schemeClr val="tx1"/>
                </a:solidFill>
              </a:rPr>
              <a:t>Avantajları</a:t>
            </a:r>
          </a:p>
          <a:p>
            <a:pPr eaLnBrk="1" hangingPunct="1">
              <a:lnSpc>
                <a:spcPct val="80000"/>
              </a:lnSpc>
              <a:buFontTx/>
              <a:buNone/>
            </a:pPr>
            <a:endParaRPr lang="tr-TR" sz="2400" b="1" u="sng" smtClean="0">
              <a:solidFill>
                <a:schemeClr val="tx1"/>
              </a:solidFill>
            </a:endParaRPr>
          </a:p>
          <a:p>
            <a:pPr eaLnBrk="1" hangingPunct="1">
              <a:lnSpc>
                <a:spcPct val="80000"/>
              </a:lnSpc>
            </a:pPr>
            <a:r>
              <a:rPr lang="tr-TR" sz="1800" smtClean="0">
                <a:solidFill>
                  <a:schemeClr val="tx1"/>
                </a:solidFill>
              </a:rPr>
              <a:t>İzlemek yerine liderlik yapmak</a:t>
            </a:r>
          </a:p>
          <a:p>
            <a:pPr eaLnBrk="1" hangingPunct="1">
              <a:lnSpc>
                <a:spcPct val="80000"/>
              </a:lnSpc>
            </a:pPr>
            <a:r>
              <a:rPr lang="tr-TR" sz="1800" smtClean="0">
                <a:solidFill>
                  <a:schemeClr val="tx1"/>
                </a:solidFill>
              </a:rPr>
              <a:t>Fikirlerinizi uygulama şansı</a:t>
            </a:r>
          </a:p>
          <a:p>
            <a:pPr eaLnBrk="1" hangingPunct="1">
              <a:lnSpc>
                <a:spcPct val="80000"/>
              </a:lnSpc>
            </a:pPr>
            <a:r>
              <a:rPr lang="tr-TR" sz="1800" smtClean="0">
                <a:solidFill>
                  <a:schemeClr val="tx1"/>
                </a:solidFill>
              </a:rPr>
              <a:t>Yaratıcılığa açık</a:t>
            </a:r>
          </a:p>
          <a:p>
            <a:pPr eaLnBrk="1" hangingPunct="1">
              <a:lnSpc>
                <a:spcPct val="80000"/>
              </a:lnSpc>
            </a:pPr>
            <a:r>
              <a:rPr lang="tr-TR" sz="1800" smtClean="0">
                <a:solidFill>
                  <a:schemeClr val="tx1"/>
                </a:solidFill>
              </a:rPr>
              <a:t>Yüksek kazanç beklentisi</a:t>
            </a:r>
          </a:p>
          <a:p>
            <a:pPr eaLnBrk="1" hangingPunct="1">
              <a:lnSpc>
                <a:spcPct val="80000"/>
              </a:lnSpc>
            </a:pPr>
            <a:r>
              <a:rPr lang="tr-TR" sz="1800" smtClean="0">
                <a:solidFill>
                  <a:schemeClr val="tx1"/>
                </a:solidFill>
              </a:rPr>
              <a:t>Bağımsız çalışmak</a:t>
            </a:r>
          </a:p>
          <a:p>
            <a:pPr eaLnBrk="1" hangingPunct="1">
              <a:lnSpc>
                <a:spcPct val="80000"/>
              </a:lnSpc>
            </a:pPr>
            <a:r>
              <a:rPr lang="tr-TR" sz="1800" smtClean="0">
                <a:solidFill>
                  <a:schemeClr val="tx1"/>
                </a:solidFill>
              </a:rPr>
              <a:t>İş ortamını kontrol altında tutmak</a:t>
            </a:r>
          </a:p>
          <a:p>
            <a:pPr eaLnBrk="1" hangingPunct="1">
              <a:lnSpc>
                <a:spcPct val="80000"/>
              </a:lnSpc>
            </a:pPr>
            <a:r>
              <a:rPr lang="tr-TR" sz="1800" smtClean="0">
                <a:solidFill>
                  <a:schemeClr val="tx1"/>
                </a:solidFill>
              </a:rPr>
              <a:t>Emirler verebilmek</a:t>
            </a:r>
          </a:p>
        </p:txBody>
      </p:sp>
      <p:sp>
        <p:nvSpPr>
          <p:cNvPr id="24580" name="Rectangle 6"/>
          <p:cNvSpPr>
            <a:spLocks noGrp="1" noChangeArrowheads="1"/>
          </p:cNvSpPr>
          <p:nvPr>
            <p:ph type="body" sz="half" idx="2"/>
          </p:nvPr>
        </p:nvSpPr>
        <p:spPr>
          <a:xfrm>
            <a:off x="5372100" y="2420938"/>
            <a:ext cx="3771900" cy="4759325"/>
          </a:xfrm>
        </p:spPr>
        <p:txBody>
          <a:bodyPr/>
          <a:lstStyle/>
          <a:p>
            <a:pPr algn="ctr" eaLnBrk="1" hangingPunct="1">
              <a:lnSpc>
                <a:spcPct val="80000"/>
              </a:lnSpc>
              <a:buFontTx/>
              <a:buNone/>
            </a:pPr>
            <a:r>
              <a:rPr lang="tr-TR" sz="2400" b="1" u="sng" smtClean="0">
                <a:solidFill>
                  <a:schemeClr val="tx1"/>
                </a:solidFill>
              </a:rPr>
              <a:t>Zorlukları</a:t>
            </a:r>
          </a:p>
          <a:p>
            <a:pPr eaLnBrk="1" hangingPunct="1">
              <a:lnSpc>
                <a:spcPct val="80000"/>
              </a:lnSpc>
              <a:buFontTx/>
              <a:buNone/>
            </a:pPr>
            <a:endParaRPr lang="tr-TR" sz="2400" b="1" u="sng" smtClean="0">
              <a:solidFill>
                <a:schemeClr val="tx1"/>
              </a:solidFill>
            </a:endParaRPr>
          </a:p>
          <a:p>
            <a:pPr eaLnBrk="1" hangingPunct="1">
              <a:lnSpc>
                <a:spcPct val="80000"/>
              </a:lnSpc>
            </a:pPr>
            <a:r>
              <a:rPr lang="tr-TR" sz="1800" smtClean="0">
                <a:solidFill>
                  <a:schemeClr val="tx1"/>
                </a:solidFill>
              </a:rPr>
              <a:t>Uzun ve düzensiz çalışma saatleri</a:t>
            </a:r>
          </a:p>
          <a:p>
            <a:pPr eaLnBrk="1" hangingPunct="1">
              <a:lnSpc>
                <a:spcPct val="80000"/>
              </a:lnSpc>
            </a:pPr>
            <a:r>
              <a:rPr lang="tr-TR" sz="1800" smtClean="0">
                <a:solidFill>
                  <a:schemeClr val="tx1"/>
                </a:solidFill>
              </a:rPr>
              <a:t>Geniş sorumluluklar</a:t>
            </a:r>
          </a:p>
          <a:p>
            <a:pPr eaLnBrk="1" hangingPunct="1">
              <a:lnSpc>
                <a:spcPct val="80000"/>
              </a:lnSpc>
            </a:pPr>
            <a:r>
              <a:rPr lang="tr-TR" sz="1800" smtClean="0">
                <a:solidFill>
                  <a:schemeClr val="tx1"/>
                </a:solidFill>
              </a:rPr>
              <a:t>Risk almak</a:t>
            </a:r>
          </a:p>
          <a:p>
            <a:pPr eaLnBrk="1" hangingPunct="1">
              <a:lnSpc>
                <a:spcPct val="80000"/>
              </a:lnSpc>
            </a:pPr>
            <a:r>
              <a:rPr lang="tr-TR" sz="1800" smtClean="0">
                <a:solidFill>
                  <a:schemeClr val="tx1"/>
                </a:solidFill>
              </a:rPr>
              <a:t>Gelirin düzensizliği</a:t>
            </a:r>
          </a:p>
          <a:p>
            <a:pPr eaLnBrk="1" hangingPunct="1">
              <a:lnSpc>
                <a:spcPct val="80000"/>
              </a:lnSpc>
            </a:pPr>
            <a:r>
              <a:rPr lang="tr-TR" sz="1800" smtClean="0">
                <a:solidFill>
                  <a:schemeClr val="tx1"/>
                </a:solidFill>
              </a:rPr>
              <a:t>Daima finansmanla uğraşma zorunluluğu</a:t>
            </a:r>
          </a:p>
          <a:p>
            <a:pPr eaLnBrk="1" hangingPunct="1">
              <a:lnSpc>
                <a:spcPct val="80000"/>
              </a:lnSpc>
            </a:pPr>
            <a:r>
              <a:rPr lang="tr-TR" sz="1800" smtClean="0">
                <a:solidFill>
                  <a:schemeClr val="tx1"/>
                </a:solidFill>
              </a:rPr>
              <a:t>Zaman kısıtı</a:t>
            </a:r>
          </a:p>
          <a:p>
            <a:pPr eaLnBrk="1" hangingPunct="1">
              <a:lnSpc>
                <a:spcPct val="80000"/>
              </a:lnSpc>
            </a:pPr>
            <a:r>
              <a:rPr lang="tr-TR" sz="1800" smtClean="0">
                <a:solidFill>
                  <a:schemeClr val="tx1"/>
                </a:solidFill>
              </a:rPr>
              <a:t>Sürekli öğrenme gereği</a:t>
            </a:r>
          </a:p>
          <a:p>
            <a:pPr eaLnBrk="1" hangingPunct="1">
              <a:lnSpc>
                <a:spcPct val="80000"/>
              </a:lnSpc>
            </a:pPr>
            <a:r>
              <a:rPr lang="tr-TR" sz="1800" smtClean="0">
                <a:solidFill>
                  <a:schemeClr val="tx1"/>
                </a:solidFill>
              </a:rPr>
              <a:t>İşleri delege edememe</a:t>
            </a:r>
          </a:p>
          <a:p>
            <a:pPr eaLnBrk="1" hangingPunct="1">
              <a:lnSpc>
                <a:spcPct val="80000"/>
              </a:lnSpc>
            </a:pPr>
            <a:r>
              <a:rPr lang="tr-TR" sz="1800" smtClean="0">
                <a:solidFill>
                  <a:schemeClr val="tx1"/>
                </a:solidFill>
              </a:rPr>
              <a:t>İdari ve bürokratik işler</a:t>
            </a:r>
          </a:p>
          <a:p>
            <a:pPr eaLnBrk="1" hangingPunct="1">
              <a:lnSpc>
                <a:spcPct val="80000"/>
              </a:lnSpc>
            </a:pPr>
            <a:r>
              <a:rPr lang="tr-TR" sz="1800" smtClean="0">
                <a:solidFill>
                  <a:schemeClr val="tx1"/>
                </a:solidFill>
              </a:rPr>
              <a:t>Başarının çalışanlara da bağlı olması</a:t>
            </a:r>
            <a:endParaRPr lang="tr-TR" sz="1800" b="1" smtClean="0">
              <a:solidFill>
                <a:schemeClr val="tx1"/>
              </a:solidFill>
            </a:endParaRPr>
          </a:p>
        </p:txBody>
      </p:sp>
      <p:sp>
        <p:nvSpPr>
          <p:cNvPr id="24581" name="Rectangle 4"/>
          <p:cNvSpPr>
            <a:spLocks noChangeArrowheads="1"/>
          </p:cNvSpPr>
          <p:nvPr/>
        </p:nvSpPr>
        <p:spPr bwMode="auto">
          <a:xfrm>
            <a:off x="2268538" y="1484313"/>
            <a:ext cx="5041900" cy="533400"/>
          </a:xfrm>
          <a:prstGeom prst="rect">
            <a:avLst/>
          </a:prstGeom>
          <a:noFill/>
          <a:ln w="9525">
            <a:noFill/>
            <a:miter lim="800000"/>
            <a:headEnd/>
            <a:tailEnd/>
          </a:ln>
        </p:spPr>
        <p:txBody>
          <a:bodyPr/>
          <a:lstStyle/>
          <a:p>
            <a:pPr marL="742950" lvl="1" indent="-285750" algn="ctr">
              <a:spcBef>
                <a:spcPct val="20000"/>
              </a:spcBef>
              <a:buFont typeface="Symbol" pitchFamily="18" charset="2"/>
              <a:buNone/>
            </a:pPr>
            <a:r>
              <a:rPr lang="tr-TR" sz="2800">
                <a:latin typeface="Tahoma" pitchFamily="34" charset="0"/>
              </a:rPr>
              <a:t>Kendi İşinin Sahibi Olmak</a:t>
            </a:r>
          </a:p>
        </p:txBody>
      </p:sp>
    </p:spTree>
  </p:cSld>
  <p:clrMapOvr>
    <a:masterClrMapping/>
  </p:clrMapOvr>
  <p:transition spd="slow">
    <p:randomBar dir="ver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tr-TR" sz="3200" smtClean="0"/>
              <a:t>Kendi İşinin Sahibi Olmak veya Ücretli Çalışmak:</a:t>
            </a:r>
          </a:p>
        </p:txBody>
      </p:sp>
      <p:sp>
        <p:nvSpPr>
          <p:cNvPr id="25603" name="Rectangle 3"/>
          <p:cNvSpPr>
            <a:spLocks noGrp="1" noChangeArrowheads="1"/>
          </p:cNvSpPr>
          <p:nvPr>
            <p:ph type="body" sz="half" idx="1"/>
          </p:nvPr>
        </p:nvSpPr>
        <p:spPr>
          <a:xfrm>
            <a:off x="1447800" y="2060575"/>
            <a:ext cx="3771900" cy="4759325"/>
          </a:xfrm>
        </p:spPr>
        <p:txBody>
          <a:bodyPr/>
          <a:lstStyle/>
          <a:p>
            <a:pPr algn="ctr" eaLnBrk="1" hangingPunct="1">
              <a:lnSpc>
                <a:spcPct val="90000"/>
              </a:lnSpc>
              <a:buFontTx/>
              <a:buNone/>
            </a:pPr>
            <a:r>
              <a:rPr lang="tr-TR" b="1" u="sng" smtClean="0">
                <a:solidFill>
                  <a:schemeClr val="tx1"/>
                </a:solidFill>
              </a:rPr>
              <a:t>Avantajları</a:t>
            </a:r>
          </a:p>
          <a:p>
            <a:pPr eaLnBrk="1" hangingPunct="1">
              <a:lnSpc>
                <a:spcPct val="90000"/>
              </a:lnSpc>
              <a:buFontTx/>
              <a:buNone/>
            </a:pPr>
            <a:endParaRPr lang="tr-TR" b="1" u="sng" smtClean="0">
              <a:solidFill>
                <a:schemeClr val="tx1"/>
              </a:solidFill>
            </a:endParaRPr>
          </a:p>
          <a:p>
            <a:pPr eaLnBrk="1" hangingPunct="1">
              <a:lnSpc>
                <a:spcPct val="90000"/>
              </a:lnSpc>
            </a:pPr>
            <a:r>
              <a:rPr lang="tr-TR" sz="2000" smtClean="0">
                <a:solidFill>
                  <a:schemeClr val="tx1"/>
                </a:solidFill>
              </a:rPr>
              <a:t>Belirlenmiş sınırlı sorumluluklar</a:t>
            </a:r>
          </a:p>
          <a:p>
            <a:pPr eaLnBrk="1" hangingPunct="1">
              <a:lnSpc>
                <a:spcPct val="90000"/>
              </a:lnSpc>
            </a:pPr>
            <a:r>
              <a:rPr lang="tr-TR" sz="2000" smtClean="0">
                <a:solidFill>
                  <a:schemeClr val="tx1"/>
                </a:solidFill>
              </a:rPr>
              <a:t>Düzenli gelir</a:t>
            </a:r>
          </a:p>
          <a:p>
            <a:pPr eaLnBrk="1" hangingPunct="1">
              <a:lnSpc>
                <a:spcPct val="90000"/>
              </a:lnSpc>
            </a:pPr>
            <a:r>
              <a:rPr lang="tr-TR" sz="2000" smtClean="0">
                <a:solidFill>
                  <a:schemeClr val="tx1"/>
                </a:solidFill>
              </a:rPr>
              <a:t>Düzenli ve belirli çalışma saatleri</a:t>
            </a:r>
          </a:p>
          <a:p>
            <a:pPr eaLnBrk="1" hangingPunct="1">
              <a:lnSpc>
                <a:spcPct val="90000"/>
              </a:lnSpc>
            </a:pPr>
            <a:r>
              <a:rPr lang="tr-TR" sz="2000" smtClean="0">
                <a:solidFill>
                  <a:schemeClr val="tx1"/>
                </a:solidFill>
              </a:rPr>
              <a:t>Daha belirli bir gelecek</a:t>
            </a:r>
          </a:p>
          <a:p>
            <a:pPr eaLnBrk="1" hangingPunct="1">
              <a:lnSpc>
                <a:spcPct val="90000"/>
              </a:lnSpc>
            </a:pPr>
            <a:r>
              <a:rPr lang="tr-TR" sz="2000" smtClean="0">
                <a:solidFill>
                  <a:schemeClr val="tx1"/>
                </a:solidFill>
              </a:rPr>
              <a:t>Az risk</a:t>
            </a:r>
          </a:p>
          <a:p>
            <a:pPr eaLnBrk="1" hangingPunct="1">
              <a:lnSpc>
                <a:spcPct val="90000"/>
              </a:lnSpc>
            </a:pPr>
            <a:r>
              <a:rPr lang="tr-TR" sz="2000" smtClean="0">
                <a:solidFill>
                  <a:schemeClr val="tx1"/>
                </a:solidFill>
              </a:rPr>
              <a:t>Sınırlı kontrol görevi</a:t>
            </a:r>
          </a:p>
        </p:txBody>
      </p:sp>
      <p:sp>
        <p:nvSpPr>
          <p:cNvPr id="25604" name="Rectangle 4"/>
          <p:cNvSpPr>
            <a:spLocks noGrp="1" noChangeArrowheads="1"/>
          </p:cNvSpPr>
          <p:nvPr>
            <p:ph type="body" sz="half" idx="2"/>
          </p:nvPr>
        </p:nvSpPr>
        <p:spPr>
          <a:xfrm>
            <a:off x="5372100" y="2198688"/>
            <a:ext cx="3771900" cy="4759325"/>
          </a:xfrm>
        </p:spPr>
        <p:txBody>
          <a:bodyPr/>
          <a:lstStyle/>
          <a:p>
            <a:pPr algn="ctr" eaLnBrk="1" hangingPunct="1">
              <a:lnSpc>
                <a:spcPct val="80000"/>
              </a:lnSpc>
              <a:buFontTx/>
              <a:buNone/>
            </a:pPr>
            <a:r>
              <a:rPr lang="tr-TR" b="1" u="sng" smtClean="0">
                <a:solidFill>
                  <a:schemeClr val="tx1"/>
                </a:solidFill>
              </a:rPr>
              <a:t>Zorlukları</a:t>
            </a:r>
          </a:p>
          <a:p>
            <a:pPr eaLnBrk="1" hangingPunct="1">
              <a:lnSpc>
                <a:spcPct val="80000"/>
              </a:lnSpc>
              <a:buFontTx/>
              <a:buNone/>
            </a:pPr>
            <a:endParaRPr lang="tr-TR" b="1" u="sng" smtClean="0">
              <a:solidFill>
                <a:schemeClr val="tx1"/>
              </a:solidFill>
            </a:endParaRPr>
          </a:p>
          <a:p>
            <a:pPr eaLnBrk="1" hangingPunct="1">
              <a:lnSpc>
                <a:spcPct val="80000"/>
              </a:lnSpc>
            </a:pPr>
            <a:r>
              <a:rPr lang="tr-TR" sz="2000" smtClean="0">
                <a:solidFill>
                  <a:schemeClr val="tx1"/>
                </a:solidFill>
              </a:rPr>
              <a:t>Emirleri uygulama zorunluluğu</a:t>
            </a:r>
          </a:p>
          <a:p>
            <a:pPr eaLnBrk="1" hangingPunct="1">
              <a:lnSpc>
                <a:spcPct val="80000"/>
              </a:lnSpc>
            </a:pPr>
            <a:r>
              <a:rPr lang="tr-TR" sz="2000" smtClean="0">
                <a:solidFill>
                  <a:schemeClr val="tx1"/>
                </a:solidFill>
              </a:rPr>
              <a:t>Yeteneklerin kolayca anlaşılmaması</a:t>
            </a:r>
          </a:p>
          <a:p>
            <a:pPr eaLnBrk="1" hangingPunct="1">
              <a:lnSpc>
                <a:spcPct val="80000"/>
              </a:lnSpc>
            </a:pPr>
            <a:r>
              <a:rPr lang="tr-TR" sz="2000" smtClean="0">
                <a:solidFill>
                  <a:schemeClr val="tx1"/>
                </a:solidFill>
              </a:rPr>
              <a:t>Sabit ücret</a:t>
            </a:r>
          </a:p>
          <a:p>
            <a:pPr eaLnBrk="1" hangingPunct="1">
              <a:lnSpc>
                <a:spcPct val="80000"/>
              </a:lnSpc>
            </a:pPr>
            <a:r>
              <a:rPr lang="tr-TR" sz="2000" smtClean="0">
                <a:solidFill>
                  <a:schemeClr val="tx1"/>
                </a:solidFill>
              </a:rPr>
              <a:t>Sınırlı sorumluluk/sınırlı yetki</a:t>
            </a:r>
          </a:p>
          <a:p>
            <a:pPr eaLnBrk="1" hangingPunct="1">
              <a:lnSpc>
                <a:spcPct val="80000"/>
              </a:lnSpc>
            </a:pPr>
            <a:r>
              <a:rPr lang="tr-TR" sz="2000" smtClean="0">
                <a:solidFill>
                  <a:schemeClr val="tx1"/>
                </a:solidFill>
              </a:rPr>
              <a:t>Yeni fikirleri kolaylıkla uygulayamama</a:t>
            </a:r>
          </a:p>
          <a:p>
            <a:pPr eaLnBrk="1" hangingPunct="1">
              <a:lnSpc>
                <a:spcPct val="80000"/>
              </a:lnSpc>
            </a:pPr>
            <a:r>
              <a:rPr lang="tr-TR" sz="2000" smtClean="0">
                <a:solidFill>
                  <a:schemeClr val="tx1"/>
                </a:solidFill>
              </a:rPr>
              <a:t>İşverene bağımlılık</a:t>
            </a:r>
          </a:p>
        </p:txBody>
      </p:sp>
      <p:sp>
        <p:nvSpPr>
          <p:cNvPr id="25605" name="Rectangle 5"/>
          <p:cNvSpPr>
            <a:spLocks noChangeArrowheads="1"/>
          </p:cNvSpPr>
          <p:nvPr/>
        </p:nvSpPr>
        <p:spPr bwMode="auto">
          <a:xfrm>
            <a:off x="2339975" y="1455738"/>
            <a:ext cx="5041900" cy="533400"/>
          </a:xfrm>
          <a:prstGeom prst="rect">
            <a:avLst/>
          </a:prstGeom>
          <a:noFill/>
          <a:ln w="9525">
            <a:noFill/>
            <a:miter lim="800000"/>
            <a:headEnd/>
            <a:tailEnd/>
          </a:ln>
        </p:spPr>
        <p:txBody>
          <a:bodyPr/>
          <a:lstStyle/>
          <a:p>
            <a:pPr marL="742950" lvl="1" indent="-285750" algn="ctr">
              <a:spcBef>
                <a:spcPct val="20000"/>
              </a:spcBef>
              <a:buFont typeface="Symbol" pitchFamily="18" charset="2"/>
              <a:buNone/>
            </a:pPr>
            <a:r>
              <a:rPr lang="tr-TR" sz="2800">
                <a:latin typeface="Tahoma" pitchFamily="34" charset="0"/>
              </a:rPr>
              <a:t>Ücretli Çalışmak</a:t>
            </a:r>
            <a:endParaRPr lang="en-AU" sz="2800">
              <a:latin typeface="Tahoma" pitchFamily="34" charset="0"/>
            </a:endParaRPr>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642938" y="0"/>
            <a:ext cx="8080375" cy="1143000"/>
          </a:xfrm>
        </p:spPr>
        <p:txBody>
          <a:bodyPr/>
          <a:lstStyle/>
          <a:p>
            <a:pPr eaLnBrk="1" hangingPunct="1">
              <a:defRPr/>
            </a:pPr>
            <a:r>
              <a:rPr lang="tr-TR" dirty="0" smtClean="0"/>
              <a:t>   EKONOMİ</a:t>
            </a:r>
          </a:p>
        </p:txBody>
      </p:sp>
      <p:sp>
        <p:nvSpPr>
          <p:cNvPr id="18435" name="Rectangle 3"/>
          <p:cNvSpPr>
            <a:spLocks noGrp="1" noChangeArrowheads="1"/>
          </p:cNvSpPr>
          <p:nvPr>
            <p:ph type="body" idx="1"/>
          </p:nvPr>
        </p:nvSpPr>
        <p:spPr>
          <a:xfrm>
            <a:off x="714375" y="1571625"/>
            <a:ext cx="7772400" cy="4114800"/>
          </a:xfrm>
        </p:spPr>
        <p:txBody>
          <a:bodyPr/>
          <a:lstStyle/>
          <a:p>
            <a:pPr>
              <a:buFont typeface="Wingdings" pitchFamily="2" charset="2"/>
              <a:buNone/>
            </a:pPr>
            <a:r>
              <a:rPr lang="tr-TR" dirty="0" smtClean="0"/>
              <a:t>	</a:t>
            </a:r>
            <a:endParaRPr lang="tr-TR" sz="2800" dirty="0" smtClean="0"/>
          </a:p>
          <a:p>
            <a:pPr>
              <a:buFont typeface="Wingdings" pitchFamily="2" charset="2"/>
              <a:buNone/>
            </a:pPr>
            <a:r>
              <a:rPr lang="tr-TR" sz="2800" b="1" dirty="0" smtClean="0"/>
              <a:t>	İktisa</a:t>
            </a:r>
            <a:r>
              <a:rPr lang="tr-TR" sz="2800" dirty="0" smtClean="0"/>
              <a:t>t : Bireyler ve toplumların sahip oldukları sınırlı kaynakları, sınırsız olan ihtiyaçlarını karşılamak için nasıl dağıttıklarının incelenmesidir.</a:t>
            </a:r>
            <a:br>
              <a:rPr lang="tr-TR" sz="2800" dirty="0" smtClean="0"/>
            </a:br>
            <a:endParaRPr lang="tr-TR" sz="2800" dirty="0" smtClean="0"/>
          </a:p>
          <a:p>
            <a:pPr>
              <a:buFont typeface="Wingdings" pitchFamily="2" charset="2"/>
              <a:buNone/>
            </a:pPr>
            <a:r>
              <a:rPr lang="tr-TR" sz="2400" dirty="0" smtClean="0"/>
              <a:t/>
            </a:r>
            <a:br>
              <a:rPr lang="tr-TR" sz="2400" dirty="0" smtClean="0"/>
            </a:br>
            <a:endParaRPr lang="tr-TR" sz="2400" dirty="0" smtClean="0"/>
          </a:p>
          <a:p>
            <a:pPr eaLnBrk="1" hangingPunct="1">
              <a:buFont typeface="Wingdings" pitchFamily="2" charset="2"/>
              <a:buNone/>
            </a:pPr>
            <a:endParaRPr lang="tr-TR" sz="2400" dirty="0" smtClean="0"/>
          </a:p>
        </p:txBody>
      </p:sp>
    </p:spTree>
  </p:cSld>
  <p:clrMapOvr>
    <a:masterClrMapping/>
  </p:clrMapOvr>
  <p:transition spd="slow">
    <p:randomBar dir="ver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pPr eaLnBrk="1" hangingPunct="1">
              <a:defRPr/>
            </a:pPr>
            <a:r>
              <a:rPr lang="tr-TR" sz="3200" smtClean="0"/>
              <a:t>İŞLETMELERİN SINIFLANDIRILMASI</a:t>
            </a:r>
          </a:p>
        </p:txBody>
      </p:sp>
      <p:sp>
        <p:nvSpPr>
          <p:cNvPr id="64515" name="Rectangle 3"/>
          <p:cNvSpPr>
            <a:spLocks noGrp="1" noChangeArrowheads="1"/>
          </p:cNvSpPr>
          <p:nvPr>
            <p:ph type="body" idx="1"/>
          </p:nvPr>
        </p:nvSpPr>
        <p:spPr/>
        <p:txBody>
          <a:bodyPr/>
          <a:lstStyle/>
          <a:p>
            <a:pPr lvl="1" eaLnBrk="1" hangingPunct="1">
              <a:buFontTx/>
              <a:buNone/>
            </a:pPr>
            <a:r>
              <a:rPr lang="tr-TR" smtClean="0"/>
              <a:t>	1. Faaliyet Alanlarına (işlevlerine) göre,</a:t>
            </a:r>
            <a:br>
              <a:rPr lang="tr-TR" smtClean="0"/>
            </a:br>
            <a:r>
              <a:rPr lang="tr-TR" smtClean="0"/>
              <a:t>2. Tüketicilerin (alıcıların) türüne göre,</a:t>
            </a:r>
            <a:br>
              <a:rPr lang="tr-TR" smtClean="0"/>
            </a:br>
            <a:r>
              <a:rPr lang="tr-TR" smtClean="0"/>
              <a:t>3.  Üretilen mal ve hizmet türüne göre,</a:t>
            </a:r>
            <a:br>
              <a:rPr lang="tr-TR" smtClean="0"/>
            </a:br>
            <a:r>
              <a:rPr lang="tr-TR" smtClean="0"/>
              <a:t>4.  Üretim faktörlerinin mülkiyetine göre (sahipliğine göre),</a:t>
            </a:r>
            <a:br>
              <a:rPr lang="tr-TR" smtClean="0"/>
            </a:br>
            <a:r>
              <a:rPr lang="tr-TR" smtClean="0"/>
              <a:t>5.  Büyüklüklerine göre,</a:t>
            </a:r>
            <a:br>
              <a:rPr lang="tr-TR" smtClean="0"/>
            </a:br>
            <a:r>
              <a:rPr lang="tr-TR" smtClean="0"/>
              <a:t>6.  Hukuki (yasal) yapılarına göre,</a:t>
            </a:r>
            <a:br>
              <a:rPr lang="tr-TR" smtClean="0"/>
            </a:br>
            <a:r>
              <a:rPr lang="tr-TR" smtClean="0"/>
              <a:t>7.  Birlikler (işletmelerin  birleşmeleri)</a:t>
            </a:r>
          </a:p>
        </p:txBody>
      </p:sp>
    </p:spTree>
  </p:cSld>
  <p:clrMapOvr>
    <a:masterClrMapping/>
  </p:clrMapOvr>
  <p:transition spd="slow">
    <p:randomBar dir="ver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288" y="0"/>
            <a:ext cx="8302625" cy="684213"/>
          </a:xfrm>
        </p:spPr>
        <p:txBody>
          <a:bodyPr/>
          <a:lstStyle/>
          <a:p>
            <a:pPr>
              <a:defRPr/>
            </a:pPr>
            <a:r>
              <a:rPr lang="tr-TR" dirty="0" smtClean="0"/>
              <a:t>.</a:t>
            </a:r>
            <a:endParaRPr lang="tr-TR" dirty="0"/>
          </a:p>
        </p:txBody>
      </p:sp>
      <p:sp>
        <p:nvSpPr>
          <p:cNvPr id="63491" name="3 İçerik Yer Tutucusu"/>
          <p:cNvSpPr>
            <a:spLocks noGrp="1"/>
          </p:cNvSpPr>
          <p:nvPr>
            <p:ph sz="half" idx="2"/>
          </p:nvPr>
        </p:nvSpPr>
        <p:spPr>
          <a:xfrm>
            <a:off x="250825" y="549275"/>
            <a:ext cx="4257675" cy="4683125"/>
          </a:xfrm>
        </p:spPr>
        <p:txBody>
          <a:bodyPr/>
          <a:lstStyle/>
          <a:p>
            <a:r>
              <a:rPr lang="tr-TR" sz="1800" dirty="0" smtClean="0"/>
              <a:t>Anadolu Sigorta</a:t>
            </a:r>
          </a:p>
          <a:p>
            <a:r>
              <a:rPr lang="tr-TR" sz="1800" dirty="0" err="1" smtClean="0"/>
              <a:t>Arçelik</a:t>
            </a:r>
            <a:r>
              <a:rPr lang="tr-TR" sz="1800" dirty="0" smtClean="0"/>
              <a:t> </a:t>
            </a:r>
          </a:p>
          <a:p>
            <a:r>
              <a:rPr lang="tr-TR" sz="1800" smtClean="0"/>
              <a:t>A101</a:t>
            </a:r>
          </a:p>
          <a:p>
            <a:r>
              <a:rPr lang="tr-TR" sz="1800" dirty="0" err="1" smtClean="0"/>
              <a:t>Avea</a:t>
            </a:r>
            <a:r>
              <a:rPr lang="tr-TR" sz="1800" dirty="0" smtClean="0"/>
              <a:t> </a:t>
            </a:r>
          </a:p>
          <a:p>
            <a:r>
              <a:rPr lang="tr-TR" sz="1800" dirty="0" smtClean="0"/>
              <a:t>BAGFAŞ Bandırma gübre</a:t>
            </a:r>
          </a:p>
          <a:p>
            <a:r>
              <a:rPr lang="tr-TR" sz="1800" dirty="0" smtClean="0"/>
              <a:t>Toyota</a:t>
            </a:r>
          </a:p>
          <a:p>
            <a:r>
              <a:rPr lang="tr-TR" sz="1800" dirty="0" err="1" smtClean="0"/>
              <a:t>Coca</a:t>
            </a:r>
            <a:r>
              <a:rPr lang="tr-TR" sz="1800" dirty="0" smtClean="0"/>
              <a:t>-</a:t>
            </a:r>
            <a:r>
              <a:rPr lang="tr-TR" sz="1800" dirty="0" err="1" smtClean="0"/>
              <a:t>Cola</a:t>
            </a:r>
            <a:r>
              <a:rPr lang="tr-TR" sz="1800" dirty="0" smtClean="0"/>
              <a:t> </a:t>
            </a:r>
          </a:p>
          <a:p>
            <a:r>
              <a:rPr lang="tr-TR" sz="1800" dirty="0" smtClean="0"/>
              <a:t>Yeşim tekstil Sanayi A.Ş.</a:t>
            </a:r>
          </a:p>
          <a:p>
            <a:r>
              <a:rPr lang="tr-TR" sz="1800" dirty="0" err="1" smtClean="0"/>
              <a:t>Cola</a:t>
            </a:r>
            <a:r>
              <a:rPr lang="tr-TR" sz="1800" dirty="0" smtClean="0"/>
              <a:t> </a:t>
            </a:r>
            <a:r>
              <a:rPr lang="tr-TR" sz="1800" dirty="0" err="1" smtClean="0"/>
              <a:t>Turka</a:t>
            </a:r>
            <a:r>
              <a:rPr lang="tr-TR" sz="1800" dirty="0" smtClean="0"/>
              <a:t> </a:t>
            </a:r>
          </a:p>
          <a:p>
            <a:r>
              <a:rPr lang="tr-TR" sz="1800" dirty="0" err="1" smtClean="0"/>
              <a:t>DeFacto</a:t>
            </a:r>
            <a:r>
              <a:rPr lang="tr-TR" sz="1800" dirty="0" smtClean="0"/>
              <a:t> </a:t>
            </a:r>
          </a:p>
          <a:p>
            <a:r>
              <a:rPr lang="tr-TR" sz="1800" dirty="0" smtClean="0"/>
              <a:t>Denizbank</a:t>
            </a:r>
          </a:p>
          <a:p>
            <a:r>
              <a:rPr lang="tr-TR" sz="1800" dirty="0" err="1" smtClean="0"/>
              <a:t>Adopen</a:t>
            </a:r>
            <a:r>
              <a:rPr lang="tr-TR" sz="1800" dirty="0" smtClean="0"/>
              <a:t> plastik ve İnşaat Şti</a:t>
            </a:r>
          </a:p>
          <a:p>
            <a:r>
              <a:rPr lang="tr-TR" sz="1800" dirty="0" err="1" smtClean="0"/>
              <a:t>Fiat</a:t>
            </a:r>
            <a:r>
              <a:rPr lang="tr-TR" sz="1800" dirty="0" smtClean="0"/>
              <a:t> </a:t>
            </a:r>
          </a:p>
          <a:p>
            <a:r>
              <a:rPr lang="tr-TR" sz="1800" dirty="0" err="1" smtClean="0"/>
              <a:t>Finansbank</a:t>
            </a:r>
            <a:r>
              <a:rPr lang="tr-TR" sz="1800" dirty="0" smtClean="0"/>
              <a:t> </a:t>
            </a:r>
          </a:p>
          <a:p>
            <a:r>
              <a:rPr lang="tr-TR" sz="1800" dirty="0" smtClean="0"/>
              <a:t>Garanti Bankası</a:t>
            </a:r>
          </a:p>
          <a:p>
            <a:r>
              <a:rPr lang="tr-TR" sz="1800" dirty="0" err="1" smtClean="0"/>
              <a:t>ToyotaSA</a:t>
            </a:r>
            <a:endParaRPr lang="tr-TR" sz="1800" dirty="0" smtClean="0"/>
          </a:p>
          <a:p>
            <a:r>
              <a:rPr lang="tr-TR" sz="1800" dirty="0" smtClean="0"/>
              <a:t>Çarşı</a:t>
            </a:r>
          </a:p>
          <a:p>
            <a:r>
              <a:rPr lang="tr-TR" sz="1800" dirty="0" err="1" smtClean="0"/>
              <a:t>Turkcell</a:t>
            </a:r>
            <a:r>
              <a:rPr lang="tr-TR" sz="1800" dirty="0" smtClean="0"/>
              <a:t> </a:t>
            </a:r>
          </a:p>
          <a:p>
            <a:r>
              <a:rPr lang="tr-TR" sz="1800" dirty="0" smtClean="0"/>
              <a:t>Şener Tekstil Makine A.Ş.</a:t>
            </a:r>
          </a:p>
          <a:p>
            <a:r>
              <a:rPr lang="tr-TR" sz="1800" dirty="0" smtClean="0"/>
              <a:t>Türkiye İş Bankası</a:t>
            </a:r>
            <a:endParaRPr lang="tr-TR" sz="1400" dirty="0" smtClean="0"/>
          </a:p>
          <a:p>
            <a:endParaRPr lang="tr-TR" sz="1400" dirty="0" smtClean="0"/>
          </a:p>
        </p:txBody>
      </p:sp>
      <p:sp>
        <p:nvSpPr>
          <p:cNvPr id="63492" name="4 Metin Yer Tutucusu"/>
          <p:cNvSpPr>
            <a:spLocks noGrp="1"/>
          </p:cNvSpPr>
          <p:nvPr>
            <p:ph type="body" sz="quarter" idx="3"/>
          </p:nvPr>
        </p:nvSpPr>
        <p:spPr>
          <a:xfrm>
            <a:off x="4787900" y="188913"/>
            <a:ext cx="4041775" cy="639762"/>
          </a:xfrm>
        </p:spPr>
        <p:txBody>
          <a:bodyPr/>
          <a:lstStyle/>
          <a:p>
            <a:r>
              <a:rPr lang="tr-TR" smtClean="0"/>
              <a:t>Hangi sınıflandırma?</a:t>
            </a:r>
          </a:p>
          <a:p>
            <a:endParaRPr lang="tr-TR" smtClean="0"/>
          </a:p>
        </p:txBody>
      </p:sp>
      <p:sp>
        <p:nvSpPr>
          <p:cNvPr id="63493" name="5 İçerik Yer Tutucusu"/>
          <p:cNvSpPr>
            <a:spLocks noGrp="1"/>
          </p:cNvSpPr>
          <p:nvPr>
            <p:ph sz="quarter" idx="4"/>
          </p:nvPr>
        </p:nvSpPr>
        <p:spPr>
          <a:xfrm>
            <a:off x="4643438" y="333375"/>
            <a:ext cx="4041775" cy="3951288"/>
          </a:xfrm>
        </p:spPr>
        <p:txBody>
          <a:bodyPr/>
          <a:lstStyle/>
          <a:p>
            <a:r>
              <a:rPr lang="tr-TR" sz="2000" smtClean="0"/>
              <a:t>IKEA</a:t>
            </a:r>
          </a:p>
          <a:p>
            <a:r>
              <a:rPr lang="tr-TR" sz="2000" smtClean="0"/>
              <a:t>Migros</a:t>
            </a:r>
          </a:p>
          <a:p>
            <a:r>
              <a:rPr lang="tr-TR" sz="2000" smtClean="0"/>
              <a:t>ING Bank</a:t>
            </a:r>
          </a:p>
          <a:p>
            <a:r>
              <a:rPr lang="tr-TR" sz="2000" smtClean="0"/>
              <a:t>Eti Gıda</a:t>
            </a:r>
          </a:p>
          <a:p>
            <a:r>
              <a:rPr lang="tr-TR" sz="2000" smtClean="0"/>
              <a:t>Mavi Jeans </a:t>
            </a:r>
          </a:p>
          <a:p>
            <a:r>
              <a:rPr lang="tr-TR" sz="2000" smtClean="0"/>
              <a:t>Pegasus </a:t>
            </a:r>
          </a:p>
          <a:p>
            <a:r>
              <a:rPr lang="tr-TR" sz="2000" smtClean="0"/>
              <a:t>Pepsi </a:t>
            </a:r>
          </a:p>
          <a:p>
            <a:r>
              <a:rPr lang="tr-TR" sz="2000" smtClean="0"/>
              <a:t>Çimentaş Çimento</a:t>
            </a:r>
          </a:p>
          <a:p>
            <a:r>
              <a:rPr lang="tr-TR" sz="2000" smtClean="0"/>
              <a:t>Renault</a:t>
            </a:r>
          </a:p>
          <a:p>
            <a:r>
              <a:rPr lang="tr-TR" sz="2000" smtClean="0"/>
              <a:t>Teknosa </a:t>
            </a:r>
          </a:p>
          <a:p>
            <a:r>
              <a:rPr lang="tr-TR" sz="2000" smtClean="0"/>
              <a:t>Boyner</a:t>
            </a:r>
          </a:p>
          <a:p>
            <a:r>
              <a:rPr lang="tr-TR" sz="2000" smtClean="0"/>
              <a:t>THY</a:t>
            </a:r>
          </a:p>
          <a:p>
            <a:r>
              <a:rPr lang="tr-TR" sz="2000" smtClean="0"/>
              <a:t>Google</a:t>
            </a:r>
          </a:p>
          <a:p>
            <a:r>
              <a:rPr lang="tr-TR" sz="2000" smtClean="0"/>
              <a:t>Gittigidiyor</a:t>
            </a:r>
          </a:p>
          <a:p>
            <a:r>
              <a:rPr lang="tr-TR" sz="2000" smtClean="0"/>
              <a:t>Pınar</a:t>
            </a:r>
          </a:p>
          <a:p>
            <a:r>
              <a:rPr lang="tr-TR" sz="2000" smtClean="0"/>
              <a:t>Vestel </a:t>
            </a:r>
          </a:p>
          <a:p>
            <a:r>
              <a:rPr lang="tr-TR" sz="2000" smtClean="0"/>
              <a:t>Vodafone </a:t>
            </a:r>
          </a:p>
          <a:p>
            <a:r>
              <a:rPr lang="tr-TR" sz="2000" smtClean="0"/>
              <a:t>Yapı Kredi</a:t>
            </a:r>
          </a:p>
          <a:p>
            <a:r>
              <a:rPr lang="tr-TR" sz="2000" smtClean="0"/>
              <a:t> Vega Yazılım</a:t>
            </a:r>
          </a:p>
          <a:p>
            <a:r>
              <a:rPr lang="tr-TR" sz="2000" smtClean="0"/>
              <a:t>Gökser Makina</a:t>
            </a:r>
          </a:p>
          <a:p>
            <a:r>
              <a:rPr lang="tr-TR" sz="2000" smtClean="0"/>
              <a:t> </a:t>
            </a:r>
          </a:p>
          <a:p>
            <a:endParaRPr lang="tr-TR" sz="2000" smtClean="0"/>
          </a:p>
        </p:txBody>
      </p:sp>
      <p:sp>
        <p:nvSpPr>
          <p:cNvPr id="63494" name="6 Metin Yer Tutucusu"/>
          <p:cNvSpPr>
            <a:spLocks noGrp="1"/>
          </p:cNvSpPr>
          <p:nvPr>
            <p:ph type="body" idx="1"/>
          </p:nvPr>
        </p:nvSpPr>
        <p:spPr>
          <a:xfrm>
            <a:off x="395288" y="476250"/>
            <a:ext cx="4105275" cy="163513"/>
          </a:xfrm>
        </p:spPr>
        <p:txBody>
          <a:bodyPr/>
          <a:lstStyle/>
          <a:p>
            <a:r>
              <a:rPr lang="tr-TR" dirty="0" smtClean="0"/>
              <a:t>Hangi sınıflandırma?</a:t>
            </a:r>
          </a:p>
          <a:p>
            <a:endParaRPr lang="tr-TR" dirty="0" smtClean="0"/>
          </a:p>
        </p:txBody>
      </p:sp>
    </p:spTree>
  </p:cSld>
  <p:clrMapOvr>
    <a:masterClrMapping/>
  </p:clrMapOvr>
  <p:transition spd="slow">
    <p:randomBar dir="ver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pPr eaLnBrk="1" hangingPunct="1">
              <a:defRPr/>
            </a:pPr>
            <a:r>
              <a:rPr lang="tr-TR" sz="4000" smtClean="0"/>
              <a:t>Faaliyet Alanlarına (işlevlerine) göre</a:t>
            </a:r>
          </a:p>
        </p:txBody>
      </p:sp>
      <p:sp>
        <p:nvSpPr>
          <p:cNvPr id="65539" name="Rectangle 3"/>
          <p:cNvSpPr>
            <a:spLocks noGrp="1" noChangeArrowheads="1"/>
          </p:cNvSpPr>
          <p:nvPr>
            <p:ph type="body" idx="1"/>
          </p:nvPr>
        </p:nvSpPr>
        <p:spPr>
          <a:xfrm>
            <a:off x="-357222" y="1981200"/>
            <a:ext cx="9715567" cy="5591204"/>
          </a:xfrm>
        </p:spPr>
        <p:txBody>
          <a:bodyPr/>
          <a:lstStyle/>
          <a:p>
            <a:pPr eaLnBrk="1" hangingPunct="1">
              <a:lnSpc>
                <a:spcPct val="70000"/>
              </a:lnSpc>
              <a:buFont typeface="Wingdings" pitchFamily="2" charset="2"/>
              <a:buNone/>
            </a:pPr>
            <a:r>
              <a:rPr lang="tr-TR" sz="1800" b="1" dirty="0" smtClean="0"/>
              <a:t>	1-       Üretici    İşletmeler</a:t>
            </a:r>
            <a:endParaRPr lang="tr-TR" sz="1800" dirty="0" smtClean="0"/>
          </a:p>
          <a:p>
            <a:pPr eaLnBrk="1" hangingPunct="1">
              <a:lnSpc>
                <a:spcPct val="70000"/>
              </a:lnSpc>
              <a:buFont typeface="Wingdings" pitchFamily="2" charset="2"/>
              <a:buNone/>
            </a:pPr>
            <a:r>
              <a:rPr lang="tr-TR" sz="1800" dirty="0" smtClean="0"/>
              <a:t>	Genellikle mal veya fiziksel ürün üreten tarım, inşaat ve sanayi sektörlerinde faaliyetlerini sürdüren işletmelerdir. Örneğin, domates, patates, buğday, pamuk gibi tarımsal ürünleri üreten işletmeler; yol, köprü, baraj, konut yapımı işleriyle uğraşan inşaat işletmeleri; her türlü tekstil ürünleri, demir-çelik, çimento, gübre, </a:t>
            </a:r>
            <a:r>
              <a:rPr lang="tr-TR" sz="1800" dirty="0" err="1" smtClean="0"/>
              <a:t>makina</a:t>
            </a:r>
            <a:r>
              <a:rPr lang="tr-TR" sz="1800" dirty="0" smtClean="0"/>
              <a:t>, buzdolabı radyo, televizyon, sabun, deterjan, kâğıt, kalem gibi dayanıklı ve dayanıksız malları üreten işletmeler bu gruba girer.</a:t>
            </a:r>
            <a:endParaRPr lang="tr-TR" sz="1800" b="1" dirty="0" smtClean="0"/>
          </a:p>
          <a:p>
            <a:pPr eaLnBrk="1" hangingPunct="1">
              <a:lnSpc>
                <a:spcPct val="70000"/>
              </a:lnSpc>
              <a:buFont typeface="Wingdings" pitchFamily="2" charset="2"/>
              <a:buNone/>
            </a:pPr>
            <a:r>
              <a:rPr lang="tr-TR" sz="1800" b="1" dirty="0" smtClean="0"/>
              <a:t>	2-       Hizmet    İşletmeleri</a:t>
            </a:r>
            <a:endParaRPr lang="tr-TR" sz="1800" dirty="0" smtClean="0"/>
          </a:p>
          <a:p>
            <a:pPr eaLnBrk="1" hangingPunct="1">
              <a:lnSpc>
                <a:spcPct val="70000"/>
              </a:lnSpc>
              <a:buFont typeface="Wingdings" pitchFamily="2" charset="2"/>
              <a:buNone/>
            </a:pPr>
            <a:r>
              <a:rPr lang="tr-TR" sz="1800" dirty="0" smtClean="0"/>
              <a:t>	Bunlar bir hizmetin yerine getirilmesi veya hizmet üretimi ile uğraşan işletmelerdir. Örneğin, beraber dükkânları, lokantalar, oteller; doktor, avukat, mali müşavir büroları; banka, sigorta şirketleri; taşıma ve depolama şirketleri; elektrik, havagazı, su ve sağlık hizmetlerini yürüten işletmeler gibi.</a:t>
            </a:r>
            <a:endParaRPr lang="tr-TR" sz="1800" b="1" dirty="0" smtClean="0"/>
          </a:p>
          <a:p>
            <a:pPr eaLnBrk="1" hangingPunct="1">
              <a:lnSpc>
                <a:spcPct val="70000"/>
              </a:lnSpc>
              <a:buFont typeface="Wingdings" pitchFamily="2" charset="2"/>
              <a:buNone/>
            </a:pPr>
            <a:r>
              <a:rPr lang="tr-TR" sz="1800" b="1" dirty="0" smtClean="0"/>
              <a:t>	3-       Satıcı    İşletmeler   (Pazarlama    Kurumları)</a:t>
            </a:r>
            <a:endParaRPr lang="tr-TR" sz="1800" dirty="0" smtClean="0"/>
          </a:p>
          <a:p>
            <a:pPr eaLnBrk="1" hangingPunct="1">
              <a:lnSpc>
                <a:spcPct val="70000"/>
              </a:lnSpc>
              <a:buFont typeface="Wingdings" pitchFamily="2" charset="2"/>
              <a:buNone/>
            </a:pPr>
            <a:r>
              <a:rPr lang="tr-TR" sz="1800" dirty="0" smtClean="0"/>
              <a:t>	Genellikle ticaret sektöründe çalışan toptancılık, yarı toptancılık ve perakendecilik yapan işletmelerdir. Bunlar çoğu kez üretici işletmelerin ve bazen de hizmet işletmelerinin mal ve hizmetlerini tüketicilere aktaran toptancı, yarı  toptancı, perakendeci komisyoncu gibi pazarlama kurumlarından oluşurlar.</a:t>
            </a:r>
          </a:p>
        </p:txBody>
      </p:sp>
    </p:spTree>
  </p:cSld>
  <p:clrMapOvr>
    <a:masterClrMapping/>
  </p:clrMapOvr>
  <p:transition spd="slow">
    <p:randomBar dir="ver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pPr eaLnBrk="1" hangingPunct="1">
              <a:defRPr/>
            </a:pPr>
            <a:r>
              <a:rPr lang="tr-TR" sz="4000" smtClean="0"/>
              <a:t>Tüketicilerin (alıcıların) türüne göre</a:t>
            </a:r>
          </a:p>
        </p:txBody>
      </p:sp>
      <p:sp>
        <p:nvSpPr>
          <p:cNvPr id="66563" name="Rectangle 3"/>
          <p:cNvSpPr>
            <a:spLocks noGrp="1" noChangeArrowheads="1"/>
          </p:cNvSpPr>
          <p:nvPr>
            <p:ph type="body" idx="1"/>
          </p:nvPr>
        </p:nvSpPr>
        <p:spPr/>
        <p:txBody>
          <a:bodyPr/>
          <a:lstStyle/>
          <a:p>
            <a:pPr marL="609600" indent="-609600" eaLnBrk="1" hangingPunct="1">
              <a:buFont typeface="Wingdings" pitchFamily="2" charset="2"/>
              <a:buAutoNum type="arabicPeriod"/>
            </a:pPr>
            <a:r>
              <a:rPr lang="tr-TR" smtClean="0"/>
              <a:t>En son (nihai) tüketiciler için mal ve hizmet üreten işletmeler,</a:t>
            </a:r>
          </a:p>
          <a:p>
            <a:pPr marL="609600" indent="-609600" eaLnBrk="1" hangingPunct="1">
              <a:buFont typeface="Wingdings" pitchFamily="2" charset="2"/>
              <a:buNone/>
            </a:pPr>
            <a:endParaRPr lang="tr-TR" smtClean="0"/>
          </a:p>
          <a:p>
            <a:pPr marL="609600" indent="-609600" eaLnBrk="1" hangingPunct="1">
              <a:buFont typeface="Wingdings" pitchFamily="2" charset="2"/>
              <a:buAutoNum type="arabicPeriod"/>
            </a:pPr>
            <a:r>
              <a:rPr lang="tr-TR" smtClean="0"/>
              <a:t>Diğer işletmeler için mal ve hizmet üreten işletmeler.</a:t>
            </a:r>
          </a:p>
        </p:txBody>
      </p:sp>
    </p:spTree>
  </p:cSld>
  <p:clrMapOvr>
    <a:masterClrMapping/>
  </p:clrMapOvr>
  <p:transition spd="slow">
    <p:randomBar dir="ver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pPr eaLnBrk="1" hangingPunct="1">
              <a:defRPr/>
            </a:pPr>
            <a:r>
              <a:rPr lang="tr-TR" sz="4000" smtClean="0"/>
              <a:t>Üretilen mal ve hizmet türüne göre</a:t>
            </a:r>
          </a:p>
        </p:txBody>
      </p:sp>
      <p:sp>
        <p:nvSpPr>
          <p:cNvPr id="67587" name="Rectangle 3"/>
          <p:cNvSpPr>
            <a:spLocks noGrp="1" noChangeArrowheads="1"/>
          </p:cNvSpPr>
          <p:nvPr>
            <p:ph type="body" idx="1"/>
          </p:nvPr>
        </p:nvSpPr>
        <p:spPr/>
        <p:txBody>
          <a:bodyPr/>
          <a:lstStyle/>
          <a:p>
            <a:pPr eaLnBrk="1" hangingPunct="1">
              <a:buFont typeface="Wingdings" pitchFamily="2" charset="2"/>
              <a:buNone/>
            </a:pPr>
            <a:r>
              <a:rPr lang="tr-TR" smtClean="0"/>
              <a:t>   1. Tarım, ormancılık, avcılık ve balıkçılık işletmeleri,</a:t>
            </a:r>
            <a:br>
              <a:rPr lang="tr-TR" smtClean="0"/>
            </a:br>
            <a:r>
              <a:rPr lang="tr-TR" smtClean="0"/>
              <a:t>2.  Madencilik ve taş ocakları işletmeleri,</a:t>
            </a:r>
            <a:br>
              <a:rPr lang="tr-TR" smtClean="0"/>
            </a:br>
            <a:r>
              <a:rPr lang="tr-TR" smtClean="0"/>
              <a:t>3. Sanayi ve endüstriyel işletmeler,</a:t>
            </a:r>
            <a:br>
              <a:rPr lang="tr-TR" smtClean="0"/>
            </a:br>
            <a:r>
              <a:rPr lang="tr-TR" smtClean="0"/>
              <a:t>4.  Ticaret işletmeleri, banka işletmeleri,</a:t>
            </a:r>
            <a:br>
              <a:rPr lang="tr-TR" smtClean="0"/>
            </a:br>
            <a:r>
              <a:rPr lang="tr-TR" smtClean="0"/>
              <a:t>5.  Taşıma ve depolama işletmeleri,</a:t>
            </a:r>
            <a:br>
              <a:rPr lang="tr-TR" smtClean="0"/>
            </a:br>
            <a:r>
              <a:rPr lang="tr-TR" smtClean="0"/>
              <a:t>6.  Hizmet işletmeleri gibi.</a:t>
            </a:r>
          </a:p>
        </p:txBody>
      </p:sp>
    </p:spTree>
  </p:cSld>
  <p:clrMapOvr>
    <a:masterClrMapping/>
  </p:clrMapOvr>
  <p:transition spd="slow">
    <p:randomBar dir="ver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pPr eaLnBrk="1" hangingPunct="1">
              <a:defRPr/>
            </a:pPr>
            <a:r>
              <a:rPr lang="tr-TR" sz="4000" b="1" smtClean="0"/>
              <a:t>Üretim      Faktörlerinin Mülkiyetine     Göre işletmeler</a:t>
            </a:r>
            <a:r>
              <a:rPr lang="tr-TR" sz="4000" smtClean="0"/>
              <a:t> </a:t>
            </a:r>
            <a:br>
              <a:rPr lang="tr-TR" sz="4000" smtClean="0"/>
            </a:br>
            <a:endParaRPr lang="tr-TR" sz="4000" smtClean="0"/>
          </a:p>
        </p:txBody>
      </p:sp>
      <p:sp>
        <p:nvSpPr>
          <p:cNvPr id="68611" name="Rectangle 3"/>
          <p:cNvSpPr>
            <a:spLocks noGrp="1" noChangeArrowheads="1"/>
          </p:cNvSpPr>
          <p:nvPr>
            <p:ph type="body" idx="1"/>
          </p:nvPr>
        </p:nvSpPr>
        <p:spPr/>
        <p:txBody>
          <a:bodyPr/>
          <a:lstStyle/>
          <a:p>
            <a:pPr eaLnBrk="1" hangingPunct="1">
              <a:buFont typeface="Wingdings" pitchFamily="2" charset="2"/>
              <a:buNone/>
            </a:pPr>
            <a:r>
              <a:rPr lang="tr-TR" b="1" smtClean="0"/>
              <a:t>	1. Özel işletmeler,</a:t>
            </a:r>
            <a:br>
              <a:rPr lang="tr-TR" b="1" smtClean="0"/>
            </a:br>
            <a:r>
              <a:rPr lang="tr-TR" b="1" smtClean="0"/>
              <a:t>2.  Kamu İşletmeleri,</a:t>
            </a:r>
            <a:br>
              <a:rPr lang="tr-TR" b="1" smtClean="0"/>
            </a:br>
            <a:r>
              <a:rPr lang="tr-TR" b="1" smtClean="0"/>
              <a:t>3. Karma İşletmeler,</a:t>
            </a:r>
            <a:br>
              <a:rPr lang="tr-TR" b="1" smtClean="0"/>
            </a:br>
            <a:r>
              <a:rPr lang="tr-TR" b="1" smtClean="0"/>
              <a:t>4.  Yabancı Sermayeli İşletmeler</a:t>
            </a:r>
            <a:r>
              <a:rPr lang="tr-TR" smtClean="0"/>
              <a:t> </a:t>
            </a:r>
          </a:p>
        </p:txBody>
      </p:sp>
    </p:spTree>
  </p:cSld>
  <p:clrMapOvr>
    <a:masterClrMapping/>
  </p:clrMapOvr>
  <p:transition spd="slow">
    <p:randomBar dir="ver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1439863"/>
          </a:xfrm>
          <a:solidFill>
            <a:srgbClr val="0070C0"/>
          </a:solidFill>
        </p:spPr>
        <p:txBody>
          <a:bodyPr/>
          <a:lstStyle/>
          <a:p>
            <a:pPr algn="ctr" eaLnBrk="1" hangingPunct="1"/>
            <a:r>
              <a:rPr lang="tr-TR" sz="2900" b="1" dirty="0" smtClean="0">
                <a:solidFill>
                  <a:srgbClr val="FF0000"/>
                </a:solidFill>
                <a:latin typeface="Futura Md BT" pitchFamily="34" charset="0"/>
              </a:rPr>
              <a:t>İŞLETMELERİN ULUSLARARASILAŞMA DERECELERİ (PAZAR ALANLARI) </a:t>
            </a:r>
            <a:br>
              <a:rPr lang="tr-TR" sz="2900" b="1" dirty="0" smtClean="0">
                <a:solidFill>
                  <a:srgbClr val="FF0000"/>
                </a:solidFill>
                <a:latin typeface="Futura Md BT" pitchFamily="34" charset="0"/>
              </a:rPr>
            </a:br>
            <a:r>
              <a:rPr lang="tr-TR" sz="2900" b="1" dirty="0" smtClean="0">
                <a:solidFill>
                  <a:srgbClr val="FF0000"/>
                </a:solidFill>
                <a:latin typeface="Futura Md BT" pitchFamily="34" charset="0"/>
              </a:rPr>
              <a:t>BAKIMINDAN SINIFLANDIRILMASI</a:t>
            </a:r>
            <a:r>
              <a:rPr lang="tr-TR" sz="2900" dirty="0" smtClean="0">
                <a:solidFill>
                  <a:srgbClr val="FF0000"/>
                </a:solidFill>
                <a:latin typeface="Futura Md BT" pitchFamily="34" charset="0"/>
              </a:rPr>
              <a:t> </a:t>
            </a:r>
          </a:p>
        </p:txBody>
      </p:sp>
      <p:sp>
        <p:nvSpPr>
          <p:cNvPr id="12291" name="Rectangle 3"/>
          <p:cNvSpPr>
            <a:spLocks noGrp="1" noChangeArrowheads="1"/>
          </p:cNvSpPr>
          <p:nvPr>
            <p:ph type="body" idx="1"/>
          </p:nvPr>
        </p:nvSpPr>
        <p:spPr>
          <a:xfrm>
            <a:off x="552450" y="2214563"/>
            <a:ext cx="8039100" cy="3643312"/>
          </a:xfrm>
          <a:solidFill>
            <a:srgbClr val="3FCDFF"/>
          </a:solidFill>
        </p:spPr>
        <p:txBody>
          <a:bodyPr lIns="180000"/>
          <a:lstStyle/>
          <a:p>
            <a:pPr marL="609600" indent="-609600" eaLnBrk="1" hangingPunct="1">
              <a:buFontTx/>
              <a:buAutoNum type="arabicPeriod"/>
              <a:defRPr/>
            </a:pPr>
            <a:endParaRPr lang="tr-TR" sz="2800" dirty="0" smtClean="0">
              <a:latin typeface="Calibri" pitchFamily="34" charset="0"/>
            </a:endParaRPr>
          </a:p>
          <a:p>
            <a:pPr marL="442913" indent="-442913" eaLnBrk="1" hangingPunct="1">
              <a:buFontTx/>
              <a:buAutoNum type="arabicPeriod"/>
              <a:defRPr/>
            </a:pPr>
            <a:r>
              <a:rPr lang="tr-TR" sz="2800" dirty="0" smtClean="0">
                <a:solidFill>
                  <a:srgbClr val="FF0000"/>
                </a:solidFill>
                <a:latin typeface="Calibri" pitchFamily="34" charset="0"/>
              </a:rPr>
              <a:t>Ulusal İşletmeler</a:t>
            </a:r>
          </a:p>
          <a:p>
            <a:pPr marL="442913" indent="-442913" eaLnBrk="1" hangingPunct="1">
              <a:buFontTx/>
              <a:buAutoNum type="arabicPeriod"/>
              <a:defRPr/>
            </a:pPr>
            <a:r>
              <a:rPr lang="tr-TR" sz="2800" dirty="0" smtClean="0">
                <a:solidFill>
                  <a:srgbClr val="FF0000"/>
                </a:solidFill>
                <a:latin typeface="Calibri" pitchFamily="34" charset="0"/>
              </a:rPr>
              <a:t>Uluslararası İşletmeler</a:t>
            </a:r>
          </a:p>
          <a:p>
            <a:pPr marL="442913" indent="-442913" eaLnBrk="1" hangingPunct="1">
              <a:buFontTx/>
              <a:buAutoNum type="arabicPeriod"/>
              <a:defRPr/>
            </a:pPr>
            <a:r>
              <a:rPr lang="tr-TR" sz="2800" dirty="0" smtClean="0">
                <a:solidFill>
                  <a:srgbClr val="FF0000"/>
                </a:solidFill>
                <a:latin typeface="Calibri" pitchFamily="34" charset="0"/>
              </a:rPr>
              <a:t>Çok Uluslu İşletmeler</a:t>
            </a:r>
          </a:p>
          <a:p>
            <a:pPr marL="442913" indent="-442913" eaLnBrk="1" hangingPunct="1">
              <a:buFontTx/>
              <a:buAutoNum type="arabicPeriod"/>
              <a:defRPr/>
            </a:pPr>
            <a:r>
              <a:rPr lang="tr-TR" sz="2800" dirty="0" smtClean="0">
                <a:solidFill>
                  <a:srgbClr val="FF0000"/>
                </a:solidFill>
                <a:latin typeface="Calibri" pitchFamily="34" charset="0"/>
              </a:rPr>
              <a:t>Küresel İşletmeler </a:t>
            </a:r>
          </a:p>
          <a:p>
            <a:pPr marL="442913" indent="-442913" eaLnBrk="1" hangingPunct="1">
              <a:buFontTx/>
              <a:buAutoNum type="arabicPeriod"/>
              <a:defRPr/>
            </a:pPr>
            <a:r>
              <a:rPr lang="tr-TR" sz="2800" dirty="0" smtClean="0">
                <a:solidFill>
                  <a:srgbClr val="FF0000"/>
                </a:solidFill>
                <a:latin typeface="Calibri" pitchFamily="34" charset="0"/>
              </a:rPr>
              <a:t>Ulus Ötesi/Ulus Aşırı İşletmeler </a:t>
            </a:r>
          </a:p>
        </p:txBody>
      </p:sp>
    </p:spTree>
  </p:cSld>
  <p:clrMapOvr>
    <a:masterClrMapping/>
  </p:clrMapOvr>
  <p:transition spd="slow">
    <p:randomBar dir="ver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439863"/>
          </a:xfrm>
          <a:solidFill>
            <a:srgbClr val="0070C0"/>
          </a:solidFill>
        </p:spPr>
        <p:txBody>
          <a:bodyPr/>
          <a:lstStyle/>
          <a:p>
            <a:pPr algn="ctr" eaLnBrk="1" hangingPunct="1"/>
            <a:r>
              <a:rPr lang="tr-TR" sz="3200" b="1" dirty="0" smtClean="0">
                <a:solidFill>
                  <a:srgbClr val="FF0000"/>
                </a:solidFill>
                <a:latin typeface="Futura Md BT" pitchFamily="34" charset="0"/>
              </a:rPr>
              <a:t>KÜÇÜK VE ORTA ÖLÇEKLİ İŞLETMELERİN NİCEL ÖLÇÜTLERİ</a:t>
            </a:r>
          </a:p>
        </p:txBody>
      </p:sp>
      <p:sp>
        <p:nvSpPr>
          <p:cNvPr id="17411" name="Rectangle 3"/>
          <p:cNvSpPr>
            <a:spLocks noGrp="1" noChangeArrowheads="1"/>
          </p:cNvSpPr>
          <p:nvPr>
            <p:ph type="body" idx="1"/>
          </p:nvPr>
        </p:nvSpPr>
        <p:spPr>
          <a:xfrm>
            <a:off x="409575" y="1600200"/>
            <a:ext cx="8324850" cy="5043488"/>
          </a:xfrm>
          <a:solidFill>
            <a:srgbClr val="3FCDFF"/>
          </a:solidFill>
        </p:spPr>
        <p:txBody>
          <a:bodyPr lIns="180000"/>
          <a:lstStyle/>
          <a:p>
            <a:pPr eaLnBrk="1" hangingPunct="1">
              <a:lnSpc>
                <a:spcPct val="80000"/>
              </a:lnSpc>
            </a:pPr>
            <a:endParaRPr lang="tr-TR" sz="2400" smtClean="0">
              <a:latin typeface="Calibri" pitchFamily="34" charset="0"/>
            </a:endParaRPr>
          </a:p>
          <a:p>
            <a:pPr eaLnBrk="1" hangingPunct="1">
              <a:lnSpc>
                <a:spcPct val="80000"/>
              </a:lnSpc>
              <a:spcBef>
                <a:spcPts val="300"/>
              </a:spcBef>
            </a:pPr>
            <a:r>
              <a:rPr lang="tr-TR" sz="2600" smtClean="0">
                <a:latin typeface="Calibri" pitchFamily="34" charset="0"/>
              </a:rPr>
              <a:t>İşletmede İstihdam Edilen Personel Sayısı</a:t>
            </a:r>
          </a:p>
          <a:p>
            <a:pPr eaLnBrk="1" hangingPunct="1">
              <a:lnSpc>
                <a:spcPct val="80000"/>
              </a:lnSpc>
              <a:spcBef>
                <a:spcPts val="300"/>
              </a:spcBef>
            </a:pPr>
            <a:r>
              <a:rPr lang="tr-TR" sz="2600" smtClean="0">
                <a:latin typeface="Calibri" pitchFamily="34" charset="0"/>
              </a:rPr>
              <a:t>Sabit Varlıklar</a:t>
            </a:r>
          </a:p>
          <a:p>
            <a:pPr eaLnBrk="1" hangingPunct="1">
              <a:lnSpc>
                <a:spcPct val="80000"/>
              </a:lnSpc>
              <a:spcBef>
                <a:spcPts val="300"/>
              </a:spcBef>
            </a:pPr>
            <a:r>
              <a:rPr lang="tr-TR" sz="2600" smtClean="0">
                <a:latin typeface="Calibri" pitchFamily="34" charset="0"/>
              </a:rPr>
              <a:t>Sabit Varlıkların Değeri</a:t>
            </a:r>
          </a:p>
          <a:p>
            <a:pPr eaLnBrk="1" hangingPunct="1">
              <a:lnSpc>
                <a:spcPct val="80000"/>
              </a:lnSpc>
              <a:spcBef>
                <a:spcPts val="300"/>
              </a:spcBef>
            </a:pPr>
            <a:r>
              <a:rPr lang="tr-TR" sz="2600" smtClean="0">
                <a:latin typeface="Calibri" pitchFamily="34" charset="0"/>
              </a:rPr>
              <a:t>Makine Sayısı</a:t>
            </a:r>
          </a:p>
          <a:p>
            <a:pPr eaLnBrk="1" hangingPunct="1">
              <a:lnSpc>
                <a:spcPct val="80000"/>
              </a:lnSpc>
              <a:spcBef>
                <a:spcPts val="300"/>
              </a:spcBef>
            </a:pPr>
            <a:r>
              <a:rPr lang="tr-TR" sz="2600" smtClean="0">
                <a:latin typeface="Calibri" pitchFamily="34" charset="0"/>
              </a:rPr>
              <a:t>Makine Parkı Değeri</a:t>
            </a:r>
          </a:p>
          <a:p>
            <a:pPr eaLnBrk="1" hangingPunct="1">
              <a:lnSpc>
                <a:spcPct val="80000"/>
              </a:lnSpc>
              <a:spcBef>
                <a:spcPts val="300"/>
              </a:spcBef>
            </a:pPr>
            <a:r>
              <a:rPr lang="tr-TR" sz="2600" smtClean="0">
                <a:latin typeface="Calibri" pitchFamily="34" charset="0"/>
              </a:rPr>
              <a:t>Kullanılan Alanın ve Hacmin Büyüklüğü</a:t>
            </a:r>
          </a:p>
          <a:p>
            <a:pPr eaLnBrk="1" hangingPunct="1">
              <a:lnSpc>
                <a:spcPct val="80000"/>
              </a:lnSpc>
              <a:spcBef>
                <a:spcPts val="300"/>
              </a:spcBef>
            </a:pPr>
            <a:r>
              <a:rPr lang="tr-TR" sz="2600" smtClean="0">
                <a:latin typeface="Calibri" pitchFamily="34" charset="0"/>
              </a:rPr>
              <a:t>Kullanılan Malzeme Miktarı</a:t>
            </a:r>
          </a:p>
          <a:p>
            <a:pPr eaLnBrk="1" hangingPunct="1">
              <a:lnSpc>
                <a:spcPct val="80000"/>
              </a:lnSpc>
              <a:spcBef>
                <a:spcPts val="300"/>
              </a:spcBef>
            </a:pPr>
            <a:r>
              <a:rPr lang="tr-TR" sz="2600" smtClean="0">
                <a:latin typeface="Calibri" pitchFamily="34" charset="0"/>
              </a:rPr>
              <a:t>Kullanılan Enerji Miktarı</a:t>
            </a:r>
          </a:p>
          <a:p>
            <a:pPr eaLnBrk="1" hangingPunct="1">
              <a:lnSpc>
                <a:spcPct val="80000"/>
              </a:lnSpc>
              <a:spcBef>
                <a:spcPts val="300"/>
              </a:spcBef>
            </a:pPr>
            <a:r>
              <a:rPr lang="tr-TR" sz="2600" smtClean="0">
                <a:latin typeface="Calibri" pitchFamily="34" charset="0"/>
              </a:rPr>
              <a:t>İşletme Kapasitesi</a:t>
            </a:r>
          </a:p>
          <a:p>
            <a:pPr eaLnBrk="1" hangingPunct="1">
              <a:lnSpc>
                <a:spcPct val="80000"/>
              </a:lnSpc>
              <a:spcBef>
                <a:spcPts val="300"/>
              </a:spcBef>
            </a:pPr>
            <a:r>
              <a:rPr lang="tr-TR" sz="2600" smtClean="0">
                <a:latin typeface="Calibri" pitchFamily="34" charset="0"/>
              </a:rPr>
              <a:t>Satış Tutarı </a:t>
            </a:r>
          </a:p>
          <a:p>
            <a:pPr eaLnBrk="1" hangingPunct="1">
              <a:lnSpc>
                <a:spcPct val="80000"/>
              </a:lnSpc>
              <a:spcBef>
                <a:spcPts val="300"/>
              </a:spcBef>
            </a:pPr>
            <a:r>
              <a:rPr lang="tr-TR" sz="2600" smtClean="0">
                <a:latin typeface="Calibri" pitchFamily="34" charset="0"/>
              </a:rPr>
              <a:t>Katma Değer</a:t>
            </a:r>
          </a:p>
          <a:p>
            <a:pPr eaLnBrk="1" hangingPunct="1">
              <a:lnSpc>
                <a:spcPct val="80000"/>
              </a:lnSpc>
              <a:spcBef>
                <a:spcPts val="300"/>
              </a:spcBef>
            </a:pPr>
            <a:r>
              <a:rPr lang="tr-TR" sz="2600" smtClean="0">
                <a:latin typeface="Calibri" pitchFamily="34" charset="0"/>
              </a:rPr>
              <a:t>Piyasa Payı vb.</a:t>
            </a:r>
          </a:p>
        </p:txBody>
      </p:sp>
    </p:spTree>
  </p:cSld>
  <p:clrMapOvr>
    <a:masterClrMapping/>
  </p:clrMapOvr>
  <p:transition spd="slow">
    <p:randomBar dir="ver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439863"/>
          </a:xfrm>
          <a:solidFill>
            <a:srgbClr val="0070C0"/>
          </a:solidFill>
        </p:spPr>
        <p:txBody>
          <a:bodyPr/>
          <a:lstStyle/>
          <a:p>
            <a:pPr eaLnBrk="1" hangingPunct="1"/>
            <a:r>
              <a:rPr lang="tr-TR" sz="3000" b="1" dirty="0" smtClean="0">
                <a:solidFill>
                  <a:srgbClr val="FF0000"/>
                </a:solidFill>
                <a:latin typeface="Futura Md BT" pitchFamily="34" charset="0"/>
              </a:rPr>
              <a:t>İŞLETMELERİN İŞLETMELERARASI </a:t>
            </a:r>
            <a:br>
              <a:rPr lang="tr-TR" sz="3000" b="1" dirty="0" smtClean="0">
                <a:solidFill>
                  <a:srgbClr val="FF0000"/>
                </a:solidFill>
                <a:latin typeface="Futura Md BT" pitchFamily="34" charset="0"/>
              </a:rPr>
            </a:br>
            <a:r>
              <a:rPr lang="tr-TR" sz="3000" b="1" dirty="0" smtClean="0">
                <a:solidFill>
                  <a:srgbClr val="FF0000"/>
                </a:solidFill>
                <a:latin typeface="Futura Md BT" pitchFamily="34" charset="0"/>
              </a:rPr>
              <a:t>ANLAŞMALAR BAKIMINDAN SINIFLANDIRILMASI</a:t>
            </a:r>
          </a:p>
        </p:txBody>
      </p:sp>
      <p:sp>
        <p:nvSpPr>
          <p:cNvPr id="19459" name="Rectangle 3"/>
          <p:cNvSpPr>
            <a:spLocks noGrp="1" noChangeArrowheads="1"/>
          </p:cNvSpPr>
          <p:nvPr>
            <p:ph type="body" idx="1"/>
          </p:nvPr>
        </p:nvSpPr>
        <p:spPr>
          <a:xfrm>
            <a:off x="255588" y="1885950"/>
            <a:ext cx="8632825" cy="4471988"/>
          </a:xfrm>
          <a:solidFill>
            <a:srgbClr val="3FCDFF"/>
          </a:solidFill>
        </p:spPr>
        <p:txBody>
          <a:bodyPr/>
          <a:lstStyle/>
          <a:p>
            <a:pPr marL="609600" indent="-609600" eaLnBrk="1" hangingPunct="1">
              <a:lnSpc>
                <a:spcPct val="80000"/>
              </a:lnSpc>
              <a:spcBef>
                <a:spcPts val="300"/>
              </a:spcBef>
              <a:buFontTx/>
              <a:buAutoNum type="arabicPeriod"/>
              <a:defRPr/>
            </a:pPr>
            <a:endParaRPr lang="tr-TR" sz="800" dirty="0" smtClean="0">
              <a:latin typeface="Calibri" pitchFamily="34" charset="0"/>
            </a:endParaRPr>
          </a:p>
          <a:p>
            <a:pPr marL="609600" indent="-609600" eaLnBrk="1" hangingPunct="1">
              <a:lnSpc>
                <a:spcPct val="80000"/>
              </a:lnSpc>
              <a:spcBef>
                <a:spcPts val="600"/>
              </a:spcBef>
              <a:buFontTx/>
              <a:buAutoNum type="arabicPeriod"/>
              <a:defRPr/>
            </a:pPr>
            <a:endParaRPr lang="tr-TR" sz="2600" b="1" dirty="0" smtClean="0">
              <a:latin typeface="Calibri" pitchFamily="34" charset="0"/>
            </a:endParaRPr>
          </a:p>
          <a:p>
            <a:pPr marL="609600" indent="-609600" eaLnBrk="1" hangingPunct="1">
              <a:lnSpc>
                <a:spcPct val="80000"/>
              </a:lnSpc>
              <a:spcBef>
                <a:spcPts val="600"/>
              </a:spcBef>
              <a:spcAft>
                <a:spcPts val="1200"/>
              </a:spcAft>
              <a:buFontTx/>
              <a:buAutoNum type="arabicPeriod"/>
              <a:defRPr/>
            </a:pPr>
            <a:r>
              <a:rPr lang="tr-TR" sz="2600" b="1" dirty="0" smtClean="0">
                <a:latin typeface="Calibri" pitchFamily="34" charset="0"/>
              </a:rPr>
              <a:t>İşletmelerin Ekonomik ve Hukuksal Yapılarını Koruyarak Yapmış Oldukları Anlaşmalar:</a:t>
            </a:r>
          </a:p>
          <a:p>
            <a:pPr marL="803275" indent="-261938" eaLnBrk="1" hangingPunct="1">
              <a:lnSpc>
                <a:spcPct val="80000"/>
              </a:lnSpc>
              <a:spcBef>
                <a:spcPts val="300"/>
              </a:spcBef>
              <a:defRPr/>
            </a:pPr>
            <a:r>
              <a:rPr lang="tr-TR" sz="2600" dirty="0" smtClean="0">
                <a:latin typeface="Calibri" pitchFamily="34" charset="0"/>
              </a:rPr>
              <a:t>Centilmenlik Anlaşmaları </a:t>
            </a:r>
          </a:p>
          <a:p>
            <a:pPr marL="803275" indent="-261938" eaLnBrk="1" hangingPunct="1">
              <a:lnSpc>
                <a:spcPct val="80000"/>
              </a:lnSpc>
              <a:spcBef>
                <a:spcPts val="300"/>
              </a:spcBef>
              <a:defRPr/>
            </a:pPr>
            <a:r>
              <a:rPr lang="tr-TR" sz="2600" dirty="0" smtClean="0">
                <a:latin typeface="Calibri" pitchFamily="34" charset="0"/>
              </a:rPr>
              <a:t>Konsorsiyumlar </a:t>
            </a:r>
          </a:p>
          <a:p>
            <a:pPr marL="803275" indent="-261938" eaLnBrk="1" hangingPunct="1">
              <a:lnSpc>
                <a:spcPct val="80000"/>
              </a:lnSpc>
              <a:spcBef>
                <a:spcPts val="300"/>
              </a:spcBef>
              <a:defRPr/>
            </a:pPr>
            <a:r>
              <a:rPr lang="tr-TR" sz="2600" dirty="0" smtClean="0">
                <a:latin typeface="Calibri" pitchFamily="34" charset="0"/>
              </a:rPr>
              <a:t>Karteller (Fiyat Kartelleri, Miktar Kartelleri, Satış Kartelleri, Bölge Kartelleri, Satın Alma Kartelleri, </a:t>
            </a:r>
            <a:br>
              <a:rPr lang="tr-TR" sz="2600" dirty="0" smtClean="0">
                <a:latin typeface="Calibri" pitchFamily="34" charset="0"/>
              </a:rPr>
            </a:br>
            <a:r>
              <a:rPr lang="tr-TR" sz="2600" dirty="0" smtClean="0">
                <a:latin typeface="Calibri" pitchFamily="34" charset="0"/>
              </a:rPr>
              <a:t>Şart Kartelleri) </a:t>
            </a:r>
          </a:p>
          <a:p>
            <a:pPr marL="803275" indent="-261938" eaLnBrk="1" hangingPunct="1">
              <a:lnSpc>
                <a:spcPct val="80000"/>
              </a:lnSpc>
              <a:spcBef>
                <a:spcPts val="300"/>
              </a:spcBef>
              <a:defRPr/>
            </a:pPr>
            <a:r>
              <a:rPr lang="tr-TR" sz="2600" dirty="0" smtClean="0">
                <a:latin typeface="Calibri" pitchFamily="34" charset="0"/>
              </a:rPr>
              <a:t>Stratejik İş Birlikleri (Lisans Anlaşmaları, İmtiyaz (</a:t>
            </a:r>
            <a:r>
              <a:rPr lang="tr-TR" sz="2600" dirty="0" err="1" smtClean="0">
                <a:latin typeface="Calibri" pitchFamily="34" charset="0"/>
              </a:rPr>
              <a:t>Franchising</a:t>
            </a:r>
            <a:r>
              <a:rPr lang="tr-TR" sz="2600" dirty="0" smtClean="0">
                <a:latin typeface="Calibri" pitchFamily="34" charset="0"/>
              </a:rPr>
              <a:t>) Anlaşmaları, Yönetim Sözleşmeleri, </a:t>
            </a:r>
            <a:br>
              <a:rPr lang="tr-TR" sz="2600" dirty="0" smtClean="0">
                <a:latin typeface="Calibri" pitchFamily="34" charset="0"/>
              </a:rPr>
            </a:br>
            <a:r>
              <a:rPr lang="tr-TR" sz="2600" dirty="0" smtClean="0">
                <a:latin typeface="Calibri" pitchFamily="34" charset="0"/>
              </a:rPr>
              <a:t>Üretim Sözleşmeleri, Ortak Girişimler (</a:t>
            </a:r>
            <a:r>
              <a:rPr lang="tr-TR" sz="2600" dirty="0" err="1" smtClean="0">
                <a:latin typeface="Calibri" pitchFamily="34" charset="0"/>
              </a:rPr>
              <a:t>Joint</a:t>
            </a:r>
            <a:r>
              <a:rPr lang="tr-TR" sz="2600" dirty="0" smtClean="0">
                <a:latin typeface="Calibri" pitchFamily="34" charset="0"/>
              </a:rPr>
              <a:t> </a:t>
            </a:r>
            <a:r>
              <a:rPr lang="tr-TR" sz="2600" dirty="0" err="1" smtClean="0">
                <a:latin typeface="Calibri" pitchFamily="34" charset="0"/>
              </a:rPr>
              <a:t>Ventures</a:t>
            </a:r>
            <a:r>
              <a:rPr lang="tr-TR" sz="2600" dirty="0" smtClean="0">
                <a:latin typeface="Calibri" pitchFamily="34" charset="0"/>
              </a:rPr>
              <a:t>) </a:t>
            </a:r>
          </a:p>
        </p:txBody>
      </p:sp>
    </p:spTree>
  </p:cSld>
  <p:clrMapOvr>
    <a:masterClrMapping/>
  </p:clrMapOvr>
  <p:transition spd="slow">
    <p:randomBar dir="ver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439863"/>
          </a:xfrm>
          <a:solidFill>
            <a:srgbClr val="0070C0"/>
          </a:solidFill>
        </p:spPr>
        <p:txBody>
          <a:bodyPr/>
          <a:lstStyle/>
          <a:p>
            <a:pPr eaLnBrk="1" hangingPunct="1"/>
            <a:r>
              <a:rPr lang="tr-TR" sz="2800" b="1" dirty="0" smtClean="0">
                <a:solidFill>
                  <a:srgbClr val="FF0000"/>
                </a:solidFill>
                <a:latin typeface="Futura Md BT" pitchFamily="34" charset="0"/>
              </a:rPr>
              <a:t>İŞLETMELERİN İŞLETMELERARASI </a:t>
            </a:r>
            <a:br>
              <a:rPr lang="tr-TR" sz="2800" b="1" dirty="0" smtClean="0">
                <a:solidFill>
                  <a:srgbClr val="FF0000"/>
                </a:solidFill>
                <a:latin typeface="Futura Md BT" pitchFamily="34" charset="0"/>
              </a:rPr>
            </a:br>
            <a:r>
              <a:rPr lang="tr-TR" sz="2800" b="1" dirty="0" smtClean="0">
                <a:solidFill>
                  <a:srgbClr val="FF0000"/>
                </a:solidFill>
                <a:latin typeface="Futura Md BT" pitchFamily="34" charset="0"/>
              </a:rPr>
              <a:t>ANLAŞMALAR BAKIMINDAN SINIFLANDIRILMASI</a:t>
            </a:r>
          </a:p>
        </p:txBody>
      </p:sp>
      <p:sp>
        <p:nvSpPr>
          <p:cNvPr id="20483" name="Rectangle 3"/>
          <p:cNvSpPr>
            <a:spLocks noGrp="1" noChangeArrowheads="1"/>
          </p:cNvSpPr>
          <p:nvPr>
            <p:ph type="body" idx="1"/>
          </p:nvPr>
        </p:nvSpPr>
        <p:spPr>
          <a:xfrm>
            <a:off x="371475" y="2062163"/>
            <a:ext cx="8401050" cy="4081462"/>
          </a:xfrm>
          <a:solidFill>
            <a:srgbClr val="3FCDFF"/>
          </a:solidFill>
        </p:spPr>
        <p:txBody>
          <a:bodyPr lIns="180000"/>
          <a:lstStyle/>
          <a:p>
            <a:pPr marL="609600" indent="-609600" eaLnBrk="1" hangingPunct="1">
              <a:lnSpc>
                <a:spcPct val="90000"/>
              </a:lnSpc>
              <a:spcBef>
                <a:spcPts val="300"/>
              </a:spcBef>
              <a:buFontTx/>
              <a:buNone/>
              <a:defRPr/>
            </a:pPr>
            <a:endParaRPr lang="tr-TR" sz="2800" b="1" dirty="0" smtClean="0">
              <a:latin typeface="Calibri" pitchFamily="34" charset="0"/>
            </a:endParaRPr>
          </a:p>
          <a:p>
            <a:pPr marL="609600" indent="-609600" eaLnBrk="1" hangingPunct="1">
              <a:lnSpc>
                <a:spcPct val="90000"/>
              </a:lnSpc>
              <a:spcBef>
                <a:spcPts val="1200"/>
              </a:spcBef>
              <a:buFontTx/>
              <a:buNone/>
              <a:defRPr/>
            </a:pPr>
            <a:r>
              <a:rPr lang="tr-TR" sz="2800" b="1" dirty="0" smtClean="0">
                <a:latin typeface="Calibri" pitchFamily="34" charset="0"/>
              </a:rPr>
              <a:t>2.	İşletmelerin Ekonomik ve/veya Hukuksal Bağımsızlıklarını Kaybederek Yapmış Oldukları Anlaşmalar:</a:t>
            </a:r>
          </a:p>
          <a:p>
            <a:pPr marL="900113" indent="-276225" eaLnBrk="1" hangingPunct="1">
              <a:lnSpc>
                <a:spcPct val="90000"/>
              </a:lnSpc>
              <a:spcBef>
                <a:spcPts val="300"/>
              </a:spcBef>
              <a:defRPr/>
            </a:pPr>
            <a:r>
              <a:rPr lang="tr-TR" sz="2800" dirty="0" smtClean="0">
                <a:latin typeface="Calibri" pitchFamily="34" charset="0"/>
              </a:rPr>
              <a:t>Holdingler </a:t>
            </a:r>
          </a:p>
          <a:p>
            <a:pPr marL="900113" indent="-276225" eaLnBrk="1" hangingPunct="1">
              <a:lnSpc>
                <a:spcPct val="90000"/>
              </a:lnSpc>
              <a:spcBef>
                <a:spcPts val="300"/>
              </a:spcBef>
              <a:defRPr/>
            </a:pPr>
            <a:r>
              <a:rPr lang="tr-TR" sz="2800" dirty="0" err="1" smtClean="0">
                <a:latin typeface="Calibri" pitchFamily="34" charset="0"/>
              </a:rPr>
              <a:t>Konsern</a:t>
            </a:r>
            <a:r>
              <a:rPr lang="tr-TR" sz="2800" dirty="0" smtClean="0">
                <a:latin typeface="Calibri" pitchFamily="34" charset="0"/>
              </a:rPr>
              <a:t> </a:t>
            </a:r>
          </a:p>
          <a:p>
            <a:pPr marL="900113" indent="-276225" eaLnBrk="1" hangingPunct="1">
              <a:lnSpc>
                <a:spcPct val="90000"/>
              </a:lnSpc>
              <a:spcBef>
                <a:spcPts val="300"/>
              </a:spcBef>
              <a:defRPr/>
            </a:pPr>
            <a:r>
              <a:rPr lang="tr-TR" sz="2800" dirty="0" smtClean="0">
                <a:latin typeface="Calibri" pitchFamily="34" charset="0"/>
              </a:rPr>
              <a:t>Tam Birleşme ve Satın Alma</a:t>
            </a:r>
          </a:p>
          <a:p>
            <a:pPr marL="900113" indent="-276225" eaLnBrk="1" hangingPunct="1">
              <a:lnSpc>
                <a:spcPct val="90000"/>
              </a:lnSpc>
              <a:spcBef>
                <a:spcPts val="300"/>
              </a:spcBef>
              <a:defRPr/>
            </a:pPr>
            <a:r>
              <a:rPr lang="tr-TR" sz="2800" dirty="0" smtClean="0">
                <a:latin typeface="Calibri" pitchFamily="34" charset="0"/>
              </a:rPr>
              <a:t>Tröst [Oy (Oylama) Tröstleri, Yatırım Tröstleri]  </a:t>
            </a:r>
          </a:p>
        </p:txBody>
      </p:sp>
    </p:spTree>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3"/>
          <p:cNvGrpSpPr/>
          <p:nvPr/>
        </p:nvGrpSpPr>
        <p:grpSpPr>
          <a:xfrm>
            <a:off x="0" y="571480"/>
            <a:ext cx="8928992" cy="5688632"/>
            <a:chOff x="107504" y="260648"/>
            <a:chExt cx="8928992" cy="5688632"/>
          </a:xfrm>
        </p:grpSpPr>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19672" y="260648"/>
              <a:ext cx="5904656" cy="4741944"/>
            </a:xfrm>
            <a:prstGeom prst="rect">
              <a:avLst/>
            </a:prstGeom>
            <a:noFill/>
            <a:ln>
              <a:noFill/>
            </a:ln>
            <a:effectLst>
              <a:outerShdw dist="35921" dir="2700000" algn="ctr" rotWithShape="0">
                <a:schemeClr val="bg2"/>
              </a:outerShdw>
              <a:softEdge rad="1270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7504" y="5228610"/>
              <a:ext cx="8928992" cy="7206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 xmlns:p14="http://schemas.microsoft.com/office/powerpoint/2010/main" val="6660173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439863"/>
          </a:xfrm>
          <a:solidFill>
            <a:srgbClr val="0070C0"/>
          </a:solidFill>
        </p:spPr>
        <p:txBody>
          <a:bodyPr/>
          <a:lstStyle/>
          <a:p>
            <a:pPr eaLnBrk="1" hangingPunct="1"/>
            <a:r>
              <a:rPr lang="tr-TR" sz="3200" b="1" dirty="0" smtClean="0">
                <a:solidFill>
                  <a:srgbClr val="FF0000"/>
                </a:solidFill>
                <a:latin typeface="Futura Md BT" pitchFamily="34" charset="0"/>
              </a:rPr>
              <a:t>BÜYÜKLÜKLERİNE GÖRE İŞLETMELER</a:t>
            </a:r>
          </a:p>
        </p:txBody>
      </p:sp>
      <p:sp>
        <p:nvSpPr>
          <p:cNvPr id="13315" name="Rectangle 3"/>
          <p:cNvSpPr>
            <a:spLocks noGrp="1" noChangeArrowheads="1"/>
          </p:cNvSpPr>
          <p:nvPr>
            <p:ph type="body" idx="1"/>
          </p:nvPr>
        </p:nvSpPr>
        <p:spPr>
          <a:xfrm>
            <a:off x="500063" y="2286000"/>
            <a:ext cx="8143875" cy="3357563"/>
          </a:xfrm>
          <a:solidFill>
            <a:srgbClr val="3FCDFF"/>
          </a:solidFill>
        </p:spPr>
        <p:txBody>
          <a:bodyPr lIns="180000"/>
          <a:lstStyle/>
          <a:p>
            <a:pPr marL="609600" indent="-609600" eaLnBrk="1" hangingPunct="1">
              <a:buFontTx/>
              <a:buAutoNum type="arabicPeriod"/>
              <a:defRPr/>
            </a:pPr>
            <a:endParaRPr lang="tr-TR" sz="2800" dirty="0" smtClean="0">
              <a:latin typeface="Calibri" pitchFamily="34" charset="0"/>
            </a:endParaRPr>
          </a:p>
          <a:p>
            <a:pPr marL="442913" indent="-442913" eaLnBrk="1" hangingPunct="1">
              <a:spcBef>
                <a:spcPts val="3000"/>
              </a:spcBef>
              <a:buFontTx/>
              <a:buAutoNum type="arabicPeriod"/>
              <a:defRPr/>
            </a:pPr>
            <a:r>
              <a:rPr lang="tr-TR" sz="2800" dirty="0" smtClean="0">
                <a:solidFill>
                  <a:srgbClr val="FF0000"/>
                </a:solidFill>
                <a:latin typeface="Calibri" pitchFamily="34" charset="0"/>
              </a:rPr>
              <a:t>Mikro Ölçekli İşletmeler </a:t>
            </a:r>
          </a:p>
          <a:p>
            <a:pPr marL="442913" indent="-442913" eaLnBrk="1" hangingPunct="1">
              <a:buFontTx/>
              <a:buAutoNum type="arabicPeriod"/>
              <a:defRPr/>
            </a:pPr>
            <a:r>
              <a:rPr lang="tr-TR" sz="2800" dirty="0" smtClean="0">
                <a:solidFill>
                  <a:srgbClr val="FF0000"/>
                </a:solidFill>
                <a:latin typeface="Calibri" pitchFamily="34" charset="0"/>
              </a:rPr>
              <a:t>Küçük ve Orta Ölçekli İşletmeler </a:t>
            </a:r>
          </a:p>
          <a:p>
            <a:pPr marL="442913" indent="-442913" eaLnBrk="1" hangingPunct="1">
              <a:buFontTx/>
              <a:buAutoNum type="arabicPeriod"/>
              <a:defRPr/>
            </a:pPr>
            <a:r>
              <a:rPr lang="tr-TR" sz="2800" dirty="0" smtClean="0">
                <a:solidFill>
                  <a:srgbClr val="FF0000"/>
                </a:solidFill>
                <a:latin typeface="Calibri" pitchFamily="34" charset="0"/>
              </a:rPr>
              <a:t>Büyük Ölçekli İşletmeler </a:t>
            </a:r>
          </a:p>
        </p:txBody>
      </p:sp>
    </p:spTree>
  </p:cSld>
  <p:clrMapOvr>
    <a:masterClrMapping/>
  </p:clrMapOvr>
  <p:transition spd="slow">
    <p:randomBar dir="vert"/>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0" y="0"/>
            <a:ext cx="9144000" cy="1439863"/>
          </a:xfrm>
          <a:solidFill>
            <a:srgbClr val="0070C0"/>
          </a:solidFill>
        </p:spPr>
        <p:txBody>
          <a:bodyPr/>
          <a:lstStyle/>
          <a:p>
            <a:pPr algn="ctr" eaLnBrk="1" hangingPunct="1"/>
            <a:r>
              <a:rPr lang="tr-TR" sz="3200" b="1" dirty="0" smtClean="0">
                <a:solidFill>
                  <a:srgbClr val="FF0000"/>
                </a:solidFill>
                <a:latin typeface="Futura Md BT" pitchFamily="34" charset="0"/>
              </a:rPr>
              <a:t>KOBİ’LERİN </a:t>
            </a:r>
            <a:br>
              <a:rPr lang="tr-TR" sz="3200" b="1" dirty="0" smtClean="0">
                <a:solidFill>
                  <a:srgbClr val="FF0000"/>
                </a:solidFill>
                <a:latin typeface="Futura Md BT" pitchFamily="34" charset="0"/>
              </a:rPr>
            </a:br>
            <a:r>
              <a:rPr lang="tr-TR" sz="3200" b="1" dirty="0" smtClean="0">
                <a:solidFill>
                  <a:srgbClr val="FF0000"/>
                </a:solidFill>
                <a:latin typeface="Futura Md BT" pitchFamily="34" charset="0"/>
              </a:rPr>
              <a:t>ÜLKE EKONOMİLERİNDEKİ YERİ </a:t>
            </a:r>
            <a:endParaRPr lang="tr-TR" sz="3200" dirty="0" smtClean="0">
              <a:solidFill>
                <a:srgbClr val="FF0000"/>
              </a:solidFill>
              <a:latin typeface="Futura Md BT" pitchFamily="34" charset="0"/>
            </a:endParaRPr>
          </a:p>
        </p:txBody>
      </p:sp>
      <p:pic>
        <p:nvPicPr>
          <p:cNvPr id="14339" name="Picture 477"/>
          <p:cNvPicPr>
            <a:picLocks noChangeAspect="1" noChangeArrowheads="1"/>
          </p:cNvPicPr>
          <p:nvPr/>
        </p:nvPicPr>
        <p:blipFill>
          <a:blip r:embed="rId2"/>
          <a:srcRect l="13477" t="26250" r="20313" b="10001"/>
          <a:stretch>
            <a:fillRect/>
          </a:stretch>
        </p:blipFill>
        <p:spPr bwMode="auto">
          <a:xfrm>
            <a:off x="534988" y="1643063"/>
            <a:ext cx="8074025" cy="4857750"/>
          </a:xfrm>
          <a:prstGeom prst="rect">
            <a:avLst/>
          </a:prstGeom>
          <a:noFill/>
          <a:ln w="9525">
            <a:noFill/>
            <a:miter lim="800000"/>
            <a:headEnd/>
            <a:tailEnd/>
          </a:ln>
        </p:spPr>
      </p:pic>
    </p:spTree>
  </p:cSld>
  <p:clrMapOvr>
    <a:masterClrMapping/>
  </p:clrMapOvr>
  <p:transition spd="slow">
    <p:randomBar dir="vert"/>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0" y="0"/>
            <a:ext cx="9144000" cy="1439863"/>
          </a:xfrm>
          <a:solidFill>
            <a:srgbClr val="0070C0"/>
          </a:solidFill>
        </p:spPr>
        <p:txBody>
          <a:bodyPr/>
          <a:lstStyle/>
          <a:p>
            <a:pPr algn="ctr" eaLnBrk="1" hangingPunct="1"/>
            <a:r>
              <a:rPr lang="tr-TR" sz="3200" b="1" dirty="0" smtClean="0">
                <a:solidFill>
                  <a:srgbClr val="FF0000"/>
                </a:solidFill>
                <a:latin typeface="Futura Md BT" pitchFamily="34" charset="0"/>
              </a:rPr>
              <a:t>AVRUPA BİRLİĞİ’NDE </a:t>
            </a:r>
            <a:br>
              <a:rPr lang="tr-TR" sz="3200" b="1" dirty="0" smtClean="0">
                <a:solidFill>
                  <a:srgbClr val="FF0000"/>
                </a:solidFill>
                <a:latin typeface="Futura Md BT" pitchFamily="34" charset="0"/>
              </a:rPr>
            </a:br>
            <a:r>
              <a:rPr lang="tr-TR" sz="3200" b="1" dirty="0" smtClean="0">
                <a:solidFill>
                  <a:srgbClr val="FF0000"/>
                </a:solidFill>
                <a:latin typeface="Futura Md BT" pitchFamily="34" charset="0"/>
              </a:rPr>
              <a:t>KOBİ’LERİN SINIFLANDIRILMASI</a:t>
            </a:r>
          </a:p>
        </p:txBody>
      </p:sp>
      <p:pic>
        <p:nvPicPr>
          <p:cNvPr id="15363" name="Picture 109"/>
          <p:cNvPicPr>
            <a:picLocks noChangeAspect="1" noChangeArrowheads="1"/>
          </p:cNvPicPr>
          <p:nvPr/>
        </p:nvPicPr>
        <p:blipFill>
          <a:blip r:embed="rId2"/>
          <a:srcRect l="8789" t="43124" r="2734" b="24062"/>
          <a:stretch>
            <a:fillRect/>
          </a:stretch>
        </p:blipFill>
        <p:spPr bwMode="auto">
          <a:xfrm>
            <a:off x="128588" y="2871788"/>
            <a:ext cx="8858250" cy="2052637"/>
          </a:xfrm>
          <a:prstGeom prst="rect">
            <a:avLst/>
          </a:prstGeom>
          <a:noFill/>
          <a:ln w="9525">
            <a:noFill/>
            <a:miter lim="800000"/>
            <a:headEnd/>
            <a:tailEnd/>
          </a:ln>
        </p:spPr>
      </p:pic>
    </p:spTree>
  </p:cSld>
  <p:clrMapOvr>
    <a:masterClrMapping/>
  </p:clrMapOvr>
  <p:transition spd="slow">
    <p:randomBar dir="vert"/>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Yeni KOBİ Tanımı değişti, 4 Kasım 2012 tarihinde yürürlüğe girdi.</a:t>
            </a:r>
            <a:endParaRPr lang="tr-TR" dirty="0"/>
          </a:p>
        </p:txBody>
      </p:sp>
      <p:sp>
        <p:nvSpPr>
          <p:cNvPr id="5123" name="2 İçerik Yer Tutucusu"/>
          <p:cNvSpPr>
            <a:spLocks noGrp="1"/>
          </p:cNvSpPr>
          <p:nvPr>
            <p:ph idx="1"/>
          </p:nvPr>
        </p:nvSpPr>
        <p:spPr>
          <a:xfrm>
            <a:off x="642910" y="2285992"/>
            <a:ext cx="8001056" cy="5072098"/>
          </a:xfrm>
        </p:spPr>
        <p:txBody>
          <a:bodyPr/>
          <a:lstStyle/>
          <a:p>
            <a:r>
              <a:rPr lang="tr-TR" sz="2000" dirty="0" smtClean="0"/>
              <a:t>10 kişiden az yıllık çalışan istihdam eden ve yıllık net satış hasılatı veya mali bilançosundan herhangi biri 1 milyon Türk Lirasını aşmayan işletmeler mikro işletme olarak tanımlanırken; mikro üst sınırı olan 1 milyon TL limiti mikro işletme lehine olması amacıyla değiştirilmemiştir.</a:t>
            </a:r>
          </a:p>
          <a:p>
            <a:r>
              <a:rPr lang="tr-TR" sz="2000" dirty="0" smtClean="0"/>
              <a:t>50 kişiden az yıllık çalışan istihdam eden ve yıllık net satış hasılatı veya mali bilançosundan herhangi biri 8 milyon Türk Lirasını aşmayan işletmeler ise küçük işletme olarak tanımlanmış olup; yıllık net satış hasılatı veya mali bilançosu 5 milyondan TL’den 8 milyon TL’ye çıkarılmıştır.</a:t>
            </a:r>
          </a:p>
          <a:p>
            <a:r>
              <a:rPr lang="tr-TR" sz="2000" dirty="0" smtClean="0"/>
              <a:t>250 kişiden az yıllık çalışan istihdam eden ve yıllık net satış hasılatı veya mali bilançosundan herhangi biri 40 milyon Türk Lirasını aşmayan işletmeler orta büyüklükteki işletmeler olarak tanımlanmış olup; yıllık net satış hasılatı veya mali bilançosu 25 milyon TL’den 40 milyon TL’ye çıkarılmıştır.</a:t>
            </a:r>
          </a:p>
          <a:p>
            <a:endParaRPr lang="tr-TR" sz="2000" dirty="0" smtClean="0"/>
          </a:p>
        </p:txBody>
      </p:sp>
    </p:spTree>
  </p:cSld>
  <p:clrMapOvr>
    <a:masterClrMapping/>
  </p:clrMapOvr>
  <p:transition spd="slow">
    <p:randomBar dir="vert"/>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439863"/>
          </a:xfrm>
          <a:solidFill>
            <a:srgbClr val="0070C0"/>
          </a:solidFill>
        </p:spPr>
        <p:txBody>
          <a:bodyPr/>
          <a:lstStyle/>
          <a:p>
            <a:pPr algn="ctr" eaLnBrk="1" hangingPunct="1"/>
            <a:r>
              <a:rPr lang="en-US" sz="3200" b="1" dirty="0" smtClean="0">
                <a:solidFill>
                  <a:srgbClr val="FF0000"/>
                </a:solidFill>
                <a:latin typeface="Futura Md BT" pitchFamily="34" charset="0"/>
              </a:rPr>
              <a:t>KÜÇÜK VE ORTA ÖLÇEKLİ İŞLETMELERİN NİTEL ÖLÇÜTLERİ</a:t>
            </a:r>
            <a:r>
              <a:rPr lang="tr-TR" sz="3200" dirty="0" smtClean="0">
                <a:solidFill>
                  <a:srgbClr val="FF0000"/>
                </a:solidFill>
                <a:latin typeface="Futura Md BT" pitchFamily="34" charset="0"/>
              </a:rPr>
              <a:t> </a:t>
            </a:r>
          </a:p>
        </p:txBody>
      </p:sp>
      <p:sp>
        <p:nvSpPr>
          <p:cNvPr id="16387" name="Rectangle 3"/>
          <p:cNvSpPr>
            <a:spLocks noGrp="1" noChangeArrowheads="1"/>
          </p:cNvSpPr>
          <p:nvPr>
            <p:ph type="body" idx="1"/>
          </p:nvPr>
        </p:nvSpPr>
        <p:spPr>
          <a:xfrm>
            <a:off x="371475" y="2357438"/>
            <a:ext cx="8401050" cy="3214687"/>
          </a:xfrm>
          <a:solidFill>
            <a:srgbClr val="3FCDFF"/>
          </a:solidFill>
        </p:spPr>
        <p:txBody>
          <a:bodyPr lIns="180000"/>
          <a:lstStyle/>
          <a:p>
            <a:pPr eaLnBrk="1" hangingPunct="1"/>
            <a:endParaRPr lang="tr-TR" sz="2800" smtClean="0">
              <a:latin typeface="Calibri" pitchFamily="34" charset="0"/>
            </a:endParaRPr>
          </a:p>
          <a:p>
            <a:pPr eaLnBrk="1" hangingPunct="1">
              <a:spcBef>
                <a:spcPts val="1200"/>
              </a:spcBef>
            </a:pPr>
            <a:r>
              <a:rPr lang="tr-TR" sz="2800" smtClean="0">
                <a:latin typeface="Calibri" pitchFamily="34" charset="0"/>
              </a:rPr>
              <a:t>Küçük ve Orta Ölçekli İşletme Sahibine İlişkin Nitel Ölçütler </a:t>
            </a:r>
          </a:p>
          <a:p>
            <a:pPr eaLnBrk="1" hangingPunct="1">
              <a:spcBef>
                <a:spcPts val="1200"/>
              </a:spcBef>
            </a:pPr>
            <a:r>
              <a:rPr lang="tr-TR" sz="2800" smtClean="0">
                <a:latin typeface="Calibri" pitchFamily="34" charset="0"/>
              </a:rPr>
              <a:t>Küçük ve Orta Ölçekli İşletmelerin İşletme Fonksiyonlarına İlişkin Nitel Ölçütleri</a:t>
            </a:r>
          </a:p>
        </p:txBody>
      </p:sp>
    </p:spTree>
  </p:cSld>
  <p:clrMapOvr>
    <a:masterClrMapping/>
  </p:clrMapOvr>
  <p:transition spd="slow">
    <p:randomBar dir="vert"/>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371600" y="1868488"/>
            <a:ext cx="7772400" cy="3505200"/>
          </a:xfrm>
          <a:prstGeom prst="rect">
            <a:avLst/>
          </a:prstGeom>
          <a:noFill/>
          <a:ln w="9525">
            <a:noFill/>
            <a:miter lim="800000"/>
            <a:headEnd/>
            <a:tailEnd/>
          </a:ln>
        </p:spPr>
        <p:txBody>
          <a:bodyPr/>
          <a:lstStyle/>
          <a:p>
            <a:pPr marL="342900" indent="-342900">
              <a:spcBef>
                <a:spcPts val="1200"/>
              </a:spcBef>
              <a:spcAft>
                <a:spcPts val="300"/>
              </a:spcAft>
            </a:pPr>
            <a:r>
              <a:rPr lang="tr-TR" sz="3200">
                <a:latin typeface="Tahoma" pitchFamily="34" charset="0"/>
              </a:rPr>
              <a:t>Küçük ve Orta Ölçekli İşletmeler</a:t>
            </a:r>
          </a:p>
          <a:p>
            <a:pPr marL="742950" lvl="1" indent="-285750">
              <a:spcBef>
                <a:spcPct val="20000"/>
              </a:spcBef>
              <a:buFontTx/>
              <a:buChar char="–"/>
            </a:pPr>
            <a:endParaRPr lang="tr-TR" sz="2800" b="0">
              <a:latin typeface="Tahoma" pitchFamily="34" charset="0"/>
            </a:endParaRPr>
          </a:p>
          <a:p>
            <a:pPr marL="742950" lvl="1" indent="-285750">
              <a:spcBef>
                <a:spcPct val="20000"/>
              </a:spcBef>
              <a:buFontTx/>
              <a:buChar char="•"/>
            </a:pPr>
            <a:r>
              <a:rPr lang="tr-TR" sz="2800" b="0">
                <a:latin typeface="Tahoma" pitchFamily="34" charset="0"/>
              </a:rPr>
              <a:t>Toplam işletme içindeki oranı	% 99.5	</a:t>
            </a:r>
          </a:p>
          <a:p>
            <a:pPr marL="742950" lvl="1" indent="-285750">
              <a:spcBef>
                <a:spcPct val="20000"/>
              </a:spcBef>
              <a:buFontTx/>
              <a:buChar char="•"/>
            </a:pPr>
            <a:r>
              <a:rPr lang="tr-TR" sz="2800" b="0">
                <a:latin typeface="Tahoma" pitchFamily="34" charset="0"/>
              </a:rPr>
              <a:t>Toplam istihdam oranı		% 59	</a:t>
            </a:r>
          </a:p>
          <a:p>
            <a:pPr marL="742950" lvl="1" indent="-285750">
              <a:spcBef>
                <a:spcPct val="20000"/>
              </a:spcBef>
              <a:buFontTx/>
              <a:buChar char="•"/>
            </a:pPr>
            <a:r>
              <a:rPr lang="tr-TR" sz="2800" b="0">
                <a:latin typeface="Tahoma" pitchFamily="34" charset="0"/>
              </a:rPr>
              <a:t>Toplam yatırım oranı		% 30-40	</a:t>
            </a:r>
          </a:p>
          <a:p>
            <a:pPr marL="742950" lvl="1" indent="-285750">
              <a:spcBef>
                <a:spcPct val="20000"/>
              </a:spcBef>
              <a:buFontTx/>
              <a:buChar char="•"/>
            </a:pPr>
            <a:r>
              <a:rPr lang="tr-TR" sz="2800" b="0">
                <a:latin typeface="Tahoma" pitchFamily="34" charset="0"/>
              </a:rPr>
              <a:t>Toplam ihracat oranı		% 25	</a:t>
            </a:r>
          </a:p>
          <a:p>
            <a:pPr marL="342900" indent="-342900">
              <a:spcBef>
                <a:spcPct val="20000"/>
              </a:spcBef>
            </a:pPr>
            <a:r>
              <a:rPr lang="tr-TR" sz="2400" b="0">
                <a:solidFill>
                  <a:srgbClr val="0808BC"/>
                </a:solidFill>
                <a:latin typeface="Tahoma" pitchFamily="34" charset="0"/>
              </a:rPr>
              <a:t>	</a:t>
            </a:r>
          </a:p>
          <a:p>
            <a:pPr marL="342900" indent="-342900">
              <a:spcBef>
                <a:spcPct val="20000"/>
              </a:spcBef>
            </a:pPr>
            <a:endParaRPr lang="en-AU" sz="2400" b="0">
              <a:solidFill>
                <a:srgbClr val="0808BC"/>
              </a:solidFill>
              <a:latin typeface="Tahoma" pitchFamily="34" charset="0"/>
            </a:endParaRPr>
          </a:p>
        </p:txBody>
      </p:sp>
      <p:sp>
        <p:nvSpPr>
          <p:cNvPr id="629765" name="Rectangle 5"/>
          <p:cNvSpPr>
            <a:spLocks noChangeArrowheads="1"/>
          </p:cNvSpPr>
          <p:nvPr/>
        </p:nvSpPr>
        <p:spPr bwMode="auto">
          <a:xfrm>
            <a:off x="1371600" y="0"/>
            <a:ext cx="7772400" cy="1143000"/>
          </a:xfrm>
          <a:prstGeom prst="rect">
            <a:avLst/>
          </a:prstGeom>
          <a:noFill/>
          <a:ln w="9525">
            <a:noFill/>
            <a:miter lim="800000"/>
            <a:headEnd/>
            <a:tailEnd/>
          </a:ln>
          <a:effectLst/>
        </p:spPr>
        <p:txBody>
          <a:bodyPr anchor="ctr"/>
          <a:lstStyle/>
          <a:p>
            <a:pPr>
              <a:defRPr/>
            </a:pPr>
            <a:r>
              <a:rPr lang="tr-TR" sz="3600" dirty="0">
                <a:solidFill>
                  <a:srgbClr val="FF0000"/>
                </a:solidFill>
                <a:effectLst>
                  <a:outerShdw blurRad="38100" dist="38100" dir="2700000" algn="tl">
                    <a:srgbClr val="C0C0C0"/>
                  </a:outerShdw>
                </a:effectLst>
                <a:latin typeface="Verdana" pitchFamily="34" charset="0"/>
              </a:rPr>
              <a:t>KOBİ’ </a:t>
            </a:r>
            <a:r>
              <a:rPr lang="tr-TR" sz="3600" dirty="0" err="1">
                <a:solidFill>
                  <a:srgbClr val="FF0000"/>
                </a:solidFill>
                <a:effectLst>
                  <a:outerShdw blurRad="38100" dist="38100" dir="2700000" algn="tl">
                    <a:srgbClr val="C0C0C0"/>
                  </a:outerShdw>
                </a:effectLst>
                <a:latin typeface="Verdana" pitchFamily="34" charset="0"/>
              </a:rPr>
              <a:t>ler</a:t>
            </a:r>
            <a:endParaRPr lang="en-AU" sz="3600" dirty="0">
              <a:solidFill>
                <a:srgbClr val="FF0000"/>
              </a:solidFill>
              <a:effectLst>
                <a:outerShdw blurRad="38100" dist="38100" dir="2700000" algn="tl">
                  <a:srgbClr val="C0C0C0"/>
                </a:outerShdw>
              </a:effectLst>
              <a:latin typeface="Verdana"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336675" y="1773238"/>
            <a:ext cx="7772400" cy="822325"/>
          </a:xfrm>
          <a:prstGeom prst="rect">
            <a:avLst/>
          </a:prstGeom>
          <a:noFill/>
          <a:ln w="9525">
            <a:noFill/>
            <a:miter lim="800000"/>
            <a:headEnd type="none" w="sm" len="sm"/>
            <a:tailEnd type="none" w="sm" len="sm"/>
          </a:ln>
        </p:spPr>
        <p:txBody>
          <a:bodyPr>
            <a:spAutoFit/>
          </a:bodyPr>
          <a:lstStyle/>
          <a:p>
            <a:pPr eaLnBrk="0" hangingPunct="0"/>
            <a:r>
              <a:rPr lang="tr-TR" sz="2400"/>
              <a:t>KOBİ’ler desteklenmeli ve sayıları artmalıdır çünkü;</a:t>
            </a:r>
          </a:p>
          <a:p>
            <a:pPr eaLnBrk="0" hangingPunct="0"/>
            <a:endParaRPr lang="en-AU" sz="2400" b="0">
              <a:latin typeface="Times New Roman" pitchFamily="18" charset="0"/>
            </a:endParaRPr>
          </a:p>
        </p:txBody>
      </p:sp>
      <p:sp>
        <p:nvSpPr>
          <p:cNvPr id="630789" name="Rectangle 5"/>
          <p:cNvSpPr>
            <a:spLocks noChangeArrowheads="1"/>
          </p:cNvSpPr>
          <p:nvPr/>
        </p:nvSpPr>
        <p:spPr bwMode="auto">
          <a:xfrm>
            <a:off x="1371600" y="0"/>
            <a:ext cx="7772400" cy="1143000"/>
          </a:xfrm>
          <a:prstGeom prst="rect">
            <a:avLst/>
          </a:prstGeom>
          <a:noFill/>
          <a:ln w="9525">
            <a:noFill/>
            <a:miter lim="800000"/>
            <a:headEnd/>
            <a:tailEnd/>
          </a:ln>
          <a:effectLst/>
        </p:spPr>
        <p:txBody>
          <a:bodyPr anchor="ctr"/>
          <a:lstStyle/>
          <a:p>
            <a:pPr>
              <a:defRPr/>
            </a:pPr>
            <a:r>
              <a:rPr lang="tr-TR" sz="3600" dirty="0">
                <a:solidFill>
                  <a:srgbClr val="FF0000"/>
                </a:solidFill>
                <a:effectLst>
                  <a:outerShdw blurRad="38100" dist="38100" dir="2700000" algn="tl">
                    <a:srgbClr val="C0C0C0"/>
                  </a:outerShdw>
                </a:effectLst>
                <a:latin typeface="Verdana" pitchFamily="34" charset="0"/>
              </a:rPr>
              <a:t>KOBİ’ </a:t>
            </a:r>
            <a:r>
              <a:rPr lang="tr-TR" sz="3600" dirty="0" err="1">
                <a:solidFill>
                  <a:srgbClr val="FF0000"/>
                </a:solidFill>
                <a:effectLst>
                  <a:outerShdw blurRad="38100" dist="38100" dir="2700000" algn="tl">
                    <a:srgbClr val="C0C0C0"/>
                  </a:outerShdw>
                </a:effectLst>
                <a:latin typeface="Verdana" pitchFamily="34" charset="0"/>
              </a:rPr>
              <a:t>ler</a:t>
            </a:r>
            <a:endParaRPr lang="en-AU" sz="3600" dirty="0">
              <a:solidFill>
                <a:srgbClr val="FF0000"/>
              </a:solidFill>
              <a:effectLst>
                <a:outerShdw blurRad="38100" dist="38100" dir="2700000" algn="tl">
                  <a:srgbClr val="C0C0C0"/>
                </a:outerShdw>
              </a:effectLst>
              <a:latin typeface="Verdana" pitchFamily="34" charset="0"/>
            </a:endParaRPr>
          </a:p>
        </p:txBody>
      </p:sp>
      <p:sp>
        <p:nvSpPr>
          <p:cNvPr id="630790" name="Text Box 6"/>
          <p:cNvSpPr txBox="1">
            <a:spLocks noChangeArrowheads="1"/>
          </p:cNvSpPr>
          <p:nvPr/>
        </p:nvSpPr>
        <p:spPr bwMode="auto">
          <a:xfrm>
            <a:off x="1258888" y="2792413"/>
            <a:ext cx="7527925" cy="3013075"/>
          </a:xfrm>
          <a:prstGeom prst="rect">
            <a:avLst/>
          </a:prstGeom>
          <a:noFill/>
          <a:ln w="9525">
            <a:noFill/>
            <a:miter lim="800000"/>
            <a:headEnd/>
            <a:tailEnd/>
          </a:ln>
        </p:spPr>
        <p:txBody>
          <a:bodyPr wrap="none">
            <a:spAutoFit/>
          </a:bodyPr>
          <a:lstStyle/>
          <a:p>
            <a:pPr lvl="2">
              <a:buFontTx/>
              <a:buChar char="•"/>
            </a:pPr>
            <a:r>
              <a:rPr lang="tr-TR"/>
              <a:t> </a:t>
            </a:r>
            <a:r>
              <a:rPr lang="tr-TR" sz="2400" b="0"/>
              <a:t>En kolay istihdam yaratma yoludur.</a:t>
            </a:r>
          </a:p>
          <a:p>
            <a:pPr lvl="2">
              <a:buFontTx/>
              <a:buChar char="•"/>
            </a:pPr>
            <a:endParaRPr lang="tr-TR" sz="2400" b="0"/>
          </a:p>
          <a:p>
            <a:pPr lvl="2">
              <a:buFontTx/>
              <a:buChar char="•"/>
            </a:pPr>
            <a:r>
              <a:rPr lang="tr-TR" sz="2400" b="0"/>
              <a:t> Kriz dönemlerine en dayanıklı sektördür.</a:t>
            </a:r>
          </a:p>
          <a:p>
            <a:pPr lvl="2">
              <a:buFontTx/>
              <a:buChar char="•"/>
            </a:pPr>
            <a:endParaRPr lang="tr-TR" sz="2400" b="0"/>
          </a:p>
          <a:p>
            <a:pPr lvl="2">
              <a:buFontTx/>
              <a:buChar char="•"/>
            </a:pPr>
            <a:r>
              <a:rPr lang="tr-TR" sz="2400" b="0"/>
              <a:t> Dinamiktirler, ekonomiye canlılık kazandırırlar.</a:t>
            </a:r>
          </a:p>
          <a:p>
            <a:pPr lvl="2">
              <a:buFontTx/>
              <a:buChar char="•"/>
            </a:pPr>
            <a:endParaRPr lang="tr-TR" sz="2400" b="0"/>
          </a:p>
          <a:p>
            <a:pPr lvl="2">
              <a:buFontTx/>
              <a:buChar char="•"/>
            </a:pPr>
            <a:r>
              <a:rPr lang="tr-TR" sz="2400" b="0"/>
              <a:t> Değişen pazara hemen uyum gösterirler.</a:t>
            </a:r>
          </a:p>
          <a:p>
            <a:endParaRPr lang="tr-TR" sz="240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0790"/>
                                        </p:tgtEl>
                                        <p:attrNameLst>
                                          <p:attrName>style.visibility</p:attrName>
                                        </p:attrNameLst>
                                      </p:cBhvr>
                                      <p:to>
                                        <p:strVal val="visible"/>
                                      </p:to>
                                    </p:set>
                                    <p:anim calcmode="lin" valueType="num">
                                      <p:cBhvr additive="base">
                                        <p:cTn id="7" dur="2000" fill="hold"/>
                                        <p:tgtEl>
                                          <p:spTgt spid="630790"/>
                                        </p:tgtEl>
                                        <p:attrNameLst>
                                          <p:attrName>ppt_x</p:attrName>
                                        </p:attrNameLst>
                                      </p:cBhvr>
                                      <p:tavLst>
                                        <p:tav tm="0">
                                          <p:val>
                                            <p:strVal val="#ppt_x"/>
                                          </p:val>
                                        </p:tav>
                                        <p:tav tm="100000">
                                          <p:val>
                                            <p:strVal val="#ppt_x"/>
                                          </p:val>
                                        </p:tav>
                                      </p:tavLst>
                                    </p:anim>
                                    <p:anim calcmode="lin" valueType="num">
                                      <p:cBhvr additive="base">
                                        <p:cTn id="8" dur="2000" fill="hold"/>
                                        <p:tgtEl>
                                          <p:spTgt spid="6307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790"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1327150" y="1836738"/>
            <a:ext cx="7924800" cy="4329112"/>
          </a:xfrm>
          <a:prstGeom prst="rect">
            <a:avLst/>
          </a:prstGeom>
          <a:noFill/>
          <a:ln w="9525">
            <a:noFill/>
            <a:miter lim="800000"/>
            <a:headEnd type="none" w="sm" len="sm"/>
            <a:tailEnd type="none" w="sm" len="sm"/>
          </a:ln>
        </p:spPr>
        <p:txBody>
          <a:bodyPr>
            <a:spAutoFit/>
          </a:bodyPr>
          <a:lstStyle/>
          <a:p>
            <a:pPr eaLnBrk="0" hangingPunct="0">
              <a:spcBef>
                <a:spcPts val="1200"/>
              </a:spcBef>
              <a:spcAft>
                <a:spcPts val="300"/>
              </a:spcAft>
            </a:pPr>
            <a:r>
              <a:rPr lang="tr-TR" sz="2400"/>
              <a:t>KOBİ’lerin Avantajları</a:t>
            </a:r>
            <a:br>
              <a:rPr lang="tr-TR" sz="2400"/>
            </a:br>
            <a:endParaRPr lang="tr-TR" sz="2400"/>
          </a:p>
          <a:p>
            <a:pPr marL="766763" lvl="1" indent="-309563" eaLnBrk="0" hangingPunct="0">
              <a:buFont typeface="Symbol" pitchFamily="18" charset="2"/>
              <a:buChar char="·"/>
            </a:pPr>
            <a:r>
              <a:rPr lang="tr-TR" sz="2400" b="0"/>
              <a:t>Gelişen ekonomilerde, pazardaki küçük gelişme  adımları ancak KOBİ’ler tarafından verimli değerlendirilir.</a:t>
            </a:r>
          </a:p>
          <a:p>
            <a:pPr marL="766763" lvl="1" indent="-309563" eaLnBrk="0" hangingPunct="0">
              <a:buFont typeface="Symbol" pitchFamily="18" charset="2"/>
              <a:buChar char="·"/>
            </a:pPr>
            <a:r>
              <a:rPr lang="tr-TR" sz="2400" b="0"/>
              <a:t>Esnektirler ve talep değişimine çok hızlı uyum gösterirler.</a:t>
            </a:r>
          </a:p>
          <a:p>
            <a:pPr marL="766763" lvl="1" indent="-309563" eaLnBrk="0" hangingPunct="0">
              <a:buFont typeface="Symbol" pitchFamily="18" charset="2"/>
              <a:buChar char="·"/>
            </a:pPr>
            <a:r>
              <a:rPr lang="tr-TR" sz="2400" b="0"/>
              <a:t>Gider kalemlerinin sabit kısmı küçüktür ve bu nedenle dayanıklıdırlar.</a:t>
            </a:r>
          </a:p>
          <a:p>
            <a:pPr marL="766763" lvl="1" indent="-309563" eaLnBrk="0" hangingPunct="0">
              <a:buFont typeface="Symbol" pitchFamily="18" charset="2"/>
              <a:buChar char="·"/>
            </a:pPr>
            <a:r>
              <a:rPr lang="tr-TR" sz="2400" b="0"/>
              <a:t>İşletme içi bürokrasi azdır, kararlar hızlı alınır.</a:t>
            </a:r>
          </a:p>
          <a:p>
            <a:pPr eaLnBrk="0" hangingPunct="0">
              <a:spcBef>
                <a:spcPct val="50000"/>
              </a:spcBef>
            </a:pPr>
            <a:endParaRPr lang="en-AU" sz="2400" b="0">
              <a:latin typeface="Times New Roman" pitchFamily="18" charset="0"/>
            </a:endParaRPr>
          </a:p>
        </p:txBody>
      </p:sp>
      <p:sp>
        <p:nvSpPr>
          <p:cNvPr id="631813" name="Rectangle 5"/>
          <p:cNvSpPr>
            <a:spLocks noChangeArrowheads="1"/>
          </p:cNvSpPr>
          <p:nvPr/>
        </p:nvSpPr>
        <p:spPr bwMode="auto">
          <a:xfrm>
            <a:off x="1371600" y="0"/>
            <a:ext cx="7772400" cy="1143000"/>
          </a:xfrm>
          <a:prstGeom prst="rect">
            <a:avLst/>
          </a:prstGeom>
          <a:noFill/>
          <a:ln w="9525">
            <a:noFill/>
            <a:miter lim="800000"/>
            <a:headEnd/>
            <a:tailEnd/>
          </a:ln>
          <a:effectLst/>
        </p:spPr>
        <p:txBody>
          <a:bodyPr anchor="ctr"/>
          <a:lstStyle/>
          <a:p>
            <a:pPr>
              <a:defRPr/>
            </a:pPr>
            <a:r>
              <a:rPr lang="tr-TR" sz="3600" dirty="0">
                <a:solidFill>
                  <a:srgbClr val="FF0000"/>
                </a:solidFill>
                <a:effectLst>
                  <a:outerShdw blurRad="38100" dist="38100" dir="2700000" algn="tl">
                    <a:srgbClr val="C0C0C0"/>
                  </a:outerShdw>
                </a:effectLst>
                <a:latin typeface="Verdana" pitchFamily="34" charset="0"/>
              </a:rPr>
              <a:t>KOBİ’ </a:t>
            </a:r>
            <a:r>
              <a:rPr lang="tr-TR" sz="3600" dirty="0" err="1">
                <a:solidFill>
                  <a:srgbClr val="FF0000"/>
                </a:solidFill>
                <a:effectLst>
                  <a:outerShdw blurRad="38100" dist="38100" dir="2700000" algn="tl">
                    <a:srgbClr val="C0C0C0"/>
                  </a:outerShdw>
                </a:effectLst>
                <a:latin typeface="Verdana" pitchFamily="34" charset="0"/>
              </a:rPr>
              <a:t>ler</a:t>
            </a:r>
            <a:endParaRPr lang="en-AU" sz="3600" dirty="0">
              <a:solidFill>
                <a:srgbClr val="FF0000"/>
              </a:solidFill>
              <a:effectLst>
                <a:outerShdw blurRad="38100" dist="38100" dir="2700000" algn="tl">
                  <a:srgbClr val="C0C0C0"/>
                </a:outerShdw>
              </a:effectLst>
              <a:latin typeface="Verdana" pitchFamily="34" charset="0"/>
            </a:endParaRPr>
          </a:p>
        </p:txBody>
      </p:sp>
    </p:spTree>
  </p:cSld>
  <p:clrMapOvr>
    <a:masterClrMapping/>
  </p:clrMapOvr>
  <p:transition spd="slow">
    <p:randomBar dir="vert"/>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600200" y="1484313"/>
            <a:ext cx="7543800" cy="1851025"/>
          </a:xfrm>
          <a:prstGeom prst="rect">
            <a:avLst/>
          </a:prstGeom>
          <a:noFill/>
          <a:ln w="9525">
            <a:noFill/>
            <a:miter lim="800000"/>
            <a:headEnd type="none" w="sm" len="sm"/>
            <a:tailEnd type="none" w="sm" len="sm"/>
          </a:ln>
        </p:spPr>
        <p:txBody>
          <a:bodyPr>
            <a:spAutoFit/>
          </a:bodyPr>
          <a:lstStyle/>
          <a:p>
            <a:pPr eaLnBrk="0" hangingPunct="0">
              <a:spcBef>
                <a:spcPts val="1200"/>
              </a:spcBef>
              <a:spcAft>
                <a:spcPts val="300"/>
              </a:spcAft>
            </a:pPr>
            <a:r>
              <a:rPr lang="tr-TR" sz="2400"/>
              <a:t>KOBİ’ lerin Başarısızlık Nedenleri</a:t>
            </a:r>
            <a:endParaRPr lang="tr-TR" sz="2400" b="0"/>
          </a:p>
          <a:p>
            <a:pPr eaLnBrk="0" hangingPunct="0"/>
            <a:endParaRPr lang="tr-TR" b="0"/>
          </a:p>
          <a:p>
            <a:pPr eaLnBrk="0" hangingPunct="0"/>
            <a:r>
              <a:rPr lang="tr-TR" b="0"/>
              <a:t>KOBİ’ lerin %80-60 arası ilk beş yılda kapanmaktadır. Bu nedenle öncelikle ilk beş yıl büyük bir önem taşımaktadır. Bu dönemde genel olarak karşılaşılan sorunlar şunlardır: </a:t>
            </a:r>
          </a:p>
          <a:p>
            <a:pPr eaLnBrk="0" hangingPunct="0"/>
            <a:endParaRPr lang="tr-TR" sz="900" b="0"/>
          </a:p>
        </p:txBody>
      </p:sp>
      <p:sp>
        <p:nvSpPr>
          <p:cNvPr id="632837" name="Rectangle 5"/>
          <p:cNvSpPr>
            <a:spLocks noChangeArrowheads="1"/>
          </p:cNvSpPr>
          <p:nvPr/>
        </p:nvSpPr>
        <p:spPr bwMode="auto">
          <a:xfrm>
            <a:off x="1371600" y="0"/>
            <a:ext cx="7772400" cy="1143000"/>
          </a:xfrm>
          <a:prstGeom prst="rect">
            <a:avLst/>
          </a:prstGeom>
          <a:noFill/>
          <a:ln w="9525">
            <a:noFill/>
            <a:miter lim="800000"/>
            <a:headEnd/>
            <a:tailEnd/>
          </a:ln>
          <a:effectLst/>
        </p:spPr>
        <p:txBody>
          <a:bodyPr anchor="ctr"/>
          <a:lstStyle/>
          <a:p>
            <a:pPr>
              <a:defRPr/>
            </a:pPr>
            <a:r>
              <a:rPr lang="tr-TR" sz="3600" dirty="0">
                <a:solidFill>
                  <a:srgbClr val="FF0000"/>
                </a:solidFill>
                <a:effectLst>
                  <a:outerShdw blurRad="38100" dist="38100" dir="2700000" algn="tl">
                    <a:srgbClr val="C0C0C0"/>
                  </a:outerShdw>
                </a:effectLst>
                <a:latin typeface="Verdana" pitchFamily="34" charset="0"/>
              </a:rPr>
              <a:t>KOBİ’ </a:t>
            </a:r>
            <a:r>
              <a:rPr lang="tr-TR" sz="3600" dirty="0" err="1">
                <a:solidFill>
                  <a:srgbClr val="FF0000"/>
                </a:solidFill>
                <a:effectLst>
                  <a:outerShdw blurRad="38100" dist="38100" dir="2700000" algn="tl">
                    <a:srgbClr val="C0C0C0"/>
                  </a:outerShdw>
                </a:effectLst>
                <a:latin typeface="Verdana" pitchFamily="34" charset="0"/>
              </a:rPr>
              <a:t>ler</a:t>
            </a:r>
            <a:endParaRPr lang="en-AU" sz="3600" dirty="0">
              <a:solidFill>
                <a:srgbClr val="FF0000"/>
              </a:solidFill>
              <a:effectLst>
                <a:outerShdw blurRad="38100" dist="38100" dir="2700000" algn="tl">
                  <a:srgbClr val="C0C0C0"/>
                </a:outerShdw>
              </a:effectLst>
              <a:latin typeface="Verdana" pitchFamily="34" charset="0"/>
            </a:endParaRPr>
          </a:p>
        </p:txBody>
      </p:sp>
      <p:sp>
        <p:nvSpPr>
          <p:cNvPr id="632840" name="Text Box 8"/>
          <p:cNvSpPr txBox="1">
            <a:spLocks noChangeArrowheads="1"/>
          </p:cNvSpPr>
          <p:nvPr/>
        </p:nvSpPr>
        <p:spPr bwMode="auto">
          <a:xfrm>
            <a:off x="1263650" y="3384550"/>
            <a:ext cx="7700963" cy="3140075"/>
          </a:xfrm>
          <a:prstGeom prst="rect">
            <a:avLst/>
          </a:prstGeom>
          <a:noFill/>
          <a:ln w="9525">
            <a:noFill/>
            <a:miter lim="800000"/>
            <a:headEnd/>
            <a:tailEnd/>
          </a:ln>
        </p:spPr>
        <p:txBody>
          <a:bodyPr wrap="none">
            <a:spAutoFit/>
          </a:bodyPr>
          <a:lstStyle/>
          <a:p>
            <a:pPr lvl="2">
              <a:buFontTx/>
              <a:buChar char="•"/>
            </a:pPr>
            <a:r>
              <a:rPr lang="tr-TR" b="0"/>
              <a:t>   Yeterli ve sürekli bir yönetim kurgusunun oturtulamayışı,</a:t>
            </a:r>
          </a:p>
          <a:p>
            <a:pPr lvl="2">
              <a:buFontTx/>
              <a:buChar char="•"/>
            </a:pPr>
            <a:r>
              <a:rPr lang="tr-TR" b="0"/>
              <a:t>   İşletme sermayesi sorunları, </a:t>
            </a:r>
          </a:p>
          <a:p>
            <a:pPr lvl="2">
              <a:buFontTx/>
              <a:buChar char="•"/>
            </a:pPr>
            <a:r>
              <a:rPr lang="tr-TR" b="0"/>
              <a:t>   Dönemsel ekonomik krizler,</a:t>
            </a:r>
          </a:p>
          <a:p>
            <a:pPr lvl="2">
              <a:buFontTx/>
              <a:buChar char="•"/>
            </a:pPr>
            <a:r>
              <a:rPr lang="tr-TR" b="0"/>
              <a:t>   Nakit akış sorunları,</a:t>
            </a:r>
          </a:p>
          <a:p>
            <a:pPr lvl="2">
              <a:buFontTx/>
              <a:buChar char="•"/>
            </a:pPr>
            <a:r>
              <a:rPr lang="tr-TR" b="0"/>
              <a:t>   Rekabet,</a:t>
            </a:r>
          </a:p>
          <a:p>
            <a:pPr lvl="2">
              <a:buFontTx/>
              <a:buChar char="•"/>
            </a:pPr>
            <a:r>
              <a:rPr lang="tr-TR" b="0"/>
              <a:t>   Kuruluş yeri sorunları,</a:t>
            </a:r>
          </a:p>
          <a:p>
            <a:pPr lvl="2">
              <a:buFontTx/>
              <a:buChar char="•"/>
            </a:pPr>
            <a:r>
              <a:rPr lang="tr-TR" b="0"/>
              <a:t>   Büyük sanayi ya da pazara entegrasyon sorunları,</a:t>
            </a:r>
          </a:p>
          <a:p>
            <a:pPr lvl="2">
              <a:buFontTx/>
              <a:buChar char="•"/>
            </a:pPr>
            <a:r>
              <a:rPr lang="tr-TR" b="0"/>
              <a:t>   Devlet ile çalışma zorlukları,</a:t>
            </a:r>
          </a:p>
          <a:p>
            <a:pPr lvl="2">
              <a:buFontTx/>
              <a:buChar char="•"/>
            </a:pPr>
            <a:r>
              <a:rPr lang="tr-TR" b="0"/>
              <a:t>   İşletmecilik sorunları,</a:t>
            </a:r>
            <a:endParaRPr lang="en-AU" b="0"/>
          </a:p>
          <a:p>
            <a:endParaRPr lang="tr-T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2840"/>
                                        </p:tgtEl>
                                        <p:attrNameLst>
                                          <p:attrName>style.visibility</p:attrName>
                                        </p:attrNameLst>
                                      </p:cBhvr>
                                      <p:to>
                                        <p:strVal val="visible"/>
                                      </p:to>
                                    </p:set>
                                    <p:anim calcmode="lin" valueType="num">
                                      <p:cBhvr additive="base">
                                        <p:cTn id="7" dur="2000" fill="hold"/>
                                        <p:tgtEl>
                                          <p:spTgt spid="632840"/>
                                        </p:tgtEl>
                                        <p:attrNameLst>
                                          <p:attrName>ppt_x</p:attrName>
                                        </p:attrNameLst>
                                      </p:cBhvr>
                                      <p:tavLst>
                                        <p:tav tm="0">
                                          <p:val>
                                            <p:strVal val="#ppt_x"/>
                                          </p:val>
                                        </p:tav>
                                        <p:tav tm="100000">
                                          <p:val>
                                            <p:strVal val="#ppt_x"/>
                                          </p:val>
                                        </p:tav>
                                      </p:tavLst>
                                    </p:anim>
                                    <p:anim calcmode="lin" valueType="num">
                                      <p:cBhvr additive="base">
                                        <p:cTn id="8" dur="2000" fill="hold"/>
                                        <p:tgtEl>
                                          <p:spTgt spid="6328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40"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44624"/>
            <a:ext cx="8363903" cy="62249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620309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ğitim">
  <a:themeElements>
    <a:clrScheme name="Eğitim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Eğitim">
      <a:majorFont>
        <a:latin typeface="Arial"/>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ğitim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Eğitim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Eğitim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Eğitim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Eğitim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Office\Templates\1055\Eğitim.pot</Template>
  <TotalTime>4332</TotalTime>
  <Words>2376</Words>
  <Application>Microsoft Office PowerPoint</Application>
  <PresentationFormat>Ekran Gösterisi (4:3)</PresentationFormat>
  <Paragraphs>502</Paragraphs>
  <Slides>100</Slides>
  <Notes>1</Notes>
  <HiddenSlides>0</HiddenSlides>
  <MMClips>0</MMClips>
  <ScaleCrop>false</ScaleCrop>
  <HeadingPairs>
    <vt:vector size="4" baseType="variant">
      <vt:variant>
        <vt:lpstr>Tema</vt:lpstr>
      </vt:variant>
      <vt:variant>
        <vt:i4>1</vt:i4>
      </vt:variant>
      <vt:variant>
        <vt:lpstr>Slayt Başlıkları</vt:lpstr>
      </vt:variant>
      <vt:variant>
        <vt:i4>100</vt:i4>
      </vt:variant>
    </vt:vector>
  </HeadingPairs>
  <TitlesOfParts>
    <vt:vector size="101" baseType="lpstr">
      <vt:lpstr>Eğitim</vt:lpstr>
      <vt:lpstr>        İŞLETME EKONOMİSİ</vt:lpstr>
      <vt:lpstr>İÇERİK</vt:lpstr>
      <vt:lpstr>Ders Kaynakları:</vt:lpstr>
      <vt:lpstr>İŞLETME</vt:lpstr>
      <vt:lpstr>.</vt:lpstr>
      <vt:lpstr>İşletme ekonomisi</vt:lpstr>
      <vt:lpstr>İşletme ekonomisi</vt:lpstr>
      <vt:lpstr>   EKONOMİ</vt:lpstr>
      <vt:lpstr>Slayt 9</vt:lpstr>
      <vt:lpstr>Kâr Amacı Gütmeyen Organizasyonlar</vt:lpstr>
      <vt:lpstr>İŞLETMELERİN KURULUŞ AMAÇLARI </vt:lpstr>
      <vt:lpstr>İŞLETMELERİN KURULUŞ AMAÇLARI</vt:lpstr>
      <vt:lpstr>Kar elde etmek</vt:lpstr>
      <vt:lpstr>İşletmelerin Sosyal Açıdan Yeri ve Önemi </vt:lpstr>
      <vt:lpstr>    ?</vt:lpstr>
      <vt:lpstr>Toplumu Memnun Edecek Şekilde Sorumluluk Sergilemek</vt:lpstr>
      <vt:lpstr>Slayt 17</vt:lpstr>
      <vt:lpstr>Halka Karşı Sorumluluklar Halk Sağlığı ile İlgili Problemler </vt:lpstr>
      <vt:lpstr>Çevreyi Korumak </vt:lpstr>
      <vt:lpstr>Slayt 20</vt:lpstr>
      <vt:lpstr>Slayt 21</vt:lpstr>
      <vt:lpstr>Bangladeş’de faaliyet gösteren kumaş fabrikalarından kaçının atık su arıtma tesisi var?</vt:lpstr>
      <vt:lpstr>Peki siz bir tekstil ürünü alırken tüketici olarak nelere dikkat ediyorsunuz?</vt:lpstr>
      <vt:lpstr>Her satın aldığınız şey için bir bildirimde bulunuyor musunuz?</vt:lpstr>
      <vt:lpstr>Sosyal sorumluluk odaklı firmaların ortaya çıkması!</vt:lpstr>
      <vt:lpstr>?</vt:lpstr>
      <vt:lpstr>    !</vt:lpstr>
      <vt:lpstr>Kurumsal Hayırseverlik </vt:lpstr>
      <vt:lpstr>Müşterilere Karşı Sorumluluklar</vt:lpstr>
      <vt:lpstr>Emniyette Olma Hakkı </vt:lpstr>
      <vt:lpstr>Bilgilendirilme Hakkı </vt:lpstr>
      <vt:lpstr>Seçme Hakkı </vt:lpstr>
      <vt:lpstr>İşitilme Hakkı </vt:lpstr>
      <vt:lpstr>Çalışanlara Karşı Sorumluluklar İş Yeri Güvenliği </vt:lpstr>
      <vt:lpstr>Yaş Ayrımcılığı </vt:lpstr>
      <vt:lpstr>Cinsel İstismar ve Cinsiyet Ayrımcılığı </vt:lpstr>
      <vt:lpstr>Yatırımcılara ve Finansal Topluluklara Karşı Sorumluluklar</vt:lpstr>
      <vt:lpstr>İŞLETMENİN ÖZEL AMAÇLARI</vt:lpstr>
      <vt:lpstr>İşletmelerin Ekonomik Açıdan Yeri ve Önemi</vt:lpstr>
      <vt:lpstr>İşletmelerin Ekonomik Açıdan Yeri ve Önemi </vt:lpstr>
      <vt:lpstr>    ?</vt:lpstr>
      <vt:lpstr>Üretim Faktörleri</vt:lpstr>
      <vt:lpstr>Slayt 43</vt:lpstr>
      <vt:lpstr>Girişimcilik</vt:lpstr>
      <vt:lpstr>Slayt 45</vt:lpstr>
      <vt:lpstr>Önemli Kavramlar</vt:lpstr>
      <vt:lpstr>Önemli Kavramlar</vt:lpstr>
      <vt:lpstr>Önemli Kavramlar</vt:lpstr>
      <vt:lpstr>Önemli Kavramlar</vt:lpstr>
      <vt:lpstr>Önemli Kavramlar</vt:lpstr>
      <vt:lpstr>Önemli Kavramlar</vt:lpstr>
      <vt:lpstr>Slayt 52</vt:lpstr>
      <vt:lpstr>Aklınıza gelen üç girişimciyi yazın.</vt:lpstr>
      <vt:lpstr>          “Girişimci” tanımı?</vt:lpstr>
      <vt:lpstr>Girişimci</vt:lpstr>
      <vt:lpstr>Tüm şirket kurucuları girişimci midir?</vt:lpstr>
      <vt:lpstr>Slayt 57</vt:lpstr>
      <vt:lpstr>.</vt:lpstr>
      <vt:lpstr>Slayt 59</vt:lpstr>
      <vt:lpstr>Bill Gates </vt:lpstr>
      <vt:lpstr>Slayt 61</vt:lpstr>
      <vt:lpstr>Neden küresel girişimci?</vt:lpstr>
      <vt:lpstr>Girişimci: Entrepreneurship</vt:lpstr>
      <vt:lpstr>Girişimci Kimdir?</vt:lpstr>
      <vt:lpstr>Girişimcinin sahip olması gereken özellik ve becerileri</vt:lpstr>
      <vt:lpstr>Schumpeter (1961) e göre beş çeşit girişimci davranışı vardır</vt:lpstr>
      <vt:lpstr>Şirket yöneticileri girişimci midir? Uzun süre önce kurulmuş şirketlerin mevcut yöneticileri girişimci midir?</vt:lpstr>
      <vt:lpstr>Kadın Girişimci</vt:lpstr>
      <vt:lpstr>Yönetici</vt:lpstr>
      <vt:lpstr>Girişimci ile yönetici arasındaki farklılıklar nelerdir?</vt:lpstr>
      <vt:lpstr>Girişimci ile yönetici arasındaki farklılıklar</vt:lpstr>
      <vt:lpstr>Girişimcinin sahip olması gereken özellik ve becerileri</vt:lpstr>
      <vt:lpstr>Girişimci ile ilgili tanımlarda dikkat çekilen unsurlar:</vt:lpstr>
      <vt:lpstr>Girişimci Türleri </vt:lpstr>
      <vt:lpstr>              Girişimci Türleri </vt:lpstr>
      <vt:lpstr>Girişimci Türleri</vt:lpstr>
      <vt:lpstr>Hangisi</vt:lpstr>
      <vt:lpstr>Kendi İşinin Sahibi Olmak veya Ücretli Çalışmak:</vt:lpstr>
      <vt:lpstr>Kendi İşinin Sahibi Olmak veya Ücretli Çalışmak:</vt:lpstr>
      <vt:lpstr>İŞLETMELERİN SINIFLANDIRILMASI</vt:lpstr>
      <vt:lpstr>.</vt:lpstr>
      <vt:lpstr>Faaliyet Alanlarına (işlevlerine) göre</vt:lpstr>
      <vt:lpstr>Tüketicilerin (alıcıların) türüne göre</vt:lpstr>
      <vt:lpstr>Üretilen mal ve hizmet türüne göre</vt:lpstr>
      <vt:lpstr>Üretim      Faktörlerinin Mülkiyetine     Göre işletmeler  </vt:lpstr>
      <vt:lpstr>İŞLETMELERİN ULUSLARARASILAŞMA DERECELERİ (PAZAR ALANLARI)  BAKIMINDAN SINIFLANDIRILMASI </vt:lpstr>
      <vt:lpstr>KÜÇÜK VE ORTA ÖLÇEKLİ İŞLETMELERİN NİCEL ÖLÇÜTLERİ</vt:lpstr>
      <vt:lpstr>İŞLETMELERİN İŞLETMELERARASI  ANLAŞMALAR BAKIMINDAN SINIFLANDIRILMASI</vt:lpstr>
      <vt:lpstr>İŞLETMELERİN İŞLETMELERARASI  ANLAŞMALAR BAKIMINDAN SINIFLANDIRILMASI</vt:lpstr>
      <vt:lpstr>BÜYÜKLÜKLERİNE GÖRE İŞLETMELER</vt:lpstr>
      <vt:lpstr>KOBİ’LERİN  ÜLKE EKONOMİLERİNDEKİ YERİ </vt:lpstr>
      <vt:lpstr>AVRUPA BİRLİĞİ’NDE  KOBİ’LERİN SINIFLANDIRILMASI</vt:lpstr>
      <vt:lpstr>Yeni KOBİ Tanımı değişti, 4 Kasım 2012 tarihinde yürürlüğe girdi.</vt:lpstr>
      <vt:lpstr>KÜÇÜK VE ORTA ÖLÇEKLİ İŞLETMELERİN NİTEL ÖLÇÜTLERİ </vt:lpstr>
      <vt:lpstr>Slayt 95</vt:lpstr>
      <vt:lpstr>Slayt 96</vt:lpstr>
      <vt:lpstr>Slayt 97</vt:lpstr>
      <vt:lpstr>Slayt 98</vt:lpstr>
      <vt:lpstr>Slayt 99</vt:lpstr>
      <vt:lpstr>Bir Şirketi Beğenilir Kılan Nedir?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ULUSLARARASI        PAZARLARA GİRİŞ          STRATEJİLERİ</dc:title>
  <dc:creator>.</dc:creator>
  <cp:lastModifiedBy>ulas</cp:lastModifiedBy>
  <cp:revision>273</cp:revision>
  <cp:lastPrinted>1601-01-01T00:00:00Z</cp:lastPrinted>
  <dcterms:created xsi:type="dcterms:W3CDTF">2004-01-24T08:09:27Z</dcterms:created>
  <dcterms:modified xsi:type="dcterms:W3CDTF">2018-02-07T16:24:36Z</dcterms:modified>
</cp:coreProperties>
</file>