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0"/>
  </p:handoutMasterIdLst>
  <p:sldIdLst>
    <p:sldId id="256" r:id="rId2"/>
    <p:sldId id="260" r:id="rId3"/>
    <p:sldId id="261" r:id="rId4"/>
    <p:sldId id="257" r:id="rId5"/>
    <p:sldId id="258" r:id="rId6"/>
    <p:sldId id="259"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669088"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889938" cy="49813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777607" y="0"/>
            <a:ext cx="2889938" cy="498135"/>
          </a:xfrm>
          <a:prstGeom prst="rect">
            <a:avLst/>
          </a:prstGeom>
        </p:spPr>
        <p:txBody>
          <a:bodyPr vert="horz" lIns="91440" tIns="45720" rIns="91440" bIns="45720" rtlCol="0"/>
          <a:lstStyle>
            <a:lvl1pPr algn="r">
              <a:defRPr sz="1200"/>
            </a:lvl1pPr>
          </a:lstStyle>
          <a:p>
            <a:fld id="{FC082B7B-DC24-44C4-8277-28555425B239}" type="datetimeFigureOut">
              <a:rPr lang="tr-TR" smtClean="0"/>
              <a:t>5.03.2020</a:t>
            </a:fld>
            <a:endParaRPr lang="tr-TR"/>
          </a:p>
        </p:txBody>
      </p:sp>
      <p:sp>
        <p:nvSpPr>
          <p:cNvPr id="4" name="Altbilgi Yer Tutucusu 3"/>
          <p:cNvSpPr>
            <a:spLocks noGrp="1"/>
          </p:cNvSpPr>
          <p:nvPr>
            <p:ph type="ftr" sz="quarter" idx="2"/>
          </p:nvPr>
        </p:nvSpPr>
        <p:spPr>
          <a:xfrm>
            <a:off x="0" y="9430091"/>
            <a:ext cx="2889938" cy="498134"/>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777607" y="9430091"/>
            <a:ext cx="2889938" cy="498134"/>
          </a:xfrm>
          <a:prstGeom prst="rect">
            <a:avLst/>
          </a:prstGeom>
        </p:spPr>
        <p:txBody>
          <a:bodyPr vert="horz" lIns="91440" tIns="45720" rIns="91440" bIns="45720" rtlCol="0" anchor="b"/>
          <a:lstStyle>
            <a:lvl1pPr algn="r">
              <a:defRPr sz="1200"/>
            </a:lvl1pPr>
          </a:lstStyle>
          <a:p>
            <a:fld id="{D32DF76B-A148-4EC2-90FD-E49E93264416}" type="slidenum">
              <a:rPr lang="tr-TR" smtClean="0"/>
              <a:t>‹#›</a:t>
            </a:fld>
            <a:endParaRPr lang="tr-TR"/>
          </a:p>
        </p:txBody>
      </p:sp>
    </p:spTree>
    <p:extLst>
      <p:ext uri="{BB962C8B-B14F-4D97-AF65-F5344CB8AC3E}">
        <p14:creationId xmlns:p14="http://schemas.microsoft.com/office/powerpoint/2010/main" val="243900917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CA9D0956-7C04-4130-B37A-A97DBD39EAB4}" type="datetimeFigureOut">
              <a:rPr lang="tr-TR" smtClean="0"/>
              <a:t>5.03.2020</a:t>
            </a:fld>
            <a:endParaRPr lang="tr-T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tr-T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E6D649E4-2D5D-4A22-B6E4-FBCF47D609A8}" type="slidenum">
              <a:rPr lang="tr-TR" smtClean="0"/>
              <a:t>‹#›</a:t>
            </a:fld>
            <a:endParaRPr lang="tr-TR"/>
          </a:p>
        </p:txBody>
      </p:sp>
    </p:spTree>
    <p:extLst>
      <p:ext uri="{BB962C8B-B14F-4D97-AF65-F5344CB8AC3E}">
        <p14:creationId xmlns:p14="http://schemas.microsoft.com/office/powerpoint/2010/main" val="206426659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A9D0956-7C04-4130-B37A-A97DBD39EAB4}" type="datetimeFigureOut">
              <a:rPr lang="tr-TR" smtClean="0"/>
              <a:t>5.03.2020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D649E4-2D5D-4A22-B6E4-FBCF47D609A8}" type="slidenum">
              <a:rPr lang="tr-TR" smtClean="0"/>
              <a:t>‹#›</a:t>
            </a:fld>
            <a:endParaRPr lang="tr-TR"/>
          </a:p>
        </p:txBody>
      </p:sp>
    </p:spTree>
    <p:extLst>
      <p:ext uri="{BB962C8B-B14F-4D97-AF65-F5344CB8AC3E}">
        <p14:creationId xmlns:p14="http://schemas.microsoft.com/office/powerpoint/2010/main" val="1340522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A9D0956-7C04-4130-B37A-A97DBD39EAB4}" type="datetimeFigureOut">
              <a:rPr lang="tr-TR" smtClean="0"/>
              <a:t>5.03.2020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D649E4-2D5D-4A22-B6E4-FBCF47D609A8}" type="slidenum">
              <a:rPr lang="tr-TR" smtClean="0"/>
              <a:t>‹#›</a:t>
            </a:fld>
            <a:endParaRPr lang="tr-TR"/>
          </a:p>
        </p:txBody>
      </p:sp>
    </p:spTree>
    <p:extLst>
      <p:ext uri="{BB962C8B-B14F-4D97-AF65-F5344CB8AC3E}">
        <p14:creationId xmlns:p14="http://schemas.microsoft.com/office/powerpoint/2010/main" val="3650190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A9D0956-7C04-4130-B37A-A97DBD39EAB4}" type="datetimeFigureOut">
              <a:rPr lang="tr-TR" smtClean="0"/>
              <a:t>5.03.2020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6D649E4-2D5D-4A22-B6E4-FBCF47D609A8}" type="slidenum">
              <a:rPr lang="tr-TR" smtClean="0"/>
              <a:t>‹#›</a:t>
            </a:fld>
            <a:endParaRPr lang="tr-TR"/>
          </a:p>
        </p:txBody>
      </p:sp>
    </p:spTree>
    <p:extLst>
      <p:ext uri="{BB962C8B-B14F-4D97-AF65-F5344CB8AC3E}">
        <p14:creationId xmlns:p14="http://schemas.microsoft.com/office/powerpoint/2010/main" val="1883851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A9D0956-7C04-4130-B37A-A97DBD39EAB4}" type="datetimeFigureOut">
              <a:rPr lang="tr-TR" smtClean="0"/>
              <a:t>5.03.2020</a:t>
            </a:fld>
            <a:endParaRPr lang="tr-T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tr-TR"/>
          </a:p>
        </p:txBody>
      </p:sp>
      <p:sp>
        <p:nvSpPr>
          <p:cNvPr id="6" name="Slide Number Placeholder 5"/>
          <p:cNvSpPr>
            <a:spLocks noGrp="1"/>
          </p:cNvSpPr>
          <p:nvPr>
            <p:ph type="sldNum" sz="quarter" idx="12"/>
          </p:nvPr>
        </p:nvSpPr>
        <p:spPr>
          <a:xfrm>
            <a:off x="8604504" y="5211060"/>
            <a:ext cx="2112264" cy="228600"/>
          </a:xfrm>
        </p:spPr>
        <p:txBody>
          <a:bodyPr/>
          <a:lstStyle/>
          <a:p>
            <a:fld id="{E6D649E4-2D5D-4A22-B6E4-FBCF47D609A8}" type="slidenum">
              <a:rPr lang="tr-TR" smtClean="0"/>
              <a:t>‹#›</a:t>
            </a:fld>
            <a:endParaRPr lang="tr-TR"/>
          </a:p>
        </p:txBody>
      </p:sp>
    </p:spTree>
    <p:extLst>
      <p:ext uri="{BB962C8B-B14F-4D97-AF65-F5344CB8AC3E}">
        <p14:creationId xmlns:p14="http://schemas.microsoft.com/office/powerpoint/2010/main" val="329445417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A9D0956-7C04-4130-B37A-A97DBD39EAB4}" type="datetimeFigureOut">
              <a:rPr lang="tr-TR" smtClean="0"/>
              <a:t>5.03.2020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D649E4-2D5D-4A22-B6E4-FBCF47D609A8}" type="slidenum">
              <a:rPr lang="tr-TR" smtClean="0"/>
              <a:t>‹#›</a:t>
            </a:fld>
            <a:endParaRPr lang="tr-TR"/>
          </a:p>
        </p:txBody>
      </p:sp>
    </p:spTree>
    <p:extLst>
      <p:ext uri="{BB962C8B-B14F-4D97-AF65-F5344CB8AC3E}">
        <p14:creationId xmlns:p14="http://schemas.microsoft.com/office/powerpoint/2010/main" val="821569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A9D0956-7C04-4130-B37A-A97DBD39EAB4}" type="datetimeFigureOut">
              <a:rPr lang="tr-TR" smtClean="0"/>
              <a:t>5.03.2020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6D649E4-2D5D-4A22-B6E4-FBCF47D609A8}" type="slidenum">
              <a:rPr lang="tr-TR" smtClean="0"/>
              <a:t>‹#›</a:t>
            </a:fld>
            <a:endParaRPr lang="tr-TR"/>
          </a:p>
        </p:txBody>
      </p:sp>
    </p:spTree>
    <p:extLst>
      <p:ext uri="{BB962C8B-B14F-4D97-AF65-F5344CB8AC3E}">
        <p14:creationId xmlns:p14="http://schemas.microsoft.com/office/powerpoint/2010/main" val="1754431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A9D0956-7C04-4130-B37A-A97DBD39EAB4}" type="datetimeFigureOut">
              <a:rPr lang="tr-TR" smtClean="0"/>
              <a:t>5.03.2020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6D649E4-2D5D-4A22-B6E4-FBCF47D609A8}" type="slidenum">
              <a:rPr lang="tr-TR" smtClean="0"/>
              <a:t>‹#›</a:t>
            </a:fld>
            <a:endParaRPr lang="tr-TR"/>
          </a:p>
        </p:txBody>
      </p:sp>
    </p:spTree>
    <p:extLst>
      <p:ext uri="{BB962C8B-B14F-4D97-AF65-F5344CB8AC3E}">
        <p14:creationId xmlns:p14="http://schemas.microsoft.com/office/powerpoint/2010/main" val="755896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9D0956-7C04-4130-B37A-A97DBD39EAB4}" type="datetimeFigureOut">
              <a:rPr lang="tr-TR" smtClean="0"/>
              <a:t>5.03.2020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6D649E4-2D5D-4A22-B6E4-FBCF47D609A8}" type="slidenum">
              <a:rPr lang="tr-TR" smtClean="0"/>
              <a:t>‹#›</a:t>
            </a:fld>
            <a:endParaRPr lang="tr-TR"/>
          </a:p>
        </p:txBody>
      </p:sp>
    </p:spTree>
    <p:extLst>
      <p:ext uri="{BB962C8B-B14F-4D97-AF65-F5344CB8AC3E}">
        <p14:creationId xmlns:p14="http://schemas.microsoft.com/office/powerpoint/2010/main" val="3841313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tr-TR" smtClean="0"/>
              <a:t>Asıl başlık stili için tıklatın</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8" name="Date Placeholder 7"/>
          <p:cNvSpPr>
            <a:spLocks noGrp="1"/>
          </p:cNvSpPr>
          <p:nvPr>
            <p:ph type="dt" sz="half" idx="10"/>
          </p:nvPr>
        </p:nvSpPr>
        <p:spPr/>
        <p:txBody>
          <a:bodyPr/>
          <a:lstStyle/>
          <a:p>
            <a:fld id="{CA9D0956-7C04-4130-B37A-A97DBD39EAB4}" type="datetimeFigureOut">
              <a:rPr lang="tr-TR" smtClean="0"/>
              <a:t>5.03.2020</a:t>
            </a:fld>
            <a:endParaRPr lang="tr-TR"/>
          </a:p>
        </p:txBody>
      </p:sp>
      <p:sp>
        <p:nvSpPr>
          <p:cNvPr id="9" name="Footer Placeholder 8"/>
          <p:cNvSpPr>
            <a:spLocks noGrp="1"/>
          </p:cNvSpPr>
          <p:nvPr>
            <p:ph type="ftr" sz="quarter" idx="11"/>
          </p:nvPr>
        </p:nvSpPr>
        <p:spPr/>
        <p:txBody>
          <a:bodyPr/>
          <a:lstStyle>
            <a:lvl1pPr algn="r">
              <a:defRPr/>
            </a:lvl1pPr>
          </a:lstStyle>
          <a:p>
            <a:endParaRPr lang="tr-T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E6D649E4-2D5D-4A22-B6E4-FBCF47D609A8}" type="slidenum">
              <a:rPr lang="tr-TR" smtClean="0"/>
              <a:t>‹#›</a:t>
            </a:fld>
            <a:endParaRPr lang="tr-T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01553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CA9D0956-7C04-4130-B37A-A97DBD39EAB4}" type="datetimeFigureOut">
              <a:rPr lang="tr-TR" smtClean="0"/>
              <a:t>5.03.2020</a:t>
            </a:fld>
            <a:endParaRPr lang="tr-T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tr-T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E6D649E4-2D5D-4A22-B6E4-FBCF47D609A8}" type="slidenum">
              <a:rPr lang="tr-TR" smtClean="0"/>
              <a:t>‹#›</a:t>
            </a:fld>
            <a:endParaRPr lang="tr-T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87335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A9D0956-7C04-4130-B37A-A97DBD39EAB4}" type="datetimeFigureOut">
              <a:rPr lang="tr-TR" smtClean="0"/>
              <a:t>5.03.2020</a:t>
            </a:fld>
            <a:endParaRPr lang="tr-T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tr-T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E6D649E4-2D5D-4A22-B6E4-FBCF47D609A8}" type="slidenum">
              <a:rPr lang="tr-TR" smtClean="0"/>
              <a:t>‹#›</a:t>
            </a:fld>
            <a:endParaRPr lang="tr-TR"/>
          </a:p>
        </p:txBody>
      </p:sp>
    </p:spTree>
    <p:extLst>
      <p:ext uri="{BB962C8B-B14F-4D97-AF65-F5344CB8AC3E}">
        <p14:creationId xmlns:p14="http://schemas.microsoft.com/office/powerpoint/2010/main" val="15203102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Dinleme becerisinin gelişimi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2615149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4. Yaratıcı Dinleme</a:t>
            </a:r>
            <a:endParaRPr lang="tr-TR" b="1" dirty="0"/>
          </a:p>
        </p:txBody>
      </p:sp>
      <p:sp>
        <p:nvSpPr>
          <p:cNvPr id="3" name="İçerik Yer Tutucusu 2"/>
          <p:cNvSpPr>
            <a:spLocks noGrp="1"/>
          </p:cNvSpPr>
          <p:nvPr>
            <p:ph idx="1"/>
          </p:nvPr>
        </p:nvSpPr>
        <p:spPr>
          <a:xfrm>
            <a:off x="1066800" y="1648496"/>
            <a:ext cx="10058400" cy="4386544"/>
          </a:xfrm>
        </p:spPr>
        <p:txBody>
          <a:bodyPr>
            <a:normAutofit fontScale="92500" lnSpcReduction="10000"/>
          </a:bodyPr>
          <a:lstStyle/>
          <a:p>
            <a:r>
              <a:rPr lang="tr-TR" sz="2800" dirty="0" smtClean="0"/>
              <a:t>Karşınızdaki </a:t>
            </a:r>
            <a:r>
              <a:rPr lang="tr-TR" sz="2800" dirty="0"/>
              <a:t>kişinin dedikleri üzerinde yoğunlaşmalısınız. </a:t>
            </a:r>
            <a:endParaRPr lang="tr-TR" sz="2800" dirty="0" smtClean="0"/>
          </a:p>
          <a:p>
            <a:r>
              <a:rPr lang="tr-TR" sz="2800" dirty="0" smtClean="0"/>
              <a:t>Dinlemek </a:t>
            </a:r>
            <a:r>
              <a:rPr lang="tr-TR" sz="2800" dirty="0"/>
              <a:t>çenenizi kapalı tutmaktan daha öte bir şeydir. </a:t>
            </a:r>
            <a:endParaRPr lang="tr-TR" sz="2800" dirty="0" smtClean="0"/>
          </a:p>
          <a:p>
            <a:r>
              <a:rPr lang="tr-TR" sz="2800" dirty="0" smtClean="0"/>
              <a:t>Dinlemek</a:t>
            </a:r>
            <a:r>
              <a:rPr lang="tr-TR" sz="2800" dirty="0"/>
              <a:t>, söylenenin aklımıza girmesine izin vermektir. </a:t>
            </a:r>
            <a:endParaRPr lang="tr-TR" sz="2800" dirty="0" smtClean="0"/>
          </a:p>
          <a:p>
            <a:r>
              <a:rPr lang="tr-TR" sz="2800" dirty="0" smtClean="0"/>
              <a:t>Çoğu </a:t>
            </a:r>
            <a:r>
              <a:rPr lang="tr-TR" sz="2800" dirty="0"/>
              <a:t>zaman insanlar dinlemedikleri halde dinliyormuş gibi yaparlar. </a:t>
            </a:r>
            <a:endParaRPr lang="tr-TR" sz="2800" dirty="0" smtClean="0"/>
          </a:p>
          <a:p>
            <a:r>
              <a:rPr lang="tr-TR" sz="2800" dirty="0" smtClean="0"/>
              <a:t>Sadece </a:t>
            </a:r>
            <a:r>
              <a:rPr lang="tr-TR" sz="2800" dirty="0"/>
              <a:t>karşılarındaki kişinin susup </a:t>
            </a:r>
            <a:r>
              <a:rPr lang="tr-TR" sz="2800" dirty="0" smtClean="0"/>
              <a:t>kendilerinin </a:t>
            </a:r>
            <a:r>
              <a:rPr lang="tr-TR" sz="2800" dirty="0"/>
              <a:t>konuşmaya başlamasını beklerler. </a:t>
            </a:r>
            <a:endParaRPr lang="tr-TR" sz="2800" dirty="0" smtClean="0"/>
          </a:p>
          <a:p>
            <a:r>
              <a:rPr lang="tr-TR" sz="2800" dirty="0" smtClean="0"/>
              <a:t>Karşınızdaki </a:t>
            </a:r>
            <a:r>
              <a:rPr lang="tr-TR" sz="2800" dirty="0"/>
              <a:t>kişinin </a:t>
            </a:r>
            <a:r>
              <a:rPr lang="tr-TR" sz="2800" dirty="0" smtClean="0"/>
              <a:t>dedikleri </a:t>
            </a:r>
            <a:r>
              <a:rPr lang="tr-TR" sz="2800" dirty="0"/>
              <a:t>üzerinde yoğunlaşın. </a:t>
            </a:r>
            <a:r>
              <a:rPr lang="tr-TR" sz="2800" dirty="0" smtClean="0"/>
              <a:t>Onları </a:t>
            </a:r>
            <a:r>
              <a:rPr lang="tr-TR" sz="2800" dirty="0"/>
              <a:t>değerlendirin. Ancak bu şekilde zihninizin besinini </a:t>
            </a:r>
            <a:r>
              <a:rPr lang="tr-TR" sz="2800" dirty="0" smtClean="0"/>
              <a:t>toplayabilirsiniz.</a:t>
            </a:r>
            <a:endParaRPr lang="tr-TR" sz="2800" dirty="0"/>
          </a:p>
          <a:p>
            <a:endParaRPr lang="tr-TR" dirty="0"/>
          </a:p>
        </p:txBody>
      </p:sp>
    </p:spTree>
    <p:extLst>
      <p:ext uri="{BB962C8B-B14F-4D97-AF65-F5344CB8AC3E}">
        <p14:creationId xmlns:p14="http://schemas.microsoft.com/office/powerpoint/2010/main" val="39248001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1070296"/>
          </a:xfrm>
        </p:spPr>
        <p:txBody>
          <a:bodyPr/>
          <a:lstStyle/>
          <a:p>
            <a:pPr algn="ctr"/>
            <a:r>
              <a:rPr lang="tr-TR" b="1" dirty="0" smtClean="0"/>
              <a:t>5. </a:t>
            </a:r>
            <a:r>
              <a:rPr lang="tr-TR" b="1" dirty="0" err="1" smtClean="0"/>
              <a:t>Empatik</a:t>
            </a:r>
            <a:r>
              <a:rPr lang="tr-TR" b="1" dirty="0" smtClean="0"/>
              <a:t> Dinleme</a:t>
            </a:r>
            <a:endParaRPr lang="tr-TR" b="1" dirty="0"/>
          </a:p>
        </p:txBody>
      </p:sp>
      <p:sp>
        <p:nvSpPr>
          <p:cNvPr id="3" name="İçerik Yer Tutucusu 2"/>
          <p:cNvSpPr>
            <a:spLocks noGrp="1"/>
          </p:cNvSpPr>
          <p:nvPr>
            <p:ph idx="1"/>
          </p:nvPr>
        </p:nvSpPr>
        <p:spPr>
          <a:xfrm>
            <a:off x="631065" y="1571223"/>
            <a:ext cx="10494135" cy="4932608"/>
          </a:xfrm>
        </p:spPr>
        <p:txBody>
          <a:bodyPr>
            <a:normAutofit fontScale="92500"/>
          </a:bodyPr>
          <a:lstStyle/>
          <a:p>
            <a:r>
              <a:rPr lang="tr-TR" sz="2400" dirty="0" smtClean="0"/>
              <a:t>Çoğu </a:t>
            </a:r>
            <a:r>
              <a:rPr lang="tr-TR" sz="2400" dirty="0"/>
              <a:t>insan karşısındakini anlamak amacıyla değil, cevaplamak amacıyla dinler. </a:t>
            </a:r>
            <a:r>
              <a:rPr lang="tr-TR" sz="2400" dirty="0" smtClean="0"/>
              <a:t>Ya </a:t>
            </a:r>
            <a:r>
              <a:rPr lang="tr-TR" sz="2400" dirty="0"/>
              <a:t>konuşurlar ya da konuşmaya hazırlanırlar. </a:t>
            </a:r>
            <a:endParaRPr lang="tr-TR" sz="2400" dirty="0" smtClean="0"/>
          </a:p>
          <a:p>
            <a:r>
              <a:rPr lang="tr-TR" sz="2400" dirty="0" err="1" smtClean="0"/>
              <a:t>Empatik</a:t>
            </a:r>
            <a:r>
              <a:rPr lang="tr-TR" sz="2400" dirty="0" smtClean="0"/>
              <a:t> </a:t>
            </a:r>
            <a:r>
              <a:rPr lang="tr-TR" sz="2400" dirty="0"/>
              <a:t>dinlemek, aktif dinlemeden daha farklıdır. Empatiyle dinlemek başkalarının değer yargılarını kavramayı gerektirir</a:t>
            </a:r>
            <a:r>
              <a:rPr lang="tr-TR" sz="2400" dirty="0" smtClean="0"/>
              <a:t>.</a:t>
            </a:r>
          </a:p>
          <a:p>
            <a:r>
              <a:rPr lang="tr-TR" sz="2400" dirty="0" smtClean="0"/>
              <a:t>Empatiyle </a:t>
            </a:r>
            <a:r>
              <a:rPr lang="tr-TR" sz="2400" dirty="0"/>
              <a:t>dinlememizin özü, karşımızdakiyle aynı fikirde olmamız değildir. Onu tam anlamıyla, derinlemesine, hem duygusal hem de zihinsel açıdan anlamamızdır</a:t>
            </a:r>
            <a:r>
              <a:rPr lang="tr-TR" sz="2400" dirty="0" smtClean="0"/>
              <a:t>.</a:t>
            </a:r>
          </a:p>
          <a:p>
            <a:r>
              <a:rPr lang="tr-TR" sz="2400" dirty="0" smtClean="0"/>
              <a:t>İnsan </a:t>
            </a:r>
            <a:r>
              <a:rPr lang="tr-TR" sz="2400" dirty="0"/>
              <a:t>motivasyonu alanındaki en önemli kavramlardan biri şudur: karşılanmış ihtiyaçlar, </a:t>
            </a:r>
            <a:r>
              <a:rPr lang="tr-TR" sz="2400" dirty="0" err="1"/>
              <a:t>motivason</a:t>
            </a:r>
            <a:r>
              <a:rPr lang="tr-TR" sz="2400" dirty="0"/>
              <a:t> işlevi görmez. Motivasyonu sağlayan sadece karşılanmamış ihtiyaçlardır. Bir insanın fiziksel canlılığını sürdürme isteğinden sonraki en büyük ihtiyacı, psikolojik canlılıktır. Yani anlaşılmak, onaylanmak, takdir edilmektir. Bir başkasını empatiyle dinlediğiniz zaman, o insana psikolojik soluma imkanı tanırsınız</a:t>
            </a:r>
            <a:r>
              <a:rPr lang="tr-TR" sz="2400" dirty="0" smtClean="0"/>
              <a:t>.</a:t>
            </a:r>
            <a:endParaRPr lang="tr-TR" sz="2400" dirty="0"/>
          </a:p>
          <a:p>
            <a:endParaRPr lang="tr-TR" dirty="0"/>
          </a:p>
        </p:txBody>
      </p:sp>
    </p:spTree>
    <p:extLst>
      <p:ext uri="{BB962C8B-B14F-4D97-AF65-F5344CB8AC3E}">
        <p14:creationId xmlns:p14="http://schemas.microsoft.com/office/powerpoint/2010/main" val="20933196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Dinleme öncesinde yaptırılabilecek etkinlikler:</a:t>
            </a:r>
            <a:br>
              <a:rPr lang="tr-TR" dirty="0"/>
            </a:br>
            <a:endParaRPr lang="tr-TR" dirty="0"/>
          </a:p>
        </p:txBody>
      </p:sp>
      <p:sp>
        <p:nvSpPr>
          <p:cNvPr id="3" name="İçerik Yer Tutucusu 2"/>
          <p:cNvSpPr>
            <a:spLocks noGrp="1"/>
          </p:cNvSpPr>
          <p:nvPr>
            <p:ph idx="1"/>
          </p:nvPr>
        </p:nvSpPr>
        <p:spPr>
          <a:xfrm>
            <a:off x="605307" y="1622737"/>
            <a:ext cx="10519893" cy="4945487"/>
          </a:xfrm>
        </p:spPr>
        <p:txBody>
          <a:bodyPr>
            <a:normAutofit lnSpcReduction="10000"/>
          </a:bodyPr>
          <a:lstStyle/>
          <a:p>
            <a:r>
              <a:rPr lang="tr-TR" sz="2400" dirty="0" smtClean="0"/>
              <a:t>Öğrencinin</a:t>
            </a:r>
            <a:r>
              <a:rPr lang="tr-TR" sz="2400" dirty="0"/>
              <a:t>, anlatılanları kolayca anlaması için dinleyeceği konuya ilgisinin uyandırılması gerekmektedir.</a:t>
            </a:r>
          </a:p>
          <a:p>
            <a:pPr marL="342900" lvl="0" indent="-342900">
              <a:buFont typeface="+mj-lt"/>
              <a:buAutoNum type="arabicPeriod"/>
            </a:pPr>
            <a:r>
              <a:rPr lang="tr-TR" sz="2400" dirty="0"/>
              <a:t>Görsel araçlardan yararlanarak metnin konusu sezdirilebilir.</a:t>
            </a:r>
          </a:p>
          <a:p>
            <a:pPr marL="342900" lvl="0" indent="-342900">
              <a:buFont typeface="+mj-lt"/>
              <a:buAutoNum type="arabicPeriod"/>
            </a:pPr>
            <a:r>
              <a:rPr lang="tr-TR" sz="2400" dirty="0"/>
              <a:t>Metnin başlığını söyleme, metinle ilgili resimler gösterme gibi ipuçları vererek öğrencilerden konuyu </a:t>
            </a:r>
            <a:r>
              <a:rPr lang="tr-TR" sz="2400" dirty="0" smtClean="0"/>
              <a:t>kestirmeleri istenebilir</a:t>
            </a:r>
            <a:r>
              <a:rPr lang="tr-TR" sz="2400" dirty="0"/>
              <a:t>.</a:t>
            </a:r>
          </a:p>
          <a:p>
            <a:pPr marL="342900" lvl="0" indent="-342900">
              <a:buFont typeface="+mj-lt"/>
              <a:buAutoNum type="arabicPeriod"/>
            </a:pPr>
            <a:r>
              <a:rPr lang="tr-TR" sz="2400" dirty="0"/>
              <a:t>Öğrencilere, dinlemenin sonunda kendilerine sorular </a:t>
            </a:r>
            <a:r>
              <a:rPr lang="tr-TR" sz="2400" dirty="0" smtClean="0"/>
              <a:t>soracağı </a:t>
            </a:r>
            <a:r>
              <a:rPr lang="tr-TR" sz="2400" dirty="0"/>
              <a:t>ya da soruları vererek bunları </a:t>
            </a:r>
            <a:r>
              <a:rPr lang="tr-TR" sz="2400" dirty="0" smtClean="0"/>
              <a:t>cevaplamalarının isteneceğini bildirilebilir</a:t>
            </a:r>
            <a:r>
              <a:rPr lang="tr-TR" sz="2400" dirty="0"/>
              <a:t>.</a:t>
            </a:r>
          </a:p>
          <a:p>
            <a:r>
              <a:rPr lang="tr-TR" sz="2400" dirty="0"/>
              <a:t>Dinleme-anlama çalışmalarında seçilen metnin daha önceden okunmamış olması gereklidir. Bundan dolayı dinleme metinleri sadece Öğretmen Kılavuz Kitabı’nda yer almaktadır</a:t>
            </a:r>
            <a:r>
              <a:rPr lang="tr-TR" sz="2400" dirty="0" smtClean="0"/>
              <a:t>.</a:t>
            </a:r>
          </a:p>
          <a:p>
            <a:r>
              <a:rPr lang="tr-TR" sz="2400" dirty="0" smtClean="0"/>
              <a:t>Dinleme-anlama </a:t>
            </a:r>
            <a:r>
              <a:rPr lang="tr-TR" sz="2400" dirty="0"/>
              <a:t>etkileşimini sağlayabilmek için metinler 1-5. Sınıflarda iki-üç kez dinletilmelidir. Dinleme sonrasında dinlemenin gerçekleşip gerçekleşmediği çeşitli etkinliklerle </a:t>
            </a:r>
            <a:r>
              <a:rPr lang="tr-TR" sz="2400" dirty="0" smtClean="0"/>
              <a:t>ölçülmelidir.</a:t>
            </a:r>
            <a:endParaRPr lang="tr-TR" sz="2400"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9210980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850006"/>
            <a:ext cx="10058400" cy="1120462"/>
          </a:xfrm>
        </p:spPr>
        <p:txBody>
          <a:bodyPr>
            <a:normAutofit fontScale="90000"/>
          </a:bodyPr>
          <a:lstStyle/>
          <a:p>
            <a:pPr algn="ctr"/>
            <a:r>
              <a:rPr lang="tr-TR" dirty="0"/>
              <a:t>Dinleme becerisini kazandırmaya yönelik etkinlikler:</a:t>
            </a:r>
            <a:br>
              <a:rPr lang="tr-TR" dirty="0"/>
            </a:br>
            <a:endParaRPr lang="tr-TR" dirty="0"/>
          </a:p>
        </p:txBody>
      </p:sp>
      <p:sp>
        <p:nvSpPr>
          <p:cNvPr id="3" name="İçerik Yer Tutucusu 2"/>
          <p:cNvSpPr>
            <a:spLocks noGrp="1"/>
          </p:cNvSpPr>
          <p:nvPr>
            <p:ph idx="1"/>
          </p:nvPr>
        </p:nvSpPr>
        <p:spPr>
          <a:xfrm>
            <a:off x="798490" y="1725769"/>
            <a:ext cx="10326710" cy="4687910"/>
          </a:xfrm>
        </p:spPr>
        <p:txBody>
          <a:bodyPr>
            <a:normAutofit lnSpcReduction="10000"/>
          </a:bodyPr>
          <a:lstStyle/>
          <a:p>
            <a:pPr lvl="0"/>
            <a:r>
              <a:rPr lang="tr-TR" sz="2400" dirty="0"/>
              <a:t>D</a:t>
            </a:r>
            <a:r>
              <a:rPr lang="tr-TR" sz="2400" dirty="0" smtClean="0"/>
              <a:t>inleme </a:t>
            </a:r>
            <a:r>
              <a:rPr lang="tr-TR" sz="2400" dirty="0"/>
              <a:t>becerisi edinmenin günlük hayattaki önemini öğrencilerin tartışmalarını sağlayınız.</a:t>
            </a:r>
          </a:p>
          <a:p>
            <a:pPr lvl="0"/>
            <a:r>
              <a:rPr lang="tr-TR" sz="2400" dirty="0"/>
              <a:t>İçinde bazı dil bilgisi ya da anlam yanlışları bulunan cümleleri okuyunuz ve bu cümlelerdeki yanlışları buldurunuz. </a:t>
            </a:r>
          </a:p>
          <a:p>
            <a:pPr lvl="0"/>
            <a:r>
              <a:rPr lang="tr-TR" sz="2400" dirty="0"/>
              <a:t>Radyo ve televizyondan günlük haberlerin dinlenmesini/izlenmesini </a:t>
            </a:r>
            <a:r>
              <a:rPr lang="tr-TR" sz="2400" dirty="0" smtClean="0"/>
              <a:t>isteyiniz.</a:t>
            </a:r>
            <a:endParaRPr lang="tr-TR" sz="2400" dirty="0"/>
          </a:p>
          <a:p>
            <a:pPr lvl="0"/>
            <a:r>
              <a:rPr lang="tr-TR" sz="2400" dirty="0"/>
              <a:t>Dinledikleri konferans veya toplantıları değerlendirmelerini sağlayınız.</a:t>
            </a:r>
          </a:p>
          <a:p>
            <a:pPr lvl="0"/>
            <a:r>
              <a:rPr lang="tr-TR" sz="2400" dirty="0"/>
              <a:t>Müzik dinlettiriniz/ sinema filmi ve oyun izlettirip bu dinleyip izledikleri müzik, film ve oyunlar hakkında konuşmalarını sağlayınız.</a:t>
            </a:r>
          </a:p>
          <a:p>
            <a:pPr lvl="0"/>
            <a:r>
              <a:rPr lang="tr-TR" sz="2400" dirty="0"/>
              <a:t>Kasetçalar, video vb. eğitim araçlarından yararlanılmasını </a:t>
            </a:r>
            <a:r>
              <a:rPr lang="tr-TR" sz="2400" dirty="0" smtClean="0"/>
              <a:t>sağlayınız.</a:t>
            </a:r>
            <a:endParaRPr lang="tr-TR" sz="2400" dirty="0"/>
          </a:p>
          <a:p>
            <a:endParaRPr lang="tr-TR" dirty="0"/>
          </a:p>
        </p:txBody>
      </p:sp>
    </p:spTree>
    <p:extLst>
      <p:ext uri="{BB962C8B-B14F-4D97-AF65-F5344CB8AC3E}">
        <p14:creationId xmlns:p14="http://schemas.microsoft.com/office/powerpoint/2010/main" val="20138509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Öğrencilerin gelişimlerine uygun dinleme </a:t>
            </a:r>
            <a:r>
              <a:rPr lang="tr-TR" dirty="0" smtClean="0"/>
              <a:t>süreleri:</a:t>
            </a:r>
            <a:endParaRPr lang="tr-TR" dirty="0"/>
          </a:p>
        </p:txBody>
      </p:sp>
      <p:sp>
        <p:nvSpPr>
          <p:cNvPr id="3" name="İçerik Yer Tutucusu 2"/>
          <p:cNvSpPr>
            <a:spLocks noGrp="1"/>
          </p:cNvSpPr>
          <p:nvPr>
            <p:ph idx="1"/>
          </p:nvPr>
        </p:nvSpPr>
        <p:spPr/>
        <p:txBody>
          <a:bodyPr>
            <a:normAutofit/>
          </a:bodyPr>
          <a:lstStyle/>
          <a:p>
            <a:r>
              <a:rPr lang="tr-TR" sz="4000" dirty="0" smtClean="0"/>
              <a:t>1</a:t>
            </a:r>
            <a:r>
              <a:rPr lang="tr-TR" sz="4000" dirty="0"/>
              <a:t>. Sınıfta 3-5 dakika, </a:t>
            </a:r>
            <a:endParaRPr lang="tr-TR" sz="4000" dirty="0" smtClean="0"/>
          </a:p>
          <a:p>
            <a:r>
              <a:rPr lang="tr-TR" sz="4000" dirty="0" smtClean="0"/>
              <a:t>2</a:t>
            </a:r>
            <a:r>
              <a:rPr lang="tr-TR" sz="4000" dirty="0"/>
              <a:t>. Sınıfta 5-8 dakika, </a:t>
            </a:r>
            <a:endParaRPr lang="tr-TR" sz="4000" dirty="0" smtClean="0"/>
          </a:p>
          <a:p>
            <a:r>
              <a:rPr lang="tr-TR" sz="4000" dirty="0" smtClean="0"/>
              <a:t>3</a:t>
            </a:r>
            <a:r>
              <a:rPr lang="tr-TR" sz="4000" dirty="0"/>
              <a:t>. Sınıfta 8-10 dakika, </a:t>
            </a:r>
            <a:endParaRPr lang="tr-TR" sz="4000" dirty="0" smtClean="0"/>
          </a:p>
          <a:p>
            <a:r>
              <a:rPr lang="tr-TR" sz="4000" dirty="0" smtClean="0"/>
              <a:t>4</a:t>
            </a:r>
            <a:r>
              <a:rPr lang="tr-TR" sz="4000" dirty="0"/>
              <a:t>. Sınıfta 10-15 dakika, </a:t>
            </a:r>
            <a:endParaRPr lang="tr-TR" sz="4000" dirty="0" smtClean="0"/>
          </a:p>
          <a:p>
            <a:r>
              <a:rPr lang="tr-TR" sz="4000" dirty="0" smtClean="0"/>
              <a:t>5</a:t>
            </a:r>
            <a:r>
              <a:rPr lang="tr-TR" sz="4000" dirty="0"/>
              <a:t>. Sınıfta 15-20 dakika dinleyebilirler</a:t>
            </a:r>
          </a:p>
        </p:txBody>
      </p:sp>
    </p:spTree>
    <p:extLst>
      <p:ext uri="{BB962C8B-B14F-4D97-AF65-F5344CB8AC3E}">
        <p14:creationId xmlns:p14="http://schemas.microsoft.com/office/powerpoint/2010/main" val="9611790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954386"/>
          </a:xfrm>
        </p:spPr>
        <p:txBody>
          <a:bodyPr>
            <a:normAutofit fontScale="90000"/>
          </a:bodyPr>
          <a:lstStyle/>
          <a:p>
            <a:pPr algn="ctr"/>
            <a:r>
              <a:rPr lang="tr-TR" b="1" dirty="0"/>
              <a:t>Dinleme etkinlikleri:</a:t>
            </a:r>
            <a:br>
              <a:rPr lang="tr-TR" b="1" dirty="0"/>
            </a:br>
            <a:endParaRPr lang="tr-TR" b="1" dirty="0"/>
          </a:p>
        </p:txBody>
      </p:sp>
      <p:sp>
        <p:nvSpPr>
          <p:cNvPr id="3" name="İçerik Yer Tutucusu 2"/>
          <p:cNvSpPr>
            <a:spLocks noGrp="1"/>
          </p:cNvSpPr>
          <p:nvPr>
            <p:ph idx="1"/>
          </p:nvPr>
        </p:nvSpPr>
        <p:spPr>
          <a:xfrm>
            <a:off x="1066800" y="1159099"/>
            <a:ext cx="10058400" cy="5112912"/>
          </a:xfrm>
        </p:spPr>
        <p:txBody>
          <a:bodyPr>
            <a:normAutofit/>
          </a:bodyPr>
          <a:lstStyle/>
          <a:p>
            <a:r>
              <a:rPr lang="tr-TR" sz="2800" dirty="0"/>
              <a:t>M</a:t>
            </a:r>
            <a:r>
              <a:rPr lang="tr-TR" sz="2800" dirty="0" smtClean="0"/>
              <a:t>asal</a:t>
            </a:r>
            <a:r>
              <a:rPr lang="tr-TR" sz="2800" dirty="0"/>
              <a:t>, hikaye, hatıra, fıkra dinletilir. </a:t>
            </a:r>
            <a:endParaRPr lang="tr-TR" sz="2800" dirty="0" smtClean="0"/>
          </a:p>
          <a:p>
            <a:r>
              <a:rPr lang="tr-TR" sz="2800" dirty="0" smtClean="0"/>
              <a:t>Belgesel </a:t>
            </a:r>
            <a:r>
              <a:rPr lang="tr-TR" sz="2800" dirty="0"/>
              <a:t>izletilir. </a:t>
            </a:r>
            <a:endParaRPr lang="tr-TR" sz="2800" dirty="0" smtClean="0"/>
          </a:p>
          <a:p>
            <a:r>
              <a:rPr lang="tr-TR" sz="2800" dirty="0" smtClean="0"/>
              <a:t>Şiir dinlettirilir</a:t>
            </a:r>
            <a:r>
              <a:rPr lang="tr-TR" sz="2800" dirty="0"/>
              <a:t>. </a:t>
            </a:r>
            <a:r>
              <a:rPr lang="tr-TR" sz="2800" dirty="0" smtClean="0"/>
              <a:t>Arkadaşlarının </a:t>
            </a:r>
            <a:r>
              <a:rPr lang="tr-TR" sz="2800" dirty="0"/>
              <a:t>okudukları şiirler dinletilir.</a:t>
            </a:r>
          </a:p>
          <a:p>
            <a:r>
              <a:rPr lang="tr-TR" sz="2800" dirty="0"/>
              <a:t>Dinlediklerini resimlendirir, grafik, sembol haline getirerek ifade eder.</a:t>
            </a:r>
          </a:p>
          <a:p>
            <a:r>
              <a:rPr lang="tr-TR" sz="2800" dirty="0"/>
              <a:t>Zihin haritaları oluşturur.</a:t>
            </a:r>
          </a:p>
          <a:p>
            <a:r>
              <a:rPr lang="tr-TR" sz="2800" dirty="0"/>
              <a:t>Dinlenen ve izlenenler üç boyutlu hale getirilir.</a:t>
            </a:r>
          </a:p>
          <a:p>
            <a:r>
              <a:rPr lang="tr-TR" sz="2800" dirty="0"/>
              <a:t>Dinlenen şiirdeki imge, imaj ve hayaller üzerine konuşulur.</a:t>
            </a:r>
          </a:p>
          <a:p>
            <a:endParaRPr lang="tr-TR" dirty="0"/>
          </a:p>
        </p:txBody>
      </p:sp>
    </p:spTree>
    <p:extLst>
      <p:ext uri="{BB962C8B-B14F-4D97-AF65-F5344CB8AC3E}">
        <p14:creationId xmlns:p14="http://schemas.microsoft.com/office/powerpoint/2010/main" val="27086460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66800" y="1056068"/>
            <a:ext cx="10058400" cy="4978972"/>
          </a:xfrm>
        </p:spPr>
        <p:txBody>
          <a:bodyPr/>
          <a:lstStyle/>
          <a:p>
            <a:r>
              <a:rPr lang="tr-TR" sz="3200" dirty="0"/>
              <a:t>Dinlenen şiirin çağrışımları ile hayallerini yazar veya resimler.</a:t>
            </a:r>
          </a:p>
          <a:p>
            <a:r>
              <a:rPr lang="tr-TR" sz="3200" dirty="0"/>
              <a:t>Dinlediği şiirden hareketle şiirler yazar.</a:t>
            </a:r>
          </a:p>
          <a:p>
            <a:r>
              <a:rPr lang="tr-TR" sz="3200" dirty="0"/>
              <a:t>Dinlediklerini oyunlaştırır.</a:t>
            </a:r>
          </a:p>
          <a:p>
            <a:r>
              <a:rPr lang="tr-TR" sz="3200" dirty="0"/>
              <a:t>İzlediklerini imkanları ölçüsünde yeniden oynar.</a:t>
            </a:r>
          </a:p>
          <a:p>
            <a:r>
              <a:rPr lang="tr-TR" sz="3200" dirty="0"/>
              <a:t>Okuduğu şiir kitabının kasetini dinler.</a:t>
            </a:r>
          </a:p>
          <a:p>
            <a:r>
              <a:rPr lang="tr-TR" sz="3200" dirty="0"/>
              <a:t>Okuduğu eserlerin filmini, </a:t>
            </a:r>
            <a:r>
              <a:rPr lang="tr-TR" sz="3200" dirty="0" smtClean="0"/>
              <a:t>tiyatrosunu </a:t>
            </a:r>
            <a:r>
              <a:rPr lang="tr-TR" sz="3200" dirty="0"/>
              <a:t>seyreder.</a:t>
            </a:r>
          </a:p>
          <a:p>
            <a:r>
              <a:rPr lang="tr-TR" sz="3200" dirty="0"/>
              <a:t>Okuduğu şiirin bestelenmiş halini </a:t>
            </a:r>
            <a:r>
              <a:rPr lang="tr-TR" sz="3200" dirty="0" smtClean="0"/>
              <a:t>dinler.</a:t>
            </a:r>
            <a:endParaRPr lang="tr-TR" sz="3200" dirty="0"/>
          </a:p>
          <a:p>
            <a:endParaRPr lang="tr-TR" dirty="0"/>
          </a:p>
        </p:txBody>
      </p:sp>
    </p:spTree>
    <p:extLst>
      <p:ext uri="{BB962C8B-B14F-4D97-AF65-F5344CB8AC3E}">
        <p14:creationId xmlns:p14="http://schemas.microsoft.com/office/powerpoint/2010/main" val="13828651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D</a:t>
            </a:r>
            <a:r>
              <a:rPr lang="tr-TR" dirty="0" smtClean="0"/>
              <a:t>inlenilecek/izlenilecek </a:t>
            </a:r>
            <a:r>
              <a:rPr lang="tr-TR" dirty="0"/>
              <a:t>materyallerin içeriğinde bulunması gereken özellikler:</a:t>
            </a:r>
          </a:p>
        </p:txBody>
      </p:sp>
      <p:sp>
        <p:nvSpPr>
          <p:cNvPr id="3" name="İçerik Yer Tutucusu 2"/>
          <p:cNvSpPr>
            <a:spLocks noGrp="1"/>
          </p:cNvSpPr>
          <p:nvPr>
            <p:ph idx="1"/>
          </p:nvPr>
        </p:nvSpPr>
        <p:spPr/>
        <p:txBody>
          <a:bodyPr>
            <a:normAutofit/>
          </a:bodyPr>
          <a:lstStyle/>
          <a:p>
            <a:pPr marL="342900" lvl="0" indent="-342900">
              <a:buFont typeface="+mj-lt"/>
              <a:buAutoNum type="arabicPeriod"/>
            </a:pPr>
            <a:r>
              <a:rPr lang="tr-TR" sz="2800" dirty="0"/>
              <a:t>Türk milli eğitiminin genel amaçlarını ve temel </a:t>
            </a:r>
            <a:r>
              <a:rPr lang="tr-TR" sz="2800" dirty="0" smtClean="0"/>
              <a:t>ilkelerine </a:t>
            </a:r>
            <a:r>
              <a:rPr lang="tr-TR" sz="2800" dirty="0"/>
              <a:t>uygun olmalıdır.</a:t>
            </a:r>
          </a:p>
          <a:p>
            <a:pPr marL="342900" lvl="0" indent="-342900">
              <a:buFont typeface="+mj-lt"/>
              <a:buAutoNum type="arabicPeriod"/>
            </a:pPr>
            <a:r>
              <a:rPr lang="tr-TR" sz="2800" dirty="0"/>
              <a:t>Siyasi kutuplaşmalara ve ayrımcılığa yol </a:t>
            </a:r>
            <a:r>
              <a:rPr lang="tr-TR" sz="2800" dirty="0" smtClean="0"/>
              <a:t>açacak bölücü, </a:t>
            </a:r>
            <a:r>
              <a:rPr lang="tr-TR" sz="2800" dirty="0"/>
              <a:t>yıkıcı ve ideolojik ifadeler yer almamalıdır.</a:t>
            </a:r>
          </a:p>
          <a:p>
            <a:pPr marL="342900" lvl="0" indent="-342900">
              <a:buFont typeface="+mj-lt"/>
              <a:buAutoNum type="arabicPeriod"/>
            </a:pPr>
            <a:r>
              <a:rPr lang="tr-TR" sz="2800" dirty="0"/>
              <a:t>İnsan hak ve </a:t>
            </a:r>
            <a:r>
              <a:rPr lang="tr-TR" sz="2800" dirty="0" smtClean="0"/>
              <a:t>özgürlüklerine, </a:t>
            </a:r>
            <a:r>
              <a:rPr lang="tr-TR" sz="2800" dirty="0"/>
              <a:t>insani değerlere aykırı ögeler yer almamalıdır. </a:t>
            </a:r>
          </a:p>
          <a:p>
            <a:pPr marL="342900" lvl="0" indent="-342900">
              <a:buFont typeface="+mj-lt"/>
              <a:buAutoNum type="arabicPeriod"/>
            </a:pPr>
            <a:r>
              <a:rPr lang="tr-TR" sz="2800" dirty="0"/>
              <a:t>Dersin amaçları ile kazanımını gerçekleştirecek nitelikte olmalıdır. </a:t>
            </a:r>
          </a:p>
          <a:p>
            <a:pPr marL="0" indent="0">
              <a:buNone/>
            </a:pPr>
            <a:endParaRPr lang="tr-TR" dirty="0"/>
          </a:p>
          <a:p>
            <a:pPr marL="342900" lvl="0" indent="-342900">
              <a:buFont typeface="+mj-lt"/>
              <a:buAutoNum type="arabicPeriod"/>
            </a:pPr>
            <a:endParaRPr lang="tr-TR" dirty="0"/>
          </a:p>
          <a:p>
            <a:pPr marL="0" indent="0">
              <a:buNone/>
            </a:pPr>
            <a:endParaRPr lang="tr-TR" dirty="0"/>
          </a:p>
        </p:txBody>
      </p:sp>
    </p:spTree>
    <p:extLst>
      <p:ext uri="{BB962C8B-B14F-4D97-AF65-F5344CB8AC3E}">
        <p14:creationId xmlns:p14="http://schemas.microsoft.com/office/powerpoint/2010/main" val="27093199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66800" y="1030309"/>
            <a:ext cx="10058400" cy="5383369"/>
          </a:xfrm>
        </p:spPr>
        <p:txBody>
          <a:bodyPr/>
          <a:lstStyle/>
          <a:p>
            <a:pPr marL="0" lvl="0" indent="0">
              <a:buNone/>
            </a:pPr>
            <a:r>
              <a:rPr lang="tr-TR" sz="2800" dirty="0" smtClean="0"/>
              <a:t>5. Öğrencilerin </a:t>
            </a:r>
            <a:r>
              <a:rPr lang="tr-TR" sz="2800" dirty="0"/>
              <a:t>ilgi alanlarına ve seviyesine uygun olmalıdır. </a:t>
            </a:r>
            <a:endParaRPr lang="tr-TR" sz="2800" dirty="0" smtClean="0"/>
          </a:p>
          <a:p>
            <a:pPr marL="0" lvl="0" indent="0">
              <a:buNone/>
            </a:pPr>
            <a:r>
              <a:rPr lang="tr-TR" sz="2800" dirty="0" smtClean="0"/>
              <a:t>6. </a:t>
            </a:r>
            <a:r>
              <a:rPr lang="tr-TR" sz="2800" dirty="0" err="1" smtClean="0"/>
              <a:t>İşlenilecek</a:t>
            </a:r>
            <a:r>
              <a:rPr lang="tr-TR" sz="2800" dirty="0" smtClean="0"/>
              <a:t> </a:t>
            </a:r>
            <a:r>
              <a:rPr lang="tr-TR" sz="2800" dirty="0"/>
              <a:t>süreye uygun uzunlukta </a:t>
            </a:r>
            <a:r>
              <a:rPr lang="tr-TR" sz="2800" dirty="0" smtClean="0"/>
              <a:t>olmalıdır.</a:t>
            </a:r>
          </a:p>
          <a:p>
            <a:pPr marL="0" lvl="0" indent="0">
              <a:buNone/>
            </a:pPr>
            <a:r>
              <a:rPr lang="tr-TR" sz="2800" dirty="0" smtClean="0"/>
              <a:t>7. Türkçenin </a:t>
            </a:r>
            <a:r>
              <a:rPr lang="tr-TR" sz="2800" dirty="0"/>
              <a:t>anlatım zenginliklerini ve güzelliklerini </a:t>
            </a:r>
            <a:r>
              <a:rPr lang="tr-TR" sz="2800" dirty="0" smtClean="0"/>
              <a:t>yansıtmalıdır.</a:t>
            </a:r>
          </a:p>
          <a:p>
            <a:pPr marL="0" lvl="0" indent="0">
              <a:buNone/>
            </a:pPr>
            <a:r>
              <a:rPr lang="tr-TR" sz="2800" dirty="0" smtClean="0"/>
              <a:t>8. Alınan </a:t>
            </a:r>
            <a:r>
              <a:rPr lang="tr-TR" sz="2800" dirty="0"/>
              <a:t>metinler kendi içinde bütünlük taşımalıdır. </a:t>
            </a:r>
            <a:endParaRPr lang="tr-TR" sz="2800" dirty="0" smtClean="0"/>
          </a:p>
          <a:p>
            <a:pPr marL="0" lvl="0" indent="0">
              <a:buNone/>
            </a:pPr>
            <a:r>
              <a:rPr lang="tr-TR" sz="2800" dirty="0" smtClean="0"/>
              <a:t>9. Öğrencilerin </a:t>
            </a:r>
            <a:r>
              <a:rPr lang="tr-TR" sz="2800" dirty="0"/>
              <a:t>dil zevkini ve bilincini geliştirecek, hayal dünyalarını zenginleştirecek nitelikte </a:t>
            </a:r>
            <a:r>
              <a:rPr lang="tr-TR" sz="2800" dirty="0" smtClean="0"/>
              <a:t>olmalıdır.</a:t>
            </a:r>
          </a:p>
          <a:p>
            <a:pPr marL="0" lvl="0" indent="0">
              <a:buNone/>
            </a:pPr>
            <a:r>
              <a:rPr lang="tr-TR" sz="2800" dirty="0" smtClean="0"/>
              <a:t>10. Öğrencinin </a:t>
            </a:r>
            <a:r>
              <a:rPr lang="tr-TR" sz="2800" dirty="0"/>
              <a:t>kişisel gelişimine katkıda bulunacak ve onlara estetik bir duyarlılık kazandıracak nitelikte olmalıdır</a:t>
            </a:r>
            <a:r>
              <a:rPr lang="tr-TR" sz="2800" dirty="0" smtClean="0"/>
              <a:t>.</a:t>
            </a:r>
            <a:endParaRPr lang="tr-TR" sz="2800" dirty="0"/>
          </a:p>
          <a:p>
            <a:pPr marL="0" indent="0">
              <a:buNone/>
            </a:pPr>
            <a:endParaRPr lang="tr-TR" dirty="0"/>
          </a:p>
        </p:txBody>
      </p:sp>
    </p:spTree>
    <p:extLst>
      <p:ext uri="{BB962C8B-B14F-4D97-AF65-F5344CB8AC3E}">
        <p14:creationId xmlns:p14="http://schemas.microsoft.com/office/powerpoint/2010/main" val="10356244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5155" y="309093"/>
            <a:ext cx="10610045" cy="6194738"/>
          </a:xfrm>
        </p:spPr>
        <p:txBody>
          <a:bodyPr>
            <a:noAutofit/>
          </a:bodyPr>
          <a:lstStyle/>
          <a:p>
            <a:r>
              <a:rPr lang="tr-TR" sz="2400" dirty="0"/>
              <a:t>Dilin dört temel öğrenme alanı içerisinde en çok kullanılanı dinleme becerisidir. </a:t>
            </a:r>
            <a:endParaRPr lang="tr-TR" sz="2400" dirty="0" smtClean="0"/>
          </a:p>
          <a:p>
            <a:r>
              <a:rPr lang="tr-TR" sz="2400" dirty="0" smtClean="0"/>
              <a:t>Ancak </a:t>
            </a:r>
            <a:r>
              <a:rPr lang="tr-TR" sz="2400" dirty="0"/>
              <a:t>dinleme becerisinin öğretimi, diğer üçüne göre daha az önemsenir. </a:t>
            </a:r>
            <a:endParaRPr lang="tr-TR" sz="2400" dirty="0" smtClean="0"/>
          </a:p>
          <a:p>
            <a:r>
              <a:rPr lang="tr-TR" sz="2400" dirty="0" smtClean="0"/>
              <a:t>Bu durum </a:t>
            </a:r>
            <a:r>
              <a:rPr lang="tr-TR" sz="2400" dirty="0"/>
              <a:t>gelişmiş ülkelerin eğitim sistemlerinde de böyledir. </a:t>
            </a:r>
            <a:endParaRPr lang="tr-TR" sz="2400" dirty="0" smtClean="0"/>
          </a:p>
          <a:p>
            <a:r>
              <a:rPr lang="tr-TR" sz="2400" dirty="0" smtClean="0"/>
              <a:t>Bu </a:t>
            </a:r>
            <a:r>
              <a:rPr lang="tr-TR" sz="2400" dirty="0"/>
              <a:t>yanılgının temel sebebi, dinleme becerisini doğuştan kazandığımız düşüncesidir. </a:t>
            </a:r>
            <a:endParaRPr lang="tr-TR" sz="2400" dirty="0" smtClean="0"/>
          </a:p>
          <a:p>
            <a:r>
              <a:rPr lang="tr-TR" sz="2400" dirty="0" smtClean="0"/>
              <a:t>Oysa </a:t>
            </a:r>
            <a:r>
              <a:rPr lang="tr-TR" sz="2400" dirty="0"/>
              <a:t>son yıllarda yapılan araştırmalara göre, günlük hayatta iletişim konusunda karşılaşılan zorlukların başında doğru dinleme alışkanlığı kazanılmaması gelmektedir (Yalçın, 2002). </a:t>
            </a:r>
            <a:endParaRPr lang="tr-TR" sz="2400" dirty="0" smtClean="0"/>
          </a:p>
          <a:p>
            <a:r>
              <a:rPr lang="tr-TR" sz="2400" dirty="0" smtClean="0"/>
              <a:t>İşitme </a:t>
            </a:r>
            <a:r>
              <a:rPr lang="tr-TR" sz="2400" dirty="0"/>
              <a:t>doğal bir sürecin sonucudur. Dinleme ise öğrenilmesi gereken bir beceridir. </a:t>
            </a:r>
            <a:endParaRPr lang="tr-TR" sz="2400" dirty="0" smtClean="0"/>
          </a:p>
          <a:p>
            <a:r>
              <a:rPr lang="tr-TR" sz="2400" dirty="0" smtClean="0"/>
              <a:t>İşitme </a:t>
            </a:r>
            <a:r>
              <a:rPr lang="tr-TR" sz="2400" dirty="0"/>
              <a:t>kişinin iradesiyle olmayan, insanın kulağı aracılığıyla beynine giden her türlü ses unsurudur. Dinleme ise kişinin tercihine bağlı olarak seçerek ve isteyerek algıladığı sesler bütünüdür. </a:t>
            </a:r>
          </a:p>
        </p:txBody>
      </p:sp>
    </p:spTree>
    <p:extLst>
      <p:ext uri="{BB962C8B-B14F-4D97-AF65-F5344CB8AC3E}">
        <p14:creationId xmlns:p14="http://schemas.microsoft.com/office/powerpoint/2010/main" val="2008184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5611" y="515155"/>
            <a:ext cx="10339589" cy="5937160"/>
          </a:xfrm>
        </p:spPr>
        <p:txBody>
          <a:bodyPr>
            <a:normAutofit lnSpcReduction="10000"/>
          </a:bodyPr>
          <a:lstStyle/>
          <a:p>
            <a:r>
              <a:rPr lang="tr-TR" sz="2400" dirty="0"/>
              <a:t>İnsan her şeyi işitebilir ancak dinlemeyebilir. Dinleme bir irade </a:t>
            </a:r>
            <a:r>
              <a:rPr lang="tr-TR" sz="2400" dirty="0" smtClean="0"/>
              <a:t>işidir.</a:t>
            </a:r>
          </a:p>
          <a:p>
            <a:r>
              <a:rPr lang="tr-TR" sz="2400" dirty="0" smtClean="0"/>
              <a:t>Yapılan </a:t>
            </a:r>
            <a:r>
              <a:rPr lang="tr-TR" sz="2400" dirty="0"/>
              <a:t>araştırmalara göre insan beyni konuşmacının sözünün tamamını dinlememektedir. </a:t>
            </a:r>
            <a:endParaRPr lang="tr-TR" sz="2400" dirty="0" smtClean="0"/>
          </a:p>
          <a:p>
            <a:r>
              <a:rPr lang="tr-TR" sz="2400" dirty="0" smtClean="0"/>
              <a:t>Aynı </a:t>
            </a:r>
            <a:r>
              <a:rPr lang="tr-TR" sz="2400" dirty="0"/>
              <a:t>zamanda konuşmacının bütün sözlerine aynı ölçüde dikkat sarf etmemektedir. </a:t>
            </a:r>
            <a:endParaRPr lang="tr-TR" sz="2400" dirty="0" smtClean="0"/>
          </a:p>
          <a:p>
            <a:r>
              <a:rPr lang="tr-TR" sz="2400" dirty="0" smtClean="0"/>
              <a:t>Dinleme </a:t>
            </a:r>
            <a:r>
              <a:rPr lang="tr-TR" sz="2400" dirty="0"/>
              <a:t>becerisi ile konuşma becerisi arasında doğrudan bir ilişki </a:t>
            </a:r>
            <a:r>
              <a:rPr lang="tr-TR" sz="2400" dirty="0" smtClean="0"/>
              <a:t>vardır.</a:t>
            </a:r>
          </a:p>
          <a:p>
            <a:r>
              <a:rPr lang="tr-TR" sz="2400" dirty="0" smtClean="0"/>
              <a:t>Dinleme </a:t>
            </a:r>
            <a:r>
              <a:rPr lang="tr-TR" sz="2400" dirty="0"/>
              <a:t>olmadan sağlıklı bir konuşma olamayacağı gibi, işitme becerisi gelişmemiş olan insanların konuşmaları mümkün olmamaktadır. </a:t>
            </a:r>
            <a:endParaRPr lang="tr-TR" sz="2400" dirty="0" smtClean="0"/>
          </a:p>
          <a:p>
            <a:r>
              <a:rPr lang="tr-TR" sz="2400" dirty="0" smtClean="0"/>
              <a:t>Doğuştan </a:t>
            </a:r>
            <a:r>
              <a:rPr lang="tr-TR" sz="2400" dirty="0"/>
              <a:t>işitme özürlülerin işitme kusurları giderildikten sonra konuşma becerilerinin de gelişmeye başladığı görülmektedir. </a:t>
            </a:r>
            <a:endParaRPr lang="tr-TR" sz="2400" dirty="0" smtClean="0"/>
          </a:p>
          <a:p>
            <a:r>
              <a:rPr lang="tr-TR" sz="2400" dirty="0" smtClean="0"/>
              <a:t>Küçük </a:t>
            </a:r>
            <a:r>
              <a:rPr lang="tr-TR" sz="2400" dirty="0"/>
              <a:t>yaşlarda işitme becerilerini yitirmiş olan çocukların konuşma yeteneklerinde de gerileme göze çarpmaktadır. </a:t>
            </a:r>
            <a:endParaRPr lang="tr-TR" sz="2400" dirty="0" smtClean="0"/>
          </a:p>
          <a:p>
            <a:r>
              <a:rPr lang="tr-TR" sz="2400" dirty="0" smtClean="0"/>
              <a:t>Dinleme</a:t>
            </a:r>
            <a:r>
              <a:rPr lang="tr-TR" sz="2400" dirty="0"/>
              <a:t>, sosyalleşmeye paralel olarak </a:t>
            </a:r>
            <a:r>
              <a:rPr lang="tr-TR" sz="2400" dirty="0" smtClean="0"/>
              <a:t>gelişir.</a:t>
            </a:r>
            <a:endParaRPr lang="tr-TR" sz="2400" dirty="0"/>
          </a:p>
          <a:p>
            <a:pPr marL="0" indent="0">
              <a:buNone/>
            </a:pPr>
            <a:endParaRPr lang="tr-TR" dirty="0"/>
          </a:p>
        </p:txBody>
      </p:sp>
    </p:spTree>
    <p:extLst>
      <p:ext uri="{BB962C8B-B14F-4D97-AF65-F5344CB8AC3E}">
        <p14:creationId xmlns:p14="http://schemas.microsoft.com/office/powerpoint/2010/main" val="28270454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Dinleme </a:t>
            </a:r>
            <a:r>
              <a:rPr lang="tr-TR" b="1" dirty="0" smtClean="0"/>
              <a:t>Türleri:</a:t>
            </a:r>
            <a:endParaRPr lang="tr-TR" b="1" dirty="0"/>
          </a:p>
        </p:txBody>
      </p:sp>
      <p:sp>
        <p:nvSpPr>
          <p:cNvPr id="3" name="İçerik Yer Tutucusu 2"/>
          <p:cNvSpPr>
            <a:spLocks noGrp="1"/>
          </p:cNvSpPr>
          <p:nvPr>
            <p:ph idx="1"/>
          </p:nvPr>
        </p:nvSpPr>
        <p:spPr/>
        <p:txBody>
          <a:bodyPr/>
          <a:lstStyle/>
          <a:p>
            <a:pPr marL="342900" indent="-342900">
              <a:buFont typeface="+mj-lt"/>
              <a:buAutoNum type="arabicPeriod"/>
            </a:pPr>
            <a:r>
              <a:rPr lang="tr-TR" sz="4000" dirty="0" smtClean="0"/>
              <a:t> Seçerek </a:t>
            </a:r>
            <a:r>
              <a:rPr lang="tr-TR" sz="4000" dirty="0" smtClean="0"/>
              <a:t>dinleme</a:t>
            </a:r>
          </a:p>
          <a:p>
            <a:pPr marL="342900" indent="-342900">
              <a:buFont typeface="+mj-lt"/>
              <a:buAutoNum type="arabicPeriod"/>
            </a:pPr>
            <a:r>
              <a:rPr lang="tr-TR" sz="4000" dirty="0" smtClean="0"/>
              <a:t> Aktif </a:t>
            </a:r>
            <a:r>
              <a:rPr lang="tr-TR" sz="4000" dirty="0" smtClean="0"/>
              <a:t>dinleme </a:t>
            </a:r>
          </a:p>
          <a:p>
            <a:pPr marL="342900" indent="-342900">
              <a:buFont typeface="+mj-lt"/>
              <a:buAutoNum type="arabicPeriod"/>
            </a:pPr>
            <a:r>
              <a:rPr lang="tr-TR" sz="4000" dirty="0" smtClean="0"/>
              <a:t> Eleştirel </a:t>
            </a:r>
            <a:r>
              <a:rPr lang="tr-TR" sz="4000" dirty="0" smtClean="0"/>
              <a:t>dinleme</a:t>
            </a:r>
          </a:p>
          <a:p>
            <a:pPr marL="342900" indent="-342900">
              <a:buFont typeface="+mj-lt"/>
              <a:buAutoNum type="arabicPeriod"/>
            </a:pPr>
            <a:r>
              <a:rPr lang="tr-TR" sz="4000" dirty="0" smtClean="0"/>
              <a:t> Yaratıcı </a:t>
            </a:r>
            <a:r>
              <a:rPr lang="tr-TR" sz="4000" dirty="0" smtClean="0"/>
              <a:t>dinleme</a:t>
            </a:r>
          </a:p>
          <a:p>
            <a:pPr marL="342900" indent="-342900">
              <a:buFont typeface="+mj-lt"/>
              <a:buAutoNum type="arabicPeriod"/>
            </a:pPr>
            <a:r>
              <a:rPr lang="tr-TR" sz="4000" dirty="0" smtClean="0"/>
              <a:t> </a:t>
            </a:r>
            <a:r>
              <a:rPr lang="tr-TR" sz="4000" dirty="0" err="1" smtClean="0"/>
              <a:t>Empatik</a:t>
            </a:r>
            <a:r>
              <a:rPr lang="tr-TR" sz="4000" dirty="0" smtClean="0"/>
              <a:t> </a:t>
            </a:r>
            <a:r>
              <a:rPr lang="tr-TR" sz="4000" dirty="0" smtClean="0"/>
              <a:t>dinleme</a:t>
            </a:r>
          </a:p>
          <a:p>
            <a:pPr marL="0" indent="0">
              <a:buNone/>
            </a:pPr>
            <a:endParaRPr lang="tr-TR" dirty="0"/>
          </a:p>
        </p:txBody>
      </p:sp>
    </p:spTree>
    <p:extLst>
      <p:ext uri="{BB962C8B-B14F-4D97-AF65-F5344CB8AC3E}">
        <p14:creationId xmlns:p14="http://schemas.microsoft.com/office/powerpoint/2010/main" val="32320873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1. </a:t>
            </a:r>
            <a:r>
              <a:rPr lang="tr-TR" b="1" dirty="0" smtClean="0"/>
              <a:t>Seçerek Dinleme</a:t>
            </a:r>
            <a:r>
              <a:rPr lang="tr-TR" dirty="0"/>
              <a:t/>
            </a:r>
            <a:br>
              <a:rPr lang="tr-TR" dirty="0"/>
            </a:br>
            <a:endParaRPr lang="tr-TR" dirty="0"/>
          </a:p>
        </p:txBody>
      </p:sp>
      <p:sp>
        <p:nvSpPr>
          <p:cNvPr id="3" name="İçerik Yer Tutucusu 2"/>
          <p:cNvSpPr>
            <a:spLocks noGrp="1"/>
          </p:cNvSpPr>
          <p:nvPr>
            <p:ph idx="1"/>
          </p:nvPr>
        </p:nvSpPr>
        <p:spPr>
          <a:xfrm>
            <a:off x="1066800" y="1584101"/>
            <a:ext cx="10058400" cy="4450939"/>
          </a:xfrm>
        </p:spPr>
        <p:txBody>
          <a:bodyPr>
            <a:normAutofit lnSpcReduction="10000"/>
          </a:bodyPr>
          <a:lstStyle/>
          <a:p>
            <a:r>
              <a:rPr lang="tr-TR" sz="3200" dirty="0"/>
              <a:t>B</a:t>
            </a:r>
            <a:r>
              <a:rPr lang="tr-TR" sz="3200" dirty="0" smtClean="0"/>
              <a:t>ir </a:t>
            </a:r>
            <a:r>
              <a:rPr lang="tr-TR" sz="3200" dirty="0"/>
              <a:t>insanın ne aradığını bilmesi ve ona göre dinlemesidir. </a:t>
            </a:r>
            <a:endParaRPr lang="tr-TR" sz="3200" dirty="0" smtClean="0"/>
          </a:p>
          <a:p>
            <a:r>
              <a:rPr lang="tr-TR" sz="3200" dirty="0" smtClean="0"/>
              <a:t>Hızlı </a:t>
            </a:r>
            <a:r>
              <a:rPr lang="tr-TR" sz="3200" dirty="0"/>
              <a:t>konuşmaları tam olarak anlayabilmek, tartışmalarda konuşmacının söylediklerinin özünü yakalayabilmek için yapılan dinlemedir. </a:t>
            </a:r>
            <a:endParaRPr lang="tr-TR" sz="3200" dirty="0" smtClean="0"/>
          </a:p>
          <a:p>
            <a:r>
              <a:rPr lang="tr-TR" sz="3200" dirty="0" smtClean="0"/>
              <a:t>Kendimize </a:t>
            </a:r>
            <a:r>
              <a:rPr lang="tr-TR" sz="3200" dirty="0"/>
              <a:t>gerekli olanı dinleme alışkanlığı kazanmamız çok önemlidir. </a:t>
            </a:r>
            <a:endParaRPr lang="tr-TR" sz="3200" dirty="0" smtClean="0"/>
          </a:p>
          <a:p>
            <a:r>
              <a:rPr lang="tr-TR" sz="3200" dirty="0" smtClean="0"/>
              <a:t>Seçerek </a:t>
            </a:r>
            <a:r>
              <a:rPr lang="tr-TR" sz="3200" dirty="0"/>
              <a:t>dinleme, eleştirel dinlemenin de </a:t>
            </a:r>
            <a:r>
              <a:rPr lang="tr-TR" sz="3200" dirty="0" smtClean="0"/>
              <a:t>temelidir.</a:t>
            </a:r>
            <a:endParaRPr lang="tr-TR" sz="3200"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9230352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smtClean="0"/>
              <a:t>2. Aktif Dinleme </a:t>
            </a:r>
            <a:r>
              <a:rPr lang="tr-TR" dirty="0"/>
              <a:t/>
            </a:r>
            <a:br>
              <a:rPr lang="tr-TR" dirty="0"/>
            </a:br>
            <a:endParaRPr lang="tr-TR" b="1" dirty="0"/>
          </a:p>
        </p:txBody>
      </p:sp>
      <p:sp>
        <p:nvSpPr>
          <p:cNvPr id="3" name="İçerik Yer Tutucusu 2"/>
          <p:cNvSpPr>
            <a:spLocks noGrp="1"/>
          </p:cNvSpPr>
          <p:nvPr>
            <p:ph idx="1"/>
          </p:nvPr>
        </p:nvSpPr>
        <p:spPr>
          <a:xfrm>
            <a:off x="1066800" y="1661375"/>
            <a:ext cx="10058400" cy="4584879"/>
          </a:xfrm>
        </p:spPr>
        <p:txBody>
          <a:bodyPr>
            <a:normAutofit/>
          </a:bodyPr>
          <a:lstStyle/>
          <a:p>
            <a:r>
              <a:rPr lang="tr-TR" sz="2800" dirty="0"/>
              <a:t>D</a:t>
            </a:r>
            <a:r>
              <a:rPr lang="tr-TR" sz="2800" dirty="0" smtClean="0"/>
              <a:t>erste </a:t>
            </a:r>
            <a:r>
              <a:rPr lang="tr-TR" sz="2800" dirty="0"/>
              <a:t>dinleme yoluyla öğrenme, öğrencinin kendi başına öğrenmesinde hem daha etkili hem de kısa sürede gerçekleşir. </a:t>
            </a:r>
            <a:endParaRPr lang="tr-TR" sz="2800" dirty="0" smtClean="0"/>
          </a:p>
          <a:p>
            <a:r>
              <a:rPr lang="tr-TR" sz="2800" dirty="0" smtClean="0"/>
              <a:t>Aktif </a:t>
            </a:r>
            <a:r>
              <a:rPr lang="tr-TR" sz="2800" dirty="0"/>
              <a:t>dinlemeyi katılımlı ya da etkin dinleme olarak adlandıranlar da </a:t>
            </a:r>
            <a:r>
              <a:rPr lang="tr-TR" sz="2800" dirty="0" smtClean="0"/>
              <a:t>vardır.</a:t>
            </a:r>
          </a:p>
          <a:p>
            <a:r>
              <a:rPr lang="tr-TR" sz="2800" dirty="0" smtClean="0"/>
              <a:t>Aktif </a:t>
            </a:r>
            <a:r>
              <a:rPr lang="tr-TR" sz="2800" dirty="0"/>
              <a:t>dinlemede dinleyen, konuşanın söylediklerini açarak geri verir ve böylece konuşan kişi, dinleyenin ne anladığını </a:t>
            </a:r>
            <a:r>
              <a:rPr lang="tr-TR" sz="2800" dirty="0" smtClean="0"/>
              <a:t>öğrenir.</a:t>
            </a:r>
            <a:endParaRPr lang="tr-TR" sz="2800" dirty="0"/>
          </a:p>
          <a:p>
            <a:pPr marL="0" indent="0">
              <a:buNone/>
            </a:pPr>
            <a:endParaRPr lang="tr-TR" sz="2800" dirty="0"/>
          </a:p>
          <a:p>
            <a:pPr marL="0" indent="0">
              <a:buNone/>
            </a:pPr>
            <a:endParaRPr lang="tr-TR" dirty="0"/>
          </a:p>
        </p:txBody>
      </p:sp>
    </p:spTree>
    <p:extLst>
      <p:ext uri="{BB962C8B-B14F-4D97-AF65-F5344CB8AC3E}">
        <p14:creationId xmlns:p14="http://schemas.microsoft.com/office/powerpoint/2010/main" val="92598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477868"/>
          </a:xfrm>
        </p:spPr>
        <p:txBody>
          <a:bodyPr>
            <a:normAutofit fontScale="90000"/>
          </a:bodyPr>
          <a:lstStyle/>
          <a:p>
            <a:r>
              <a:rPr lang="tr-TR" dirty="0"/>
              <a:t>Etkili dinleme </a:t>
            </a:r>
            <a:r>
              <a:rPr lang="tr-TR" dirty="0" smtClean="0"/>
              <a:t>stratejileri:</a:t>
            </a:r>
            <a:endParaRPr lang="tr-TR" dirty="0"/>
          </a:p>
        </p:txBody>
      </p:sp>
      <p:sp>
        <p:nvSpPr>
          <p:cNvPr id="3" name="İçerik Yer Tutucusu 2"/>
          <p:cNvSpPr>
            <a:spLocks noGrp="1"/>
          </p:cNvSpPr>
          <p:nvPr>
            <p:ph idx="1"/>
          </p:nvPr>
        </p:nvSpPr>
        <p:spPr>
          <a:xfrm>
            <a:off x="656823" y="1120463"/>
            <a:ext cx="10468377" cy="5151548"/>
          </a:xfrm>
        </p:spPr>
        <p:txBody>
          <a:bodyPr>
            <a:normAutofit/>
          </a:bodyPr>
          <a:lstStyle/>
          <a:p>
            <a:pPr marL="0" lvl="0" indent="0">
              <a:buNone/>
            </a:pPr>
            <a:r>
              <a:rPr lang="tr-TR" sz="2400" b="1" dirty="0" smtClean="0"/>
              <a:t>a) Girişler </a:t>
            </a:r>
            <a:r>
              <a:rPr lang="tr-TR" sz="2400" b="1" dirty="0"/>
              <a:t>ve sonuçlar: </a:t>
            </a:r>
            <a:r>
              <a:rPr lang="tr-TR" dirty="0"/>
              <a:t>konuşmaların başında söylenenler her zaman çok önemlidir. Konuşmaların ana düşünceleri genellikle girişte verilir. Konuşmanın sonunda da hem ana düşünce tekrarlanır hem de konu özetlenir. Genellikle girişte bir önceki ders tekrarlanır. Bu nedenle </a:t>
            </a:r>
            <a:r>
              <a:rPr lang="tr-TR" dirty="0" smtClean="0"/>
              <a:t>konuşmaların </a:t>
            </a:r>
            <a:r>
              <a:rPr lang="tr-TR" dirty="0"/>
              <a:t>başı ve sonu dikkatli dinlenmelidir.</a:t>
            </a:r>
          </a:p>
          <a:p>
            <a:pPr marL="0" lvl="0" indent="0">
              <a:buNone/>
            </a:pPr>
            <a:r>
              <a:rPr lang="tr-TR" sz="2400" b="1" dirty="0" smtClean="0"/>
              <a:t>b) Tekrar</a:t>
            </a:r>
            <a:r>
              <a:rPr lang="tr-TR" sz="2400" b="1" dirty="0"/>
              <a:t>: </a:t>
            </a:r>
            <a:r>
              <a:rPr lang="tr-TR" dirty="0"/>
              <a:t>D</a:t>
            </a:r>
            <a:r>
              <a:rPr lang="tr-TR" dirty="0" smtClean="0"/>
              <a:t>ers </a:t>
            </a:r>
            <a:r>
              <a:rPr lang="tr-TR" dirty="0"/>
              <a:t>süresinin büyük bir kısmında öğretmenler, not alanlara oranla konuyu daha hızlı anlatırlar ve yetiştiremeyen öğrenciler için önemli gördükleri yerleri tekrar anlatırlar.</a:t>
            </a:r>
          </a:p>
          <a:p>
            <a:pPr marL="0" lvl="0" indent="0">
              <a:buNone/>
            </a:pPr>
            <a:r>
              <a:rPr lang="tr-TR" sz="2400" b="1" dirty="0" smtClean="0"/>
              <a:t>c) Geçiş </a:t>
            </a:r>
            <a:r>
              <a:rPr lang="tr-TR" sz="2400" b="1" dirty="0"/>
              <a:t>ifadeleri ve bağlaçlar: </a:t>
            </a:r>
            <a:r>
              <a:rPr lang="tr-TR" dirty="0"/>
              <a:t>G</a:t>
            </a:r>
            <a:r>
              <a:rPr lang="tr-TR" dirty="0" smtClean="0"/>
              <a:t>eçiş </a:t>
            </a:r>
            <a:r>
              <a:rPr lang="tr-TR" dirty="0"/>
              <a:t>ifadelerinin amacı cümlelerde yer alan fikirler arasındaki ilişkileri mantıklı olarak kurmanıza yardımcı olmaktır. Bağlaçlar, bir zıtlığı ya da değişimi, ek bilgiyi veya tekrarı, vurgu, sayı, liste ve sırayı, özeti, ayrıcalığı, sebep veya sonucu belirtir. </a:t>
            </a:r>
            <a:endParaRPr lang="tr-TR" dirty="0" smtClean="0"/>
          </a:p>
          <a:p>
            <a:pPr marL="0" indent="0">
              <a:buNone/>
            </a:pPr>
            <a:r>
              <a:rPr lang="tr-TR" sz="2400" b="1" dirty="0"/>
              <a:t>ç) </a:t>
            </a:r>
            <a:r>
              <a:rPr lang="tr-TR" sz="2400" b="1" dirty="0" smtClean="0"/>
              <a:t>Fikirlerin </a:t>
            </a:r>
            <a:r>
              <a:rPr lang="tr-TR" sz="2400" b="1" dirty="0"/>
              <a:t>yeniden ifade edilmesi: </a:t>
            </a:r>
            <a:r>
              <a:rPr lang="tr-TR" dirty="0"/>
              <a:t>K</a:t>
            </a:r>
            <a:r>
              <a:rPr lang="tr-TR" dirty="0" smtClean="0"/>
              <a:t>onuşmacı</a:t>
            </a:r>
            <a:r>
              <a:rPr lang="tr-TR" dirty="0"/>
              <a:t>, yeni bir kavramın tanımını farklı bir şekilde söyleyebilir. </a:t>
            </a:r>
          </a:p>
          <a:p>
            <a:pPr marL="0" indent="0">
              <a:buNone/>
            </a:pPr>
            <a:r>
              <a:rPr lang="tr-TR" sz="2400" b="1" dirty="0"/>
              <a:t>d) </a:t>
            </a:r>
            <a:r>
              <a:rPr lang="tr-TR" sz="2400" b="1" dirty="0" smtClean="0"/>
              <a:t>Detaylı </a:t>
            </a:r>
            <a:r>
              <a:rPr lang="tr-TR" sz="2400" b="1" dirty="0"/>
              <a:t>anlatma: </a:t>
            </a:r>
            <a:r>
              <a:rPr lang="tr-TR" dirty="0"/>
              <a:t>K</a:t>
            </a:r>
            <a:r>
              <a:rPr lang="tr-TR" dirty="0" smtClean="0"/>
              <a:t>onuşmacı</a:t>
            </a:r>
            <a:r>
              <a:rPr lang="tr-TR" dirty="0"/>
              <a:t>, ana düşünceye ek olarak genellikle ana düşünceyi detaylandırmak amacıyla, tartışma veya karşıt düşünceyi kavramın tarihçesini vb. anlatabilir</a:t>
            </a:r>
            <a:r>
              <a:rPr lang="tr-TR" dirty="0" smtClean="0"/>
              <a:t>.</a:t>
            </a:r>
            <a:endParaRPr lang="tr-TR" dirty="0"/>
          </a:p>
          <a:p>
            <a:pPr marL="0" lvl="0" indent="0">
              <a:buNone/>
            </a:pPr>
            <a:endParaRPr lang="tr-TR" dirty="0"/>
          </a:p>
          <a:p>
            <a:pPr marL="0" indent="0">
              <a:buNone/>
            </a:pPr>
            <a:endParaRPr lang="tr-TR" dirty="0"/>
          </a:p>
        </p:txBody>
      </p:sp>
    </p:spTree>
    <p:extLst>
      <p:ext uri="{BB962C8B-B14F-4D97-AF65-F5344CB8AC3E}">
        <p14:creationId xmlns:p14="http://schemas.microsoft.com/office/powerpoint/2010/main" val="11876138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Geçiş ifadeleri ve bağlaçlar:</a:t>
            </a:r>
            <a:endParaRPr lang="tr-TR" dirty="0"/>
          </a:p>
        </p:txBody>
      </p:sp>
      <p:sp>
        <p:nvSpPr>
          <p:cNvPr id="3" name="İçerik Yer Tutucusu 2"/>
          <p:cNvSpPr>
            <a:spLocks noGrp="1"/>
          </p:cNvSpPr>
          <p:nvPr>
            <p:ph idx="1"/>
          </p:nvPr>
        </p:nvSpPr>
        <p:spPr>
          <a:xfrm>
            <a:off x="1066800" y="1725769"/>
            <a:ext cx="10058400" cy="4778062"/>
          </a:xfrm>
        </p:spPr>
        <p:txBody>
          <a:bodyPr/>
          <a:lstStyle/>
          <a:p>
            <a:r>
              <a:rPr lang="tr-TR" sz="2800" b="1" dirty="0"/>
              <a:t>Zıtlık ifadeleri: </a:t>
            </a:r>
            <a:r>
              <a:rPr lang="tr-TR" sz="2000" dirty="0"/>
              <a:t>ama, öte yandan, diğer taraftan, bununla birlikte, tersine, ancak, halbuki vb.</a:t>
            </a:r>
          </a:p>
          <a:p>
            <a:r>
              <a:rPr lang="tr-TR" sz="2800" b="1" dirty="0"/>
              <a:t>Tekrar ifadeleri: </a:t>
            </a:r>
            <a:r>
              <a:rPr lang="tr-TR" sz="2000" dirty="0"/>
              <a:t>yani, diğer bir deyişle, demem şu ki vb. </a:t>
            </a:r>
          </a:p>
          <a:p>
            <a:r>
              <a:rPr lang="tr-TR" sz="2800" b="1" dirty="0"/>
              <a:t>Vurgu ifadeleri: </a:t>
            </a:r>
            <a:r>
              <a:rPr lang="tr-TR" sz="2000" dirty="0"/>
              <a:t>özellikle, daha önemlisi vb.</a:t>
            </a:r>
          </a:p>
          <a:p>
            <a:r>
              <a:rPr lang="tr-TR" sz="2800" b="1" dirty="0"/>
              <a:t>Sayı, liste ve düzen ifadeleri: </a:t>
            </a:r>
            <a:r>
              <a:rPr lang="tr-TR" sz="2000" dirty="0"/>
              <a:t>sonra, ikinci olarak, bir başkası, son olarak vb.</a:t>
            </a:r>
          </a:p>
          <a:p>
            <a:r>
              <a:rPr lang="tr-TR" sz="2800" b="1" dirty="0"/>
              <a:t>Özet ifadeleri: </a:t>
            </a:r>
            <a:r>
              <a:rPr lang="tr-TR" sz="2000" dirty="0"/>
              <a:t>kısaca, sonuç olarak, toparlarsak, bu nedenden dolayı vb.</a:t>
            </a:r>
          </a:p>
          <a:p>
            <a:r>
              <a:rPr lang="tr-TR" sz="2800" b="1" dirty="0"/>
              <a:t>Ayrıcalık ifadeleri: </a:t>
            </a:r>
            <a:r>
              <a:rPr lang="tr-TR" sz="2000" dirty="0"/>
              <a:t>tabii ki, rağmen, bu bilgiler ışığında vb.</a:t>
            </a:r>
          </a:p>
          <a:p>
            <a:r>
              <a:rPr lang="tr-TR" sz="2800" b="1" dirty="0"/>
              <a:t>Sebep-sonuç ifadeleri: </a:t>
            </a:r>
            <a:r>
              <a:rPr lang="tr-TR" sz="2000" dirty="0"/>
              <a:t>çünkü, sonuç olarak, böylece, buna uygun olarak vb.</a:t>
            </a:r>
          </a:p>
          <a:p>
            <a:pPr marL="0" indent="0">
              <a:buNone/>
            </a:pPr>
            <a:endParaRPr lang="tr-TR" dirty="0"/>
          </a:p>
        </p:txBody>
      </p:sp>
    </p:spTree>
    <p:extLst>
      <p:ext uri="{BB962C8B-B14F-4D97-AF65-F5344CB8AC3E}">
        <p14:creationId xmlns:p14="http://schemas.microsoft.com/office/powerpoint/2010/main" val="33165925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3</a:t>
            </a:r>
            <a:r>
              <a:rPr lang="tr-TR" dirty="0" smtClean="0"/>
              <a:t>. </a:t>
            </a:r>
            <a:r>
              <a:rPr lang="tr-TR" b="1" dirty="0" smtClean="0"/>
              <a:t>Eleştirel Dinleme</a:t>
            </a:r>
            <a:endParaRPr lang="tr-TR" b="1" dirty="0"/>
          </a:p>
        </p:txBody>
      </p:sp>
      <p:sp>
        <p:nvSpPr>
          <p:cNvPr id="3" name="İçerik Yer Tutucusu 2"/>
          <p:cNvSpPr>
            <a:spLocks noGrp="1"/>
          </p:cNvSpPr>
          <p:nvPr>
            <p:ph idx="1"/>
          </p:nvPr>
        </p:nvSpPr>
        <p:spPr/>
        <p:txBody>
          <a:bodyPr>
            <a:normAutofit fontScale="92500" lnSpcReduction="10000"/>
          </a:bodyPr>
          <a:lstStyle/>
          <a:p>
            <a:r>
              <a:rPr lang="tr-TR" sz="2800" dirty="0"/>
              <a:t>D</a:t>
            </a:r>
            <a:r>
              <a:rPr lang="tr-TR" sz="2800" dirty="0" smtClean="0"/>
              <a:t>inlediğimiz </a:t>
            </a:r>
            <a:r>
              <a:rPr lang="tr-TR" sz="2800" dirty="0"/>
              <a:t>şeyin doğru olup olmadığını belirlemektir</a:t>
            </a:r>
            <a:r>
              <a:rPr lang="tr-TR" sz="2800" dirty="0" smtClean="0"/>
              <a:t>.</a:t>
            </a:r>
          </a:p>
          <a:p>
            <a:r>
              <a:rPr lang="tr-TR" sz="2800" dirty="0" smtClean="0"/>
              <a:t>Eleştirel </a:t>
            </a:r>
            <a:r>
              <a:rPr lang="tr-TR" sz="2800" dirty="0"/>
              <a:t>dinleme yaparken kendimize </a:t>
            </a:r>
            <a:r>
              <a:rPr lang="tr-TR" sz="2800" dirty="0" smtClean="0"/>
              <a:t>soracağımız </a:t>
            </a:r>
            <a:r>
              <a:rPr lang="tr-TR" sz="2800" dirty="0"/>
              <a:t>bazı sorular</a:t>
            </a:r>
            <a:r>
              <a:rPr lang="tr-TR" sz="2800" dirty="0" smtClean="0"/>
              <a:t>:</a:t>
            </a:r>
          </a:p>
          <a:p>
            <a:pPr marL="0" indent="0">
              <a:buNone/>
            </a:pPr>
            <a:endParaRPr lang="tr-TR" sz="2800" dirty="0"/>
          </a:p>
          <a:p>
            <a:pPr marL="342900" lvl="0" indent="-342900">
              <a:buFont typeface="+mj-lt"/>
              <a:buAutoNum type="arabicPeriod"/>
            </a:pPr>
            <a:r>
              <a:rPr lang="tr-TR" sz="2800" dirty="0"/>
              <a:t>Konuşmacının söylediği sözler kendi uzmanlık alanına mı dayanıyor? </a:t>
            </a:r>
          </a:p>
          <a:p>
            <a:pPr marL="342900" lvl="0" indent="-342900">
              <a:buFont typeface="+mj-lt"/>
              <a:buAutoNum type="arabicPeriod"/>
            </a:pPr>
            <a:r>
              <a:rPr lang="tr-TR" sz="2800" dirty="0"/>
              <a:t>Verdiği bilgi hangi tarihte ortaya konulmuş bir bilgidir?</a:t>
            </a:r>
          </a:p>
          <a:p>
            <a:pPr marL="342900" lvl="0" indent="-342900">
              <a:buFont typeface="+mj-lt"/>
              <a:buAutoNum type="arabicPeriod"/>
            </a:pPr>
            <a:r>
              <a:rPr lang="tr-TR" sz="2800" dirty="0"/>
              <a:t>Konuşmacının öne sürdüğü düşüncelerle vardığı sonuç birbiriyle bağlantılı mı</a:t>
            </a:r>
            <a:r>
              <a:rPr lang="tr-TR" sz="2800" dirty="0" smtClean="0"/>
              <a:t>? </a:t>
            </a:r>
            <a:endParaRPr lang="tr-TR" sz="2800" dirty="0"/>
          </a:p>
          <a:p>
            <a:endParaRPr lang="tr-TR" dirty="0"/>
          </a:p>
        </p:txBody>
      </p:sp>
    </p:spTree>
    <p:extLst>
      <p:ext uri="{BB962C8B-B14F-4D97-AF65-F5344CB8AC3E}">
        <p14:creationId xmlns:p14="http://schemas.microsoft.com/office/powerpoint/2010/main" val="29177199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bun">
  <a:themeElements>
    <a:clrScheme name="Sabu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bu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bu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TM03457510[[fn=Sabun]]</Template>
  <TotalTime>1259</TotalTime>
  <Words>1277</Words>
  <Application>Microsoft Office PowerPoint</Application>
  <PresentationFormat>Geniş ekran</PresentationFormat>
  <Paragraphs>111</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Calibri</vt:lpstr>
      <vt:lpstr>Century Gothic</vt:lpstr>
      <vt:lpstr>Garamond</vt:lpstr>
      <vt:lpstr>Sabun</vt:lpstr>
      <vt:lpstr>Dinleme becerisinin gelişimi</vt:lpstr>
      <vt:lpstr>PowerPoint Sunusu</vt:lpstr>
      <vt:lpstr>PowerPoint Sunusu</vt:lpstr>
      <vt:lpstr>Dinleme Türleri:</vt:lpstr>
      <vt:lpstr>1. Seçerek Dinleme </vt:lpstr>
      <vt:lpstr>2. Aktif Dinleme  </vt:lpstr>
      <vt:lpstr>Etkili dinleme stratejileri:</vt:lpstr>
      <vt:lpstr>Geçiş ifadeleri ve bağlaçlar:</vt:lpstr>
      <vt:lpstr>3. Eleştirel Dinleme</vt:lpstr>
      <vt:lpstr>4. Yaratıcı Dinleme</vt:lpstr>
      <vt:lpstr>5. Empatik Dinleme</vt:lpstr>
      <vt:lpstr>Dinleme öncesinde yaptırılabilecek etkinlikler: </vt:lpstr>
      <vt:lpstr>Dinleme becerisini kazandırmaya yönelik etkinlikler: </vt:lpstr>
      <vt:lpstr>Öğrencilerin gelişimlerine uygun dinleme süreleri:</vt:lpstr>
      <vt:lpstr>Dinleme etkinlikleri: </vt:lpstr>
      <vt:lpstr>PowerPoint Sunusu</vt:lpstr>
      <vt:lpstr>Dinlenilecek/izlenilecek materyallerin içeriğinde bulunması gereken özellikler: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Dinleme becerisinin gelişimi</dc:title>
  <dc:creator>AYSEGUL_BAYRAKTAR</dc:creator>
  <cp:lastModifiedBy>AYSEGUL_BAYRAKTAR</cp:lastModifiedBy>
  <cp:revision>9</cp:revision>
  <cp:lastPrinted>2020-03-05T13:09:25Z</cp:lastPrinted>
  <dcterms:created xsi:type="dcterms:W3CDTF">2020-02-28T13:34:53Z</dcterms:created>
  <dcterms:modified xsi:type="dcterms:W3CDTF">2020-03-06T09:06:10Z</dcterms:modified>
</cp:coreProperties>
</file>