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6FCC-D782-4003-9060-FC0F48AD84F5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8A619-F8A1-4544-A6B8-D8DE00BC5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466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C584070-E5C4-4355-A4A0-6548D7351AB1}" type="datetimeFigureOut">
              <a:rPr lang="tr-TR" smtClean="0"/>
              <a:t>23.04.2018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12DAC40D-39F8-4D5C-8524-B72DA8B0ED3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XctprLNF7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pPr algn="r"/>
            <a:r>
              <a:rPr lang="tr-TR" dirty="0" smtClean="0"/>
              <a:t>Doç. Dr. Yeşim Doğan </a:t>
            </a:r>
          </a:p>
          <a:p>
            <a:pPr algn="r"/>
            <a:r>
              <a:rPr lang="tr-TR" dirty="0" smtClean="0"/>
              <a:t>Ankara Üniversitesi Biyoteknoloji Ens.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 smtClean="0"/>
              <a:t>Etİk</a:t>
            </a:r>
            <a:r>
              <a:rPr lang="tr-TR" i="1" dirty="0" smtClean="0"/>
              <a:t> </a:t>
            </a:r>
            <a:br>
              <a:rPr lang="tr-TR" i="1" dirty="0" smtClean="0"/>
            </a:br>
            <a:r>
              <a:rPr lang="tr-TR" i="1" dirty="0" smtClean="0"/>
              <a:t/>
            </a:r>
            <a:br>
              <a:rPr lang="tr-TR" i="1" dirty="0" smtClean="0"/>
            </a:br>
            <a:r>
              <a:rPr lang="tr-TR" i="1" dirty="0" smtClean="0"/>
              <a:t>7. ders: </a:t>
            </a:r>
            <a:r>
              <a:rPr lang="tr-TR" i="1" dirty="0" err="1" smtClean="0"/>
              <a:t>GDO’lar</a:t>
            </a:r>
            <a:r>
              <a:rPr lang="tr-TR" i="1" dirty="0" smtClean="0"/>
              <a:t> ve etik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9784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82880" cy="4114800"/>
          </a:xfrm>
        </p:spPr>
        <p:txBody>
          <a:bodyPr/>
          <a:lstStyle/>
          <a:p>
            <a:endParaRPr lang="tr-TR" dirty="0" smtClean="0"/>
          </a:p>
          <a:p>
            <a:pPr>
              <a:lnSpc>
                <a:spcPct val="200000"/>
              </a:lnSpc>
            </a:pPr>
            <a:endParaRPr lang="tr-TR" sz="2000" dirty="0"/>
          </a:p>
          <a:p>
            <a:pPr lvl="0" algn="ctr">
              <a:lnSpc>
                <a:spcPct val="200000"/>
              </a:lnSpc>
            </a:pPr>
            <a:r>
              <a:rPr lang="tr-TR" sz="2000" dirty="0"/>
              <a:t>Eğer GD teknolojisinin zararlı yan etkileri olduğu bulunursa, bu problemi düzeltmekten kim sorumlu olacaktır?</a:t>
            </a:r>
          </a:p>
          <a:p>
            <a:pPr>
              <a:lnSpc>
                <a:spcPct val="20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88771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algn="ctr">
              <a:lnSpc>
                <a:spcPct val="200000"/>
              </a:lnSpc>
            </a:pPr>
            <a:r>
              <a:rPr lang="tr-TR" sz="2400" dirty="0" smtClean="0"/>
              <a:t>Dünya </a:t>
            </a:r>
            <a:r>
              <a:rPr lang="tr-TR" sz="2400" dirty="0" err="1"/>
              <a:t>GDO’ların</a:t>
            </a:r>
            <a:r>
              <a:rPr lang="tr-TR" sz="2400" dirty="0"/>
              <a:t> yaratılması ve üretilmesi için tam bir </a:t>
            </a:r>
            <a:r>
              <a:rPr lang="tr-TR" sz="2400" dirty="0" err="1"/>
              <a:t>konsensusa</a:t>
            </a:r>
            <a:r>
              <a:rPr lang="tr-TR" sz="2400" dirty="0"/>
              <a:t> varabilir mi?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6331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pPr algn="ctr">
              <a:lnSpc>
                <a:spcPct val="200000"/>
              </a:lnSpc>
            </a:pPr>
            <a:endParaRPr lang="tr-TR" sz="2400" dirty="0" smtClean="0"/>
          </a:p>
          <a:p>
            <a:pPr algn="ctr">
              <a:lnSpc>
                <a:spcPct val="200000"/>
              </a:lnSpc>
            </a:pPr>
            <a:r>
              <a:rPr lang="tr-TR" sz="2400" dirty="0" smtClean="0"/>
              <a:t>Kamu </a:t>
            </a:r>
            <a:r>
              <a:rPr lang="tr-TR" sz="2400" dirty="0"/>
              <a:t>haklarını kim korumaktadır ve insanlar bunun layığı ile yapılacağı konusuna güven duyabilirler mi?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40196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568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endParaRPr lang="tr-TR" dirty="0"/>
          </a:p>
          <a:p>
            <a:r>
              <a:rPr lang="tr-TR" dirty="0"/>
              <a:t>https://www.youtube.com/watch?v=9UTM8CpOON4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5199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980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587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30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587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86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980728"/>
            <a:ext cx="7924800" cy="532859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400" i="1" dirty="0" smtClean="0"/>
              <a:t>Gıda Biyoteknolojisi ve GDO ürünlerin 5 etkisi;</a:t>
            </a:r>
          </a:p>
          <a:p>
            <a:endParaRPr lang="tr-TR" sz="2400" i="1" dirty="0"/>
          </a:p>
          <a:p>
            <a:pPr lvl="1"/>
            <a:r>
              <a:rPr lang="tr-TR" sz="2400" i="1" dirty="0" smtClean="0"/>
              <a:t>İnsan sağlığına </a:t>
            </a:r>
          </a:p>
          <a:p>
            <a:pPr lvl="1"/>
            <a:r>
              <a:rPr lang="tr-TR" sz="2400" i="1" dirty="0" smtClean="0"/>
              <a:t>Diğer hayvanlar üzerine </a:t>
            </a:r>
          </a:p>
          <a:p>
            <a:pPr lvl="1"/>
            <a:r>
              <a:rPr lang="tr-TR" sz="2400" i="1" dirty="0" smtClean="0"/>
              <a:t>Çevreye </a:t>
            </a:r>
          </a:p>
          <a:p>
            <a:pPr lvl="1"/>
            <a:r>
              <a:rPr lang="tr-TR" sz="2400" i="1" dirty="0" smtClean="0"/>
              <a:t>Çiftçiler </a:t>
            </a:r>
          </a:p>
          <a:p>
            <a:pPr lvl="1"/>
            <a:r>
              <a:rPr lang="tr-TR" sz="2400" i="1" dirty="0" smtClean="0"/>
              <a:t>Güç dengeleri  </a:t>
            </a:r>
          </a:p>
        </p:txBody>
      </p:sp>
    </p:spTree>
    <p:extLst>
      <p:ext uri="{BB962C8B-B14F-4D97-AF65-F5344CB8AC3E}">
        <p14:creationId xmlns:p14="http://schemas.microsoft.com/office/powerpoint/2010/main" val="2836425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447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183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6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404664"/>
            <a:ext cx="7924800" cy="5832648"/>
          </a:xfrm>
        </p:spPr>
        <p:txBody>
          <a:bodyPr>
            <a:normAutofit/>
          </a:bodyPr>
          <a:lstStyle/>
          <a:p>
            <a:endParaRPr lang="tr-TR" sz="1800" dirty="0" smtClean="0"/>
          </a:p>
          <a:p>
            <a:r>
              <a:rPr lang="tr-TR" sz="1800" dirty="0" smtClean="0"/>
              <a:t>1. İnsan genlerinin işlevleri </a:t>
            </a:r>
          </a:p>
          <a:p>
            <a:r>
              <a:rPr lang="tr-TR" sz="1800" dirty="0" smtClean="0"/>
              <a:t>2. Büyüme hormonu eklenen hayvanlar</a:t>
            </a:r>
            <a:endParaRPr lang="tr-TR" sz="1800" dirty="0"/>
          </a:p>
          <a:p>
            <a:r>
              <a:rPr lang="tr-TR" sz="1800" dirty="0" smtClean="0"/>
              <a:t>3. Daha </a:t>
            </a:r>
            <a:r>
              <a:rPr lang="tr-TR" sz="1800" dirty="0"/>
              <a:t>besleyici </a:t>
            </a:r>
            <a:r>
              <a:rPr lang="tr-TR" sz="1800" dirty="0" smtClean="0"/>
              <a:t>ürünler</a:t>
            </a:r>
            <a:endParaRPr lang="tr-TR" sz="1800" dirty="0"/>
          </a:p>
          <a:p>
            <a:r>
              <a:rPr lang="tr-TR" sz="1800" dirty="0"/>
              <a:t>4</a:t>
            </a:r>
            <a:r>
              <a:rPr lang="tr-TR" sz="1800" dirty="0" smtClean="0"/>
              <a:t>. Hayvan sütünde ilaç </a:t>
            </a:r>
            <a:r>
              <a:rPr lang="tr-TR" sz="1800" dirty="0"/>
              <a:t>	</a:t>
            </a:r>
            <a:endParaRPr lang="tr-TR" sz="1800" dirty="0" smtClean="0"/>
          </a:p>
          <a:p>
            <a:r>
              <a:rPr lang="tr-TR" sz="1800" dirty="0" smtClean="0"/>
              <a:t>5. İlaç üreten bitkiler</a:t>
            </a:r>
          </a:p>
          <a:p>
            <a:r>
              <a:rPr lang="tr-TR" sz="1800" dirty="0" smtClean="0"/>
              <a:t>6. Yenilebilir aşılar</a:t>
            </a:r>
          </a:p>
          <a:p>
            <a:r>
              <a:rPr lang="tr-TR" sz="1800" dirty="0" smtClean="0"/>
              <a:t>7. Herbisit dirençli bitkiler</a:t>
            </a:r>
          </a:p>
          <a:p>
            <a:r>
              <a:rPr lang="tr-TR" sz="1800" dirty="0" smtClean="0"/>
              <a:t>8. Böcek dirençli bitkiler</a:t>
            </a:r>
          </a:p>
          <a:p>
            <a:r>
              <a:rPr lang="tr-TR" sz="1800" dirty="0" smtClean="0"/>
              <a:t>9. Çabuk </a:t>
            </a:r>
            <a:r>
              <a:rPr lang="tr-TR" sz="1800" dirty="0"/>
              <a:t>bozulmayan meyveler </a:t>
            </a:r>
            <a:endParaRPr lang="tr-TR" sz="1800" dirty="0" smtClean="0"/>
          </a:p>
          <a:p>
            <a:r>
              <a:rPr lang="tr-TR" sz="1800" dirty="0" smtClean="0"/>
              <a:t>10. Hastalık </a:t>
            </a:r>
            <a:r>
              <a:rPr lang="tr-TR" sz="1800" dirty="0"/>
              <a:t>dirençli ekinler ve hayvanlar </a:t>
            </a:r>
            <a:endParaRPr lang="tr-TR" sz="1800" dirty="0" smtClean="0"/>
          </a:p>
          <a:p>
            <a:r>
              <a:rPr lang="tr-TR" sz="1800" dirty="0" smtClean="0"/>
              <a:t>11. Marjinal </a:t>
            </a:r>
            <a:r>
              <a:rPr lang="tr-TR" sz="1800" dirty="0"/>
              <a:t>iklimlerde gelişebilen </a:t>
            </a:r>
            <a:r>
              <a:rPr lang="tr-TR" sz="1800" dirty="0" smtClean="0"/>
              <a:t>bitkiler </a:t>
            </a:r>
          </a:p>
          <a:p>
            <a:r>
              <a:rPr lang="tr-TR" sz="1800" dirty="0" smtClean="0"/>
              <a:t>12. Kirli </a:t>
            </a:r>
            <a:r>
              <a:rPr lang="tr-TR" sz="1800" dirty="0"/>
              <a:t>topraklarda kirleticileri yok edecek </a:t>
            </a:r>
            <a:r>
              <a:rPr lang="tr-TR" sz="1800" dirty="0" smtClean="0"/>
              <a:t>bitkiler</a:t>
            </a:r>
            <a:endParaRPr lang="tr-TR" sz="1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63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Bt</a:t>
            </a:r>
            <a:r>
              <a:rPr lang="tr-TR" dirty="0" smtClean="0"/>
              <a:t> toksini böcekleri öldürüyor /</a:t>
            </a:r>
            <a:r>
              <a:rPr lang="tr-TR" dirty="0" err="1" smtClean="0"/>
              <a:t>insektisit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İnsan ve hayvanlara zararsız..</a:t>
            </a:r>
          </a:p>
          <a:p>
            <a:endParaRPr lang="tr-TR" dirty="0"/>
          </a:p>
          <a:p>
            <a:r>
              <a:rPr lang="tr-TR" dirty="0" err="1" smtClean="0"/>
              <a:t>Bt</a:t>
            </a:r>
            <a:r>
              <a:rPr lang="tr-TR" dirty="0" smtClean="0"/>
              <a:t> toksini üreten gen bulunursa bitkiye nakledilebilir  </a:t>
            </a:r>
          </a:p>
          <a:p>
            <a:endParaRPr lang="tr-TR" dirty="0"/>
          </a:p>
          <a:p>
            <a:r>
              <a:rPr lang="tr-TR" dirty="0" smtClean="0"/>
              <a:t>5-7 yıllık çalışma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80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pPr marL="0" lvl="0" indent="0" algn="ctr">
              <a:lnSpc>
                <a:spcPct val="200000"/>
              </a:lnSpc>
              <a:buNone/>
            </a:pPr>
            <a:r>
              <a:rPr lang="tr-TR" sz="2400" b="1" dirty="0" err="1"/>
              <a:t>GDO’ların</a:t>
            </a:r>
            <a:r>
              <a:rPr lang="tr-TR" sz="2400" b="1" dirty="0"/>
              <a:t> üretilmesi doğanın ya da yaratanın isteklerine karşı mıdır? </a:t>
            </a:r>
            <a:endParaRPr lang="tr-TR" sz="2400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9540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endParaRPr lang="tr-TR" sz="2400" dirty="0" smtClean="0"/>
          </a:p>
          <a:p>
            <a:pPr marL="0" indent="0" algn="ctr">
              <a:lnSpc>
                <a:spcPct val="200000"/>
              </a:lnSpc>
              <a:buNone/>
            </a:pPr>
            <a:r>
              <a:rPr lang="tr-TR" sz="2400" dirty="0" smtClean="0"/>
              <a:t>Bir </a:t>
            </a:r>
            <a:r>
              <a:rPr lang="tr-TR" sz="2400" dirty="0"/>
              <a:t>organizmanın genlerini değiştirmek ahlaki olarak kabul edilebilir mi?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7157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11560" y="188640"/>
            <a:ext cx="7924800" cy="568863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pPr>
              <a:lnSpc>
                <a:spcPct val="200000"/>
              </a:lnSpc>
            </a:pPr>
            <a:r>
              <a:rPr lang="tr-TR" sz="2000" dirty="0" smtClean="0"/>
              <a:t>GD </a:t>
            </a:r>
            <a:r>
              <a:rPr lang="tr-TR" sz="2000" dirty="0"/>
              <a:t>teknolojisinin zararlı olduğunu belirlemek için hiç şansımız var mı? 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Bugün </a:t>
            </a:r>
            <a:r>
              <a:rPr lang="tr-TR" sz="2000" dirty="0"/>
              <a:t>ki anlayışımız doğrultusunda GD teknolojisinin kullanılması riskli değil midir? Kamunun bu riski alıp almama konusunda söz hakkı yok mudur? 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GDO </a:t>
            </a:r>
            <a:r>
              <a:rPr lang="tr-TR" sz="2000" dirty="0"/>
              <a:t>ürünleri belirli bir şekilde etiketlenmeli midir? </a:t>
            </a:r>
            <a:endParaRPr lang="tr-TR" sz="2000" dirty="0" smtClean="0"/>
          </a:p>
          <a:p>
            <a:pPr>
              <a:lnSpc>
                <a:spcPct val="200000"/>
              </a:lnSpc>
            </a:pPr>
            <a:r>
              <a:rPr lang="tr-TR" sz="2000" dirty="0" smtClean="0"/>
              <a:t>Ne detayda etiket anlamlı?</a:t>
            </a:r>
            <a:endParaRPr lang="tr-TR" sz="2000" dirty="0"/>
          </a:p>
          <a:p>
            <a:pPr>
              <a:lnSpc>
                <a:spcPct val="20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27854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https</a:t>
            </a:r>
            <a:r>
              <a:rPr lang="tr-TR" dirty="0"/>
              <a:t>://www.youtube.com/watch?v=3XctprLNF7o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5547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sz="2000" dirty="0" smtClean="0"/>
              <a:t>Eğer </a:t>
            </a:r>
            <a:r>
              <a:rPr lang="tr-TR" sz="2000" dirty="0"/>
              <a:t>aç insanları doyurabilecek güce sahip olacaksak doğal çevre ile ilgili risk alabilir </a:t>
            </a:r>
            <a:r>
              <a:rPr lang="tr-TR" sz="2000" dirty="0" smtClean="0"/>
              <a:t>miyiz?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Dünyanın gelecekteki gıda sorunun tek çares</a:t>
            </a:r>
            <a:r>
              <a:rPr lang="tr-TR" sz="2000" dirty="0" smtClean="0"/>
              <a:t>i GDO ise bunun hala etik olarak tartışılmasına gerek var mı?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54598629"/>
      </p:ext>
    </p:extLst>
  </p:cSld>
  <p:clrMapOvr>
    <a:masterClrMapping/>
  </p:clrMapOvr>
</p:sld>
</file>

<file path=ppt/theme/theme1.xml><?xml version="1.0" encoding="utf-8"?>
<a:theme xmlns:a="http://schemas.openxmlformats.org/drawingml/2006/main" name="Ufuk">
  <a:themeElements>
    <a:clrScheme name="Ufuk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yeşim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Ufuk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1051</TotalTime>
  <Words>218</Words>
  <Application>Microsoft Office PowerPoint</Application>
  <PresentationFormat>Ekran Gösterisi (4:3)</PresentationFormat>
  <Paragraphs>69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Ufuk</vt:lpstr>
      <vt:lpstr>Etİk   7. ders: GDO’lar ve etik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yeşim</dc:creator>
  <cp:lastModifiedBy>Yeşim Doğan</cp:lastModifiedBy>
  <cp:revision>22</cp:revision>
  <dcterms:created xsi:type="dcterms:W3CDTF">2018-04-12T05:54:53Z</dcterms:created>
  <dcterms:modified xsi:type="dcterms:W3CDTF">2018-04-23T18:18:42Z</dcterms:modified>
</cp:coreProperties>
</file>