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2" r:id="rId12"/>
    <p:sldId id="273" r:id="rId13"/>
    <p:sldId id="274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6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589213" y="3143794"/>
            <a:ext cx="8915399" cy="1302661"/>
          </a:xfrm>
        </p:spPr>
        <p:txBody>
          <a:bodyPr/>
          <a:lstStyle/>
          <a:p>
            <a:r>
              <a:rPr lang="tr-TR" dirty="0" smtClean="0"/>
              <a:t>Matematik Öğretimi 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r"/>
            <a:r>
              <a:rPr lang="tr-TR" sz="2400" b="1" dirty="0" smtClean="0">
                <a:solidFill>
                  <a:schemeClr val="bg2">
                    <a:lumMod val="25000"/>
                  </a:schemeClr>
                </a:solidFill>
              </a:rPr>
              <a:t>Sayı Hissi ve Sayı Kavramının </a:t>
            </a:r>
            <a:r>
              <a:rPr lang="tr-TR" sz="2400" b="1" dirty="0" smtClean="0">
                <a:solidFill>
                  <a:schemeClr val="bg2">
                    <a:lumMod val="25000"/>
                  </a:schemeClr>
                </a:solidFill>
              </a:rPr>
              <a:t>Gelişimi</a:t>
            </a:r>
          </a:p>
          <a:p>
            <a:pPr algn="r"/>
            <a:r>
              <a:rPr lang="tr-TR" sz="2400" b="1" dirty="0" smtClean="0">
                <a:solidFill>
                  <a:schemeClr val="bg2">
                    <a:lumMod val="25000"/>
                  </a:schemeClr>
                </a:solidFill>
              </a:rPr>
              <a:t>Kaynak: </a:t>
            </a:r>
            <a:r>
              <a:rPr lang="tr-TR" sz="2400" dirty="0"/>
              <a:t>Van De </a:t>
            </a:r>
            <a:r>
              <a:rPr lang="tr-TR" sz="2400" dirty="0" err="1"/>
              <a:t>Wale</a:t>
            </a:r>
            <a:r>
              <a:rPr lang="tr-TR" sz="2400" dirty="0"/>
              <a:t> (2012). İlkokul ve Ortaokul Matematiği Gelişimsel Yaklaşımla Öğretim (Çev. Ed. Soner Durmuş), Nobel Akademik Yayıncılık, Ankara. </a:t>
            </a:r>
            <a:endParaRPr lang="tr-TR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169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69559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bg2">
                    <a:lumMod val="25000"/>
                  </a:schemeClr>
                </a:solidFill>
              </a:rPr>
              <a:t>Daha Fazla – Daha Az</a:t>
            </a:r>
            <a:br>
              <a:rPr lang="tr-TR" sz="28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tr-TR" sz="2800" b="1" dirty="0" smtClean="0">
                <a:solidFill>
                  <a:schemeClr val="bg2">
                    <a:lumMod val="25000"/>
                  </a:schemeClr>
                </a:solidFill>
              </a:rPr>
              <a:t>(10-20 arasındaki sayılar ile)</a:t>
            </a:r>
            <a:endParaRPr lang="tr-TR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2159726"/>
            <a:ext cx="5508982" cy="3778250"/>
          </a:xfrm>
        </p:spPr>
      </p:pic>
    </p:spTree>
    <p:extLst>
      <p:ext uri="{BB962C8B-B14F-4D97-AF65-F5344CB8AC3E}">
        <p14:creationId xmlns:p14="http://schemas.microsoft.com/office/powerpoint/2010/main" val="392451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445933"/>
          </a:xfrm>
        </p:spPr>
        <p:txBody>
          <a:bodyPr>
            <a:normAutofit/>
          </a:bodyPr>
          <a:lstStyle/>
          <a:p>
            <a:r>
              <a:rPr lang="tr-TR" sz="2000" b="1" dirty="0" smtClean="0"/>
              <a:t>Öğretim programından</a:t>
            </a:r>
            <a:endParaRPr lang="tr-TR" sz="2000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6816" y="1206230"/>
            <a:ext cx="9247795" cy="52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0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887" y="1225685"/>
            <a:ext cx="7209156" cy="461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5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Basamak Kavramının Gelişimi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27914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Gruplama, basamak ve sayı ilişkisi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523982"/>
            <a:ext cx="8915400" cy="2997485"/>
          </a:xfrm>
        </p:spPr>
      </p:pic>
    </p:spTree>
    <p:extLst>
      <p:ext uri="{BB962C8B-B14F-4D97-AF65-F5344CB8AC3E}">
        <p14:creationId xmlns:p14="http://schemas.microsoft.com/office/powerpoint/2010/main" val="143393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718307"/>
          </a:xfrm>
        </p:spPr>
        <p:txBody>
          <a:bodyPr/>
          <a:lstStyle/>
          <a:p>
            <a:r>
              <a:rPr lang="tr-TR" dirty="0" smtClean="0"/>
              <a:t>Kullanılabilecek modeller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342417"/>
            <a:ext cx="3998252" cy="4569433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557" y="1342417"/>
            <a:ext cx="4124528" cy="4569433"/>
          </a:xfrm>
        </p:spPr>
      </p:pic>
    </p:spTree>
    <p:extLst>
      <p:ext uri="{BB962C8B-B14F-4D97-AF65-F5344CB8AC3E}">
        <p14:creationId xmlns:p14="http://schemas.microsoft.com/office/powerpoint/2010/main" val="1168445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095" y="1108953"/>
            <a:ext cx="3405473" cy="4802897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913" y="1108953"/>
            <a:ext cx="4162161" cy="4794960"/>
          </a:xfrm>
        </p:spPr>
      </p:pic>
    </p:spTree>
    <p:extLst>
      <p:ext uri="{BB962C8B-B14F-4D97-AF65-F5344CB8AC3E}">
        <p14:creationId xmlns:p14="http://schemas.microsoft.com/office/powerpoint/2010/main" val="2882988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21030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>Sayıların çoklu gösterimini içeren etkinlikler</a:t>
            </a:r>
            <a:endParaRPr lang="tr-TR" sz="3200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6" y="1536970"/>
            <a:ext cx="8302054" cy="4374880"/>
          </a:xfrm>
        </p:spPr>
      </p:pic>
    </p:spTree>
    <p:extLst>
      <p:ext uri="{BB962C8B-B14F-4D97-AF65-F5344CB8AC3E}">
        <p14:creationId xmlns:p14="http://schemas.microsoft.com/office/powerpoint/2010/main" val="3678665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860" y="894945"/>
            <a:ext cx="6225702" cy="5016905"/>
          </a:xfrm>
        </p:spPr>
      </p:pic>
    </p:spTree>
    <p:extLst>
      <p:ext uri="{BB962C8B-B14F-4D97-AF65-F5344CB8AC3E}">
        <p14:creationId xmlns:p14="http://schemas.microsoft.com/office/powerpoint/2010/main" val="2106197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983" y="1011677"/>
            <a:ext cx="5778230" cy="4900173"/>
          </a:xfrm>
        </p:spPr>
      </p:pic>
    </p:spTree>
    <p:extLst>
      <p:ext uri="{BB962C8B-B14F-4D97-AF65-F5344CB8AC3E}">
        <p14:creationId xmlns:p14="http://schemas.microsoft.com/office/powerpoint/2010/main" val="1540853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76673"/>
          </a:xfrm>
        </p:spPr>
        <p:txBody>
          <a:bodyPr/>
          <a:lstStyle/>
          <a:p>
            <a:r>
              <a:rPr lang="tr-TR" b="1" dirty="0" smtClean="0"/>
              <a:t>Sayı ve Basamak Kavramının Gelişimi</a:t>
            </a:r>
            <a:endParaRPr lang="tr-TR" b="1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8860" y="1575880"/>
            <a:ext cx="8217268" cy="464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9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21216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bg2">
                    <a:lumMod val="25000"/>
                  </a:schemeClr>
                </a:solidFill>
              </a:rPr>
              <a:t>Daha Fazla – Daha Az - Aynı</a:t>
            </a:r>
            <a:endParaRPr lang="tr-TR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698580"/>
            <a:ext cx="6080039" cy="4535487"/>
          </a:xfrm>
        </p:spPr>
      </p:pic>
    </p:spTree>
    <p:extLst>
      <p:ext uri="{BB962C8B-B14F-4D97-AF65-F5344CB8AC3E}">
        <p14:creationId xmlns:p14="http://schemas.microsoft.com/office/powerpoint/2010/main" val="3912610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586381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bg2">
                    <a:lumMod val="25000"/>
                  </a:schemeClr>
                </a:solidFill>
              </a:rPr>
              <a:t>Üzerine ve Geri Sayma</a:t>
            </a:r>
            <a:endParaRPr lang="tr-TR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1515291"/>
            <a:ext cx="4313237" cy="4571999"/>
          </a:xfrm>
        </p:spPr>
      </p:pic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5" y="1959429"/>
            <a:ext cx="4313238" cy="3528929"/>
          </a:xfrm>
        </p:spPr>
      </p:pic>
    </p:spTree>
    <p:extLst>
      <p:ext uri="{BB962C8B-B14F-4D97-AF65-F5344CB8AC3E}">
        <p14:creationId xmlns:p14="http://schemas.microsoft.com/office/powerpoint/2010/main" val="2590132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82176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bg2">
                    <a:lumMod val="25000"/>
                  </a:schemeClr>
                </a:solidFill>
              </a:rPr>
              <a:t>1. </a:t>
            </a:r>
            <a:r>
              <a:rPr lang="tr-TR" sz="2800" b="1" dirty="0" err="1" smtClean="0">
                <a:solidFill>
                  <a:schemeClr val="bg2">
                    <a:lumMod val="25000"/>
                  </a:schemeClr>
                </a:solidFill>
              </a:rPr>
              <a:t>Örüntülü</a:t>
            </a:r>
            <a:r>
              <a:rPr lang="tr-TR" sz="2800" b="1" dirty="0" smtClean="0">
                <a:solidFill>
                  <a:schemeClr val="bg2">
                    <a:lumMod val="25000"/>
                  </a:schemeClr>
                </a:solidFill>
              </a:rPr>
              <a:t> Kümeyi Tanıma</a:t>
            </a:r>
            <a:endParaRPr lang="tr-TR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3006838"/>
            <a:ext cx="3419701" cy="2031774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692" y="1306286"/>
            <a:ext cx="3530154" cy="4597627"/>
          </a:xfrm>
        </p:spPr>
      </p:pic>
    </p:spTree>
    <p:extLst>
      <p:ext uri="{BB962C8B-B14F-4D97-AF65-F5344CB8AC3E}">
        <p14:creationId xmlns:p14="http://schemas.microsoft.com/office/powerpoint/2010/main" val="834442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64759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bg2">
                    <a:lumMod val="25000"/>
                  </a:schemeClr>
                </a:solidFill>
              </a:rPr>
              <a:t>2. Bir-İki Fazlası, Bir-İki Eksiği</a:t>
            </a:r>
            <a:endParaRPr lang="tr-TR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3143153"/>
            <a:ext cx="4313237" cy="1759144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731" y="1550126"/>
            <a:ext cx="3700526" cy="4353787"/>
          </a:xfrm>
        </p:spPr>
      </p:pic>
    </p:spTree>
    <p:extLst>
      <p:ext uri="{BB962C8B-B14F-4D97-AF65-F5344CB8AC3E}">
        <p14:creationId xmlns:p14="http://schemas.microsoft.com/office/powerpoint/2010/main" val="2940612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56896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bg2">
                    <a:lumMod val="25000"/>
                  </a:schemeClr>
                </a:solidFill>
              </a:rPr>
              <a:t>3. Sayıları 5’e ve 10’a Göre Konumlandırma</a:t>
            </a:r>
            <a:endParaRPr lang="tr-TR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956" y="1590413"/>
            <a:ext cx="4313237" cy="2060463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956" y="4048215"/>
            <a:ext cx="4377644" cy="2585615"/>
          </a:xfr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67" y="2254749"/>
            <a:ext cx="4752867" cy="376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26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bg2">
                    <a:lumMod val="25000"/>
                  </a:schemeClr>
                </a:solidFill>
              </a:rPr>
              <a:t>4. Parça – Bütün İlişkileri</a:t>
            </a:r>
            <a:endParaRPr lang="tr-TR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" name="İçerik Yer Tutucusu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4" y="3192829"/>
            <a:ext cx="3498078" cy="1659791"/>
          </a:xfrm>
        </p:spPr>
      </p:pic>
      <p:pic>
        <p:nvPicPr>
          <p:cNvPr id="12" name="İçerik Yer Tutucusu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977" y="1332411"/>
            <a:ext cx="4276588" cy="4571502"/>
          </a:xfrm>
        </p:spPr>
      </p:pic>
    </p:spTree>
    <p:extLst>
      <p:ext uri="{BB962C8B-B14F-4D97-AF65-F5344CB8AC3E}">
        <p14:creationId xmlns:p14="http://schemas.microsoft.com/office/powerpoint/2010/main" val="3358174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47341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bg2">
                    <a:lumMod val="25000"/>
                  </a:schemeClr>
                </a:solidFill>
              </a:rPr>
              <a:t>Eksik Parça Etkinlikleri</a:t>
            </a:r>
            <a:endParaRPr lang="tr-TR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534700"/>
            <a:ext cx="4258491" cy="4734201"/>
          </a:xfrm>
        </p:spPr>
      </p:pic>
    </p:spTree>
    <p:extLst>
      <p:ext uri="{BB962C8B-B14F-4D97-AF65-F5344CB8AC3E}">
        <p14:creationId xmlns:p14="http://schemas.microsoft.com/office/powerpoint/2010/main" val="4288930999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99</TotalTime>
  <Words>106</Words>
  <Application>Microsoft Office PowerPoint</Application>
  <PresentationFormat>Geniş ekran</PresentationFormat>
  <Paragraphs>17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Duman</vt:lpstr>
      <vt:lpstr>Matematik Öğretimi I</vt:lpstr>
      <vt:lpstr>Sayı ve Basamak Kavramının Gelişimi</vt:lpstr>
      <vt:lpstr>Daha Fazla – Daha Az - Aynı</vt:lpstr>
      <vt:lpstr>Üzerine ve Geri Sayma</vt:lpstr>
      <vt:lpstr>1. Örüntülü Kümeyi Tanıma</vt:lpstr>
      <vt:lpstr>2. Bir-İki Fazlası, Bir-İki Eksiği</vt:lpstr>
      <vt:lpstr>3. Sayıları 5’e ve 10’a Göre Konumlandırma</vt:lpstr>
      <vt:lpstr>4. Parça – Bütün İlişkileri</vt:lpstr>
      <vt:lpstr>Eksik Parça Etkinlikleri</vt:lpstr>
      <vt:lpstr>Daha Fazla – Daha Az (10-20 arasındaki sayılar ile)</vt:lpstr>
      <vt:lpstr>Öğretim programından</vt:lpstr>
      <vt:lpstr>PowerPoint Sunusu</vt:lpstr>
      <vt:lpstr>Basamak Kavramının Gelişimi</vt:lpstr>
      <vt:lpstr>Gruplama, basamak ve sayı ilişkisi</vt:lpstr>
      <vt:lpstr>Kullanılabilecek modeller</vt:lpstr>
      <vt:lpstr>PowerPoint Sunusu</vt:lpstr>
      <vt:lpstr>Sayıların çoklu gösterimini içeren etkinlikler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 Öğretimi I</dc:title>
  <dc:creator>user</dc:creator>
  <cp:lastModifiedBy>ea</cp:lastModifiedBy>
  <cp:revision>12</cp:revision>
  <dcterms:created xsi:type="dcterms:W3CDTF">2016-12-08T18:59:32Z</dcterms:created>
  <dcterms:modified xsi:type="dcterms:W3CDTF">2018-04-09T12:55:15Z</dcterms:modified>
</cp:coreProperties>
</file>