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85" r:id="rId2"/>
    <p:sldId id="319" r:id="rId3"/>
    <p:sldId id="320" r:id="rId4"/>
    <p:sldId id="321" r:id="rId5"/>
    <p:sldId id="322" r:id="rId6"/>
    <p:sldId id="318" r:id="rId7"/>
    <p:sldId id="257" r:id="rId8"/>
    <p:sldId id="258" r:id="rId9"/>
    <p:sldId id="259" r:id="rId10"/>
    <p:sldId id="260" r:id="rId11"/>
    <p:sldId id="261" r:id="rId12"/>
    <p:sldId id="262" r:id="rId13"/>
    <p:sldId id="263" r:id="rId14"/>
    <p:sldId id="323" r:id="rId15"/>
    <p:sldId id="264" r:id="rId16"/>
    <p:sldId id="265" r:id="rId17"/>
    <p:sldId id="270" r:id="rId18"/>
    <p:sldId id="271" r:id="rId19"/>
    <p:sldId id="272" r:id="rId20"/>
    <p:sldId id="273" r:id="rId21"/>
    <p:sldId id="274" r:id="rId22"/>
    <p:sldId id="275" r:id="rId23"/>
    <p:sldId id="269"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40"/>
    <p:restoredTop sz="94681"/>
  </p:normalViewPr>
  <p:slideViewPr>
    <p:cSldViewPr snapToGrid="0" snapToObjects="1">
      <p:cViewPr varScale="1">
        <p:scale>
          <a:sx n="114" d="100"/>
          <a:sy n="114" d="100"/>
        </p:scale>
        <p:origin x="4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1/28/20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1/28/20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1/28/20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1/28/20</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5125305" y="1488985"/>
            <a:ext cx="6264350" cy="1696853"/>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5118447" y="4351687"/>
            <a:ext cx="6265588" cy="1704060"/>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1/28/20</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1/28/20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1/28/20</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1/28/20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1/28/20</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1/28/20</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btecer@ankara.edu.tr" TargetMode="External"/><Relationship Id="rId2" Type="http://schemas.openxmlformats.org/officeDocument/2006/relationships/image" Target="../media/image1.tif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E0A9224-C5F2-3F43-956A-7A52B05D1FE3}"/>
              </a:ext>
            </a:extLst>
          </p:cNvPr>
          <p:cNvSpPr>
            <a:spLocks noGrp="1"/>
          </p:cNvSpPr>
          <p:nvPr>
            <p:ph type="ctrTitle"/>
          </p:nvPr>
        </p:nvSpPr>
        <p:spPr>
          <a:xfrm>
            <a:off x="1840933" y="2273337"/>
            <a:ext cx="8679915" cy="1748729"/>
          </a:xfrm>
        </p:spPr>
        <p:txBody>
          <a:bodyPr>
            <a:normAutofit/>
          </a:bodyPr>
          <a:lstStyle/>
          <a:p>
            <a:r>
              <a:rPr lang="tr-TR" sz="4000" dirty="0">
                <a:latin typeface="+mn-lt"/>
              </a:rPr>
              <a:t>GIDALARDA TEMEL İŞLEMLER</a:t>
            </a:r>
          </a:p>
        </p:txBody>
      </p:sp>
      <p:sp>
        <p:nvSpPr>
          <p:cNvPr id="3" name="Alt Başlık 2">
            <a:extLst>
              <a:ext uri="{FF2B5EF4-FFF2-40B4-BE49-F238E27FC236}">
                <a16:creationId xmlns:a16="http://schemas.microsoft.com/office/drawing/2014/main" id="{4D10820E-DE30-4E45-AC89-83B4E883FAF9}"/>
              </a:ext>
            </a:extLst>
          </p:cNvPr>
          <p:cNvSpPr>
            <a:spLocks noGrp="1"/>
          </p:cNvSpPr>
          <p:nvPr>
            <p:ph type="subTitle" idx="1"/>
          </p:nvPr>
        </p:nvSpPr>
        <p:spPr>
          <a:xfrm>
            <a:off x="1847421" y="2479095"/>
            <a:ext cx="8673427" cy="1322587"/>
          </a:xfrm>
        </p:spPr>
        <p:txBody>
          <a:bodyPr>
            <a:normAutofit/>
          </a:bodyPr>
          <a:lstStyle/>
          <a:p>
            <a:r>
              <a:rPr lang="tr-TR" dirty="0"/>
              <a:t>ANKARA ÜNİVERSİTESİ</a:t>
            </a:r>
          </a:p>
          <a:p>
            <a:r>
              <a:rPr lang="tr-TR" dirty="0"/>
              <a:t>KALECİK MESLEK YÜKSEKOKULU</a:t>
            </a:r>
          </a:p>
        </p:txBody>
      </p:sp>
      <p:pic>
        <p:nvPicPr>
          <p:cNvPr id="5" name="Resim 4">
            <a:extLst>
              <a:ext uri="{FF2B5EF4-FFF2-40B4-BE49-F238E27FC236}">
                <a16:creationId xmlns:a16="http://schemas.microsoft.com/office/drawing/2014/main" id="{458212E1-A95E-4A45-A18B-E1B8E56F6364}"/>
              </a:ext>
            </a:extLst>
          </p:cNvPr>
          <p:cNvPicPr>
            <a:picLocks noChangeAspect="1"/>
          </p:cNvPicPr>
          <p:nvPr/>
        </p:nvPicPr>
        <p:blipFill>
          <a:blip r:embed="rId2"/>
          <a:stretch>
            <a:fillRect/>
          </a:stretch>
        </p:blipFill>
        <p:spPr>
          <a:xfrm>
            <a:off x="0" y="5319132"/>
            <a:ext cx="2347387" cy="1515402"/>
          </a:xfrm>
          <a:prstGeom prst="rect">
            <a:avLst/>
          </a:prstGeom>
        </p:spPr>
      </p:pic>
      <p:pic>
        <p:nvPicPr>
          <p:cNvPr id="6" name="Resim 5">
            <a:extLst>
              <a:ext uri="{FF2B5EF4-FFF2-40B4-BE49-F238E27FC236}">
                <a16:creationId xmlns:a16="http://schemas.microsoft.com/office/drawing/2014/main" id="{E0FA8D5D-6A9E-1440-9379-0934D6B552F6}"/>
              </a:ext>
            </a:extLst>
          </p:cNvPr>
          <p:cNvPicPr>
            <a:picLocks noChangeAspect="1"/>
          </p:cNvPicPr>
          <p:nvPr/>
        </p:nvPicPr>
        <p:blipFill>
          <a:blip r:embed="rId2"/>
          <a:stretch>
            <a:fillRect/>
          </a:stretch>
        </p:blipFill>
        <p:spPr>
          <a:xfrm>
            <a:off x="10520848" y="7643"/>
            <a:ext cx="1671151" cy="1174386"/>
          </a:xfrm>
          <a:prstGeom prst="rect">
            <a:avLst/>
          </a:prstGeom>
        </p:spPr>
      </p:pic>
      <p:sp>
        <p:nvSpPr>
          <p:cNvPr id="7" name="Dikdörtgen 6">
            <a:extLst>
              <a:ext uri="{FF2B5EF4-FFF2-40B4-BE49-F238E27FC236}">
                <a16:creationId xmlns:a16="http://schemas.microsoft.com/office/drawing/2014/main" id="{6848B03F-8D95-5E4D-AE2E-417EC11F17CB}"/>
              </a:ext>
            </a:extLst>
          </p:cNvPr>
          <p:cNvSpPr/>
          <p:nvPr/>
        </p:nvSpPr>
        <p:spPr>
          <a:xfrm>
            <a:off x="3621398" y="4366387"/>
            <a:ext cx="4955587" cy="646331"/>
          </a:xfrm>
          <a:prstGeom prst="rect">
            <a:avLst/>
          </a:prstGeom>
        </p:spPr>
        <p:txBody>
          <a:bodyPr wrap="none">
            <a:spAutoFit/>
          </a:bodyPr>
          <a:lstStyle/>
          <a:p>
            <a:r>
              <a:rPr lang="tr-TR" dirty="0"/>
              <a:t>ÖĞRETİM GÖREVLİSİ NİLGÜN BAŞAK TECER</a:t>
            </a:r>
          </a:p>
          <a:p>
            <a:pPr algn="ctr"/>
            <a:r>
              <a:rPr lang="tr-TR" dirty="0">
                <a:solidFill>
                  <a:schemeClr val="bg2">
                    <a:lumMod val="50000"/>
                  </a:schemeClr>
                </a:solidFill>
                <a:hlinkClick r:id="rId3">
                  <a:extLst>
                    <a:ext uri="{A12FA001-AC4F-418D-AE19-62706E023703}">
                      <ahyp:hlinkClr xmlns:ahyp="http://schemas.microsoft.com/office/drawing/2018/hyperlinkcolor" val="tx"/>
                    </a:ext>
                  </a:extLst>
                </a:hlinkClick>
              </a:rPr>
              <a:t>nbtecer@ankara.edu.tr</a:t>
            </a:r>
            <a:endParaRPr lang="tr-TR" dirty="0">
              <a:solidFill>
                <a:schemeClr val="bg2">
                  <a:lumMod val="50000"/>
                </a:schemeClr>
              </a:solidFill>
            </a:endParaRPr>
          </a:p>
        </p:txBody>
      </p:sp>
    </p:spTree>
    <p:extLst>
      <p:ext uri="{BB962C8B-B14F-4D97-AF65-F5344CB8AC3E}">
        <p14:creationId xmlns:p14="http://schemas.microsoft.com/office/powerpoint/2010/main" val="24189981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3">
            <a:extLst>
              <a:ext uri="{FF2B5EF4-FFF2-40B4-BE49-F238E27FC236}">
                <a16:creationId xmlns:a16="http://schemas.microsoft.com/office/drawing/2014/main" id="{5095EAEB-F983-2643-8AEA-F83F444FFABD}"/>
              </a:ext>
            </a:extLst>
          </p:cNvPr>
          <p:cNvSpPr>
            <a:spLocks noGrp="1" noChangeArrowheads="1"/>
          </p:cNvSpPr>
          <p:nvPr>
            <p:ph idx="1"/>
          </p:nvPr>
        </p:nvSpPr>
        <p:spPr>
          <a:xfrm>
            <a:off x="4895384" y="1728439"/>
            <a:ext cx="6423103" cy="3943737"/>
          </a:xfrm>
        </p:spPr>
        <p:txBody>
          <a:bodyPr>
            <a:normAutofit fontScale="92500" lnSpcReduction="20000"/>
          </a:bodyPr>
          <a:lstStyle/>
          <a:p>
            <a:pPr algn="just" eaLnBrk="1" hangingPunct="1">
              <a:lnSpc>
                <a:spcPct val="90000"/>
              </a:lnSpc>
            </a:pPr>
            <a:r>
              <a:rPr lang="tr-TR" altLang="tr-TR" sz="2600" dirty="0">
                <a:latin typeface="Arial" panose="020B0604020202020204" pitchFamily="34" charset="0"/>
                <a:cs typeface="Arial" panose="020B0604020202020204" pitchFamily="34" charset="0"/>
              </a:rPr>
              <a:t>Günümüzde meyve suları üretiminde  bazı </a:t>
            </a:r>
            <a:r>
              <a:rPr lang="tr-TR" altLang="tr-TR" sz="2600" dirty="0" err="1">
                <a:latin typeface="Arial" panose="020B0604020202020204" pitchFamily="34" charset="0"/>
                <a:cs typeface="Arial" panose="020B0604020202020204" pitchFamily="34" charset="0"/>
              </a:rPr>
              <a:t>fraksiyonel</a:t>
            </a:r>
            <a:r>
              <a:rPr lang="tr-TR" altLang="tr-TR" sz="2600" dirty="0">
                <a:latin typeface="Arial" panose="020B0604020202020204" pitchFamily="34" charset="0"/>
                <a:cs typeface="Arial" panose="020B0604020202020204" pitchFamily="34" charset="0"/>
              </a:rPr>
              <a:t> </a:t>
            </a:r>
            <a:r>
              <a:rPr lang="tr-TR" altLang="tr-TR" sz="2600" dirty="0" err="1">
                <a:latin typeface="Arial" panose="020B0604020202020204" pitchFamily="34" charset="0"/>
                <a:cs typeface="Arial" panose="020B0604020202020204" pitchFamily="34" charset="0"/>
              </a:rPr>
              <a:t>kristalizastiyon</a:t>
            </a:r>
            <a:r>
              <a:rPr lang="tr-TR" altLang="tr-TR" sz="2600" dirty="0">
                <a:latin typeface="Arial" panose="020B0604020202020204" pitchFamily="34" charset="0"/>
                <a:cs typeface="Arial" panose="020B0604020202020204" pitchFamily="34" charset="0"/>
              </a:rPr>
              <a:t> uygulamaları halen varsa da pratik nedenlerden dolayı genel olarak bu yöntemin yerini </a:t>
            </a:r>
            <a:r>
              <a:rPr lang="tr-TR" altLang="tr-TR" sz="2600" dirty="0" err="1">
                <a:latin typeface="Arial" panose="020B0604020202020204" pitchFamily="34" charset="0"/>
                <a:cs typeface="Arial" panose="020B0604020202020204" pitchFamily="34" charset="0"/>
              </a:rPr>
              <a:t>evaporasyon</a:t>
            </a:r>
            <a:r>
              <a:rPr lang="tr-TR" altLang="tr-TR" sz="2600" dirty="0">
                <a:latin typeface="Arial" panose="020B0604020202020204" pitchFamily="34" charset="0"/>
                <a:cs typeface="Arial" panose="020B0604020202020204" pitchFamily="34" charset="0"/>
              </a:rPr>
              <a:t> almıştır.</a:t>
            </a:r>
          </a:p>
          <a:p>
            <a:pPr algn="just" eaLnBrk="1" hangingPunct="1">
              <a:lnSpc>
                <a:spcPct val="90000"/>
              </a:lnSpc>
            </a:pPr>
            <a:r>
              <a:rPr lang="tr-TR" altLang="tr-TR" sz="2600" dirty="0" err="1">
                <a:latin typeface="Arial" panose="020B0604020202020204" pitchFamily="34" charset="0"/>
                <a:cs typeface="Arial" panose="020B0604020202020204" pitchFamily="34" charset="0"/>
              </a:rPr>
              <a:t>Kristalizasyon</a:t>
            </a:r>
            <a:r>
              <a:rPr lang="tr-TR" altLang="tr-TR" sz="2600" dirty="0">
                <a:latin typeface="Arial" panose="020B0604020202020204" pitchFamily="34" charset="0"/>
                <a:cs typeface="Arial" panose="020B0604020202020204" pitchFamily="34" charset="0"/>
              </a:rPr>
              <a:t> öncesi şeker veya tuz çözeltilerinin </a:t>
            </a:r>
            <a:r>
              <a:rPr lang="tr-TR" altLang="tr-TR" sz="2600" dirty="0" err="1">
                <a:latin typeface="Arial" panose="020B0604020202020204" pitchFamily="34" charset="0"/>
                <a:cs typeface="Arial" panose="020B0604020202020204" pitchFamily="34" charset="0"/>
              </a:rPr>
              <a:t>evaporasyonu,karemelizasyon</a:t>
            </a:r>
            <a:r>
              <a:rPr lang="tr-TR" altLang="tr-TR" sz="2600" dirty="0">
                <a:latin typeface="Arial" panose="020B0604020202020204" pitchFamily="34" charset="0"/>
                <a:cs typeface="Arial" panose="020B0604020202020204" pitchFamily="34" charset="0"/>
              </a:rPr>
              <a:t> yada şekerli ürünlerin(</a:t>
            </a:r>
            <a:r>
              <a:rPr lang="tr-TR" altLang="tr-TR" sz="2600" dirty="0" err="1">
                <a:latin typeface="Arial" panose="020B0604020202020204" pitchFamily="34" charset="0"/>
                <a:cs typeface="Arial" panose="020B0604020202020204" pitchFamily="34" charset="0"/>
              </a:rPr>
              <a:t>karamela,akide</a:t>
            </a:r>
            <a:r>
              <a:rPr lang="tr-TR" altLang="tr-TR" sz="2600" dirty="0">
                <a:latin typeface="Arial" panose="020B0604020202020204" pitchFamily="34" charset="0"/>
                <a:cs typeface="Arial" panose="020B0604020202020204" pitchFamily="34" charset="0"/>
              </a:rPr>
              <a:t> şekeri </a:t>
            </a:r>
            <a:r>
              <a:rPr lang="tr-TR" altLang="tr-TR" sz="2600" dirty="0" err="1">
                <a:latin typeface="Arial" panose="020B0604020202020204" pitchFamily="34" charset="0"/>
                <a:cs typeface="Arial" panose="020B0604020202020204" pitchFamily="34" charset="0"/>
              </a:rPr>
              <a:t>vs</a:t>
            </a:r>
            <a:r>
              <a:rPr lang="tr-TR" altLang="tr-TR" sz="2600" dirty="0">
                <a:latin typeface="Arial" panose="020B0604020202020204" pitchFamily="34" charset="0"/>
                <a:cs typeface="Arial" panose="020B0604020202020204" pitchFamily="34" charset="0"/>
              </a:rPr>
              <a:t>) yapımında gerekli olan görünüm ve belirli tat ve aroma değişikliklerinin sağlanması amacıyla şekerli çözeltilerin </a:t>
            </a:r>
            <a:r>
              <a:rPr lang="tr-TR" altLang="tr-TR" sz="2600" dirty="0" err="1">
                <a:latin typeface="Arial" panose="020B0604020202020204" pitchFamily="34" charset="0"/>
                <a:cs typeface="Arial" panose="020B0604020202020204" pitchFamily="34" charset="0"/>
              </a:rPr>
              <a:t>kaynatılması,süt</a:t>
            </a:r>
            <a:r>
              <a:rPr lang="tr-TR" altLang="tr-TR" sz="2600" dirty="0">
                <a:latin typeface="Arial" panose="020B0604020202020204" pitchFamily="34" charset="0"/>
                <a:cs typeface="Arial" panose="020B0604020202020204" pitchFamily="34" charset="0"/>
              </a:rPr>
              <a:t>, meyve-sebze sularının </a:t>
            </a:r>
            <a:r>
              <a:rPr lang="tr-TR" altLang="tr-TR" sz="2600" dirty="0" err="1">
                <a:latin typeface="Arial" panose="020B0604020202020204" pitchFamily="34" charset="0"/>
                <a:cs typeface="Arial" panose="020B0604020202020204" pitchFamily="34" charset="0"/>
              </a:rPr>
              <a:t>konsantırasyonu</a:t>
            </a:r>
            <a:r>
              <a:rPr lang="tr-TR" altLang="tr-TR" sz="2600" dirty="0">
                <a:latin typeface="Arial" panose="020B0604020202020204" pitchFamily="34" charset="0"/>
                <a:cs typeface="Arial" panose="020B0604020202020204" pitchFamily="34" charset="0"/>
              </a:rPr>
              <a:t> </a:t>
            </a:r>
            <a:r>
              <a:rPr lang="tr-TR" altLang="tr-TR" sz="2600" dirty="0" err="1">
                <a:latin typeface="Arial" panose="020B0604020202020204" pitchFamily="34" charset="0"/>
                <a:cs typeface="Arial" panose="020B0604020202020204" pitchFamily="34" charset="0"/>
              </a:rPr>
              <a:t>evaporasyon</a:t>
            </a:r>
            <a:r>
              <a:rPr lang="tr-TR" altLang="tr-TR" sz="2600" dirty="0">
                <a:latin typeface="Arial" panose="020B0604020202020204" pitchFamily="34" charset="0"/>
                <a:cs typeface="Arial" panose="020B0604020202020204" pitchFamily="34" charset="0"/>
              </a:rPr>
              <a:t> uygulamalarına yaygın bir örnektir.</a:t>
            </a:r>
          </a:p>
        </p:txBody>
      </p:sp>
      <p:sp>
        <p:nvSpPr>
          <p:cNvPr id="3" name="2 Başlık">
            <a:extLst>
              <a:ext uri="{FF2B5EF4-FFF2-40B4-BE49-F238E27FC236}">
                <a16:creationId xmlns:a16="http://schemas.microsoft.com/office/drawing/2014/main" id="{916743C7-B7B7-314C-90E5-BAD3877929F6}"/>
              </a:ext>
            </a:extLst>
          </p:cNvPr>
          <p:cNvSpPr>
            <a:spLocks noGrp="1" noChangeArrowheads="1"/>
          </p:cNvSpPr>
          <p:nvPr>
            <p:ph type="title"/>
          </p:nvPr>
        </p:nvSpPr>
        <p:spPr>
          <a:xfrm>
            <a:off x="888631" y="2349925"/>
            <a:ext cx="3498979" cy="2456442"/>
          </a:xfrm>
        </p:spPr>
        <p:txBody>
          <a:bodyPr/>
          <a:lstStyle/>
          <a:p>
            <a:pPr algn="ctr"/>
            <a:r>
              <a:rPr lang="tr-TR" altLang="tr-TR" dirty="0"/>
              <a:t>EVAPORASYON</a:t>
            </a:r>
          </a:p>
        </p:txBody>
      </p:sp>
    </p:spTree>
    <p:extLst>
      <p:ext uri="{BB962C8B-B14F-4D97-AF65-F5344CB8AC3E}">
        <p14:creationId xmlns:p14="http://schemas.microsoft.com/office/powerpoint/2010/main" val="23819891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3">
            <a:extLst>
              <a:ext uri="{FF2B5EF4-FFF2-40B4-BE49-F238E27FC236}">
                <a16:creationId xmlns:a16="http://schemas.microsoft.com/office/drawing/2014/main" id="{5806B596-B886-F94E-BB28-B98282435153}"/>
              </a:ext>
            </a:extLst>
          </p:cNvPr>
          <p:cNvSpPr>
            <a:spLocks noGrp="1" noChangeArrowheads="1"/>
          </p:cNvSpPr>
          <p:nvPr>
            <p:ph type="body" idx="1"/>
          </p:nvPr>
        </p:nvSpPr>
        <p:spPr>
          <a:xfrm>
            <a:off x="4638907" y="1773239"/>
            <a:ext cx="7133528" cy="3455987"/>
          </a:xfrm>
        </p:spPr>
        <p:txBody>
          <a:bodyPr/>
          <a:lstStyle/>
          <a:p>
            <a:pPr algn="just" eaLnBrk="1" hangingPunct="1">
              <a:lnSpc>
                <a:spcPct val="90000"/>
              </a:lnSpc>
            </a:pPr>
            <a:r>
              <a:rPr lang="tr-TR" altLang="tr-TR" sz="2200" dirty="0">
                <a:latin typeface="Arial" panose="020B0604020202020204" pitchFamily="34" charset="0"/>
                <a:cs typeface="Arial" panose="020B0604020202020204" pitchFamily="34" charset="0"/>
              </a:rPr>
              <a:t>Günümüzde reçel ve marmelat yapımı sayesinde milyonlarca litre çeşitli meyve suyunun ve nektarın kutulanması ve milyonlarca litre </a:t>
            </a:r>
            <a:r>
              <a:rPr lang="tr-TR" altLang="tr-TR" sz="2200" dirty="0" err="1">
                <a:latin typeface="Arial" panose="020B0604020202020204" pitchFamily="34" charset="0"/>
                <a:cs typeface="Arial" panose="020B0604020202020204" pitchFamily="34" charset="0"/>
              </a:rPr>
              <a:t>kayısı,şeftali</a:t>
            </a:r>
            <a:r>
              <a:rPr lang="tr-TR" altLang="tr-TR" sz="2200" dirty="0">
                <a:latin typeface="Arial" panose="020B0604020202020204" pitchFamily="34" charset="0"/>
                <a:cs typeface="Arial" panose="020B0604020202020204" pitchFamily="34" charset="0"/>
              </a:rPr>
              <a:t> ve armut  </a:t>
            </a:r>
            <a:r>
              <a:rPr lang="tr-TR" altLang="tr-TR" sz="2200" dirty="0" err="1">
                <a:latin typeface="Arial" panose="020B0604020202020204" pitchFamily="34" charset="0"/>
                <a:cs typeface="Arial" panose="020B0604020202020204" pitchFamily="34" charset="0"/>
              </a:rPr>
              <a:t>konsantratının</a:t>
            </a:r>
            <a:r>
              <a:rPr lang="tr-TR" altLang="tr-TR" sz="2200" dirty="0">
                <a:latin typeface="Arial" panose="020B0604020202020204" pitchFamily="34" charset="0"/>
                <a:cs typeface="Arial" panose="020B0604020202020204" pitchFamily="34" charset="0"/>
              </a:rPr>
              <a:t> muhafazası sağlanmaktadır.</a:t>
            </a:r>
          </a:p>
          <a:p>
            <a:pPr algn="just" eaLnBrk="1" hangingPunct="1">
              <a:lnSpc>
                <a:spcPct val="90000"/>
              </a:lnSpc>
            </a:pPr>
            <a:r>
              <a:rPr lang="tr-TR" altLang="tr-TR" sz="2200" dirty="0">
                <a:latin typeface="Arial" panose="020B0604020202020204" pitchFamily="34" charset="0"/>
                <a:cs typeface="Arial" panose="020B0604020202020204" pitchFamily="34" charset="0"/>
              </a:rPr>
              <a:t>Dondurma imalatçıları ise meyveli dondurma yapımında tonlarca çeşitli meyve </a:t>
            </a:r>
            <a:r>
              <a:rPr lang="tr-TR" altLang="tr-TR" sz="2200" dirty="0" err="1">
                <a:latin typeface="Arial" panose="020B0604020202020204" pitchFamily="34" charset="0"/>
                <a:cs typeface="Arial" panose="020B0604020202020204" pitchFamily="34" charset="0"/>
              </a:rPr>
              <a:t>konsantratının</a:t>
            </a:r>
            <a:r>
              <a:rPr lang="tr-TR" altLang="tr-TR" sz="2200" dirty="0">
                <a:latin typeface="Arial" panose="020B0604020202020204" pitchFamily="34" charset="0"/>
                <a:cs typeface="Arial" panose="020B0604020202020204" pitchFamily="34" charset="0"/>
              </a:rPr>
              <a:t> muhafazasını sağlamaktadır.</a:t>
            </a:r>
          </a:p>
        </p:txBody>
      </p:sp>
      <p:sp>
        <p:nvSpPr>
          <p:cNvPr id="3" name="2 Başlık">
            <a:extLst>
              <a:ext uri="{FF2B5EF4-FFF2-40B4-BE49-F238E27FC236}">
                <a16:creationId xmlns:a16="http://schemas.microsoft.com/office/drawing/2014/main" id="{755EB4EA-1F66-024A-B76E-1BBC02BCC905}"/>
              </a:ext>
            </a:extLst>
          </p:cNvPr>
          <p:cNvSpPr>
            <a:spLocks noGrp="1" noChangeArrowheads="1"/>
          </p:cNvSpPr>
          <p:nvPr>
            <p:ph type="title"/>
          </p:nvPr>
        </p:nvSpPr>
        <p:spPr>
          <a:xfrm>
            <a:off x="888631" y="2349925"/>
            <a:ext cx="3498979" cy="2456442"/>
          </a:xfrm>
        </p:spPr>
        <p:txBody>
          <a:bodyPr/>
          <a:lstStyle/>
          <a:p>
            <a:pPr algn="ctr"/>
            <a:r>
              <a:rPr lang="tr-TR" altLang="tr-TR" dirty="0"/>
              <a:t>EVAPORASYON</a:t>
            </a:r>
          </a:p>
        </p:txBody>
      </p:sp>
    </p:spTree>
    <p:extLst>
      <p:ext uri="{BB962C8B-B14F-4D97-AF65-F5344CB8AC3E}">
        <p14:creationId xmlns:p14="http://schemas.microsoft.com/office/powerpoint/2010/main" val="11718458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a:extLst>
              <a:ext uri="{FF2B5EF4-FFF2-40B4-BE49-F238E27FC236}">
                <a16:creationId xmlns:a16="http://schemas.microsoft.com/office/drawing/2014/main" id="{499C81B0-C0D1-0E41-AA20-64723DCCE29C}"/>
              </a:ext>
            </a:extLst>
          </p:cNvPr>
          <p:cNvSpPr>
            <a:spLocks noGrp="1" noChangeArrowheads="1"/>
          </p:cNvSpPr>
          <p:nvPr>
            <p:ph type="body" idx="1"/>
          </p:nvPr>
        </p:nvSpPr>
        <p:spPr>
          <a:xfrm>
            <a:off x="4828477" y="1938417"/>
            <a:ext cx="5676745" cy="3240087"/>
          </a:xfrm>
        </p:spPr>
        <p:txBody>
          <a:bodyPr>
            <a:normAutofit fontScale="85000" lnSpcReduction="10000"/>
          </a:bodyPr>
          <a:lstStyle/>
          <a:p>
            <a:pPr algn="just" eaLnBrk="1" hangingPunct="1">
              <a:defRPr/>
            </a:pPr>
            <a:r>
              <a:rPr lang="tr-TR" sz="2600" dirty="0">
                <a:solidFill>
                  <a:srgbClr val="070201"/>
                </a:solidFill>
                <a:latin typeface="Arial" panose="020B0604020202020204" pitchFamily="34" charset="0"/>
                <a:cs typeface="Arial" panose="020B0604020202020204" pitchFamily="34" charset="0"/>
              </a:rPr>
              <a:t>Bazı konsantre ve komprime yiyecekler, alkolden arındırılmış şarap ve bira tadındaki içecekler ile çeşitli vitamin ve besleyici öğelerle zenginleştirilmiş değişik tat ve aromada kurutulmuş adeta bir kağıt haline (yemek kartı) getirilmiş yiyecekler </a:t>
            </a:r>
            <a:r>
              <a:rPr lang="tr-TR" sz="2600" dirty="0" err="1">
                <a:solidFill>
                  <a:srgbClr val="070201"/>
                </a:solidFill>
                <a:latin typeface="Arial" panose="020B0604020202020204" pitchFamily="34" charset="0"/>
                <a:cs typeface="Arial" panose="020B0604020202020204" pitchFamily="34" charset="0"/>
              </a:rPr>
              <a:t>evaporasyon</a:t>
            </a:r>
            <a:r>
              <a:rPr lang="tr-TR" sz="2600" dirty="0">
                <a:solidFill>
                  <a:srgbClr val="070201"/>
                </a:solidFill>
                <a:latin typeface="Arial" panose="020B0604020202020204" pitchFamily="34" charset="0"/>
                <a:cs typeface="Arial" panose="020B0604020202020204" pitchFamily="34" charset="0"/>
              </a:rPr>
              <a:t> ve kurutma tekniklerinin ilginç son buluşudur.</a:t>
            </a:r>
          </a:p>
        </p:txBody>
      </p:sp>
      <p:sp>
        <p:nvSpPr>
          <p:cNvPr id="3" name="2 Başlık">
            <a:extLst>
              <a:ext uri="{FF2B5EF4-FFF2-40B4-BE49-F238E27FC236}">
                <a16:creationId xmlns:a16="http://schemas.microsoft.com/office/drawing/2014/main" id="{0519AC5B-0653-3941-9C05-A1D450619134}"/>
              </a:ext>
            </a:extLst>
          </p:cNvPr>
          <p:cNvSpPr>
            <a:spLocks noGrp="1" noChangeArrowheads="1"/>
          </p:cNvSpPr>
          <p:nvPr>
            <p:ph type="title"/>
          </p:nvPr>
        </p:nvSpPr>
        <p:spPr>
          <a:xfrm>
            <a:off x="888631" y="2349925"/>
            <a:ext cx="3498979" cy="2456442"/>
          </a:xfrm>
        </p:spPr>
        <p:txBody>
          <a:bodyPr/>
          <a:lstStyle/>
          <a:p>
            <a:pPr algn="ctr"/>
            <a:r>
              <a:rPr lang="tr-TR" altLang="tr-TR" dirty="0"/>
              <a:t>EVAPORASYON</a:t>
            </a:r>
          </a:p>
        </p:txBody>
      </p:sp>
    </p:spTree>
    <p:extLst>
      <p:ext uri="{BB962C8B-B14F-4D97-AF65-F5344CB8AC3E}">
        <p14:creationId xmlns:p14="http://schemas.microsoft.com/office/powerpoint/2010/main" val="24116738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AC293ECE-204A-5C42-9B40-7FE7885D3F62}"/>
              </a:ext>
            </a:extLst>
          </p:cNvPr>
          <p:cNvSpPr>
            <a:spLocks noGrp="1" noRot="1" noChangeArrowheads="1"/>
          </p:cNvSpPr>
          <p:nvPr>
            <p:ph type="title"/>
          </p:nvPr>
        </p:nvSpPr>
        <p:spPr>
          <a:xfrm>
            <a:off x="2660650" y="765175"/>
            <a:ext cx="7793038" cy="1462088"/>
          </a:xfrm>
        </p:spPr>
        <p:txBody>
          <a:bodyPr/>
          <a:lstStyle/>
          <a:p>
            <a:pPr eaLnBrk="1" hangingPunct="1"/>
            <a:r>
              <a:rPr lang="tr-TR" altLang="tr-TR" sz="3000"/>
              <a:t>EVAPORASYON İLKELERİNE GENEL BAKIŞ</a:t>
            </a:r>
          </a:p>
        </p:txBody>
      </p:sp>
      <p:sp>
        <p:nvSpPr>
          <p:cNvPr id="76803" name="Rectangle 3">
            <a:extLst>
              <a:ext uri="{FF2B5EF4-FFF2-40B4-BE49-F238E27FC236}">
                <a16:creationId xmlns:a16="http://schemas.microsoft.com/office/drawing/2014/main" id="{641625C1-AEBC-DA4A-B6D6-FA85F0711253}"/>
              </a:ext>
            </a:extLst>
          </p:cNvPr>
          <p:cNvSpPr>
            <a:spLocks noGrp="1" noRot="1" noChangeArrowheads="1"/>
          </p:cNvSpPr>
          <p:nvPr>
            <p:ph idx="1"/>
          </p:nvPr>
        </p:nvSpPr>
        <p:spPr>
          <a:xfrm>
            <a:off x="4984595" y="1870424"/>
            <a:ext cx="5709425" cy="3178175"/>
          </a:xfrm>
        </p:spPr>
        <p:txBody>
          <a:bodyPr>
            <a:normAutofit lnSpcReduction="10000"/>
          </a:bodyPr>
          <a:lstStyle/>
          <a:p>
            <a:pPr algn="just" eaLnBrk="1" hangingPunct="1">
              <a:lnSpc>
                <a:spcPct val="80000"/>
              </a:lnSpc>
            </a:pPr>
            <a:r>
              <a:rPr lang="tr-TR" altLang="tr-TR" sz="3100" dirty="0">
                <a:latin typeface="Arial" panose="020B0604020202020204" pitchFamily="34" charset="0"/>
                <a:cs typeface="Arial" panose="020B0604020202020204" pitchFamily="34" charset="0"/>
              </a:rPr>
              <a:t>Bilindiği gibi saf suyun kaynama noktası basınca bağlı olarak değişmektedir. Saf su örneğin; 760 mm cıva sütunu mutlak basınçta 100 ℃’de kaynar. Basınç 20 mm </a:t>
            </a:r>
            <a:r>
              <a:rPr lang="tr-TR" altLang="tr-TR" sz="3100" dirty="0" err="1">
                <a:latin typeface="Arial" panose="020B0604020202020204" pitchFamily="34" charset="0"/>
                <a:cs typeface="Arial" panose="020B0604020202020204" pitchFamily="34" charset="0"/>
              </a:rPr>
              <a:t>civa</a:t>
            </a:r>
            <a:r>
              <a:rPr lang="tr-TR" altLang="tr-TR" sz="3100" dirty="0">
                <a:latin typeface="Arial" panose="020B0604020202020204" pitchFamily="34" charset="0"/>
                <a:cs typeface="Arial" panose="020B0604020202020204" pitchFamily="34" charset="0"/>
              </a:rPr>
              <a:t> sütunu mutlak basınca indiğinde kaynama noktası 22.4 ℃’</a:t>
            </a:r>
            <a:r>
              <a:rPr lang="tr-TR" altLang="tr-TR" sz="3100" dirty="0" err="1">
                <a:latin typeface="Arial" panose="020B0604020202020204" pitchFamily="34" charset="0"/>
                <a:cs typeface="Arial" panose="020B0604020202020204" pitchFamily="34" charset="0"/>
              </a:rPr>
              <a:t>dir</a:t>
            </a:r>
            <a:r>
              <a:rPr lang="tr-TR" altLang="tr-TR" sz="3100" dirty="0">
                <a:latin typeface="Arial" panose="020B0604020202020204" pitchFamily="34" charset="0"/>
                <a:cs typeface="Arial" panose="020B0604020202020204" pitchFamily="34" charset="0"/>
              </a:rPr>
              <a:t>. </a:t>
            </a:r>
          </a:p>
        </p:txBody>
      </p:sp>
      <p:sp>
        <p:nvSpPr>
          <p:cNvPr id="4" name="2 Başlık">
            <a:extLst>
              <a:ext uri="{FF2B5EF4-FFF2-40B4-BE49-F238E27FC236}">
                <a16:creationId xmlns:a16="http://schemas.microsoft.com/office/drawing/2014/main" id="{3EAF434E-6654-B849-B123-9B1DA0FCE1AC}"/>
              </a:ext>
            </a:extLst>
          </p:cNvPr>
          <p:cNvSpPr txBox="1">
            <a:spLocks noChangeArrowheads="1"/>
          </p:cNvSpPr>
          <p:nvPr/>
        </p:nvSpPr>
        <p:spPr>
          <a:xfrm>
            <a:off x="888631" y="2349925"/>
            <a:ext cx="3498979" cy="2456442"/>
          </a:xfrm>
          <a:prstGeom prst="rect">
            <a:avLst/>
          </a:prstGeom>
        </p:spPr>
        <p:txBody>
          <a:bodyPr vert="horz" lIns="228600" tIns="228600" rIns="228600" bIns="228600" rtlCol="0" anchor="ctr">
            <a:normAutofit/>
          </a:bodyPr>
          <a:lstStyle>
            <a:lvl1pPr algn="ctr" defTabSz="914400" rtl="0" eaLnBrk="1" latinLnBrk="0" hangingPunct="1">
              <a:lnSpc>
                <a:spcPct val="85000"/>
              </a:lnSpc>
              <a:spcBef>
                <a:spcPct val="0"/>
              </a:spcBef>
              <a:buNone/>
              <a:defRPr sz="4000" b="0" i="0" kern="1200" cap="none" spc="-150">
                <a:solidFill>
                  <a:srgbClr val="FFFEFF"/>
                </a:solidFill>
                <a:effectLst/>
                <a:latin typeface="+mj-lt"/>
                <a:ea typeface="+mj-ea"/>
                <a:cs typeface="+mj-cs"/>
              </a:defRPr>
            </a:lvl1pPr>
          </a:lstStyle>
          <a:p>
            <a:r>
              <a:rPr lang="tr-TR" altLang="tr-TR"/>
              <a:t>EVAPORASYON</a:t>
            </a:r>
            <a:endParaRPr lang="tr-TR" altLang="tr-TR" dirty="0"/>
          </a:p>
        </p:txBody>
      </p:sp>
    </p:spTree>
    <p:extLst>
      <p:ext uri="{BB962C8B-B14F-4D97-AF65-F5344CB8AC3E}">
        <p14:creationId xmlns:p14="http://schemas.microsoft.com/office/powerpoint/2010/main" val="32912189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3">
            <a:extLst>
              <a:ext uri="{FF2B5EF4-FFF2-40B4-BE49-F238E27FC236}">
                <a16:creationId xmlns:a16="http://schemas.microsoft.com/office/drawing/2014/main" id="{E2D8C2BE-8BCC-6C45-8F75-412CD3B06C67}"/>
              </a:ext>
            </a:extLst>
          </p:cNvPr>
          <p:cNvSpPr>
            <a:spLocks noGrp="1" noRot="1" noChangeArrowheads="1"/>
          </p:cNvSpPr>
          <p:nvPr>
            <p:ph idx="1"/>
          </p:nvPr>
        </p:nvSpPr>
        <p:spPr/>
        <p:txBody>
          <a:bodyPr/>
          <a:lstStyle/>
          <a:p>
            <a:pPr algn="just" eaLnBrk="1" hangingPunct="1"/>
            <a:r>
              <a:rPr lang="tr-TR" altLang="tr-TR" dirty="0" err="1">
                <a:latin typeface="Arial" panose="020B0604020202020204" pitchFamily="34" charset="0"/>
                <a:cs typeface="Arial" panose="020B0604020202020204" pitchFamily="34" charset="0"/>
              </a:rPr>
              <a:t>Evaporasyonda</a:t>
            </a:r>
            <a:r>
              <a:rPr lang="tr-TR" altLang="tr-TR" dirty="0">
                <a:latin typeface="Arial" panose="020B0604020202020204" pitchFamily="34" charset="0"/>
                <a:cs typeface="Arial" panose="020B0604020202020204" pitchFamily="34" charset="0"/>
              </a:rPr>
              <a:t> buharlaştırılacak olan sıvı, sıvının bağlı bulunduğu koşullara bağlı olarak önce kaynama derecesine kadar ısıtılır sonra da bu derecede buharlaşmasının sağlayacak buharlaşma gizli ısısı verilir.</a:t>
            </a:r>
          </a:p>
        </p:txBody>
      </p:sp>
      <p:sp>
        <p:nvSpPr>
          <p:cNvPr id="4" name="2 Başlık">
            <a:extLst>
              <a:ext uri="{FF2B5EF4-FFF2-40B4-BE49-F238E27FC236}">
                <a16:creationId xmlns:a16="http://schemas.microsoft.com/office/drawing/2014/main" id="{B85F3814-4340-774D-B11A-68E4FAC1A3A7}"/>
              </a:ext>
            </a:extLst>
          </p:cNvPr>
          <p:cNvSpPr>
            <a:spLocks noGrp="1" noChangeArrowheads="1"/>
          </p:cNvSpPr>
          <p:nvPr>
            <p:ph type="title"/>
          </p:nvPr>
        </p:nvSpPr>
        <p:spPr/>
        <p:txBody>
          <a:bodyPr/>
          <a:lstStyle/>
          <a:p>
            <a:pPr algn="ctr"/>
            <a:r>
              <a:rPr lang="tr-TR" altLang="tr-TR" dirty="0"/>
              <a:t>EVAPORASYON</a:t>
            </a:r>
          </a:p>
        </p:txBody>
      </p:sp>
    </p:spTree>
    <p:extLst>
      <p:ext uri="{BB962C8B-B14F-4D97-AF65-F5344CB8AC3E}">
        <p14:creationId xmlns:p14="http://schemas.microsoft.com/office/powerpoint/2010/main" val="9291076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3">
            <a:extLst>
              <a:ext uri="{FF2B5EF4-FFF2-40B4-BE49-F238E27FC236}">
                <a16:creationId xmlns:a16="http://schemas.microsoft.com/office/drawing/2014/main" id="{B8A9921C-4EDE-6C49-8118-3785C56582A0}"/>
              </a:ext>
            </a:extLst>
          </p:cNvPr>
          <p:cNvSpPr>
            <a:spLocks noGrp="1" noChangeArrowheads="1"/>
          </p:cNvSpPr>
          <p:nvPr>
            <p:ph idx="1"/>
          </p:nvPr>
        </p:nvSpPr>
        <p:spPr>
          <a:xfrm>
            <a:off x="4817326" y="1483112"/>
            <a:ext cx="6880999" cy="4000501"/>
          </a:xfrm>
        </p:spPr>
        <p:txBody>
          <a:bodyPr/>
          <a:lstStyle/>
          <a:p>
            <a:pPr eaLnBrk="1" hangingPunct="1"/>
            <a:r>
              <a:rPr lang="tr-TR" altLang="tr-TR" sz="2800" dirty="0" err="1">
                <a:latin typeface="Arial" panose="020B0604020202020204" pitchFamily="34" charset="0"/>
                <a:cs typeface="Arial" panose="020B0604020202020204" pitchFamily="34" charset="0"/>
              </a:rPr>
              <a:t>Evaporasyonu</a:t>
            </a:r>
            <a:r>
              <a:rPr lang="tr-TR" altLang="tr-TR" sz="2800" dirty="0">
                <a:latin typeface="Arial" panose="020B0604020202020204" pitchFamily="34" charset="0"/>
                <a:cs typeface="Arial" panose="020B0604020202020204" pitchFamily="34" charset="0"/>
              </a:rPr>
              <a:t> etkileyen faktörler</a:t>
            </a:r>
          </a:p>
          <a:p>
            <a:pPr eaLnBrk="1" hangingPunct="1">
              <a:buClr>
                <a:schemeClr val="tx2"/>
              </a:buClr>
              <a:buSzTx/>
              <a:buFont typeface="Wingdings" pitchFamily="2" charset="2"/>
              <a:buChar char="Ø"/>
            </a:pPr>
            <a:r>
              <a:rPr lang="tr-TR" altLang="tr-TR" sz="2800" dirty="0">
                <a:latin typeface="Arial" panose="020B0604020202020204" pitchFamily="34" charset="0"/>
                <a:cs typeface="Arial" panose="020B0604020202020204" pitchFamily="34" charset="0"/>
              </a:rPr>
              <a:t>Isıtıcı buhar filmi direnci</a:t>
            </a:r>
          </a:p>
          <a:p>
            <a:pPr eaLnBrk="1" hangingPunct="1">
              <a:buClr>
                <a:schemeClr val="tx2"/>
              </a:buClr>
              <a:buSzTx/>
              <a:buFont typeface="Wingdings" pitchFamily="2" charset="2"/>
              <a:buChar char="Ø"/>
            </a:pPr>
            <a:r>
              <a:rPr lang="tr-TR" altLang="tr-TR" sz="2800" dirty="0">
                <a:latin typeface="Arial" panose="020B0604020202020204" pitchFamily="34" charset="0"/>
                <a:cs typeface="Arial" panose="020B0604020202020204" pitchFamily="34" charset="0"/>
              </a:rPr>
              <a:t>Boru içindeki kirlilik direnci</a:t>
            </a:r>
          </a:p>
          <a:p>
            <a:pPr eaLnBrk="1" hangingPunct="1">
              <a:buClr>
                <a:schemeClr val="tx2"/>
              </a:buClr>
              <a:buSzTx/>
              <a:buFont typeface="Wingdings" pitchFamily="2" charset="2"/>
              <a:buChar char="Ø"/>
            </a:pPr>
            <a:r>
              <a:rPr lang="tr-TR" altLang="tr-TR" sz="2800" dirty="0">
                <a:latin typeface="Arial" panose="020B0604020202020204" pitchFamily="34" charset="0"/>
                <a:cs typeface="Arial" panose="020B0604020202020204" pitchFamily="34" charset="0"/>
              </a:rPr>
              <a:t>Boru dışındaki kirlilik direnci</a:t>
            </a:r>
          </a:p>
          <a:p>
            <a:pPr eaLnBrk="1" hangingPunct="1">
              <a:buClr>
                <a:schemeClr val="tx2"/>
              </a:buClr>
              <a:buSzTx/>
              <a:buFont typeface="Wingdings" pitchFamily="2" charset="2"/>
              <a:buChar char="Ø"/>
            </a:pPr>
            <a:r>
              <a:rPr lang="tr-TR" altLang="tr-TR" sz="2800" dirty="0">
                <a:latin typeface="Arial" panose="020B0604020202020204" pitchFamily="34" charset="0"/>
                <a:cs typeface="Arial" panose="020B0604020202020204" pitchFamily="34" charset="0"/>
              </a:rPr>
              <a:t>Boru malzemesi direnci</a:t>
            </a:r>
          </a:p>
          <a:p>
            <a:pPr eaLnBrk="1" hangingPunct="1">
              <a:buClr>
                <a:schemeClr val="tx2"/>
              </a:buClr>
              <a:buSzTx/>
              <a:buFont typeface="Wingdings" pitchFamily="2" charset="2"/>
              <a:buChar char="Ø"/>
            </a:pPr>
            <a:r>
              <a:rPr lang="tr-TR" altLang="tr-TR" sz="2800" dirty="0">
                <a:latin typeface="Arial" panose="020B0604020202020204" pitchFamily="34" charset="0"/>
                <a:cs typeface="Arial" panose="020B0604020202020204" pitchFamily="34" charset="0"/>
              </a:rPr>
              <a:t>Ürün filmi direnci</a:t>
            </a:r>
          </a:p>
          <a:p>
            <a:pPr eaLnBrk="1" hangingPunct="1">
              <a:buClr>
                <a:schemeClr val="tx2"/>
              </a:buClr>
              <a:buSzTx/>
              <a:buFont typeface="Wingdings" pitchFamily="2" charset="2"/>
              <a:buChar char="Ø"/>
            </a:pPr>
            <a:endParaRPr lang="tr-TR" altLang="tr-TR" sz="2800" dirty="0">
              <a:latin typeface="Arial" panose="020B0604020202020204" pitchFamily="34" charset="0"/>
              <a:cs typeface="Arial" panose="020B0604020202020204" pitchFamily="34" charset="0"/>
            </a:endParaRPr>
          </a:p>
        </p:txBody>
      </p:sp>
      <p:sp>
        <p:nvSpPr>
          <p:cNvPr id="3" name="2 Başlık">
            <a:extLst>
              <a:ext uri="{FF2B5EF4-FFF2-40B4-BE49-F238E27FC236}">
                <a16:creationId xmlns:a16="http://schemas.microsoft.com/office/drawing/2014/main" id="{8CE420C4-1758-8440-BF35-4623F73ABC25}"/>
              </a:ext>
            </a:extLst>
          </p:cNvPr>
          <p:cNvSpPr>
            <a:spLocks noGrp="1" noChangeArrowheads="1"/>
          </p:cNvSpPr>
          <p:nvPr>
            <p:ph type="title"/>
          </p:nvPr>
        </p:nvSpPr>
        <p:spPr>
          <a:xfrm>
            <a:off x="888631" y="2349925"/>
            <a:ext cx="3498979" cy="2456442"/>
          </a:xfrm>
        </p:spPr>
        <p:txBody>
          <a:bodyPr/>
          <a:lstStyle/>
          <a:p>
            <a:pPr algn="ctr"/>
            <a:r>
              <a:rPr lang="tr-TR" altLang="tr-TR" dirty="0"/>
              <a:t>EVAPORASYON</a:t>
            </a:r>
          </a:p>
        </p:txBody>
      </p:sp>
    </p:spTree>
    <p:extLst>
      <p:ext uri="{BB962C8B-B14F-4D97-AF65-F5344CB8AC3E}">
        <p14:creationId xmlns:p14="http://schemas.microsoft.com/office/powerpoint/2010/main" val="31419356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a:extLst>
              <a:ext uri="{FF2B5EF4-FFF2-40B4-BE49-F238E27FC236}">
                <a16:creationId xmlns:a16="http://schemas.microsoft.com/office/drawing/2014/main" id="{61D1C677-D05B-AB40-BB3C-8947A493DE74}"/>
              </a:ext>
            </a:extLst>
          </p:cNvPr>
          <p:cNvSpPr>
            <a:spLocks noGrp="1" noChangeArrowheads="1"/>
          </p:cNvSpPr>
          <p:nvPr>
            <p:ph type="body" idx="1"/>
          </p:nvPr>
        </p:nvSpPr>
        <p:spPr/>
        <p:txBody>
          <a:bodyPr/>
          <a:lstStyle/>
          <a:p>
            <a:pPr eaLnBrk="1" hangingPunct="1">
              <a:lnSpc>
                <a:spcPct val="90000"/>
              </a:lnSpc>
              <a:defRPr/>
            </a:pPr>
            <a:r>
              <a:rPr lang="tr-TR" sz="2600" b="1" i="1" dirty="0" err="1">
                <a:latin typeface="Arial" panose="020B0604020202020204" pitchFamily="34" charset="0"/>
                <a:cs typeface="Arial" panose="020B0604020202020204" pitchFamily="34" charset="0"/>
              </a:rPr>
              <a:t>Evaporatörlerin</a:t>
            </a:r>
            <a:r>
              <a:rPr lang="tr-TR" sz="2600" b="1" i="1" dirty="0">
                <a:latin typeface="Arial" panose="020B0604020202020204" pitchFamily="34" charset="0"/>
                <a:cs typeface="Arial" panose="020B0604020202020204" pitchFamily="34" charset="0"/>
              </a:rPr>
              <a:t> sınıflandırılması</a:t>
            </a:r>
            <a:r>
              <a:rPr lang="tr-TR" sz="2600" dirty="0">
                <a:latin typeface="Arial" panose="020B0604020202020204" pitchFamily="34" charset="0"/>
                <a:cs typeface="Arial" panose="020B0604020202020204" pitchFamily="34" charset="0"/>
              </a:rPr>
              <a:t>;</a:t>
            </a:r>
          </a:p>
          <a:p>
            <a:pPr eaLnBrk="1" hangingPunct="1">
              <a:lnSpc>
                <a:spcPct val="90000"/>
              </a:lnSpc>
              <a:defRPr/>
            </a:pPr>
            <a:r>
              <a:rPr lang="tr-TR" sz="2600" dirty="0">
                <a:latin typeface="Arial" panose="020B0604020202020204" pitchFamily="34" charset="0"/>
                <a:cs typeface="Arial" panose="020B0604020202020204" pitchFamily="34" charset="0"/>
              </a:rPr>
              <a:t>Gerek gıda gerekse diğer endüstri dallarında kullanılan </a:t>
            </a:r>
            <a:r>
              <a:rPr lang="tr-TR" sz="2600" dirty="0" err="1">
                <a:latin typeface="Arial" panose="020B0604020202020204" pitchFamily="34" charset="0"/>
                <a:cs typeface="Arial" panose="020B0604020202020204" pitchFamily="34" charset="0"/>
              </a:rPr>
              <a:t>evaporatörler</a:t>
            </a:r>
            <a:r>
              <a:rPr lang="tr-TR" sz="2600" dirty="0">
                <a:latin typeface="Arial" panose="020B0604020202020204" pitchFamily="34" charset="0"/>
                <a:cs typeface="Arial" panose="020B0604020202020204" pitchFamily="34" charset="0"/>
              </a:rPr>
              <a:t> çok çeşitlidir. Bunları belirli bir grup altında toplamak </a:t>
            </a:r>
            <a:r>
              <a:rPr lang="tr-TR" sz="2600" dirty="0" err="1">
                <a:latin typeface="Arial" panose="020B0604020202020204" pitchFamily="34" charset="0"/>
                <a:cs typeface="Arial" panose="020B0604020202020204" pitchFamily="34" charset="0"/>
              </a:rPr>
              <a:t>güçtür.Ancak</a:t>
            </a:r>
            <a:r>
              <a:rPr lang="tr-TR" sz="2600" dirty="0">
                <a:latin typeface="Arial" panose="020B0604020202020204" pitchFamily="34" charset="0"/>
                <a:cs typeface="Arial" panose="020B0604020202020204" pitchFamily="34" charset="0"/>
              </a:rPr>
              <a:t> farklı yönleri göz önünü alınarak aşağıdaki gibi gruplandırma yapılabilir.</a:t>
            </a:r>
          </a:p>
          <a:p>
            <a:pPr eaLnBrk="1" hangingPunct="1">
              <a:lnSpc>
                <a:spcPct val="90000"/>
              </a:lnSpc>
              <a:defRPr/>
            </a:pPr>
            <a:r>
              <a:rPr lang="tr-TR" sz="2600" i="1" dirty="0">
                <a:solidFill>
                  <a:schemeClr val="tx2"/>
                </a:solidFill>
                <a:latin typeface="Arial" panose="020B0604020202020204" pitchFamily="34" charset="0"/>
                <a:cs typeface="Arial" panose="020B0604020202020204" pitchFamily="34" charset="0"/>
              </a:rPr>
              <a:t>Sistem Basıncına Göre;</a:t>
            </a:r>
          </a:p>
          <a:p>
            <a:pPr eaLnBrk="1" hangingPunct="1">
              <a:lnSpc>
                <a:spcPct val="90000"/>
              </a:lnSpc>
              <a:buClr>
                <a:schemeClr val="accent2"/>
              </a:buClr>
              <a:buSzTx/>
              <a:buFont typeface="Wingdings" pitchFamily="2" charset="2"/>
              <a:buChar char="Ø"/>
              <a:defRPr/>
            </a:pPr>
            <a:r>
              <a:rPr lang="tr-TR" sz="2600" dirty="0">
                <a:latin typeface="Arial" panose="020B0604020202020204" pitchFamily="34" charset="0"/>
                <a:cs typeface="Arial" panose="020B0604020202020204" pitchFamily="34" charset="0"/>
              </a:rPr>
              <a:t>Atmosferik </a:t>
            </a:r>
            <a:r>
              <a:rPr lang="tr-TR" sz="2600" dirty="0" err="1">
                <a:latin typeface="Arial" panose="020B0604020202020204" pitchFamily="34" charset="0"/>
                <a:cs typeface="Arial" panose="020B0604020202020204" pitchFamily="34" charset="0"/>
              </a:rPr>
              <a:t>evaporatörler</a:t>
            </a:r>
            <a:endParaRPr lang="tr-TR" sz="2600" dirty="0">
              <a:latin typeface="Arial" panose="020B0604020202020204" pitchFamily="34" charset="0"/>
              <a:cs typeface="Arial" panose="020B0604020202020204" pitchFamily="34" charset="0"/>
            </a:endParaRPr>
          </a:p>
          <a:p>
            <a:pPr eaLnBrk="1" hangingPunct="1">
              <a:lnSpc>
                <a:spcPct val="90000"/>
              </a:lnSpc>
              <a:buClr>
                <a:schemeClr val="accent2"/>
              </a:buClr>
              <a:buSzTx/>
              <a:buFont typeface="Wingdings" pitchFamily="2" charset="2"/>
              <a:buChar char="Ø"/>
              <a:defRPr/>
            </a:pPr>
            <a:r>
              <a:rPr lang="tr-TR" sz="2600" dirty="0">
                <a:latin typeface="Arial" panose="020B0604020202020204" pitchFamily="34" charset="0"/>
                <a:cs typeface="Arial" panose="020B0604020202020204" pitchFamily="34" charset="0"/>
              </a:rPr>
              <a:t>Düşük basınçlı </a:t>
            </a:r>
            <a:r>
              <a:rPr lang="tr-TR" sz="2600" dirty="0" err="1">
                <a:latin typeface="Arial" panose="020B0604020202020204" pitchFamily="34" charset="0"/>
                <a:cs typeface="Arial" panose="020B0604020202020204" pitchFamily="34" charset="0"/>
              </a:rPr>
              <a:t>evaporatörler</a:t>
            </a:r>
            <a:endParaRPr lang="tr-TR" sz="2600" dirty="0">
              <a:latin typeface="Arial" panose="020B0604020202020204" pitchFamily="34" charset="0"/>
              <a:cs typeface="Arial" panose="020B0604020202020204" pitchFamily="34" charset="0"/>
            </a:endParaRPr>
          </a:p>
          <a:p>
            <a:pPr eaLnBrk="1" hangingPunct="1">
              <a:lnSpc>
                <a:spcPct val="90000"/>
              </a:lnSpc>
              <a:buClr>
                <a:schemeClr val="accent2"/>
              </a:buClr>
              <a:buSzTx/>
              <a:buFont typeface="Wingdings" pitchFamily="2" charset="2"/>
              <a:buChar char="Ø"/>
              <a:defRPr/>
            </a:pPr>
            <a:r>
              <a:rPr lang="tr-TR" sz="2600" dirty="0">
                <a:latin typeface="Arial" panose="020B0604020202020204" pitchFamily="34" charset="0"/>
                <a:cs typeface="Arial" panose="020B0604020202020204" pitchFamily="34" charset="0"/>
              </a:rPr>
              <a:t>Vakum </a:t>
            </a:r>
            <a:r>
              <a:rPr lang="tr-TR" sz="2600" dirty="0" err="1">
                <a:latin typeface="Arial" panose="020B0604020202020204" pitchFamily="34" charset="0"/>
                <a:cs typeface="Arial" panose="020B0604020202020204" pitchFamily="34" charset="0"/>
              </a:rPr>
              <a:t>evaporatörler</a:t>
            </a:r>
            <a:endParaRPr lang="tr-TR" sz="2600" dirty="0">
              <a:latin typeface="Arial" panose="020B0604020202020204" pitchFamily="34" charset="0"/>
              <a:cs typeface="Arial" panose="020B0604020202020204" pitchFamily="34" charset="0"/>
            </a:endParaRPr>
          </a:p>
        </p:txBody>
      </p:sp>
      <p:sp>
        <p:nvSpPr>
          <p:cNvPr id="3" name="2 Başlık">
            <a:extLst>
              <a:ext uri="{FF2B5EF4-FFF2-40B4-BE49-F238E27FC236}">
                <a16:creationId xmlns:a16="http://schemas.microsoft.com/office/drawing/2014/main" id="{3ECFC9D8-1E80-044C-B951-4DFE5B7A2ACE}"/>
              </a:ext>
            </a:extLst>
          </p:cNvPr>
          <p:cNvSpPr>
            <a:spLocks noGrp="1" noChangeArrowheads="1"/>
          </p:cNvSpPr>
          <p:nvPr>
            <p:ph type="title"/>
          </p:nvPr>
        </p:nvSpPr>
        <p:spPr>
          <a:xfrm>
            <a:off x="888631" y="2349925"/>
            <a:ext cx="3498979" cy="2456442"/>
          </a:xfrm>
        </p:spPr>
        <p:txBody>
          <a:bodyPr/>
          <a:lstStyle/>
          <a:p>
            <a:pPr algn="ctr"/>
            <a:r>
              <a:rPr lang="tr-TR" altLang="tr-TR" dirty="0"/>
              <a:t>EVAPORASYON</a:t>
            </a:r>
          </a:p>
        </p:txBody>
      </p:sp>
    </p:spTree>
    <p:extLst>
      <p:ext uri="{BB962C8B-B14F-4D97-AF65-F5344CB8AC3E}">
        <p14:creationId xmlns:p14="http://schemas.microsoft.com/office/powerpoint/2010/main" val="6080044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1" name="Rectangle 3">
            <a:extLst>
              <a:ext uri="{FF2B5EF4-FFF2-40B4-BE49-F238E27FC236}">
                <a16:creationId xmlns:a16="http://schemas.microsoft.com/office/drawing/2014/main" id="{A1F7B266-D870-F846-931B-0BFF6518D956}"/>
              </a:ext>
            </a:extLst>
          </p:cNvPr>
          <p:cNvSpPr>
            <a:spLocks noGrp="1" noChangeArrowheads="1"/>
          </p:cNvSpPr>
          <p:nvPr>
            <p:ph type="body" idx="1"/>
          </p:nvPr>
        </p:nvSpPr>
        <p:spPr/>
        <p:txBody>
          <a:bodyPr/>
          <a:lstStyle/>
          <a:p>
            <a:pPr marL="609600" indent="-609600">
              <a:defRPr/>
            </a:pPr>
            <a:r>
              <a:rPr lang="tr-TR" sz="2800" i="1" dirty="0">
                <a:solidFill>
                  <a:schemeClr val="tx2"/>
                </a:solidFill>
                <a:latin typeface="Arial" panose="020B0604020202020204" pitchFamily="34" charset="0"/>
                <a:cs typeface="Arial" panose="020B0604020202020204" pitchFamily="34" charset="0"/>
              </a:rPr>
              <a:t>Buhar ekonomisine göre</a:t>
            </a:r>
          </a:p>
          <a:p>
            <a:pPr marL="609600" indent="-609600">
              <a:buFont typeface="Wingdings" pitchFamily="2" charset="2"/>
              <a:buAutoNum type="arabicPlain"/>
              <a:defRPr/>
            </a:pPr>
            <a:r>
              <a:rPr lang="tr-TR" sz="2800" i="1" dirty="0">
                <a:latin typeface="Arial" panose="020B0604020202020204" pitchFamily="34" charset="0"/>
                <a:cs typeface="Arial" panose="020B0604020202020204" pitchFamily="34" charset="0"/>
              </a:rPr>
              <a:t>Tek etkili </a:t>
            </a:r>
            <a:r>
              <a:rPr lang="tr-TR" sz="2800" i="1" dirty="0" err="1">
                <a:latin typeface="Arial" panose="020B0604020202020204" pitchFamily="34" charset="0"/>
                <a:cs typeface="Arial" panose="020B0604020202020204" pitchFamily="34" charset="0"/>
              </a:rPr>
              <a:t>evaporatörler</a:t>
            </a:r>
            <a:endParaRPr lang="tr-TR" sz="2800" i="1" dirty="0">
              <a:latin typeface="Arial" panose="020B0604020202020204" pitchFamily="34" charset="0"/>
              <a:cs typeface="Arial" panose="020B0604020202020204" pitchFamily="34" charset="0"/>
            </a:endParaRPr>
          </a:p>
          <a:p>
            <a:pPr marL="609600" indent="-609600">
              <a:buFont typeface="Wingdings" pitchFamily="2" charset="2"/>
              <a:buAutoNum type="arabicPlain"/>
              <a:defRPr/>
            </a:pPr>
            <a:r>
              <a:rPr lang="tr-TR" sz="2800" i="1" dirty="0">
                <a:latin typeface="Arial" panose="020B0604020202020204" pitchFamily="34" charset="0"/>
                <a:cs typeface="Arial" panose="020B0604020202020204" pitchFamily="34" charset="0"/>
              </a:rPr>
              <a:t>Çok etkili </a:t>
            </a:r>
            <a:r>
              <a:rPr lang="tr-TR" sz="2800" i="1" dirty="0" err="1">
                <a:latin typeface="Arial" panose="020B0604020202020204" pitchFamily="34" charset="0"/>
                <a:cs typeface="Arial" panose="020B0604020202020204" pitchFamily="34" charset="0"/>
              </a:rPr>
              <a:t>evaporatörler</a:t>
            </a:r>
            <a:endParaRPr lang="tr-TR" sz="2800" i="1" dirty="0">
              <a:latin typeface="Arial" panose="020B0604020202020204" pitchFamily="34" charset="0"/>
              <a:cs typeface="Arial" panose="020B0604020202020204" pitchFamily="34" charset="0"/>
            </a:endParaRPr>
          </a:p>
          <a:p>
            <a:pPr marL="609600" indent="-609600">
              <a:buFont typeface="Wingdings" pitchFamily="2" charset="2"/>
              <a:buAutoNum type="arabicPeriod"/>
              <a:defRPr/>
            </a:pPr>
            <a:endParaRPr lang="tr-TR" sz="2800" i="1" dirty="0">
              <a:latin typeface="Arial" panose="020B0604020202020204" pitchFamily="34" charset="0"/>
              <a:cs typeface="Arial" panose="020B0604020202020204" pitchFamily="34" charset="0"/>
            </a:endParaRPr>
          </a:p>
        </p:txBody>
      </p:sp>
      <p:sp>
        <p:nvSpPr>
          <p:cNvPr id="4" name="2 Başlık">
            <a:extLst>
              <a:ext uri="{FF2B5EF4-FFF2-40B4-BE49-F238E27FC236}">
                <a16:creationId xmlns:a16="http://schemas.microsoft.com/office/drawing/2014/main" id="{814C0144-618A-2745-9AA3-AEEBF8347604}"/>
              </a:ext>
            </a:extLst>
          </p:cNvPr>
          <p:cNvSpPr>
            <a:spLocks noGrp="1" noChangeArrowheads="1"/>
          </p:cNvSpPr>
          <p:nvPr>
            <p:ph type="title"/>
          </p:nvPr>
        </p:nvSpPr>
        <p:spPr/>
        <p:txBody>
          <a:bodyPr/>
          <a:lstStyle/>
          <a:p>
            <a:pPr algn="ctr"/>
            <a:r>
              <a:rPr lang="tr-TR" altLang="tr-TR" dirty="0"/>
              <a:t>EVAPORASYON</a:t>
            </a:r>
          </a:p>
        </p:txBody>
      </p:sp>
    </p:spTree>
    <p:extLst>
      <p:ext uri="{BB962C8B-B14F-4D97-AF65-F5344CB8AC3E}">
        <p14:creationId xmlns:p14="http://schemas.microsoft.com/office/powerpoint/2010/main" val="31688670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5" name="Rectangle 3">
            <a:extLst>
              <a:ext uri="{FF2B5EF4-FFF2-40B4-BE49-F238E27FC236}">
                <a16:creationId xmlns:a16="http://schemas.microsoft.com/office/drawing/2014/main" id="{4E58AF52-E911-FD43-A384-F24C00E2AEDC}"/>
              </a:ext>
            </a:extLst>
          </p:cNvPr>
          <p:cNvSpPr>
            <a:spLocks noGrp="1" noChangeArrowheads="1"/>
          </p:cNvSpPr>
          <p:nvPr>
            <p:ph type="body" idx="1"/>
          </p:nvPr>
        </p:nvSpPr>
        <p:spPr/>
        <p:txBody>
          <a:bodyPr>
            <a:normAutofit/>
          </a:bodyPr>
          <a:lstStyle/>
          <a:p>
            <a:pPr marL="609600" indent="-609600">
              <a:lnSpc>
                <a:spcPct val="90000"/>
              </a:lnSpc>
              <a:defRPr/>
            </a:pPr>
            <a:r>
              <a:rPr lang="tr-TR" sz="2400" dirty="0">
                <a:latin typeface="Arial" panose="020B0604020202020204" pitchFamily="34" charset="0"/>
                <a:cs typeface="Arial" panose="020B0604020202020204" pitchFamily="34" charset="0"/>
              </a:rPr>
              <a:t>Isı aktarım yüzeyine göre</a:t>
            </a:r>
          </a:p>
          <a:p>
            <a:pPr marL="609600" indent="-609600">
              <a:lnSpc>
                <a:spcPct val="90000"/>
              </a:lnSpc>
              <a:buFont typeface="Wingdings" pitchFamily="2" charset="2"/>
              <a:buAutoNum type="arabicPeriod"/>
              <a:defRPr/>
            </a:pPr>
            <a:r>
              <a:rPr lang="tr-TR" sz="2400" dirty="0">
                <a:latin typeface="Arial" panose="020B0604020202020204" pitchFamily="34" charset="0"/>
                <a:cs typeface="Arial" panose="020B0604020202020204" pitchFamily="34" charset="0"/>
              </a:rPr>
              <a:t>Borulu </a:t>
            </a:r>
            <a:r>
              <a:rPr lang="tr-TR" sz="2400" dirty="0" err="1">
                <a:latin typeface="Arial" panose="020B0604020202020204" pitchFamily="34" charset="0"/>
                <a:cs typeface="Arial" panose="020B0604020202020204" pitchFamily="34" charset="0"/>
              </a:rPr>
              <a:t>evaporatörler</a:t>
            </a:r>
            <a:endParaRPr lang="tr-TR" sz="2400" dirty="0">
              <a:latin typeface="Arial" panose="020B0604020202020204" pitchFamily="34" charset="0"/>
              <a:cs typeface="Arial" panose="020B0604020202020204" pitchFamily="34" charset="0"/>
            </a:endParaRPr>
          </a:p>
          <a:p>
            <a:pPr marL="609600" indent="-609600">
              <a:lnSpc>
                <a:spcPct val="90000"/>
              </a:lnSpc>
              <a:buFont typeface="Wingdings" pitchFamily="2" charset="2"/>
              <a:buAutoNum type="arabicPeriod"/>
              <a:defRPr/>
            </a:pPr>
            <a:r>
              <a:rPr lang="tr-TR" sz="2400" dirty="0">
                <a:latin typeface="Arial" panose="020B0604020202020204" pitchFamily="34" charset="0"/>
                <a:cs typeface="Arial" panose="020B0604020202020204" pitchFamily="34" charset="0"/>
              </a:rPr>
              <a:t>Kısa-yatay borulu </a:t>
            </a:r>
            <a:r>
              <a:rPr lang="tr-TR" sz="2400" dirty="0" err="1">
                <a:latin typeface="Arial" panose="020B0604020202020204" pitchFamily="34" charset="0"/>
                <a:cs typeface="Arial" panose="020B0604020202020204" pitchFamily="34" charset="0"/>
              </a:rPr>
              <a:t>evaporatörler</a:t>
            </a:r>
            <a:endParaRPr lang="tr-TR" sz="2400" dirty="0">
              <a:latin typeface="Arial" panose="020B0604020202020204" pitchFamily="34" charset="0"/>
              <a:cs typeface="Arial" panose="020B0604020202020204" pitchFamily="34" charset="0"/>
            </a:endParaRPr>
          </a:p>
          <a:p>
            <a:pPr marL="609600" indent="-609600">
              <a:lnSpc>
                <a:spcPct val="90000"/>
              </a:lnSpc>
              <a:buFont typeface="Wingdings" pitchFamily="2" charset="2"/>
              <a:buAutoNum type="arabicPeriod"/>
              <a:defRPr/>
            </a:pPr>
            <a:r>
              <a:rPr lang="tr-TR" sz="2400" dirty="0">
                <a:latin typeface="Arial" panose="020B0604020202020204" pitchFamily="34" charset="0"/>
                <a:cs typeface="Arial" panose="020B0604020202020204" pitchFamily="34" charset="0"/>
              </a:rPr>
              <a:t>Kısa-dikey borulu </a:t>
            </a:r>
            <a:r>
              <a:rPr lang="tr-TR" sz="2400" dirty="0" err="1">
                <a:latin typeface="Arial" panose="020B0604020202020204" pitchFamily="34" charset="0"/>
                <a:cs typeface="Arial" panose="020B0604020202020204" pitchFamily="34" charset="0"/>
              </a:rPr>
              <a:t>evaporatörler</a:t>
            </a:r>
            <a:endParaRPr lang="tr-TR" sz="2400" dirty="0">
              <a:latin typeface="Arial" panose="020B0604020202020204" pitchFamily="34" charset="0"/>
              <a:cs typeface="Arial" panose="020B0604020202020204" pitchFamily="34" charset="0"/>
            </a:endParaRPr>
          </a:p>
          <a:p>
            <a:pPr marL="609600" indent="-609600">
              <a:lnSpc>
                <a:spcPct val="90000"/>
              </a:lnSpc>
              <a:buFont typeface="Wingdings" pitchFamily="2" charset="2"/>
              <a:buAutoNum type="arabicPeriod"/>
              <a:defRPr/>
            </a:pPr>
            <a:r>
              <a:rPr lang="tr-TR" sz="2400" dirty="0">
                <a:latin typeface="Arial" panose="020B0604020202020204" pitchFamily="34" charset="0"/>
                <a:cs typeface="Arial" panose="020B0604020202020204" pitchFamily="34" charset="0"/>
              </a:rPr>
              <a:t>Uzun borulu </a:t>
            </a:r>
            <a:r>
              <a:rPr lang="tr-TR" sz="2400" dirty="0" err="1">
                <a:latin typeface="Arial" panose="020B0604020202020204" pitchFamily="34" charset="0"/>
                <a:cs typeface="Arial" panose="020B0604020202020204" pitchFamily="34" charset="0"/>
              </a:rPr>
              <a:t>evaporatörler</a:t>
            </a:r>
            <a:endParaRPr lang="tr-TR" sz="2400" dirty="0">
              <a:latin typeface="Arial" panose="020B0604020202020204" pitchFamily="34" charset="0"/>
              <a:cs typeface="Arial" panose="020B0604020202020204" pitchFamily="34" charset="0"/>
            </a:endParaRPr>
          </a:p>
          <a:p>
            <a:pPr marL="609600" indent="-609600">
              <a:lnSpc>
                <a:spcPct val="90000"/>
              </a:lnSpc>
              <a:buFont typeface="Wingdings" pitchFamily="2" charset="2"/>
              <a:buAutoNum type="arabicPeriod"/>
              <a:defRPr/>
            </a:pPr>
            <a:r>
              <a:rPr lang="tr-TR" sz="2400" dirty="0">
                <a:latin typeface="Arial" panose="020B0604020202020204" pitchFamily="34" charset="0"/>
                <a:cs typeface="Arial" panose="020B0604020202020204" pitchFamily="34" charset="0"/>
              </a:rPr>
              <a:t>Tırmanan film </a:t>
            </a:r>
            <a:r>
              <a:rPr lang="tr-TR" sz="2400" dirty="0" err="1">
                <a:latin typeface="Arial" panose="020B0604020202020204" pitchFamily="34" charset="0"/>
                <a:cs typeface="Arial" panose="020B0604020202020204" pitchFamily="34" charset="0"/>
              </a:rPr>
              <a:t>evaporatörler</a:t>
            </a:r>
            <a:endParaRPr lang="tr-TR" sz="2400" dirty="0">
              <a:latin typeface="Arial" panose="020B0604020202020204" pitchFamily="34" charset="0"/>
              <a:cs typeface="Arial" panose="020B0604020202020204" pitchFamily="34" charset="0"/>
            </a:endParaRPr>
          </a:p>
          <a:p>
            <a:pPr marL="609600" indent="-609600">
              <a:lnSpc>
                <a:spcPct val="90000"/>
              </a:lnSpc>
              <a:buFont typeface="Wingdings" pitchFamily="2" charset="2"/>
              <a:buAutoNum type="arabicPeriod"/>
              <a:defRPr/>
            </a:pPr>
            <a:r>
              <a:rPr lang="tr-TR" sz="2400" dirty="0">
                <a:latin typeface="Arial" panose="020B0604020202020204" pitchFamily="34" charset="0"/>
                <a:cs typeface="Arial" panose="020B0604020202020204" pitchFamily="34" charset="0"/>
              </a:rPr>
              <a:t>İnen film </a:t>
            </a:r>
            <a:r>
              <a:rPr lang="tr-TR" sz="2400" dirty="0" err="1">
                <a:latin typeface="Arial" panose="020B0604020202020204" pitchFamily="34" charset="0"/>
                <a:cs typeface="Arial" panose="020B0604020202020204" pitchFamily="34" charset="0"/>
              </a:rPr>
              <a:t>evaporatörler</a:t>
            </a:r>
            <a:endParaRPr lang="tr-TR" sz="2400" dirty="0">
              <a:latin typeface="Arial" panose="020B0604020202020204" pitchFamily="34" charset="0"/>
              <a:cs typeface="Arial" panose="020B0604020202020204" pitchFamily="34" charset="0"/>
            </a:endParaRPr>
          </a:p>
          <a:p>
            <a:pPr marL="609600" indent="-609600">
              <a:lnSpc>
                <a:spcPct val="90000"/>
              </a:lnSpc>
              <a:buFont typeface="Wingdings" pitchFamily="2" charset="2"/>
              <a:buAutoNum type="arabicPeriod"/>
              <a:defRPr/>
            </a:pPr>
            <a:r>
              <a:rPr lang="tr-TR" sz="2400" dirty="0">
                <a:latin typeface="Arial" panose="020B0604020202020204" pitchFamily="34" charset="0"/>
                <a:cs typeface="Arial" panose="020B0604020202020204" pitchFamily="34" charset="0"/>
              </a:rPr>
              <a:t>Spiral borulu </a:t>
            </a:r>
            <a:r>
              <a:rPr lang="tr-TR" sz="2400" dirty="0" err="1">
                <a:latin typeface="Arial" panose="020B0604020202020204" pitchFamily="34" charset="0"/>
                <a:cs typeface="Arial" panose="020B0604020202020204" pitchFamily="34" charset="0"/>
              </a:rPr>
              <a:t>evaporatörler</a:t>
            </a:r>
            <a:endParaRPr lang="tr-TR" sz="2400" dirty="0">
              <a:latin typeface="Arial" panose="020B0604020202020204" pitchFamily="34" charset="0"/>
              <a:cs typeface="Arial" panose="020B0604020202020204" pitchFamily="34" charset="0"/>
            </a:endParaRPr>
          </a:p>
          <a:p>
            <a:pPr marL="609600" indent="-609600">
              <a:lnSpc>
                <a:spcPct val="90000"/>
              </a:lnSpc>
              <a:buFont typeface="Wingdings" pitchFamily="2" charset="2"/>
              <a:buAutoNum type="arabicPeriod"/>
              <a:defRPr/>
            </a:pPr>
            <a:r>
              <a:rPr lang="tr-TR" sz="2400" dirty="0">
                <a:latin typeface="Arial" panose="020B0604020202020204" pitchFamily="34" charset="0"/>
                <a:cs typeface="Arial" panose="020B0604020202020204" pitchFamily="34" charset="0"/>
              </a:rPr>
              <a:t>Silindirik yüzeyli(ceketli) </a:t>
            </a:r>
            <a:r>
              <a:rPr lang="tr-TR" sz="2400" dirty="0" err="1">
                <a:latin typeface="Arial" panose="020B0604020202020204" pitchFamily="34" charset="0"/>
                <a:cs typeface="Arial" panose="020B0604020202020204" pitchFamily="34" charset="0"/>
              </a:rPr>
              <a:t>evaporatörler</a:t>
            </a:r>
            <a:endParaRPr lang="tr-TR" sz="2400" dirty="0">
              <a:latin typeface="Arial" panose="020B0604020202020204" pitchFamily="34" charset="0"/>
              <a:cs typeface="Arial" panose="020B0604020202020204" pitchFamily="34" charset="0"/>
            </a:endParaRPr>
          </a:p>
          <a:p>
            <a:pPr marL="609600" indent="-609600">
              <a:lnSpc>
                <a:spcPct val="90000"/>
              </a:lnSpc>
              <a:buFont typeface="Wingdings" pitchFamily="2" charset="2"/>
              <a:buAutoNum type="arabicPeriod"/>
              <a:defRPr/>
            </a:pPr>
            <a:r>
              <a:rPr lang="tr-TR" sz="2400" dirty="0">
                <a:latin typeface="Arial" panose="020B0604020202020204" pitchFamily="34" charset="0"/>
                <a:cs typeface="Arial" panose="020B0604020202020204" pitchFamily="34" charset="0"/>
              </a:rPr>
              <a:t>Plakalı </a:t>
            </a:r>
            <a:r>
              <a:rPr lang="tr-TR" sz="2400" dirty="0" err="1">
                <a:latin typeface="Arial" panose="020B0604020202020204" pitchFamily="34" charset="0"/>
                <a:cs typeface="Arial" panose="020B0604020202020204" pitchFamily="34" charset="0"/>
              </a:rPr>
              <a:t>evaporatörler</a:t>
            </a:r>
            <a:endParaRPr lang="tr-TR" sz="2400" dirty="0">
              <a:latin typeface="Arial" panose="020B0604020202020204" pitchFamily="34" charset="0"/>
              <a:cs typeface="Arial" panose="020B0604020202020204" pitchFamily="34" charset="0"/>
            </a:endParaRPr>
          </a:p>
          <a:p>
            <a:pPr marL="609600" indent="-609600">
              <a:lnSpc>
                <a:spcPct val="90000"/>
              </a:lnSpc>
              <a:buFont typeface="Wingdings" pitchFamily="2" charset="2"/>
              <a:buAutoNum type="arabicPeriod"/>
              <a:defRPr/>
            </a:pPr>
            <a:r>
              <a:rPr lang="tr-TR" sz="2400" dirty="0">
                <a:latin typeface="Arial" panose="020B0604020202020204" pitchFamily="34" charset="0"/>
                <a:cs typeface="Arial" panose="020B0604020202020204" pitchFamily="34" charset="0"/>
              </a:rPr>
              <a:t>Konik yüzeyli (santrifüj) </a:t>
            </a:r>
            <a:r>
              <a:rPr lang="tr-TR" sz="2400" dirty="0" err="1">
                <a:latin typeface="Arial" panose="020B0604020202020204" pitchFamily="34" charset="0"/>
                <a:cs typeface="Arial" panose="020B0604020202020204" pitchFamily="34" charset="0"/>
              </a:rPr>
              <a:t>evaporatörler</a:t>
            </a:r>
            <a:endParaRPr lang="tr-TR" sz="2400" dirty="0">
              <a:latin typeface="Arial" panose="020B0604020202020204" pitchFamily="34" charset="0"/>
              <a:cs typeface="Arial" panose="020B0604020202020204" pitchFamily="34" charset="0"/>
            </a:endParaRPr>
          </a:p>
          <a:p>
            <a:pPr marL="609600" indent="-609600">
              <a:lnSpc>
                <a:spcPct val="90000"/>
              </a:lnSpc>
              <a:buFont typeface="Wingdings" pitchFamily="2" charset="2"/>
              <a:buAutoNum type="arabicPeriod"/>
              <a:defRPr/>
            </a:pPr>
            <a:endParaRPr lang="tr-TR" sz="2400" dirty="0">
              <a:latin typeface="Arial" panose="020B0604020202020204" pitchFamily="34" charset="0"/>
              <a:cs typeface="Arial" panose="020B0604020202020204" pitchFamily="34" charset="0"/>
            </a:endParaRPr>
          </a:p>
          <a:p>
            <a:pPr marL="609600" indent="-609600">
              <a:lnSpc>
                <a:spcPct val="90000"/>
              </a:lnSpc>
              <a:buFont typeface="Wingdings" pitchFamily="2" charset="2"/>
              <a:buAutoNum type="arabicPeriod"/>
              <a:defRPr/>
            </a:pPr>
            <a:endParaRPr lang="tr-TR" sz="2400" dirty="0">
              <a:latin typeface="Arial" panose="020B0604020202020204" pitchFamily="34" charset="0"/>
              <a:cs typeface="Arial" panose="020B0604020202020204" pitchFamily="34" charset="0"/>
            </a:endParaRPr>
          </a:p>
        </p:txBody>
      </p:sp>
      <p:sp>
        <p:nvSpPr>
          <p:cNvPr id="4" name="2 Başlık">
            <a:extLst>
              <a:ext uri="{FF2B5EF4-FFF2-40B4-BE49-F238E27FC236}">
                <a16:creationId xmlns:a16="http://schemas.microsoft.com/office/drawing/2014/main" id="{137204B0-E4E4-914B-9867-5473C5B1D992}"/>
              </a:ext>
            </a:extLst>
          </p:cNvPr>
          <p:cNvSpPr>
            <a:spLocks noGrp="1" noChangeArrowheads="1"/>
          </p:cNvSpPr>
          <p:nvPr>
            <p:ph type="title"/>
          </p:nvPr>
        </p:nvSpPr>
        <p:spPr/>
        <p:txBody>
          <a:bodyPr/>
          <a:lstStyle/>
          <a:p>
            <a:pPr algn="ctr"/>
            <a:r>
              <a:rPr lang="tr-TR" altLang="tr-TR" dirty="0"/>
              <a:t>EVAPORASYON</a:t>
            </a:r>
          </a:p>
        </p:txBody>
      </p:sp>
    </p:spTree>
    <p:extLst>
      <p:ext uri="{BB962C8B-B14F-4D97-AF65-F5344CB8AC3E}">
        <p14:creationId xmlns:p14="http://schemas.microsoft.com/office/powerpoint/2010/main" val="6550841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9" name="Rectangle 3">
            <a:extLst>
              <a:ext uri="{FF2B5EF4-FFF2-40B4-BE49-F238E27FC236}">
                <a16:creationId xmlns:a16="http://schemas.microsoft.com/office/drawing/2014/main" id="{5A678D3A-75EF-7B40-9728-67AB769C9BDB}"/>
              </a:ext>
            </a:extLst>
          </p:cNvPr>
          <p:cNvSpPr>
            <a:spLocks noGrp="1" noChangeArrowheads="1"/>
          </p:cNvSpPr>
          <p:nvPr>
            <p:ph type="body" idx="1"/>
          </p:nvPr>
        </p:nvSpPr>
        <p:spPr/>
        <p:txBody>
          <a:bodyPr/>
          <a:lstStyle/>
          <a:p>
            <a:pPr marL="609600" indent="-609600">
              <a:defRPr/>
            </a:pPr>
            <a:r>
              <a:rPr lang="tr-TR" i="1" dirty="0">
                <a:solidFill>
                  <a:schemeClr val="tx2"/>
                </a:solidFill>
                <a:latin typeface="Arial" panose="020B0604020202020204" pitchFamily="34" charset="0"/>
                <a:cs typeface="Arial" panose="020B0604020202020204" pitchFamily="34" charset="0"/>
              </a:rPr>
              <a:t>Uygulanan sıcaklık derecesine göre;</a:t>
            </a:r>
          </a:p>
          <a:p>
            <a:pPr marL="609600" indent="-609600">
              <a:buFont typeface="Wingdings" pitchFamily="2" charset="2"/>
              <a:buAutoNum type="arabicPeriod"/>
              <a:defRPr/>
            </a:pPr>
            <a:r>
              <a:rPr lang="tr-TR" dirty="0">
                <a:latin typeface="Arial" panose="020B0604020202020204" pitchFamily="34" charset="0"/>
                <a:cs typeface="Arial" panose="020B0604020202020204" pitchFamily="34" charset="0"/>
              </a:rPr>
              <a:t>Düşük sıcaklık </a:t>
            </a:r>
            <a:r>
              <a:rPr lang="tr-TR" dirty="0" err="1">
                <a:latin typeface="Arial" panose="020B0604020202020204" pitchFamily="34" charset="0"/>
                <a:cs typeface="Arial" panose="020B0604020202020204" pitchFamily="34" charset="0"/>
              </a:rPr>
              <a:t>evaporatörler</a:t>
            </a:r>
            <a:endParaRPr lang="tr-TR" dirty="0">
              <a:latin typeface="Arial" panose="020B0604020202020204" pitchFamily="34" charset="0"/>
              <a:cs typeface="Arial" panose="020B0604020202020204" pitchFamily="34" charset="0"/>
            </a:endParaRPr>
          </a:p>
          <a:p>
            <a:pPr marL="609600" indent="-609600">
              <a:buFont typeface="Wingdings" pitchFamily="2" charset="2"/>
              <a:buAutoNum type="arabicPeriod"/>
              <a:defRPr/>
            </a:pPr>
            <a:r>
              <a:rPr lang="tr-TR" dirty="0">
                <a:latin typeface="Arial" panose="020B0604020202020204" pitchFamily="34" charset="0"/>
                <a:cs typeface="Arial" panose="020B0604020202020204" pitchFamily="34" charset="0"/>
              </a:rPr>
              <a:t>Orta sıcaklık </a:t>
            </a:r>
            <a:r>
              <a:rPr lang="tr-TR">
                <a:latin typeface="Arial" panose="020B0604020202020204" pitchFamily="34" charset="0"/>
                <a:cs typeface="Arial" panose="020B0604020202020204" pitchFamily="34" charset="0"/>
              </a:rPr>
              <a:t>evaporatörler</a:t>
            </a:r>
            <a:endParaRPr lang="tr-TR" dirty="0">
              <a:latin typeface="Arial" panose="020B0604020202020204" pitchFamily="34" charset="0"/>
              <a:cs typeface="Arial" panose="020B0604020202020204" pitchFamily="34" charset="0"/>
            </a:endParaRPr>
          </a:p>
          <a:p>
            <a:pPr marL="609600" indent="-609600">
              <a:buFont typeface="Wingdings" pitchFamily="2" charset="2"/>
              <a:buAutoNum type="arabicPeriod"/>
              <a:defRPr/>
            </a:pPr>
            <a:r>
              <a:rPr lang="tr-TR" dirty="0">
                <a:latin typeface="Arial" panose="020B0604020202020204" pitchFamily="34" charset="0"/>
                <a:cs typeface="Arial" panose="020B0604020202020204" pitchFamily="34" charset="0"/>
              </a:rPr>
              <a:t>Yüksek sıcaklık </a:t>
            </a:r>
            <a:r>
              <a:rPr lang="tr-TR" dirty="0" err="1">
                <a:latin typeface="Arial" panose="020B0604020202020204" pitchFamily="34" charset="0"/>
                <a:cs typeface="Arial" panose="020B0604020202020204" pitchFamily="34" charset="0"/>
              </a:rPr>
              <a:t>evaporatörler</a:t>
            </a:r>
            <a:endParaRPr lang="tr-TR" dirty="0">
              <a:latin typeface="Arial" panose="020B0604020202020204" pitchFamily="34" charset="0"/>
              <a:cs typeface="Arial" panose="020B0604020202020204" pitchFamily="34" charset="0"/>
            </a:endParaRPr>
          </a:p>
          <a:p>
            <a:pPr marL="609600" indent="-609600">
              <a:defRPr/>
            </a:pPr>
            <a:endParaRPr lang="tr-TR" dirty="0">
              <a:latin typeface="Arial" panose="020B0604020202020204" pitchFamily="34" charset="0"/>
              <a:cs typeface="Arial" panose="020B0604020202020204" pitchFamily="34" charset="0"/>
            </a:endParaRPr>
          </a:p>
        </p:txBody>
      </p:sp>
      <p:sp>
        <p:nvSpPr>
          <p:cNvPr id="4" name="2 Başlık">
            <a:extLst>
              <a:ext uri="{FF2B5EF4-FFF2-40B4-BE49-F238E27FC236}">
                <a16:creationId xmlns:a16="http://schemas.microsoft.com/office/drawing/2014/main" id="{9DD3D473-C450-8B47-9104-A621FAC944DF}"/>
              </a:ext>
            </a:extLst>
          </p:cNvPr>
          <p:cNvSpPr>
            <a:spLocks noGrp="1" noChangeArrowheads="1"/>
          </p:cNvSpPr>
          <p:nvPr>
            <p:ph type="title"/>
          </p:nvPr>
        </p:nvSpPr>
        <p:spPr/>
        <p:txBody>
          <a:bodyPr/>
          <a:lstStyle/>
          <a:p>
            <a:pPr algn="ctr"/>
            <a:r>
              <a:rPr lang="tr-TR" altLang="tr-TR" dirty="0"/>
              <a:t>EVAPORASYON</a:t>
            </a:r>
          </a:p>
        </p:txBody>
      </p:sp>
    </p:spTree>
    <p:extLst>
      <p:ext uri="{BB962C8B-B14F-4D97-AF65-F5344CB8AC3E}">
        <p14:creationId xmlns:p14="http://schemas.microsoft.com/office/powerpoint/2010/main" val="1926198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2 Başlık">
            <a:extLst>
              <a:ext uri="{FF2B5EF4-FFF2-40B4-BE49-F238E27FC236}">
                <a16:creationId xmlns:a16="http://schemas.microsoft.com/office/drawing/2014/main" id="{003136E0-9E61-1542-81B7-F186C34AE752}"/>
              </a:ext>
            </a:extLst>
          </p:cNvPr>
          <p:cNvSpPr>
            <a:spLocks noGrp="1" noChangeArrowheads="1"/>
          </p:cNvSpPr>
          <p:nvPr>
            <p:ph type="title"/>
          </p:nvPr>
        </p:nvSpPr>
        <p:spPr/>
        <p:txBody>
          <a:bodyPr/>
          <a:lstStyle/>
          <a:p>
            <a:pPr algn="ctr"/>
            <a:r>
              <a:rPr lang="tr-TR" altLang="tr-TR" dirty="0"/>
              <a:t>EVAPORASYON</a:t>
            </a:r>
          </a:p>
        </p:txBody>
      </p:sp>
      <p:sp>
        <p:nvSpPr>
          <p:cNvPr id="4" name="3 İçerik Yer Tutucusu">
            <a:extLst>
              <a:ext uri="{FF2B5EF4-FFF2-40B4-BE49-F238E27FC236}">
                <a16:creationId xmlns:a16="http://schemas.microsoft.com/office/drawing/2014/main" id="{A86F71A9-83EE-F249-A0D9-E944A6E18FBF}"/>
              </a:ext>
            </a:extLst>
          </p:cNvPr>
          <p:cNvSpPr>
            <a:spLocks noGrp="1"/>
          </p:cNvSpPr>
          <p:nvPr>
            <p:ph idx="1"/>
          </p:nvPr>
        </p:nvSpPr>
        <p:spPr>
          <a:xfrm>
            <a:off x="4750419" y="1844171"/>
            <a:ext cx="6776923" cy="3467950"/>
          </a:xfrm>
        </p:spPr>
        <p:txBody>
          <a:bodyPr>
            <a:noAutofit/>
          </a:bodyPr>
          <a:lstStyle/>
          <a:p>
            <a:pPr algn="just">
              <a:buFont typeface="Wingdings" pitchFamily="2" charset="2"/>
              <a:buChar char="Ø"/>
              <a:defRPr/>
            </a:pPr>
            <a:r>
              <a:rPr lang="tr-TR" sz="1600" b="1" dirty="0" err="1">
                <a:latin typeface="Arial" panose="020B0604020202020204" pitchFamily="34" charset="0"/>
                <a:cs typeface="Arial" panose="020B0604020202020204" pitchFamily="34" charset="0"/>
              </a:rPr>
              <a:t>Evaporasyon</a:t>
            </a:r>
            <a:r>
              <a:rPr lang="tr-TR" sz="1600" b="1" dirty="0">
                <a:latin typeface="Arial" panose="020B0604020202020204" pitchFamily="34" charset="0"/>
                <a:cs typeface="Arial" panose="020B0604020202020204" pitchFamily="34" charset="0"/>
              </a:rPr>
              <a:t> çözücünün kaynatılarak uzaklaştırılması yolu ile çözeltinin su </a:t>
            </a:r>
            <a:r>
              <a:rPr lang="tr-TR" sz="1600" b="1" dirty="0" err="1">
                <a:latin typeface="Arial" panose="020B0604020202020204" pitchFamily="34" charset="0"/>
                <a:cs typeface="Arial" panose="020B0604020202020204" pitchFamily="34" charset="0"/>
              </a:rPr>
              <a:t>eldesi</a:t>
            </a:r>
            <a:r>
              <a:rPr lang="tr-TR" sz="1600" b="1" dirty="0">
                <a:latin typeface="Arial" panose="020B0604020202020204" pitchFamily="34" charset="0"/>
                <a:cs typeface="Arial" panose="020B0604020202020204" pitchFamily="34" charset="0"/>
              </a:rPr>
              <a:t> </a:t>
            </a:r>
            <a:r>
              <a:rPr lang="tr-TR" sz="1600" b="1" dirty="0" err="1">
                <a:latin typeface="Arial" panose="020B0604020202020204" pitchFamily="34" charset="0"/>
                <a:cs typeface="Arial" panose="020B0604020202020204" pitchFamily="34" charset="0"/>
              </a:rPr>
              <a:t>derişiklendirilmesi</a:t>
            </a:r>
            <a:r>
              <a:rPr lang="tr-TR" sz="1600" b="1" dirty="0">
                <a:latin typeface="Arial" panose="020B0604020202020204" pitchFamily="34" charset="0"/>
                <a:cs typeface="Arial" panose="020B0604020202020204" pitchFamily="34" charset="0"/>
              </a:rPr>
              <a:t> işlemidir.</a:t>
            </a:r>
          </a:p>
          <a:p>
            <a:pPr algn="just">
              <a:buFont typeface="Wingdings" pitchFamily="2" charset="2"/>
              <a:buChar char="Ø"/>
              <a:defRPr/>
            </a:pPr>
            <a:r>
              <a:rPr lang="tr-TR" sz="1600" b="1" dirty="0" err="1">
                <a:latin typeface="Arial" panose="020B0604020202020204" pitchFamily="34" charset="0"/>
                <a:cs typeface="Arial" panose="020B0604020202020204" pitchFamily="34" charset="0"/>
              </a:rPr>
              <a:t>Evaporasyonda</a:t>
            </a:r>
            <a:r>
              <a:rPr lang="tr-TR" sz="1600" b="1" dirty="0">
                <a:latin typeface="Arial" panose="020B0604020202020204" pitchFamily="34" charset="0"/>
                <a:cs typeface="Arial" panose="020B0604020202020204" pitchFamily="34" charset="0"/>
              </a:rPr>
              <a:t> buhar tek bir bileşenden meydana gelir ya da buharda birkaç bileşen bulunsa bile bunları birbirinden ayırmak için herhangi bir işlem yapılmaz.</a:t>
            </a:r>
          </a:p>
          <a:p>
            <a:pPr algn="just">
              <a:buFont typeface="Wingdings" pitchFamily="2" charset="2"/>
              <a:buChar char="Ø"/>
              <a:defRPr/>
            </a:pPr>
            <a:r>
              <a:rPr lang="tr-TR" sz="1600" b="1" dirty="0" err="1">
                <a:latin typeface="Arial" panose="020B0604020202020204" pitchFamily="34" charset="0"/>
                <a:cs typeface="Arial" panose="020B0604020202020204" pitchFamily="34" charset="0"/>
              </a:rPr>
              <a:t>Evaporasyon</a:t>
            </a:r>
            <a:r>
              <a:rPr lang="tr-TR" sz="1600" b="1" dirty="0">
                <a:latin typeface="Arial" panose="020B0604020202020204" pitchFamily="34" charset="0"/>
                <a:cs typeface="Arial" panose="020B0604020202020204" pitchFamily="34" charset="0"/>
              </a:rPr>
              <a:t> sonucunda ortaya çıkan atık sıvıdır. Genellikle istenilen </a:t>
            </a:r>
            <a:r>
              <a:rPr lang="tr-TR" sz="1600" b="1" dirty="0" err="1">
                <a:latin typeface="Arial" panose="020B0604020202020204" pitchFamily="34" charset="0"/>
                <a:cs typeface="Arial" panose="020B0604020202020204" pitchFamily="34" charset="0"/>
              </a:rPr>
              <a:t>derişiklendirilmiş</a:t>
            </a:r>
            <a:r>
              <a:rPr lang="tr-TR" sz="1600" b="1" dirty="0">
                <a:latin typeface="Arial" panose="020B0604020202020204" pitchFamily="34" charset="0"/>
                <a:cs typeface="Arial" panose="020B0604020202020204" pitchFamily="34" charset="0"/>
              </a:rPr>
              <a:t> çözeltidir. Fakat bazen, buharlaştırılan çözücü ana üründür.</a:t>
            </a:r>
          </a:p>
          <a:p>
            <a:pPr algn="just">
              <a:buFont typeface="Wingdings" pitchFamily="2" charset="2"/>
              <a:buChar char="Ø"/>
              <a:defRPr/>
            </a:pPr>
            <a:r>
              <a:rPr lang="tr-TR" sz="1600" b="1" dirty="0">
                <a:latin typeface="Arial" panose="020B0604020202020204" pitchFamily="34" charset="0"/>
                <a:cs typeface="Arial" panose="020B0604020202020204" pitchFamily="34" charset="0"/>
              </a:rPr>
              <a:t>(deniz suyunun buharlaştırılması ile içilebilir su </a:t>
            </a:r>
            <a:r>
              <a:rPr lang="tr-TR" sz="1600" b="1" dirty="0" err="1">
                <a:latin typeface="Arial" panose="020B0604020202020204" pitchFamily="34" charset="0"/>
                <a:cs typeface="Arial" panose="020B0604020202020204" pitchFamily="34" charset="0"/>
              </a:rPr>
              <a:t>eldesi</a:t>
            </a:r>
            <a:r>
              <a:rPr lang="tr-TR" sz="1600" b="1" dirty="0">
                <a:latin typeface="Arial" panose="020B0604020202020204" pitchFamily="34" charset="0"/>
                <a:cs typeface="Arial" panose="020B0604020202020204" pitchFamily="34" charset="0"/>
              </a:rPr>
              <a:t>) </a:t>
            </a:r>
          </a:p>
          <a:p>
            <a:pPr algn="just">
              <a:buFont typeface="Wingdings" pitchFamily="2" charset="2"/>
              <a:buChar char="Ø"/>
              <a:defRPr/>
            </a:pPr>
            <a:r>
              <a:rPr lang="tr-TR" sz="1600" b="1" dirty="0" err="1">
                <a:latin typeface="Arial" panose="020B0604020202020204" pitchFamily="34" charset="0"/>
                <a:cs typeface="Arial" panose="020B0604020202020204" pitchFamily="34" charset="0"/>
              </a:rPr>
              <a:t>Derişiklendirme</a:t>
            </a:r>
            <a:r>
              <a:rPr lang="tr-TR" sz="1600" b="1" dirty="0">
                <a:latin typeface="Arial" panose="020B0604020202020204" pitchFamily="34" charset="0"/>
                <a:cs typeface="Arial" panose="020B0604020202020204" pitchFamily="34" charset="0"/>
              </a:rPr>
              <a:t>, genellikle çözeltideki çözünenin çökmeye başlamasından önce durdurulur. Temel olarak </a:t>
            </a:r>
            <a:r>
              <a:rPr lang="tr-TR" sz="1600" b="1" dirty="0" err="1">
                <a:latin typeface="Arial" panose="020B0604020202020204" pitchFamily="34" charset="0"/>
                <a:cs typeface="Arial" panose="020B0604020202020204" pitchFamily="34" charset="0"/>
              </a:rPr>
              <a:t>evaporatör</a:t>
            </a:r>
            <a:r>
              <a:rPr lang="tr-TR" sz="1600" b="1" dirty="0">
                <a:latin typeface="Arial" panose="020B0604020202020204" pitchFamily="34" charset="0"/>
                <a:cs typeface="Arial" panose="020B0604020202020204" pitchFamily="34" charset="0"/>
              </a:rPr>
              <a:t> çözeltinin kaynaması için bir ısı değiştirici, ve buhar fazını kaynayan sıvıdan ayırmaya yarayan bir cihaz içerir.</a:t>
            </a:r>
          </a:p>
          <a:p>
            <a:pPr algn="just">
              <a:buFont typeface="Wingdings" pitchFamily="2" charset="2"/>
              <a:buChar char="Ø"/>
              <a:defRPr/>
            </a:pPr>
            <a:r>
              <a:rPr lang="tr-TR" sz="1600" b="1" dirty="0" err="1">
                <a:latin typeface="Arial" panose="020B0604020202020204" pitchFamily="34" charset="0"/>
                <a:cs typeface="Arial" panose="020B0604020202020204" pitchFamily="34" charset="0"/>
              </a:rPr>
              <a:t>Evaporasyon</a:t>
            </a:r>
            <a:r>
              <a:rPr lang="tr-TR" sz="1600" b="1" dirty="0">
                <a:latin typeface="Arial" panose="020B0604020202020204" pitchFamily="34" charset="0"/>
                <a:cs typeface="Arial" panose="020B0604020202020204" pitchFamily="34" charset="0"/>
              </a:rPr>
              <a:t> yapılan sıvı sudan daha akıcı veya güçlükle akabilecek kadar viskoz olabilir. </a:t>
            </a:r>
          </a:p>
          <a:p>
            <a:pPr algn="just">
              <a:buFont typeface="Wingdings" pitchFamily="2" charset="2"/>
              <a:buChar char="Ø"/>
              <a:defRPr/>
            </a:pPr>
            <a:endParaRPr lang="tr-TR"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359267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3" name="Rectangle 3">
            <a:extLst>
              <a:ext uri="{FF2B5EF4-FFF2-40B4-BE49-F238E27FC236}">
                <a16:creationId xmlns:a16="http://schemas.microsoft.com/office/drawing/2014/main" id="{B064A082-67F7-2D49-B572-5F5338E5739F}"/>
              </a:ext>
            </a:extLst>
          </p:cNvPr>
          <p:cNvSpPr>
            <a:spLocks noGrp="1" noChangeArrowheads="1"/>
          </p:cNvSpPr>
          <p:nvPr>
            <p:ph type="body" idx="1"/>
          </p:nvPr>
        </p:nvSpPr>
        <p:spPr/>
        <p:txBody>
          <a:bodyPr/>
          <a:lstStyle/>
          <a:p>
            <a:pPr marL="609600" indent="-609600">
              <a:defRPr/>
            </a:pPr>
            <a:r>
              <a:rPr lang="tr-TR" dirty="0">
                <a:latin typeface="Arial" panose="020B0604020202020204" pitchFamily="34" charset="0"/>
                <a:cs typeface="Arial" panose="020B0604020202020204" pitchFamily="34" charset="0"/>
              </a:rPr>
              <a:t>Sıvı hareketine göre;</a:t>
            </a:r>
          </a:p>
          <a:p>
            <a:pPr marL="609600" indent="-609600">
              <a:buFont typeface="Wingdings" pitchFamily="2" charset="2"/>
              <a:buAutoNum type="arabicPeriod"/>
              <a:defRPr/>
            </a:pPr>
            <a:r>
              <a:rPr lang="tr-TR" dirty="0">
                <a:latin typeface="Arial" panose="020B0604020202020204" pitchFamily="34" charset="0"/>
                <a:cs typeface="Arial" panose="020B0604020202020204" pitchFamily="34" charset="0"/>
              </a:rPr>
              <a:t>Doğal sirkülasyonlu </a:t>
            </a:r>
            <a:r>
              <a:rPr lang="tr-TR" dirty="0" err="1">
                <a:latin typeface="Arial" panose="020B0604020202020204" pitchFamily="34" charset="0"/>
                <a:cs typeface="Arial" panose="020B0604020202020204" pitchFamily="34" charset="0"/>
              </a:rPr>
              <a:t>evaporatörler</a:t>
            </a:r>
            <a:endParaRPr lang="tr-TR" dirty="0">
              <a:latin typeface="Arial" panose="020B0604020202020204" pitchFamily="34" charset="0"/>
              <a:cs typeface="Arial" panose="020B0604020202020204" pitchFamily="34" charset="0"/>
            </a:endParaRPr>
          </a:p>
          <a:p>
            <a:pPr marL="609600" indent="-609600">
              <a:buFont typeface="Wingdings" pitchFamily="2" charset="2"/>
              <a:buAutoNum type="arabicPeriod"/>
              <a:defRPr/>
            </a:pPr>
            <a:r>
              <a:rPr lang="tr-TR" dirty="0">
                <a:latin typeface="Arial" panose="020B0604020202020204" pitchFamily="34" charset="0"/>
                <a:cs typeface="Arial" panose="020B0604020202020204" pitchFamily="34" charset="0"/>
              </a:rPr>
              <a:t>Zorlamalı sirkülasyonlu </a:t>
            </a:r>
            <a:r>
              <a:rPr lang="tr-TR" dirty="0" err="1">
                <a:latin typeface="Arial" panose="020B0604020202020204" pitchFamily="34" charset="0"/>
                <a:cs typeface="Arial" panose="020B0604020202020204" pitchFamily="34" charset="0"/>
              </a:rPr>
              <a:t>evaporatörler</a:t>
            </a:r>
            <a:endParaRPr lang="tr-TR" dirty="0">
              <a:latin typeface="Arial" panose="020B0604020202020204" pitchFamily="34" charset="0"/>
              <a:cs typeface="Arial" panose="020B0604020202020204" pitchFamily="34" charset="0"/>
            </a:endParaRPr>
          </a:p>
          <a:p>
            <a:pPr marL="609600" indent="-609600">
              <a:buFont typeface="Wingdings" pitchFamily="2" charset="2"/>
              <a:buAutoNum type="arabicPeriod"/>
              <a:defRPr/>
            </a:pPr>
            <a:r>
              <a:rPr lang="tr-TR" dirty="0">
                <a:latin typeface="Arial" panose="020B0604020202020204" pitchFamily="34" charset="0"/>
                <a:cs typeface="Arial" panose="020B0604020202020204" pitchFamily="34" charset="0"/>
              </a:rPr>
              <a:t>Karıştırmalı yada sıyırmalı film </a:t>
            </a:r>
            <a:r>
              <a:rPr lang="tr-TR" dirty="0" err="1">
                <a:latin typeface="Arial" panose="020B0604020202020204" pitchFamily="34" charset="0"/>
                <a:cs typeface="Arial" panose="020B0604020202020204" pitchFamily="34" charset="0"/>
              </a:rPr>
              <a:t>evaporatörler</a:t>
            </a:r>
            <a:endParaRPr lang="tr-TR" dirty="0">
              <a:latin typeface="Arial" panose="020B0604020202020204" pitchFamily="34" charset="0"/>
              <a:cs typeface="Arial" panose="020B0604020202020204" pitchFamily="34" charset="0"/>
            </a:endParaRPr>
          </a:p>
        </p:txBody>
      </p:sp>
      <p:sp>
        <p:nvSpPr>
          <p:cNvPr id="4" name="2 Başlık">
            <a:extLst>
              <a:ext uri="{FF2B5EF4-FFF2-40B4-BE49-F238E27FC236}">
                <a16:creationId xmlns:a16="http://schemas.microsoft.com/office/drawing/2014/main" id="{28264B69-0800-D74F-BA90-1293A68A15B8}"/>
              </a:ext>
            </a:extLst>
          </p:cNvPr>
          <p:cNvSpPr>
            <a:spLocks noGrp="1" noChangeArrowheads="1"/>
          </p:cNvSpPr>
          <p:nvPr>
            <p:ph type="title"/>
          </p:nvPr>
        </p:nvSpPr>
        <p:spPr/>
        <p:txBody>
          <a:bodyPr/>
          <a:lstStyle/>
          <a:p>
            <a:pPr algn="ctr"/>
            <a:r>
              <a:rPr lang="tr-TR" altLang="tr-TR" dirty="0"/>
              <a:t>EVAPORASYON</a:t>
            </a:r>
          </a:p>
        </p:txBody>
      </p:sp>
    </p:spTree>
    <p:extLst>
      <p:ext uri="{BB962C8B-B14F-4D97-AF65-F5344CB8AC3E}">
        <p14:creationId xmlns:p14="http://schemas.microsoft.com/office/powerpoint/2010/main" val="20000914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7" name="Rectangle 3">
            <a:extLst>
              <a:ext uri="{FF2B5EF4-FFF2-40B4-BE49-F238E27FC236}">
                <a16:creationId xmlns:a16="http://schemas.microsoft.com/office/drawing/2014/main" id="{A274C6FF-3B69-D749-A49E-54ED4A72A893}"/>
              </a:ext>
            </a:extLst>
          </p:cNvPr>
          <p:cNvSpPr>
            <a:spLocks noGrp="1" noChangeArrowheads="1"/>
          </p:cNvSpPr>
          <p:nvPr>
            <p:ph type="body" idx="1"/>
          </p:nvPr>
        </p:nvSpPr>
        <p:spPr/>
        <p:txBody>
          <a:bodyPr/>
          <a:lstStyle/>
          <a:p>
            <a:pPr marL="609600" indent="-609600">
              <a:lnSpc>
                <a:spcPct val="90000"/>
              </a:lnSpc>
              <a:defRPr/>
            </a:pPr>
            <a:r>
              <a:rPr lang="tr-TR" sz="2800" i="1" dirty="0">
                <a:solidFill>
                  <a:schemeClr val="tx2"/>
                </a:solidFill>
                <a:latin typeface="Arial" panose="020B0604020202020204" pitchFamily="34" charset="0"/>
                <a:cs typeface="Arial" panose="020B0604020202020204" pitchFamily="34" charset="0"/>
              </a:rPr>
              <a:t>Ürün beslemesine göre;</a:t>
            </a:r>
          </a:p>
          <a:p>
            <a:pPr marL="609600" indent="-609600">
              <a:lnSpc>
                <a:spcPct val="90000"/>
              </a:lnSpc>
              <a:buFont typeface="Wingdings" pitchFamily="2" charset="2"/>
              <a:buAutoNum type="arabicPeriod"/>
              <a:defRPr/>
            </a:pPr>
            <a:r>
              <a:rPr lang="tr-TR" sz="2800" dirty="0">
                <a:latin typeface="Arial" panose="020B0604020202020204" pitchFamily="34" charset="0"/>
                <a:cs typeface="Arial" panose="020B0604020202020204" pitchFamily="34" charset="0"/>
              </a:rPr>
              <a:t>İleri beslemeli </a:t>
            </a:r>
            <a:r>
              <a:rPr lang="tr-TR" sz="2800" dirty="0" err="1">
                <a:latin typeface="Arial" panose="020B0604020202020204" pitchFamily="34" charset="0"/>
                <a:cs typeface="Arial" panose="020B0604020202020204" pitchFamily="34" charset="0"/>
              </a:rPr>
              <a:t>evaporatörler</a:t>
            </a:r>
            <a:endParaRPr lang="tr-TR" sz="2800" dirty="0">
              <a:latin typeface="Arial" panose="020B0604020202020204" pitchFamily="34" charset="0"/>
              <a:cs typeface="Arial" panose="020B0604020202020204" pitchFamily="34" charset="0"/>
            </a:endParaRPr>
          </a:p>
          <a:p>
            <a:pPr marL="609600" indent="-609600">
              <a:lnSpc>
                <a:spcPct val="90000"/>
              </a:lnSpc>
              <a:buFont typeface="Wingdings" pitchFamily="2" charset="2"/>
              <a:buAutoNum type="arabicPeriod"/>
              <a:defRPr/>
            </a:pPr>
            <a:r>
              <a:rPr lang="tr-TR" sz="2800" dirty="0">
                <a:latin typeface="Arial" panose="020B0604020202020204" pitchFamily="34" charset="0"/>
                <a:cs typeface="Arial" panose="020B0604020202020204" pitchFamily="34" charset="0"/>
              </a:rPr>
              <a:t>Geri beslemeli </a:t>
            </a:r>
            <a:r>
              <a:rPr lang="tr-TR" sz="2800" dirty="0" err="1">
                <a:latin typeface="Arial" panose="020B0604020202020204" pitchFamily="34" charset="0"/>
                <a:cs typeface="Arial" panose="020B0604020202020204" pitchFamily="34" charset="0"/>
              </a:rPr>
              <a:t>evaporatörler</a:t>
            </a:r>
            <a:endParaRPr lang="tr-TR" sz="2800" dirty="0">
              <a:latin typeface="Arial" panose="020B0604020202020204" pitchFamily="34" charset="0"/>
              <a:cs typeface="Arial" panose="020B0604020202020204" pitchFamily="34" charset="0"/>
            </a:endParaRPr>
          </a:p>
          <a:p>
            <a:pPr marL="609600" indent="-609600">
              <a:lnSpc>
                <a:spcPct val="90000"/>
              </a:lnSpc>
              <a:defRPr/>
            </a:pPr>
            <a:r>
              <a:rPr lang="tr-TR" sz="2800" i="1" dirty="0">
                <a:solidFill>
                  <a:schemeClr val="tx2"/>
                </a:solidFill>
                <a:latin typeface="Arial" panose="020B0604020202020204" pitchFamily="34" charset="0"/>
                <a:cs typeface="Arial" panose="020B0604020202020204" pitchFamily="34" charset="0"/>
              </a:rPr>
              <a:t>Sıvı hareket yönüne göre;</a:t>
            </a:r>
          </a:p>
          <a:p>
            <a:pPr marL="609600" indent="-609600">
              <a:lnSpc>
                <a:spcPct val="90000"/>
              </a:lnSpc>
              <a:buFont typeface="Wingdings" pitchFamily="2" charset="2"/>
              <a:buAutoNum type="arabicPeriod"/>
              <a:defRPr/>
            </a:pPr>
            <a:r>
              <a:rPr lang="tr-TR" sz="2800" dirty="0">
                <a:latin typeface="Arial" panose="020B0604020202020204" pitchFamily="34" charset="0"/>
                <a:cs typeface="Arial" panose="020B0604020202020204" pitchFamily="34" charset="0"/>
              </a:rPr>
              <a:t>Doğru akım </a:t>
            </a:r>
            <a:r>
              <a:rPr lang="tr-TR" sz="2800" dirty="0" err="1">
                <a:latin typeface="Arial" panose="020B0604020202020204" pitchFamily="34" charset="0"/>
                <a:cs typeface="Arial" panose="020B0604020202020204" pitchFamily="34" charset="0"/>
              </a:rPr>
              <a:t>evaporatörler</a:t>
            </a:r>
            <a:endParaRPr lang="tr-TR" sz="2800" dirty="0">
              <a:latin typeface="Arial" panose="020B0604020202020204" pitchFamily="34" charset="0"/>
              <a:cs typeface="Arial" panose="020B0604020202020204" pitchFamily="34" charset="0"/>
            </a:endParaRPr>
          </a:p>
          <a:p>
            <a:pPr marL="609600" indent="-609600">
              <a:lnSpc>
                <a:spcPct val="90000"/>
              </a:lnSpc>
              <a:buFont typeface="Wingdings" pitchFamily="2" charset="2"/>
              <a:buAutoNum type="arabicPeriod"/>
              <a:defRPr/>
            </a:pPr>
            <a:r>
              <a:rPr lang="tr-TR" sz="2800" dirty="0">
                <a:latin typeface="Arial" panose="020B0604020202020204" pitchFamily="34" charset="0"/>
                <a:cs typeface="Arial" panose="020B0604020202020204" pitchFamily="34" charset="0"/>
              </a:rPr>
              <a:t>Ters akım </a:t>
            </a:r>
            <a:r>
              <a:rPr lang="tr-TR" sz="2800" dirty="0" err="1">
                <a:latin typeface="Arial" panose="020B0604020202020204" pitchFamily="34" charset="0"/>
                <a:cs typeface="Arial" panose="020B0604020202020204" pitchFamily="34" charset="0"/>
              </a:rPr>
              <a:t>evaporatörler</a:t>
            </a:r>
            <a:endParaRPr lang="tr-TR" sz="2800" dirty="0">
              <a:latin typeface="Arial" panose="020B0604020202020204" pitchFamily="34" charset="0"/>
              <a:cs typeface="Arial" panose="020B0604020202020204" pitchFamily="34" charset="0"/>
            </a:endParaRPr>
          </a:p>
          <a:p>
            <a:pPr marL="609600" indent="-609600">
              <a:lnSpc>
                <a:spcPct val="90000"/>
              </a:lnSpc>
              <a:defRPr/>
            </a:pPr>
            <a:r>
              <a:rPr lang="tr-TR" sz="2800" i="1" dirty="0">
                <a:solidFill>
                  <a:schemeClr val="tx2"/>
                </a:solidFill>
                <a:latin typeface="Arial" panose="020B0604020202020204" pitchFamily="34" charset="0"/>
                <a:cs typeface="Arial" panose="020B0604020202020204" pitchFamily="34" charset="0"/>
              </a:rPr>
              <a:t>Sıvı akış tipine göre;</a:t>
            </a:r>
          </a:p>
          <a:p>
            <a:pPr marL="609600" indent="-609600">
              <a:lnSpc>
                <a:spcPct val="90000"/>
              </a:lnSpc>
              <a:buFont typeface="Wingdings" pitchFamily="2" charset="2"/>
              <a:buAutoNum type="arabicPeriod"/>
              <a:defRPr/>
            </a:pPr>
            <a:r>
              <a:rPr lang="tr-TR" sz="2800" dirty="0">
                <a:latin typeface="Arial" panose="020B0604020202020204" pitchFamily="34" charset="0"/>
                <a:cs typeface="Arial" panose="020B0604020202020204" pitchFamily="34" charset="0"/>
              </a:rPr>
              <a:t>Tek akışlı</a:t>
            </a:r>
            <a:r>
              <a:rPr lang="tr-TR" sz="2800" i="1" dirty="0">
                <a:solidFill>
                  <a:schemeClr val="tx2"/>
                </a:solidFill>
                <a:latin typeface="Arial" panose="020B0604020202020204" pitchFamily="34" charset="0"/>
                <a:cs typeface="Arial" panose="020B0604020202020204" pitchFamily="34" charset="0"/>
              </a:rPr>
              <a:t> </a:t>
            </a:r>
            <a:r>
              <a:rPr lang="tr-TR" sz="2800" dirty="0" err="1">
                <a:latin typeface="Arial" panose="020B0604020202020204" pitchFamily="34" charset="0"/>
                <a:cs typeface="Arial" panose="020B0604020202020204" pitchFamily="34" charset="0"/>
              </a:rPr>
              <a:t>evaporatörler</a:t>
            </a:r>
            <a:endParaRPr lang="tr-TR" sz="2800" dirty="0">
              <a:latin typeface="Arial" panose="020B0604020202020204" pitchFamily="34" charset="0"/>
              <a:cs typeface="Arial" panose="020B0604020202020204" pitchFamily="34" charset="0"/>
            </a:endParaRPr>
          </a:p>
          <a:p>
            <a:pPr marL="609600" indent="-609600">
              <a:lnSpc>
                <a:spcPct val="90000"/>
              </a:lnSpc>
              <a:buFont typeface="Wingdings" pitchFamily="2" charset="2"/>
              <a:buAutoNum type="arabicPeriod"/>
              <a:defRPr/>
            </a:pPr>
            <a:r>
              <a:rPr lang="tr-TR" sz="2800" dirty="0">
                <a:latin typeface="Arial" panose="020B0604020202020204" pitchFamily="34" charset="0"/>
                <a:cs typeface="Arial" panose="020B0604020202020204" pitchFamily="34" charset="0"/>
              </a:rPr>
              <a:t>Çok akışlı</a:t>
            </a:r>
            <a:r>
              <a:rPr lang="tr-TR" sz="2800" i="1" dirty="0">
                <a:solidFill>
                  <a:schemeClr val="tx2"/>
                </a:solidFill>
                <a:latin typeface="Arial" panose="020B0604020202020204" pitchFamily="34" charset="0"/>
                <a:cs typeface="Arial" panose="020B0604020202020204" pitchFamily="34" charset="0"/>
              </a:rPr>
              <a:t> </a:t>
            </a:r>
            <a:r>
              <a:rPr lang="tr-TR" sz="2800" dirty="0" err="1">
                <a:latin typeface="Arial" panose="020B0604020202020204" pitchFamily="34" charset="0"/>
                <a:cs typeface="Arial" panose="020B0604020202020204" pitchFamily="34" charset="0"/>
              </a:rPr>
              <a:t>evaporatörler</a:t>
            </a:r>
            <a:endParaRPr lang="tr-TR" sz="2800" i="1" dirty="0">
              <a:solidFill>
                <a:schemeClr val="tx2"/>
              </a:solidFill>
              <a:latin typeface="Arial" panose="020B0604020202020204" pitchFamily="34" charset="0"/>
              <a:cs typeface="Arial" panose="020B0604020202020204" pitchFamily="34" charset="0"/>
            </a:endParaRPr>
          </a:p>
          <a:p>
            <a:pPr marL="609600" indent="-609600">
              <a:lnSpc>
                <a:spcPct val="90000"/>
              </a:lnSpc>
              <a:buNone/>
              <a:defRPr/>
            </a:pPr>
            <a:endParaRPr lang="tr-TR" sz="2800" i="1" dirty="0">
              <a:solidFill>
                <a:schemeClr val="tx2"/>
              </a:solidFill>
              <a:latin typeface="Arial" panose="020B0604020202020204" pitchFamily="34" charset="0"/>
              <a:cs typeface="Arial" panose="020B0604020202020204" pitchFamily="34" charset="0"/>
            </a:endParaRPr>
          </a:p>
        </p:txBody>
      </p:sp>
      <p:sp>
        <p:nvSpPr>
          <p:cNvPr id="4" name="2 Başlık">
            <a:extLst>
              <a:ext uri="{FF2B5EF4-FFF2-40B4-BE49-F238E27FC236}">
                <a16:creationId xmlns:a16="http://schemas.microsoft.com/office/drawing/2014/main" id="{13FEB747-FBB2-3347-8811-C3CCA990BF06}"/>
              </a:ext>
            </a:extLst>
          </p:cNvPr>
          <p:cNvSpPr>
            <a:spLocks noGrp="1" noChangeArrowheads="1"/>
          </p:cNvSpPr>
          <p:nvPr>
            <p:ph type="title"/>
          </p:nvPr>
        </p:nvSpPr>
        <p:spPr/>
        <p:txBody>
          <a:bodyPr/>
          <a:lstStyle/>
          <a:p>
            <a:pPr algn="ctr"/>
            <a:r>
              <a:rPr lang="tr-TR" altLang="tr-TR" dirty="0"/>
              <a:t>EVAPORASYON</a:t>
            </a:r>
          </a:p>
        </p:txBody>
      </p:sp>
    </p:spTree>
    <p:extLst>
      <p:ext uri="{BB962C8B-B14F-4D97-AF65-F5344CB8AC3E}">
        <p14:creationId xmlns:p14="http://schemas.microsoft.com/office/powerpoint/2010/main" val="2258206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1" name="Rectangle 3">
            <a:extLst>
              <a:ext uri="{FF2B5EF4-FFF2-40B4-BE49-F238E27FC236}">
                <a16:creationId xmlns:a16="http://schemas.microsoft.com/office/drawing/2014/main" id="{FAE8D90D-8C69-724C-8F72-04A6A38B5F45}"/>
              </a:ext>
            </a:extLst>
          </p:cNvPr>
          <p:cNvSpPr>
            <a:spLocks noGrp="1" noChangeArrowheads="1"/>
          </p:cNvSpPr>
          <p:nvPr>
            <p:ph type="body" idx="1"/>
          </p:nvPr>
        </p:nvSpPr>
        <p:spPr/>
        <p:txBody>
          <a:bodyPr/>
          <a:lstStyle/>
          <a:p>
            <a:pPr algn="just" eaLnBrk="1" hangingPunct="1">
              <a:lnSpc>
                <a:spcPct val="90000"/>
              </a:lnSpc>
              <a:defRPr/>
            </a:pPr>
            <a:r>
              <a:rPr lang="tr-TR" sz="2400" dirty="0">
                <a:latin typeface="Arial" panose="020B0604020202020204" pitchFamily="34" charset="0"/>
                <a:cs typeface="Arial" panose="020B0604020202020204" pitchFamily="34" charset="0"/>
              </a:rPr>
              <a:t>En basit ve ucuz olanı doğal sirkülasyonlu atmosfere açık kazanlardır. Buhar ceketli açık </a:t>
            </a:r>
            <a:r>
              <a:rPr lang="tr-TR" sz="2400" dirty="0" err="1">
                <a:latin typeface="Arial" panose="020B0604020202020204" pitchFamily="34" charset="0"/>
                <a:cs typeface="Arial" panose="020B0604020202020204" pitchFamily="34" charset="0"/>
              </a:rPr>
              <a:t>evaporatörlerde</a:t>
            </a:r>
            <a:r>
              <a:rPr lang="tr-TR" sz="2400" dirty="0">
                <a:latin typeface="Arial" panose="020B0604020202020204" pitchFamily="34" charset="0"/>
                <a:cs typeface="Arial" panose="020B0604020202020204" pitchFamily="34" charset="0"/>
              </a:rPr>
              <a:t> konsantrasyon marmelat ve meyve suyu konsantrasyonda kullanılan eski bir yöntemdir. Yüksek sıcaklıklar ve uzun süreli konsantrasyon ürünün yapısında bozulmalara neden olur. Ürünün kalınlaşması ve kazan iç yüzeylerine yapışması ısı aktarımını yavaşlatmakta ve konsantrasyonu geciktirmektedir. </a:t>
            </a:r>
          </a:p>
        </p:txBody>
      </p:sp>
      <p:sp>
        <p:nvSpPr>
          <p:cNvPr id="4" name="2 Başlık">
            <a:extLst>
              <a:ext uri="{FF2B5EF4-FFF2-40B4-BE49-F238E27FC236}">
                <a16:creationId xmlns:a16="http://schemas.microsoft.com/office/drawing/2014/main" id="{F41135D4-1E49-094A-A69B-BC2BDA05A836}"/>
              </a:ext>
            </a:extLst>
          </p:cNvPr>
          <p:cNvSpPr>
            <a:spLocks noGrp="1" noChangeArrowheads="1"/>
          </p:cNvSpPr>
          <p:nvPr>
            <p:ph type="title"/>
          </p:nvPr>
        </p:nvSpPr>
        <p:spPr/>
        <p:txBody>
          <a:bodyPr/>
          <a:lstStyle/>
          <a:p>
            <a:pPr algn="ctr"/>
            <a:r>
              <a:rPr lang="tr-TR" altLang="tr-TR" dirty="0"/>
              <a:t>EVAPORASYON</a:t>
            </a:r>
          </a:p>
        </p:txBody>
      </p:sp>
    </p:spTree>
    <p:extLst>
      <p:ext uri="{BB962C8B-B14F-4D97-AF65-F5344CB8AC3E}">
        <p14:creationId xmlns:p14="http://schemas.microsoft.com/office/powerpoint/2010/main" val="21306306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a:extLst>
              <a:ext uri="{FF2B5EF4-FFF2-40B4-BE49-F238E27FC236}">
                <a16:creationId xmlns:a16="http://schemas.microsoft.com/office/drawing/2014/main" id="{5B5C2147-EC88-A74E-B6E5-AA54C28A6BA6}"/>
              </a:ext>
            </a:extLst>
          </p:cNvPr>
          <p:cNvSpPr>
            <a:spLocks noGrp="1"/>
          </p:cNvSpPr>
          <p:nvPr>
            <p:ph type="title"/>
          </p:nvPr>
        </p:nvSpPr>
        <p:spPr>
          <a:xfrm>
            <a:off x="828996" y="2199276"/>
            <a:ext cx="3498979" cy="2456442"/>
          </a:xfrm>
        </p:spPr>
        <p:txBody>
          <a:bodyPr>
            <a:normAutofit/>
          </a:bodyPr>
          <a:lstStyle/>
          <a:p>
            <a:r>
              <a:rPr lang="tr-TR" sz="3200" b="1" dirty="0"/>
              <a:t>DİNLEDİĞİNİZ İÇİN TEŞEKKÜRLER…</a:t>
            </a:r>
          </a:p>
        </p:txBody>
      </p:sp>
    </p:spTree>
    <p:extLst>
      <p:ext uri="{BB962C8B-B14F-4D97-AF65-F5344CB8AC3E}">
        <p14:creationId xmlns:p14="http://schemas.microsoft.com/office/powerpoint/2010/main" val="1894668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2 İçerik Yer Tutucusu">
            <a:extLst>
              <a:ext uri="{FF2B5EF4-FFF2-40B4-BE49-F238E27FC236}">
                <a16:creationId xmlns:a16="http://schemas.microsoft.com/office/drawing/2014/main" id="{702E3A7A-1B3F-B845-A128-48268275A74E}"/>
              </a:ext>
            </a:extLst>
          </p:cNvPr>
          <p:cNvSpPr>
            <a:spLocks noGrp="1" noChangeArrowheads="1"/>
          </p:cNvSpPr>
          <p:nvPr>
            <p:ph idx="1"/>
          </p:nvPr>
        </p:nvSpPr>
        <p:spPr>
          <a:xfrm>
            <a:off x="5163014" y="1360449"/>
            <a:ext cx="6010507" cy="3966002"/>
          </a:xfrm>
        </p:spPr>
        <p:txBody>
          <a:bodyPr>
            <a:normAutofit fontScale="77500" lnSpcReduction="20000"/>
          </a:bodyPr>
          <a:lstStyle/>
          <a:p>
            <a:pPr algn="just"/>
            <a:r>
              <a:rPr lang="tr-TR" altLang="tr-TR" sz="2400" b="1" dirty="0" err="1">
                <a:latin typeface="Arial" panose="020B0604020202020204" pitchFamily="34" charset="0"/>
                <a:cs typeface="Arial" panose="020B0604020202020204" pitchFamily="34" charset="0"/>
              </a:rPr>
              <a:t>Evaporasyonda</a:t>
            </a:r>
            <a:r>
              <a:rPr lang="tr-TR" altLang="tr-TR" sz="2400" b="1" dirty="0">
                <a:latin typeface="Arial" panose="020B0604020202020204" pitchFamily="34" charset="0"/>
                <a:cs typeface="Arial" panose="020B0604020202020204" pitchFamily="34" charset="0"/>
              </a:rPr>
              <a:t> genel olarak buharlaştırılması gereken kısım su kısmıdır. </a:t>
            </a:r>
          </a:p>
          <a:p>
            <a:pPr algn="just"/>
            <a:r>
              <a:rPr lang="tr-TR" altLang="tr-TR" sz="2400" b="1" dirty="0">
                <a:latin typeface="Arial" panose="020B0604020202020204" pitchFamily="34" charset="0"/>
                <a:cs typeface="Arial" panose="020B0604020202020204" pitchFamily="34" charset="0"/>
              </a:rPr>
              <a:t>Sıvı haldeki suyu buhar haline getirmek için gereken ısı miktarına veya yoğunlaşma sırasında buhardan alınan ısı miktarına "</a:t>
            </a:r>
            <a:r>
              <a:rPr lang="tr-TR" altLang="tr-TR" sz="2400" b="1" dirty="0">
                <a:solidFill>
                  <a:srgbClr val="0000FF"/>
                </a:solidFill>
                <a:latin typeface="Arial" panose="020B0604020202020204" pitchFamily="34" charset="0"/>
                <a:cs typeface="Arial" panose="020B0604020202020204" pitchFamily="34" charset="0"/>
              </a:rPr>
              <a:t>buharlaşma gizli ısısı</a:t>
            </a:r>
            <a:r>
              <a:rPr lang="tr-TR" altLang="tr-TR" sz="2400" b="1" dirty="0">
                <a:latin typeface="Arial" panose="020B0604020202020204" pitchFamily="34" charset="0"/>
                <a:cs typeface="Arial" panose="020B0604020202020204" pitchFamily="34" charset="0"/>
              </a:rPr>
              <a:t>" denilmektedir. </a:t>
            </a:r>
          </a:p>
          <a:p>
            <a:pPr algn="just"/>
            <a:r>
              <a:rPr lang="tr-TR" altLang="tr-TR" sz="2400" b="1" dirty="0">
                <a:latin typeface="Arial" panose="020B0604020202020204" pitchFamily="34" charset="0"/>
                <a:cs typeface="Arial" panose="020B0604020202020204" pitchFamily="34" charset="0"/>
              </a:rPr>
              <a:t>Tüm sıvılar içinde su en fazla buharlaşma ısısına sahip olanıdır.</a:t>
            </a:r>
          </a:p>
          <a:p>
            <a:pPr algn="just"/>
            <a:r>
              <a:rPr lang="tr-TR" altLang="tr-TR" sz="2400" b="1" dirty="0">
                <a:latin typeface="Arial" panose="020B0604020202020204" pitchFamily="34" charset="0"/>
                <a:cs typeface="Arial" panose="020B0604020202020204" pitchFamily="34" charset="0"/>
              </a:rPr>
              <a:t>Su molekülleri katı solüsyondan ya da kolayca buharlaşamayan sıvıdan buhar olarak ayrılabilmek için yeterli enerjiyi elde ettiklerinde </a:t>
            </a:r>
            <a:r>
              <a:rPr lang="tr-TR" altLang="tr-TR" sz="2400" b="1" dirty="0" err="1">
                <a:latin typeface="Arial" panose="020B0604020202020204" pitchFamily="34" charset="0"/>
                <a:cs typeface="Arial" panose="020B0604020202020204" pitchFamily="34" charset="0"/>
              </a:rPr>
              <a:t>evaporasyon</a:t>
            </a:r>
            <a:r>
              <a:rPr lang="tr-TR" altLang="tr-TR" sz="2400" b="1" dirty="0">
                <a:latin typeface="Arial" panose="020B0604020202020204" pitchFamily="34" charset="0"/>
                <a:cs typeface="Arial" panose="020B0604020202020204" pitchFamily="34" charset="0"/>
              </a:rPr>
              <a:t> oluşur</a:t>
            </a:r>
          </a:p>
        </p:txBody>
      </p:sp>
      <p:sp>
        <p:nvSpPr>
          <p:cNvPr id="3" name="2 Başlık">
            <a:extLst>
              <a:ext uri="{FF2B5EF4-FFF2-40B4-BE49-F238E27FC236}">
                <a16:creationId xmlns:a16="http://schemas.microsoft.com/office/drawing/2014/main" id="{01875AA8-A7D0-2644-BA5A-8159DF561C0A}"/>
              </a:ext>
            </a:extLst>
          </p:cNvPr>
          <p:cNvSpPr>
            <a:spLocks noGrp="1" noChangeArrowheads="1"/>
          </p:cNvSpPr>
          <p:nvPr>
            <p:ph type="title"/>
          </p:nvPr>
        </p:nvSpPr>
        <p:spPr>
          <a:xfrm>
            <a:off x="888631" y="2349925"/>
            <a:ext cx="3498979" cy="2456442"/>
          </a:xfrm>
        </p:spPr>
        <p:txBody>
          <a:bodyPr/>
          <a:lstStyle/>
          <a:p>
            <a:pPr algn="ctr"/>
            <a:r>
              <a:rPr lang="tr-TR" altLang="tr-TR" dirty="0"/>
              <a:t>EVAPORASYON</a:t>
            </a:r>
          </a:p>
        </p:txBody>
      </p:sp>
    </p:spTree>
    <p:extLst>
      <p:ext uri="{BB962C8B-B14F-4D97-AF65-F5344CB8AC3E}">
        <p14:creationId xmlns:p14="http://schemas.microsoft.com/office/powerpoint/2010/main" val="1464868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7FBE9000-B3D2-6849-95D9-5848E501E82A}"/>
              </a:ext>
            </a:extLst>
          </p:cNvPr>
          <p:cNvSpPr>
            <a:spLocks noGrp="1"/>
          </p:cNvSpPr>
          <p:nvPr>
            <p:ph idx="1"/>
          </p:nvPr>
        </p:nvSpPr>
        <p:spPr>
          <a:xfrm>
            <a:off x="4984595" y="1248597"/>
            <a:ext cx="6523463" cy="4659098"/>
          </a:xfrm>
        </p:spPr>
        <p:txBody>
          <a:bodyPr>
            <a:noAutofit/>
          </a:bodyPr>
          <a:lstStyle/>
          <a:p>
            <a:pPr algn="just">
              <a:defRPr/>
            </a:pPr>
            <a:r>
              <a:rPr lang="tr-TR" b="1" dirty="0" err="1">
                <a:latin typeface="Arial" panose="020B0604020202020204" pitchFamily="34" charset="0"/>
                <a:cs typeface="Arial" panose="020B0604020202020204" pitchFamily="34" charset="0"/>
              </a:rPr>
              <a:t>Evaporasyonda</a:t>
            </a:r>
            <a:r>
              <a:rPr lang="tr-TR" b="1" dirty="0">
                <a:latin typeface="Arial" panose="020B0604020202020204" pitchFamily="34" charset="0"/>
                <a:cs typeface="Arial" panose="020B0604020202020204" pitchFamily="34" charset="0"/>
              </a:rPr>
              <a:t> Sıvıya İlişkin Özellikler</a:t>
            </a:r>
          </a:p>
          <a:p>
            <a:pPr algn="just">
              <a:defRPr/>
            </a:pPr>
            <a:endParaRPr lang="tr-TR" b="1" dirty="0">
              <a:latin typeface="Arial" panose="020B0604020202020204" pitchFamily="34" charset="0"/>
              <a:cs typeface="Arial" panose="020B0604020202020204" pitchFamily="34" charset="0"/>
            </a:endParaRPr>
          </a:p>
          <a:p>
            <a:pPr algn="just">
              <a:defRPr/>
            </a:pPr>
            <a:r>
              <a:rPr lang="tr-TR" b="1" dirty="0" err="1">
                <a:latin typeface="Arial" panose="020B0604020202020204" pitchFamily="34" charset="0"/>
                <a:cs typeface="Arial" panose="020B0604020202020204" pitchFamily="34" charset="0"/>
              </a:rPr>
              <a:t>Evaporasyon</a:t>
            </a:r>
            <a:r>
              <a:rPr lang="tr-TR" b="1" dirty="0">
                <a:latin typeface="Arial" panose="020B0604020202020204" pitchFamily="34" charset="0"/>
                <a:cs typeface="Arial" panose="020B0604020202020204" pitchFamily="34" charset="0"/>
              </a:rPr>
              <a:t> sırasında sıvının bazı özelliklerinde değişimler olmaktadır. Sıvıya ilişkin en önemli özellikler şunlardır:</a:t>
            </a:r>
          </a:p>
          <a:p>
            <a:pPr algn="just">
              <a:defRPr/>
            </a:pPr>
            <a:endParaRPr lang="tr-TR" b="1" dirty="0">
              <a:latin typeface="Arial" panose="020B0604020202020204" pitchFamily="34" charset="0"/>
              <a:cs typeface="Arial" panose="020B0604020202020204" pitchFamily="34" charset="0"/>
            </a:endParaRPr>
          </a:p>
          <a:p>
            <a:pPr algn="just">
              <a:defRPr/>
            </a:pPr>
            <a:r>
              <a:rPr lang="tr-TR" b="1" dirty="0">
                <a:latin typeface="Arial" panose="020B0604020202020204" pitchFamily="34" charset="0"/>
                <a:cs typeface="Arial" panose="020B0604020202020204" pitchFamily="34" charset="0"/>
              </a:rPr>
              <a:t>1. Konsantrasyon: Buharlaştırılacak çözeltiler genellikle seyreltiktir. </a:t>
            </a:r>
            <a:r>
              <a:rPr lang="tr-TR" b="1" dirty="0" err="1">
                <a:latin typeface="Arial" panose="020B0604020202020204" pitchFamily="34" charset="0"/>
                <a:cs typeface="Arial" panose="020B0604020202020204" pitchFamily="34" charset="0"/>
              </a:rPr>
              <a:t>Evaporatörde</a:t>
            </a:r>
            <a:r>
              <a:rPr lang="tr-TR" b="1" dirty="0">
                <a:latin typeface="Arial" panose="020B0604020202020204" pitchFamily="34" charset="0"/>
                <a:cs typeface="Arial" panose="020B0604020202020204" pitchFamily="34" charset="0"/>
              </a:rPr>
              <a:t> ise işlem boyunca konsantrasyon gittikçe derişik olur. Çözeltideki katı maddenin konsantrasyonu arttıkça çözeltinin viskozite ve yoğunluğu da artar. Ancak konsantrasyon ısı transferi için uygun olmayan bir durum yaratır, yani </a:t>
            </a:r>
            <a:r>
              <a:rPr lang="tr-TR" b="1" dirty="0" err="1">
                <a:latin typeface="Arial" panose="020B0604020202020204" pitchFamily="34" charset="0"/>
                <a:cs typeface="Arial" panose="020B0604020202020204" pitchFamily="34" charset="0"/>
              </a:rPr>
              <a:t>evaporasyonun</a:t>
            </a:r>
            <a:r>
              <a:rPr lang="tr-TR" b="1" dirty="0">
                <a:latin typeface="Arial" panose="020B0604020202020204" pitchFamily="34" charset="0"/>
                <a:cs typeface="Arial" panose="020B0604020202020204" pitchFamily="34" charset="0"/>
              </a:rPr>
              <a:t> ilerleyen zamanında daha çok ısı enerjisi gerektirir. Çözelti konsantre hale geldikçe kaynama noktası da yükselir. </a:t>
            </a:r>
          </a:p>
          <a:p>
            <a:pPr>
              <a:defRPr/>
            </a:pPr>
            <a:endParaRPr lang="tr-TR" dirty="0">
              <a:latin typeface="Arial" panose="020B0604020202020204" pitchFamily="34" charset="0"/>
              <a:cs typeface="Arial" panose="020B0604020202020204" pitchFamily="34" charset="0"/>
            </a:endParaRPr>
          </a:p>
        </p:txBody>
      </p:sp>
      <p:sp>
        <p:nvSpPr>
          <p:cNvPr id="4" name="2 Başlık">
            <a:extLst>
              <a:ext uri="{FF2B5EF4-FFF2-40B4-BE49-F238E27FC236}">
                <a16:creationId xmlns:a16="http://schemas.microsoft.com/office/drawing/2014/main" id="{3B302E47-98A5-5F43-B4D7-E54ED8DEDF84}"/>
              </a:ext>
            </a:extLst>
          </p:cNvPr>
          <p:cNvSpPr>
            <a:spLocks noGrp="1" noChangeArrowheads="1"/>
          </p:cNvSpPr>
          <p:nvPr>
            <p:ph type="title"/>
          </p:nvPr>
        </p:nvSpPr>
        <p:spPr>
          <a:xfrm>
            <a:off x="888631" y="2349925"/>
            <a:ext cx="3498979" cy="2456442"/>
          </a:xfrm>
        </p:spPr>
        <p:txBody>
          <a:bodyPr/>
          <a:lstStyle/>
          <a:p>
            <a:pPr algn="ctr"/>
            <a:r>
              <a:rPr lang="tr-TR" altLang="tr-TR" dirty="0"/>
              <a:t>EVAPORASYON</a:t>
            </a:r>
          </a:p>
        </p:txBody>
      </p:sp>
    </p:spTree>
    <p:extLst>
      <p:ext uri="{BB962C8B-B14F-4D97-AF65-F5344CB8AC3E}">
        <p14:creationId xmlns:p14="http://schemas.microsoft.com/office/powerpoint/2010/main" val="3383530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2 İçerik Yer Tutucusu">
            <a:extLst>
              <a:ext uri="{FF2B5EF4-FFF2-40B4-BE49-F238E27FC236}">
                <a16:creationId xmlns:a16="http://schemas.microsoft.com/office/drawing/2014/main" id="{D6AFE5BE-81E2-A94D-A878-238B6922138D}"/>
              </a:ext>
            </a:extLst>
          </p:cNvPr>
          <p:cNvSpPr>
            <a:spLocks noGrp="1" noChangeArrowheads="1"/>
          </p:cNvSpPr>
          <p:nvPr>
            <p:ph idx="1"/>
          </p:nvPr>
        </p:nvSpPr>
        <p:spPr>
          <a:xfrm>
            <a:off x="4756653" y="1048214"/>
            <a:ext cx="7277991" cy="5624785"/>
          </a:xfrm>
        </p:spPr>
        <p:txBody>
          <a:bodyPr>
            <a:normAutofit fontScale="92500" lnSpcReduction="10000"/>
          </a:bodyPr>
          <a:lstStyle/>
          <a:p>
            <a:pPr algn="just">
              <a:tabLst>
                <a:tab pos="268288" algn="l"/>
              </a:tabLst>
            </a:pPr>
            <a:r>
              <a:rPr lang="tr-TR" altLang="tr-TR" sz="2000" b="1">
                <a:latin typeface="Arial" panose="020B0604020202020204" pitchFamily="34" charset="0"/>
                <a:cs typeface="Arial" panose="020B0604020202020204" pitchFamily="34" charset="0"/>
              </a:rPr>
              <a:t>2.</a:t>
            </a:r>
            <a:r>
              <a:rPr lang="tr-TR" altLang="tr-TR" sz="2000" b="1">
                <a:latin typeface="Arial" panose="020B0604020202020204" pitchFamily="34" charset="0"/>
                <a:ea typeface="Times New Roman" panose="02020603050405020304" pitchFamily="18" charset="0"/>
                <a:cs typeface="Arial" panose="020B0604020202020204" pitchFamily="34" charset="0"/>
              </a:rPr>
              <a:t>K</a:t>
            </a:r>
            <a:r>
              <a:rPr lang="tr-TR" altLang="tr-TR" sz="2000" b="1">
                <a:latin typeface="Arial" panose="020B0604020202020204" pitchFamily="34" charset="0"/>
                <a:cs typeface="Arial" panose="020B0604020202020204" pitchFamily="34" charset="0"/>
              </a:rPr>
              <a:t>öpürme: Bazı maddeler, özellikle yağsız süt gibi organik maddeler evaporasyon sırasında köpürürler. Bazen bu köpükler buhar ile birlikte kaçabilir, bu da evapore olacak madde için bir kayıp oluşturur.</a:t>
            </a:r>
          </a:p>
          <a:p>
            <a:pPr algn="just">
              <a:tabLst>
                <a:tab pos="268288" algn="l"/>
              </a:tabLst>
            </a:pPr>
            <a:r>
              <a:rPr lang="tr-TR" altLang="tr-TR" sz="2000" b="1">
                <a:latin typeface="Arial" panose="020B0604020202020204" pitchFamily="34" charset="0"/>
                <a:cs typeface="Arial" panose="020B0604020202020204" pitchFamily="34" charset="0"/>
              </a:rPr>
              <a:t>3.Isı duyarlılığı: Birçok saf kimyasal madde, özellikle eczacılıkta kullanılanlar, orta ısısında bile kısa zamanda bozulurlar. Bunlar için özel teknik uygulanır.</a:t>
            </a:r>
          </a:p>
          <a:p>
            <a:pPr algn="just">
              <a:tabLst>
                <a:tab pos="268288" algn="l"/>
              </a:tabLst>
            </a:pPr>
            <a:r>
              <a:rPr lang="tr-TR" altLang="tr-TR" sz="2000" b="1">
                <a:latin typeface="Arial" panose="020B0604020202020204" pitchFamily="34" charset="0"/>
                <a:cs typeface="Arial" panose="020B0604020202020204" pitchFamily="34" charset="0"/>
              </a:rPr>
              <a:t>4.Kabuk: Bazı organik materyaller ısıtıcı boru (18/10 krom-nikel alaşımı) yapılmalıdır. yüzeyinde evaporasyonun ilerleyen döneminde kabuk oluştururlar. Bu durumda ısının geçişi azaldığından buharlaştırıcı durdurulur, temizlik yapılır ve tekrar çalıştırılır.</a:t>
            </a:r>
          </a:p>
          <a:p>
            <a:pPr algn="just">
              <a:tabLst>
                <a:tab pos="268288" algn="l"/>
              </a:tabLst>
            </a:pPr>
            <a:r>
              <a:rPr lang="tr-TR" altLang="tr-TR" sz="2000" b="1">
                <a:latin typeface="Arial" panose="020B0604020202020204" pitchFamily="34" charset="0"/>
                <a:cs typeface="Arial" panose="020B0604020202020204" pitchFamily="34" charset="0"/>
              </a:rPr>
              <a:t>5.Yapım malzemesi: Birçok çözelti demiri oksitlediğinden evaporatörler, gıda ve süt sanayinde mutlaka paslanmaz çelikten yapılır.</a:t>
            </a:r>
          </a:p>
          <a:p>
            <a:pPr>
              <a:tabLst>
                <a:tab pos="268288" algn="l"/>
              </a:tabLst>
            </a:pPr>
            <a:endParaRPr lang="tr-TR" altLang="tr-TR" sz="2000" dirty="0">
              <a:latin typeface="Arial" panose="020B0604020202020204" pitchFamily="34" charset="0"/>
              <a:cs typeface="Arial" panose="020B0604020202020204" pitchFamily="34" charset="0"/>
            </a:endParaRPr>
          </a:p>
        </p:txBody>
      </p:sp>
      <p:sp>
        <p:nvSpPr>
          <p:cNvPr id="68610" name="Dikdörtgen 1">
            <a:extLst>
              <a:ext uri="{FF2B5EF4-FFF2-40B4-BE49-F238E27FC236}">
                <a16:creationId xmlns:a16="http://schemas.microsoft.com/office/drawing/2014/main" id="{E6EBCF19-363A-3D40-8C96-9D4F0E15891C}"/>
              </a:ext>
            </a:extLst>
          </p:cNvPr>
          <p:cNvSpPr>
            <a:spLocks noChangeArrowheads="1"/>
          </p:cNvSpPr>
          <p:nvPr/>
        </p:nvSpPr>
        <p:spPr bwMode="auto">
          <a:xfrm>
            <a:off x="4756653" y="371282"/>
            <a:ext cx="61214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defRPr>
            </a:lvl9pPr>
          </a:lstStyle>
          <a:p>
            <a:pPr algn="just">
              <a:spcBef>
                <a:spcPct val="0"/>
              </a:spcBef>
              <a:buClrTx/>
              <a:buSzTx/>
              <a:buFontTx/>
              <a:buNone/>
            </a:pPr>
            <a:r>
              <a:rPr lang="tr-TR" altLang="tr-TR" sz="1800" b="1" dirty="0">
                <a:latin typeface="Arial" panose="020B0604020202020204" pitchFamily="34" charset="0"/>
                <a:cs typeface="Arial" panose="020B0604020202020204" pitchFamily="34" charset="0"/>
              </a:rPr>
              <a:t>EVAPORASYONDA SIVIYA İLİŞKİN ÖZELLİKLER</a:t>
            </a:r>
          </a:p>
        </p:txBody>
      </p:sp>
      <p:sp>
        <p:nvSpPr>
          <p:cNvPr id="4" name="2 Başlık">
            <a:extLst>
              <a:ext uri="{FF2B5EF4-FFF2-40B4-BE49-F238E27FC236}">
                <a16:creationId xmlns:a16="http://schemas.microsoft.com/office/drawing/2014/main" id="{393C0738-7CB8-6043-B630-E1FC1DB0A6B8}"/>
              </a:ext>
            </a:extLst>
          </p:cNvPr>
          <p:cNvSpPr>
            <a:spLocks noGrp="1" noChangeArrowheads="1"/>
          </p:cNvSpPr>
          <p:nvPr>
            <p:ph type="title"/>
          </p:nvPr>
        </p:nvSpPr>
        <p:spPr>
          <a:xfrm>
            <a:off x="888631" y="2349925"/>
            <a:ext cx="3498979" cy="2456442"/>
          </a:xfrm>
        </p:spPr>
        <p:txBody>
          <a:bodyPr/>
          <a:lstStyle/>
          <a:p>
            <a:pPr algn="ctr"/>
            <a:r>
              <a:rPr lang="tr-TR" altLang="tr-TR" dirty="0"/>
              <a:t>EVAPORASYON</a:t>
            </a:r>
          </a:p>
        </p:txBody>
      </p:sp>
    </p:spTree>
    <p:extLst>
      <p:ext uri="{BB962C8B-B14F-4D97-AF65-F5344CB8AC3E}">
        <p14:creationId xmlns:p14="http://schemas.microsoft.com/office/powerpoint/2010/main" val="6364597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a:extLst>
              <a:ext uri="{FF2B5EF4-FFF2-40B4-BE49-F238E27FC236}">
                <a16:creationId xmlns:a16="http://schemas.microsoft.com/office/drawing/2014/main" id="{47D4C9E9-4B00-7447-A89D-F6E3FB4D0E64}"/>
              </a:ext>
            </a:extLst>
          </p:cNvPr>
          <p:cNvSpPr>
            <a:spLocks noGrp="1" noChangeArrowheads="1"/>
          </p:cNvSpPr>
          <p:nvPr>
            <p:ph type="ctrTitle"/>
          </p:nvPr>
        </p:nvSpPr>
        <p:spPr>
          <a:xfrm>
            <a:off x="1859597" y="1473338"/>
            <a:ext cx="8679915" cy="1748729"/>
          </a:xfrm>
        </p:spPr>
        <p:txBody>
          <a:bodyPr/>
          <a:lstStyle/>
          <a:p>
            <a:pPr eaLnBrk="1" hangingPunct="1"/>
            <a:r>
              <a:rPr lang="tr-TR" altLang="tr-TR" sz="2400" b="1" dirty="0">
                <a:latin typeface="Arial" panose="020B0604020202020204" pitchFamily="34" charset="0"/>
                <a:cs typeface="Arial" panose="020B0604020202020204" pitchFamily="34" charset="0"/>
              </a:rPr>
              <a:t>EVAPORATÖRLER (BUHARLAŞTIRICILAR)</a:t>
            </a:r>
          </a:p>
        </p:txBody>
      </p:sp>
      <p:sp>
        <p:nvSpPr>
          <p:cNvPr id="69634" name="Rectangle 3">
            <a:extLst>
              <a:ext uri="{FF2B5EF4-FFF2-40B4-BE49-F238E27FC236}">
                <a16:creationId xmlns:a16="http://schemas.microsoft.com/office/drawing/2014/main" id="{4247CA75-519C-C044-B60E-4AD02448C370}"/>
              </a:ext>
            </a:extLst>
          </p:cNvPr>
          <p:cNvSpPr>
            <a:spLocks noGrp="1" noChangeArrowheads="1"/>
          </p:cNvSpPr>
          <p:nvPr>
            <p:ph type="subTitle" idx="1"/>
          </p:nvPr>
        </p:nvSpPr>
        <p:spPr>
          <a:xfrm>
            <a:off x="1770389" y="3649789"/>
            <a:ext cx="8673427" cy="1322587"/>
          </a:xfrm>
        </p:spPr>
        <p:txBody>
          <a:bodyPr>
            <a:normAutofit fontScale="92500" lnSpcReduction="20000"/>
          </a:bodyPr>
          <a:lstStyle/>
          <a:p>
            <a:pPr eaLnBrk="1" hangingPunct="1">
              <a:lnSpc>
                <a:spcPct val="90000"/>
              </a:lnSpc>
            </a:pPr>
            <a:r>
              <a:rPr lang="tr-TR" altLang="tr-TR" sz="2400" dirty="0">
                <a:latin typeface="Arial" panose="020B0604020202020204" pitchFamily="34" charset="0"/>
                <a:cs typeface="Arial" panose="020B0604020202020204" pitchFamily="34" charset="0"/>
              </a:rPr>
              <a:t>GIDA ENDÜSTRİSİNDE KULLANILAN HAMMADDELERİN ÇOĞUNUN YAPISINDA ÖRNEĞİN SÜTTE %83 SEBZE VE MEYVELERDE %98’LERE VARAN ORANLARDA SU BULUNUR.EVAPORASYON, BASİT TANIMI İLE YAPIDAKİ SUYUN  KISMİ UÇURULMASIDIR.</a:t>
            </a:r>
          </a:p>
        </p:txBody>
      </p:sp>
    </p:spTree>
    <p:extLst>
      <p:ext uri="{BB962C8B-B14F-4D97-AF65-F5344CB8AC3E}">
        <p14:creationId xmlns:p14="http://schemas.microsoft.com/office/powerpoint/2010/main" val="2212014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3">
            <a:extLst>
              <a:ext uri="{FF2B5EF4-FFF2-40B4-BE49-F238E27FC236}">
                <a16:creationId xmlns:a16="http://schemas.microsoft.com/office/drawing/2014/main" id="{32389A2C-BB41-9343-A2B3-4A4D76E278D1}"/>
              </a:ext>
            </a:extLst>
          </p:cNvPr>
          <p:cNvSpPr>
            <a:spLocks noGrp="1" noRot="1" noChangeArrowheads="1"/>
          </p:cNvSpPr>
          <p:nvPr>
            <p:ph idx="1"/>
          </p:nvPr>
        </p:nvSpPr>
        <p:spPr>
          <a:xfrm>
            <a:off x="5542156" y="2484321"/>
            <a:ext cx="4914320" cy="2063750"/>
          </a:xfrm>
        </p:spPr>
        <p:txBody>
          <a:bodyPr>
            <a:normAutofit fontScale="55000" lnSpcReduction="20000"/>
          </a:bodyPr>
          <a:lstStyle/>
          <a:p>
            <a:pPr algn="just" eaLnBrk="1" hangingPunct="1"/>
            <a:r>
              <a:rPr lang="tr-TR" altLang="tr-TR" sz="3600" dirty="0">
                <a:solidFill>
                  <a:srgbClr val="0E0511"/>
                </a:solidFill>
                <a:latin typeface="Arial" panose="020B0604020202020204" pitchFamily="34" charset="0"/>
                <a:cs typeface="Arial" panose="020B0604020202020204" pitchFamily="34" charset="0"/>
              </a:rPr>
              <a:t>Suyun yapıdan alınması katı ve sıvı arasındaki  kaynama noktası farkından kaynaklanır. </a:t>
            </a:r>
            <a:r>
              <a:rPr lang="tr-TR" altLang="tr-TR" sz="3600" dirty="0" err="1">
                <a:solidFill>
                  <a:srgbClr val="0E0511"/>
                </a:solidFill>
                <a:latin typeface="Arial" panose="020B0604020202020204" pitchFamily="34" charset="0"/>
                <a:cs typeface="Arial" panose="020B0604020202020204" pitchFamily="34" charset="0"/>
              </a:rPr>
              <a:t>Evaporasyon</a:t>
            </a:r>
            <a:r>
              <a:rPr lang="tr-TR" altLang="tr-TR" sz="3600" dirty="0">
                <a:solidFill>
                  <a:srgbClr val="0E0511"/>
                </a:solidFill>
                <a:latin typeface="Arial" panose="020B0604020202020204" pitchFamily="34" charset="0"/>
                <a:cs typeface="Arial" panose="020B0604020202020204" pitchFamily="34" charset="0"/>
              </a:rPr>
              <a:t>, kurutma öncesi bir ön konsantre (koyulaştırma) işlemi olarak hacim ve ağırlığı azalttığından avantajlar  sağlar.</a:t>
            </a:r>
          </a:p>
        </p:txBody>
      </p:sp>
      <p:sp>
        <p:nvSpPr>
          <p:cNvPr id="3" name="2 Başlık">
            <a:extLst>
              <a:ext uri="{FF2B5EF4-FFF2-40B4-BE49-F238E27FC236}">
                <a16:creationId xmlns:a16="http://schemas.microsoft.com/office/drawing/2014/main" id="{97720BBC-E822-9D49-AFD9-37FBA07A59B6}"/>
              </a:ext>
            </a:extLst>
          </p:cNvPr>
          <p:cNvSpPr>
            <a:spLocks noGrp="1" noChangeArrowheads="1"/>
          </p:cNvSpPr>
          <p:nvPr>
            <p:ph type="title"/>
          </p:nvPr>
        </p:nvSpPr>
        <p:spPr>
          <a:xfrm>
            <a:off x="888631" y="2349925"/>
            <a:ext cx="3498979" cy="2456442"/>
          </a:xfrm>
        </p:spPr>
        <p:txBody>
          <a:bodyPr/>
          <a:lstStyle/>
          <a:p>
            <a:pPr algn="ctr"/>
            <a:r>
              <a:rPr lang="tr-TR" altLang="tr-TR" dirty="0"/>
              <a:t>EVAPORASYON</a:t>
            </a:r>
          </a:p>
        </p:txBody>
      </p:sp>
    </p:spTree>
    <p:extLst>
      <p:ext uri="{BB962C8B-B14F-4D97-AF65-F5344CB8AC3E}">
        <p14:creationId xmlns:p14="http://schemas.microsoft.com/office/powerpoint/2010/main" val="3633458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56CD112F-26E5-FD4E-92FB-985A8986B7BF}"/>
              </a:ext>
            </a:extLst>
          </p:cNvPr>
          <p:cNvSpPr>
            <a:spLocks noGrp="1" noChangeArrowheads="1"/>
          </p:cNvSpPr>
          <p:nvPr>
            <p:ph type="title"/>
          </p:nvPr>
        </p:nvSpPr>
        <p:spPr/>
        <p:txBody>
          <a:bodyPr/>
          <a:lstStyle/>
          <a:p>
            <a:pPr eaLnBrk="1" hangingPunct="1">
              <a:defRPr/>
            </a:pPr>
            <a:r>
              <a:rPr lang="tr-TR" sz="2500" dirty="0"/>
              <a:t>EVAPORASYONUN ETKİLERİ</a:t>
            </a:r>
          </a:p>
        </p:txBody>
      </p:sp>
      <p:sp>
        <p:nvSpPr>
          <p:cNvPr id="46083" name="Rectangle 3">
            <a:extLst>
              <a:ext uri="{FF2B5EF4-FFF2-40B4-BE49-F238E27FC236}">
                <a16:creationId xmlns:a16="http://schemas.microsoft.com/office/drawing/2014/main" id="{6884257A-535F-D548-BDCB-87DF7F584D2C}"/>
              </a:ext>
            </a:extLst>
          </p:cNvPr>
          <p:cNvSpPr>
            <a:spLocks noGrp="1" noChangeArrowheads="1"/>
          </p:cNvSpPr>
          <p:nvPr>
            <p:ph type="body" idx="1"/>
          </p:nvPr>
        </p:nvSpPr>
        <p:spPr/>
        <p:txBody>
          <a:bodyPr/>
          <a:lstStyle/>
          <a:p>
            <a:pPr algn="just" eaLnBrk="1" hangingPunct="1">
              <a:buClr>
                <a:schemeClr val="accent2"/>
              </a:buClr>
              <a:buSzTx/>
              <a:buFont typeface="Wingdings" pitchFamily="2" charset="2"/>
              <a:buChar char="Ø"/>
              <a:defRPr/>
            </a:pPr>
            <a:r>
              <a:rPr lang="tr-TR" sz="2200" dirty="0">
                <a:latin typeface="Arial" panose="020B0604020202020204" pitchFamily="34" charset="0"/>
                <a:cs typeface="Arial" panose="020B0604020202020204" pitchFamily="34" charset="0"/>
              </a:rPr>
              <a:t>Ürün işlenmesi için gerekli olan enerjiden ekonomi sağlar.</a:t>
            </a:r>
          </a:p>
          <a:p>
            <a:pPr algn="just" eaLnBrk="1" hangingPunct="1">
              <a:buClr>
                <a:schemeClr val="accent2"/>
              </a:buClr>
              <a:buSzTx/>
              <a:buFont typeface="Wingdings" pitchFamily="2" charset="2"/>
              <a:buChar char="Ø"/>
              <a:defRPr/>
            </a:pPr>
            <a:r>
              <a:rPr lang="tr-TR" sz="2200" dirty="0">
                <a:latin typeface="Arial" panose="020B0604020202020204" pitchFamily="34" charset="0"/>
                <a:cs typeface="Arial" panose="020B0604020202020204" pitchFamily="34" charset="0"/>
              </a:rPr>
              <a:t>Taşıma, depolama, yapı ve ambalajlama maliyetlerini azaltır.</a:t>
            </a:r>
          </a:p>
          <a:p>
            <a:pPr algn="just" eaLnBrk="1" hangingPunct="1">
              <a:buClr>
                <a:schemeClr val="accent2"/>
              </a:buClr>
              <a:buSzTx/>
              <a:buFont typeface="Wingdings" pitchFamily="2" charset="2"/>
              <a:buChar char="Ø"/>
              <a:defRPr/>
            </a:pPr>
            <a:r>
              <a:rPr lang="tr-TR" sz="2200" dirty="0">
                <a:latin typeface="Arial" panose="020B0604020202020204" pitchFamily="34" charset="0"/>
                <a:cs typeface="Arial" panose="020B0604020202020204" pitchFamily="34" charset="0"/>
              </a:rPr>
              <a:t>Kuru maddeyi arttırarak su aktivitesini azaltır.</a:t>
            </a:r>
          </a:p>
          <a:p>
            <a:pPr algn="just" eaLnBrk="1" hangingPunct="1">
              <a:buClr>
                <a:schemeClr val="accent2"/>
              </a:buClr>
              <a:buSzTx/>
              <a:buFont typeface="Wingdings" pitchFamily="2" charset="2"/>
              <a:buChar char="Ø"/>
              <a:defRPr/>
            </a:pPr>
            <a:r>
              <a:rPr lang="tr-TR" sz="2200" dirty="0">
                <a:latin typeface="Arial" panose="020B0604020202020204" pitchFamily="34" charset="0"/>
                <a:cs typeface="Arial" panose="020B0604020202020204" pitchFamily="34" charset="0"/>
              </a:rPr>
              <a:t>Üründeki tat, koku ve renk özelliklerini değiştirir.</a:t>
            </a:r>
          </a:p>
          <a:p>
            <a:pPr algn="just" eaLnBrk="1" hangingPunct="1">
              <a:buClr>
                <a:schemeClr val="accent2"/>
              </a:buClr>
              <a:buSzTx/>
              <a:buFont typeface="Wingdings" pitchFamily="2" charset="2"/>
              <a:buChar char="Ø"/>
              <a:defRPr/>
            </a:pPr>
            <a:r>
              <a:rPr lang="tr-TR" sz="2200" dirty="0">
                <a:latin typeface="Arial" panose="020B0604020202020204" pitchFamily="34" charset="0"/>
                <a:cs typeface="Arial" panose="020B0604020202020204" pitchFamily="34" charset="0"/>
              </a:rPr>
              <a:t>Üretimde istenilen bazı teknik ve teknolojik özelliklere örneğin; ürüne mikrobiyolojik yönden bozulmayan bir nitelik kazandırmak gibi sonuçlara ulaşmayı sağlar.</a:t>
            </a:r>
          </a:p>
          <a:p>
            <a:pPr algn="just" eaLnBrk="1" hangingPunct="1">
              <a:defRPr/>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3594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3">
            <a:extLst>
              <a:ext uri="{FF2B5EF4-FFF2-40B4-BE49-F238E27FC236}">
                <a16:creationId xmlns:a16="http://schemas.microsoft.com/office/drawing/2014/main" id="{753CFBD3-CB56-2D47-A4EF-E7822867A0F2}"/>
              </a:ext>
            </a:extLst>
          </p:cNvPr>
          <p:cNvSpPr>
            <a:spLocks noGrp="1" noChangeArrowheads="1"/>
          </p:cNvSpPr>
          <p:nvPr>
            <p:ph idx="1"/>
          </p:nvPr>
        </p:nvSpPr>
        <p:spPr>
          <a:xfrm>
            <a:off x="4616604" y="1081668"/>
            <a:ext cx="7197841" cy="4467536"/>
          </a:xfrm>
        </p:spPr>
        <p:txBody>
          <a:bodyPr/>
          <a:lstStyle/>
          <a:p>
            <a:pPr algn="just" eaLnBrk="1" hangingPunct="1"/>
            <a:r>
              <a:rPr lang="tr-TR" altLang="tr-TR" sz="2600" dirty="0">
                <a:latin typeface="Arial" panose="020B0604020202020204" pitchFamily="34" charset="0"/>
                <a:cs typeface="Arial" panose="020B0604020202020204" pitchFamily="34" charset="0"/>
              </a:rPr>
              <a:t>Gıda endüstrisinde fabrikalarda koyulaştırma ve kurutma işlemleri ile ilgili tesisler, bunların çeşitli yardımcı donanımları ile en karışık ve maliyetleri en yüksek olan tesislerdir.</a:t>
            </a:r>
          </a:p>
          <a:p>
            <a:pPr algn="just" eaLnBrk="1" hangingPunct="1"/>
            <a:r>
              <a:rPr lang="tr-TR" altLang="tr-TR" sz="2600" dirty="0" err="1">
                <a:latin typeface="Arial" panose="020B0604020202020204" pitchFamily="34" charset="0"/>
                <a:cs typeface="Arial" panose="020B0604020202020204" pitchFamily="34" charset="0"/>
              </a:rPr>
              <a:t>Kristalizasyon</a:t>
            </a:r>
            <a:r>
              <a:rPr lang="tr-TR" altLang="tr-TR" sz="2600" dirty="0">
                <a:latin typeface="Arial" panose="020B0604020202020204" pitchFamily="34" charset="0"/>
                <a:cs typeface="Arial" panose="020B0604020202020204" pitchFamily="34" charset="0"/>
              </a:rPr>
              <a:t> ve </a:t>
            </a:r>
            <a:r>
              <a:rPr lang="tr-TR" altLang="tr-TR" sz="2600" dirty="0" err="1">
                <a:latin typeface="Arial" panose="020B0604020202020204" pitchFamily="34" charset="0"/>
                <a:cs typeface="Arial" panose="020B0604020202020204" pitchFamily="34" charset="0"/>
              </a:rPr>
              <a:t>evaporasyon</a:t>
            </a:r>
            <a:r>
              <a:rPr lang="tr-TR" altLang="tr-TR" sz="2600" dirty="0">
                <a:latin typeface="Arial" panose="020B0604020202020204" pitchFamily="34" charset="0"/>
                <a:cs typeface="Arial" panose="020B0604020202020204" pitchFamily="34" charset="0"/>
              </a:rPr>
              <a:t>, sıvı ürünlerde ürünün yapısındaki su oranını düşürmek için uygulanan bilinen iki yöntemdir.</a:t>
            </a:r>
          </a:p>
        </p:txBody>
      </p:sp>
      <p:sp>
        <p:nvSpPr>
          <p:cNvPr id="3" name="2 Başlık">
            <a:extLst>
              <a:ext uri="{FF2B5EF4-FFF2-40B4-BE49-F238E27FC236}">
                <a16:creationId xmlns:a16="http://schemas.microsoft.com/office/drawing/2014/main" id="{F818911C-C263-FA47-B69C-9C847559BCA4}"/>
              </a:ext>
            </a:extLst>
          </p:cNvPr>
          <p:cNvSpPr>
            <a:spLocks noGrp="1" noChangeArrowheads="1"/>
          </p:cNvSpPr>
          <p:nvPr>
            <p:ph type="title"/>
          </p:nvPr>
        </p:nvSpPr>
        <p:spPr>
          <a:xfrm>
            <a:off x="888631" y="2349925"/>
            <a:ext cx="3498979" cy="2456442"/>
          </a:xfrm>
        </p:spPr>
        <p:txBody>
          <a:bodyPr/>
          <a:lstStyle/>
          <a:p>
            <a:pPr algn="ctr"/>
            <a:r>
              <a:rPr lang="tr-TR" altLang="tr-TR" dirty="0"/>
              <a:t>EVAPORASYON</a:t>
            </a:r>
          </a:p>
        </p:txBody>
      </p:sp>
    </p:spTree>
    <p:extLst>
      <p:ext uri="{BB962C8B-B14F-4D97-AF65-F5344CB8AC3E}">
        <p14:creationId xmlns:p14="http://schemas.microsoft.com/office/powerpoint/2010/main" val="1167907589"/>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Atlas</Template>
  <TotalTime>1663</TotalTime>
  <Words>1027</Words>
  <Application>Microsoft Macintosh PowerPoint</Application>
  <PresentationFormat>Geniş ekran</PresentationFormat>
  <Paragraphs>108</Paragraphs>
  <Slides>23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23</vt:i4>
      </vt:variant>
    </vt:vector>
  </HeadingPairs>
  <TitlesOfParts>
    <vt:vector size="29" baseType="lpstr">
      <vt:lpstr>Arial</vt:lpstr>
      <vt:lpstr>Calibri Light</vt:lpstr>
      <vt:lpstr>Rockwell</vt:lpstr>
      <vt:lpstr>Times New Roman</vt:lpstr>
      <vt:lpstr>Wingdings</vt:lpstr>
      <vt:lpstr>Atlas</vt:lpstr>
      <vt:lpstr>GIDALARDA TEMEL İŞLEMLER</vt:lpstr>
      <vt:lpstr>EVAPORASYON</vt:lpstr>
      <vt:lpstr>EVAPORASYON</vt:lpstr>
      <vt:lpstr>EVAPORASYON</vt:lpstr>
      <vt:lpstr>EVAPORASYON</vt:lpstr>
      <vt:lpstr>EVAPORATÖRLER (BUHARLAŞTIRICILAR)</vt:lpstr>
      <vt:lpstr>EVAPORASYON</vt:lpstr>
      <vt:lpstr>EVAPORASYONUN ETKİLERİ</vt:lpstr>
      <vt:lpstr>EVAPORASYON</vt:lpstr>
      <vt:lpstr>EVAPORASYON</vt:lpstr>
      <vt:lpstr>EVAPORASYON</vt:lpstr>
      <vt:lpstr>EVAPORASYON</vt:lpstr>
      <vt:lpstr>EVAPORASYON İLKELERİNE GENEL BAKIŞ</vt:lpstr>
      <vt:lpstr>EVAPORASYON</vt:lpstr>
      <vt:lpstr>EVAPORASYON</vt:lpstr>
      <vt:lpstr>EVAPORASYON</vt:lpstr>
      <vt:lpstr>EVAPORASYON</vt:lpstr>
      <vt:lpstr>EVAPORASYON</vt:lpstr>
      <vt:lpstr>EVAPORASYON</vt:lpstr>
      <vt:lpstr>EVAPORASYON</vt:lpstr>
      <vt:lpstr>EVAPORASYON</vt:lpstr>
      <vt:lpstr>EVAPORASYON</vt:lpstr>
      <vt:lpstr>DİNLEDİĞİNİZ İÇİN TEŞEKKÜRLER…</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GIDA MİKROBİYOLOJİSİ</dc:title>
  <dc:creator>Özgür Tecer</dc:creator>
  <cp:lastModifiedBy>Özgür Tecer</cp:lastModifiedBy>
  <cp:revision>133</cp:revision>
  <dcterms:created xsi:type="dcterms:W3CDTF">2019-02-18T12:54:52Z</dcterms:created>
  <dcterms:modified xsi:type="dcterms:W3CDTF">2020-01-27T22:03:13Z</dcterms:modified>
</cp:coreProperties>
</file>