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2" r:id="rId4"/>
    <p:sldId id="269" r:id="rId5"/>
    <p:sldId id="274" r:id="rId6"/>
    <p:sldId id="278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Farmasötik</a:t>
            </a:r>
            <a:r>
              <a:rPr lang="tr-TR" dirty="0" smtClean="0"/>
              <a:t> Dozaj Formu Tasarımı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Ongun Mehmet SAKA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Farklı dozaj formları için etki başlangıç süresindeki değişim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504351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sz="3500" dirty="0" smtClean="0"/>
              <a:t>Etki başlangıç zamanı          Dozaj form/formları</a:t>
            </a:r>
          </a:p>
          <a:p>
            <a:pPr>
              <a:buNone/>
            </a:pPr>
            <a:r>
              <a:rPr lang="tr-TR" sz="3000" dirty="0" smtClean="0"/>
              <a:t>	Saniyeler                                 </a:t>
            </a:r>
            <a:r>
              <a:rPr lang="tr-TR" sz="3000" dirty="0" err="1" smtClean="0"/>
              <a:t>İntravenöz</a:t>
            </a:r>
            <a:r>
              <a:rPr lang="tr-TR" sz="3000" dirty="0" smtClean="0"/>
              <a:t> enjeksiyonlar</a:t>
            </a:r>
          </a:p>
          <a:p>
            <a:pPr>
              <a:buNone/>
            </a:pPr>
            <a:r>
              <a:rPr lang="tr-TR" sz="3000" dirty="0" smtClean="0"/>
              <a:t>	Dakikalar                       Kas içi ve deri altı enjeksiyonlar, 				        </a:t>
            </a:r>
            <a:r>
              <a:rPr lang="tr-TR" sz="3000" dirty="0" err="1" smtClean="0"/>
              <a:t>bukkal</a:t>
            </a:r>
            <a:r>
              <a:rPr lang="tr-TR" sz="3000" dirty="0" smtClean="0"/>
              <a:t> tabletler, </a:t>
            </a:r>
            <a:r>
              <a:rPr lang="tr-TR" sz="3000" dirty="0" err="1" smtClean="0"/>
              <a:t>aerosoller</a:t>
            </a:r>
            <a:r>
              <a:rPr lang="tr-TR" sz="3000" dirty="0" smtClean="0"/>
              <a:t>, gazlar</a:t>
            </a:r>
          </a:p>
          <a:p>
            <a:pPr>
              <a:buNone/>
            </a:pPr>
            <a:r>
              <a:rPr lang="tr-TR" sz="3000" dirty="0" smtClean="0"/>
              <a:t>Dakikadan saate kadar       Kısa süreli depo enjeksiyonları,              			       solüsyonlar, süspansiyonlar, tozlar, 			                         granüller, kapsüller, tabletler,    					</a:t>
            </a:r>
            <a:r>
              <a:rPr lang="tr-TR" sz="3000" dirty="0"/>
              <a:t> </a:t>
            </a:r>
            <a:r>
              <a:rPr lang="tr-TR" sz="3000" dirty="0" smtClean="0"/>
              <a:t>    </a:t>
            </a:r>
            <a:r>
              <a:rPr lang="tr-TR" sz="3000" dirty="0" err="1" smtClean="0"/>
              <a:t>modifiye</a:t>
            </a:r>
            <a:r>
              <a:rPr lang="tr-TR" sz="3000" dirty="0" smtClean="0"/>
              <a:t> </a:t>
            </a:r>
            <a:r>
              <a:rPr lang="tr-TR" sz="3000" dirty="0" err="1" smtClean="0"/>
              <a:t>salımlı</a:t>
            </a:r>
            <a:r>
              <a:rPr lang="tr-TR" sz="3000" dirty="0" smtClean="0"/>
              <a:t> tabletler</a:t>
            </a:r>
          </a:p>
          <a:p>
            <a:pPr>
              <a:buNone/>
            </a:pPr>
            <a:r>
              <a:rPr lang="tr-TR" sz="3000" dirty="0" smtClean="0"/>
              <a:t>    Birkaç saat 			</a:t>
            </a:r>
            <a:r>
              <a:rPr lang="tr-TR" sz="3000" dirty="0" err="1" smtClean="0"/>
              <a:t>Enterik</a:t>
            </a:r>
            <a:r>
              <a:rPr lang="tr-TR" sz="3000" dirty="0" smtClean="0"/>
              <a:t> kaplı </a:t>
            </a:r>
            <a:r>
              <a:rPr lang="tr-TR" sz="3000" dirty="0" err="1" smtClean="0"/>
              <a:t>formülasyonlar</a:t>
            </a:r>
            <a:endParaRPr lang="tr-TR" sz="3000" dirty="0" smtClean="0"/>
          </a:p>
          <a:p>
            <a:pPr>
              <a:buNone/>
            </a:pPr>
            <a:r>
              <a:rPr lang="tr-TR" sz="3000" dirty="0" smtClean="0"/>
              <a:t>Günler/haftalar/aylar          Depo enjeksiyonları, </a:t>
            </a:r>
            <a:r>
              <a:rPr lang="tr-TR" sz="3000" dirty="0" err="1" smtClean="0"/>
              <a:t>implantlar</a:t>
            </a:r>
            <a:r>
              <a:rPr lang="tr-TR" sz="3000" dirty="0" smtClean="0"/>
              <a:t>,  </a:t>
            </a:r>
          </a:p>
          <a:p>
            <a:pPr>
              <a:buNone/>
            </a:pPr>
            <a:r>
              <a:rPr lang="tr-TR" sz="3000" dirty="0" smtClean="0"/>
              <a:t>Farklı zaman aralığı                       </a:t>
            </a:r>
            <a:r>
              <a:rPr lang="tr-TR" sz="3000" dirty="0" err="1" smtClean="0"/>
              <a:t>Topikal</a:t>
            </a:r>
            <a:r>
              <a:rPr lang="tr-TR" sz="3000" dirty="0" smtClean="0"/>
              <a:t> preparatları</a:t>
            </a:r>
            <a:endParaRPr lang="tr-TR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000372"/>
            <a:ext cx="5786478" cy="366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714356"/>
            <a:ext cx="5786478" cy="2299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40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Uygulama yoluna göre ;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DOZAJ FORMLARININ SINIFLANDIRILMASI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514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DOZAJ FORMLARININ SINIFLANDIRILMASI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709690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298" y="2000240"/>
            <a:ext cx="2071702" cy="3871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1428728" y="214290"/>
            <a:ext cx="642942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/>
              <a:t>Fiziksel Durumuna Göre Sınıflandırma</a:t>
            </a:r>
          </a:p>
          <a:p>
            <a:pPr algn="ctr"/>
            <a:endParaRPr lang="tr-TR" dirty="0"/>
          </a:p>
        </p:txBody>
      </p:sp>
      <p:cxnSp>
        <p:nvCxnSpPr>
          <p:cNvPr id="6" name="5 Düz Ok Bağlayıcısı"/>
          <p:cNvCxnSpPr/>
          <p:nvPr/>
        </p:nvCxnSpPr>
        <p:spPr>
          <a:xfrm rot="10800000" flipV="1">
            <a:off x="1214414" y="1000108"/>
            <a:ext cx="185738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>
            <a:off x="6215074" y="1000108"/>
            <a:ext cx="164307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 rot="5400000">
            <a:off x="4501356" y="1142984"/>
            <a:ext cx="28495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Oval"/>
          <p:cNvSpPr/>
          <p:nvPr/>
        </p:nvSpPr>
        <p:spPr>
          <a:xfrm>
            <a:off x="285720" y="1785926"/>
            <a:ext cx="20002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KATI</a:t>
            </a:r>
            <a:endParaRPr lang="tr-TR" dirty="0"/>
          </a:p>
        </p:txBody>
      </p:sp>
      <p:sp>
        <p:nvSpPr>
          <p:cNvPr id="12" name="11 Oval"/>
          <p:cNvSpPr/>
          <p:nvPr/>
        </p:nvSpPr>
        <p:spPr>
          <a:xfrm>
            <a:off x="3643306" y="1357298"/>
            <a:ext cx="20002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YARI-KATI</a:t>
            </a:r>
            <a:endParaRPr lang="tr-TR" dirty="0"/>
          </a:p>
        </p:txBody>
      </p:sp>
      <p:sp>
        <p:nvSpPr>
          <p:cNvPr id="13" name="12 Oval"/>
          <p:cNvSpPr/>
          <p:nvPr/>
        </p:nvSpPr>
        <p:spPr>
          <a:xfrm>
            <a:off x="6929454" y="1714488"/>
            <a:ext cx="20002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SIVI</a:t>
            </a:r>
            <a:endParaRPr lang="tr-TR" dirty="0"/>
          </a:p>
        </p:txBody>
      </p:sp>
      <p:cxnSp>
        <p:nvCxnSpPr>
          <p:cNvPr id="15" name="14 Dirsek Bağlayıcısı"/>
          <p:cNvCxnSpPr/>
          <p:nvPr/>
        </p:nvCxnSpPr>
        <p:spPr>
          <a:xfrm>
            <a:off x="357158" y="4000504"/>
            <a:ext cx="857256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irsek Bağlayıcısı"/>
          <p:cNvCxnSpPr/>
          <p:nvPr/>
        </p:nvCxnSpPr>
        <p:spPr>
          <a:xfrm>
            <a:off x="357158" y="2571744"/>
            <a:ext cx="857256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Bağlayıcı"/>
          <p:cNvCxnSpPr/>
          <p:nvPr/>
        </p:nvCxnSpPr>
        <p:spPr>
          <a:xfrm rot="5400000">
            <a:off x="-570742" y="3143248"/>
            <a:ext cx="18565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Yuvarlatılmış Dikdörtgen"/>
          <p:cNvSpPr/>
          <p:nvPr/>
        </p:nvSpPr>
        <p:spPr>
          <a:xfrm>
            <a:off x="1285852" y="2643182"/>
            <a:ext cx="1643074" cy="714380"/>
          </a:xfrm>
          <a:prstGeom prst="roundRect">
            <a:avLst>
              <a:gd name="adj" fmla="val 18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Birim Dozaj Formları</a:t>
            </a:r>
          </a:p>
          <a:p>
            <a:pPr algn="ctr"/>
            <a:endParaRPr lang="tr-TR" dirty="0"/>
          </a:p>
        </p:txBody>
      </p:sp>
      <p:sp>
        <p:nvSpPr>
          <p:cNvPr id="22" name="21 Yuvarlatılmış Dikdörtgen"/>
          <p:cNvSpPr/>
          <p:nvPr/>
        </p:nvSpPr>
        <p:spPr>
          <a:xfrm>
            <a:off x="1285852" y="4000504"/>
            <a:ext cx="1643074" cy="714380"/>
          </a:xfrm>
          <a:prstGeom prst="roundRect">
            <a:avLst>
              <a:gd name="adj" fmla="val 18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Bulk</a:t>
            </a:r>
            <a:endParaRPr lang="tr-TR" dirty="0"/>
          </a:p>
        </p:txBody>
      </p:sp>
      <p:sp>
        <p:nvSpPr>
          <p:cNvPr id="31" name="30 Metin kutusu"/>
          <p:cNvSpPr txBox="1"/>
          <p:nvPr/>
        </p:nvSpPr>
        <p:spPr>
          <a:xfrm>
            <a:off x="1000100" y="3357562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Tablet, Kapsül, Paket, </a:t>
            </a:r>
            <a:r>
              <a:rPr lang="tr-TR" dirty="0" err="1" smtClean="0"/>
              <a:t>Pilül</a:t>
            </a:r>
            <a:r>
              <a:rPr lang="tr-TR" dirty="0" smtClean="0"/>
              <a:t>, </a:t>
            </a:r>
            <a:r>
              <a:rPr lang="tr-TR" dirty="0" err="1" smtClean="0"/>
              <a:t>Saşe</a:t>
            </a:r>
            <a:endParaRPr lang="tr-TR" dirty="0"/>
          </a:p>
        </p:txBody>
      </p:sp>
      <p:cxnSp>
        <p:nvCxnSpPr>
          <p:cNvPr id="36" name="35 Düz Ok Bağlayıcısı"/>
          <p:cNvCxnSpPr/>
          <p:nvPr/>
        </p:nvCxnSpPr>
        <p:spPr>
          <a:xfrm rot="5400000">
            <a:off x="928662" y="4714884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Düz Ok Bağlayıcısı"/>
          <p:cNvCxnSpPr>
            <a:stCxn id="22" idx="2"/>
          </p:cNvCxnSpPr>
          <p:nvPr/>
        </p:nvCxnSpPr>
        <p:spPr>
          <a:xfrm rot="16200000" flipH="1">
            <a:off x="2125248" y="4697024"/>
            <a:ext cx="500066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Akış Çizelgesi: El İle İşlem"/>
          <p:cNvSpPr/>
          <p:nvPr/>
        </p:nvSpPr>
        <p:spPr>
          <a:xfrm>
            <a:off x="285720" y="5357826"/>
            <a:ext cx="1214446" cy="57150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Dahili</a:t>
            </a:r>
            <a:endParaRPr lang="tr-TR" dirty="0"/>
          </a:p>
        </p:txBody>
      </p:sp>
      <p:sp>
        <p:nvSpPr>
          <p:cNvPr id="40" name="39 Akış Çizelgesi: El İle İşlem"/>
          <p:cNvSpPr/>
          <p:nvPr/>
        </p:nvSpPr>
        <p:spPr>
          <a:xfrm>
            <a:off x="2000232" y="5357826"/>
            <a:ext cx="1214446" cy="57150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Harici</a:t>
            </a:r>
            <a:endParaRPr lang="tr-TR" dirty="0"/>
          </a:p>
        </p:txBody>
      </p:sp>
      <p:sp>
        <p:nvSpPr>
          <p:cNvPr id="41" name="40 Metin kutusu"/>
          <p:cNvSpPr txBox="1"/>
          <p:nvPr/>
        </p:nvSpPr>
        <p:spPr>
          <a:xfrm>
            <a:off x="214282" y="6000768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İnce Toz,</a:t>
            </a:r>
          </a:p>
          <a:p>
            <a:r>
              <a:rPr lang="tr-TR" dirty="0" smtClean="0"/>
              <a:t>Granül</a:t>
            </a:r>
            <a:endParaRPr lang="tr-TR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1785918" y="6000768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Yara tozu, diş tozu, enfiye, kulak tozu</a:t>
            </a:r>
            <a:endParaRPr lang="tr-TR" dirty="0"/>
          </a:p>
        </p:txBody>
      </p:sp>
      <p:cxnSp>
        <p:nvCxnSpPr>
          <p:cNvPr id="44" name="43 Düz Bağlayıcı"/>
          <p:cNvCxnSpPr/>
          <p:nvPr/>
        </p:nvCxnSpPr>
        <p:spPr>
          <a:xfrm rot="5400000">
            <a:off x="8001818" y="3000372"/>
            <a:ext cx="171371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irsek Bağlayıcısı"/>
          <p:cNvCxnSpPr/>
          <p:nvPr/>
        </p:nvCxnSpPr>
        <p:spPr>
          <a:xfrm rot="10800000" flipV="1">
            <a:off x="8143900" y="2500306"/>
            <a:ext cx="714380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irsek Bağlayıcısı"/>
          <p:cNvCxnSpPr/>
          <p:nvPr/>
        </p:nvCxnSpPr>
        <p:spPr>
          <a:xfrm rot="10800000" flipV="1">
            <a:off x="8143900" y="3786190"/>
            <a:ext cx="714380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Yuvarlatılmış Dikdörtgen"/>
          <p:cNvSpPr/>
          <p:nvPr/>
        </p:nvSpPr>
        <p:spPr>
          <a:xfrm>
            <a:off x="6500826" y="2428868"/>
            <a:ext cx="1643074" cy="1071570"/>
          </a:xfrm>
          <a:prstGeom prst="roundRect">
            <a:avLst>
              <a:gd name="adj" fmla="val 18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İki Fazlı</a:t>
            </a:r>
          </a:p>
          <a:p>
            <a:pPr algn="ctr"/>
            <a:r>
              <a:rPr lang="tr-TR" dirty="0" smtClean="0"/>
              <a:t>Süspansiyon, Emülsiyon, </a:t>
            </a:r>
          </a:p>
          <a:p>
            <a:pPr algn="ctr"/>
            <a:endParaRPr lang="tr-TR" dirty="0"/>
          </a:p>
        </p:txBody>
      </p:sp>
      <p:sp>
        <p:nvSpPr>
          <p:cNvPr id="49" name="48 Yuvarlatılmış Dikdörtgen"/>
          <p:cNvSpPr/>
          <p:nvPr/>
        </p:nvSpPr>
        <p:spPr>
          <a:xfrm>
            <a:off x="6500826" y="3857628"/>
            <a:ext cx="1643074" cy="714380"/>
          </a:xfrm>
          <a:prstGeom prst="roundRect">
            <a:avLst>
              <a:gd name="adj" fmla="val 18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Tek fazlı</a:t>
            </a:r>
            <a:endParaRPr lang="tr-TR" dirty="0"/>
          </a:p>
        </p:txBody>
      </p:sp>
      <p:cxnSp>
        <p:nvCxnSpPr>
          <p:cNvPr id="52" name="51 Düz Ok Bağlayıcısı"/>
          <p:cNvCxnSpPr/>
          <p:nvPr/>
        </p:nvCxnSpPr>
        <p:spPr>
          <a:xfrm rot="10800000" flipV="1">
            <a:off x="6000761" y="4572008"/>
            <a:ext cx="1071573" cy="571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Ok Bağlayıcısı"/>
          <p:cNvCxnSpPr/>
          <p:nvPr/>
        </p:nvCxnSpPr>
        <p:spPr>
          <a:xfrm rot="16200000" flipH="1">
            <a:off x="7697412" y="4554148"/>
            <a:ext cx="500066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Akış Çizelgesi: El İle İşlem"/>
          <p:cNvSpPr/>
          <p:nvPr/>
        </p:nvSpPr>
        <p:spPr>
          <a:xfrm>
            <a:off x="7643834" y="5143512"/>
            <a:ext cx="1214446" cy="57150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Dahili</a:t>
            </a:r>
            <a:endParaRPr lang="tr-TR" dirty="0"/>
          </a:p>
        </p:txBody>
      </p:sp>
      <p:sp>
        <p:nvSpPr>
          <p:cNvPr id="55" name="54 Akış Çizelgesi: El İle İşlem"/>
          <p:cNvSpPr/>
          <p:nvPr/>
        </p:nvSpPr>
        <p:spPr>
          <a:xfrm>
            <a:off x="5143504" y="5214950"/>
            <a:ext cx="1214446" cy="57150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Harici</a:t>
            </a:r>
            <a:endParaRPr lang="tr-TR" dirty="0"/>
          </a:p>
        </p:txBody>
      </p:sp>
      <p:sp>
        <p:nvSpPr>
          <p:cNvPr id="56" name="55 Metin kutusu"/>
          <p:cNvSpPr txBox="1"/>
          <p:nvPr/>
        </p:nvSpPr>
        <p:spPr>
          <a:xfrm>
            <a:off x="6857984" y="5715016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Şurup, </a:t>
            </a:r>
            <a:r>
              <a:rPr lang="tr-TR" dirty="0" err="1" smtClean="0"/>
              <a:t>eliksir</a:t>
            </a:r>
            <a:r>
              <a:rPr lang="tr-TR" dirty="0" smtClean="0"/>
              <a:t>, aromatik su, </a:t>
            </a:r>
            <a:r>
              <a:rPr lang="tr-TR" dirty="0" err="1" smtClean="0"/>
              <a:t>posyon</a:t>
            </a:r>
            <a:r>
              <a:rPr lang="tr-TR" dirty="0" smtClean="0"/>
              <a:t>, oral damla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4643438" y="5786454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Liniment</a:t>
            </a:r>
            <a:r>
              <a:rPr lang="tr-TR" dirty="0" smtClean="0"/>
              <a:t>, losyon, gargara, ağız suları, sprey, damla</a:t>
            </a:r>
            <a:endParaRPr lang="tr-TR" dirty="0"/>
          </a:p>
        </p:txBody>
      </p:sp>
      <p:cxnSp>
        <p:nvCxnSpPr>
          <p:cNvPr id="61" name="60 Düz Ok Bağlayıcısı"/>
          <p:cNvCxnSpPr/>
          <p:nvPr/>
        </p:nvCxnSpPr>
        <p:spPr>
          <a:xfrm rot="5400000">
            <a:off x="4000496" y="1643050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Düz Ok Bağlayıcısı"/>
          <p:cNvCxnSpPr/>
          <p:nvPr/>
        </p:nvCxnSpPr>
        <p:spPr>
          <a:xfrm rot="16200000" flipH="1">
            <a:off x="4732736" y="1625191"/>
            <a:ext cx="500066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Akış Çizelgesi: El İle İşlem"/>
          <p:cNvSpPr/>
          <p:nvPr/>
        </p:nvSpPr>
        <p:spPr>
          <a:xfrm>
            <a:off x="3357554" y="2285992"/>
            <a:ext cx="1214446" cy="57150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Vücut içi</a:t>
            </a:r>
            <a:endParaRPr lang="tr-TR" dirty="0"/>
          </a:p>
        </p:txBody>
      </p:sp>
      <p:sp>
        <p:nvSpPr>
          <p:cNvPr id="64" name="63 Akış Çizelgesi: El İle İşlem"/>
          <p:cNvSpPr/>
          <p:nvPr/>
        </p:nvSpPr>
        <p:spPr>
          <a:xfrm>
            <a:off x="4929190" y="2285992"/>
            <a:ext cx="1214446" cy="57150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Vücut dışı</a:t>
            </a:r>
            <a:endParaRPr lang="tr-TR" dirty="0"/>
          </a:p>
        </p:txBody>
      </p:sp>
      <p:cxnSp>
        <p:nvCxnSpPr>
          <p:cNvPr id="66" name="65 Düz Ok Bağlayıcısı"/>
          <p:cNvCxnSpPr>
            <a:stCxn id="63" idx="2"/>
          </p:cNvCxnSpPr>
          <p:nvPr/>
        </p:nvCxnSpPr>
        <p:spPr>
          <a:xfrm rot="16200000" flipH="1">
            <a:off x="3839760" y="2982512"/>
            <a:ext cx="28575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Düz Ok Bağlayıcısı"/>
          <p:cNvCxnSpPr>
            <a:stCxn id="64" idx="2"/>
          </p:cNvCxnSpPr>
          <p:nvPr/>
        </p:nvCxnSpPr>
        <p:spPr>
          <a:xfrm rot="5400000">
            <a:off x="5339959" y="3018232"/>
            <a:ext cx="357190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Dolu Çerçeve"/>
          <p:cNvSpPr/>
          <p:nvPr/>
        </p:nvSpPr>
        <p:spPr>
          <a:xfrm>
            <a:off x="3357554" y="3143248"/>
            <a:ext cx="1643074" cy="85725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Suppozituvar</a:t>
            </a:r>
            <a:endParaRPr lang="tr-TR" dirty="0" smtClean="0"/>
          </a:p>
          <a:p>
            <a:pPr algn="ctr"/>
            <a:r>
              <a:rPr lang="tr-TR" dirty="0" err="1" smtClean="0"/>
              <a:t>Ovül</a:t>
            </a:r>
            <a:endParaRPr lang="tr-TR" dirty="0"/>
          </a:p>
        </p:txBody>
      </p:sp>
      <p:sp>
        <p:nvSpPr>
          <p:cNvPr id="73" name="72 Dolu Çerçeve"/>
          <p:cNvSpPr/>
          <p:nvPr/>
        </p:nvSpPr>
        <p:spPr>
          <a:xfrm>
            <a:off x="5072066" y="3286124"/>
            <a:ext cx="1285884" cy="1500198"/>
          </a:xfrm>
          <a:prstGeom prst="bevel">
            <a:avLst>
              <a:gd name="adj" fmla="val 70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Merhem</a:t>
            </a:r>
          </a:p>
          <a:p>
            <a:pPr algn="ctr"/>
            <a:r>
              <a:rPr lang="tr-TR" dirty="0" smtClean="0"/>
              <a:t>Krem</a:t>
            </a:r>
          </a:p>
          <a:p>
            <a:pPr algn="ctr"/>
            <a:r>
              <a:rPr lang="tr-TR" dirty="0" smtClean="0"/>
              <a:t>Pat</a:t>
            </a:r>
          </a:p>
          <a:p>
            <a:pPr algn="ctr"/>
            <a:r>
              <a:rPr lang="tr-TR" dirty="0" smtClean="0"/>
              <a:t>Jel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Yerlerine Göre (Lokal)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020" y="1285860"/>
            <a:ext cx="8992980" cy="494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Yerlerine Göre (Sistemik)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389" y="1428736"/>
            <a:ext cx="9024611" cy="467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/>
          <a:lstStyle/>
          <a:p>
            <a:r>
              <a:rPr lang="tr-TR" dirty="0" smtClean="0"/>
              <a:t>İlacın seçilen uygun uygulama yolundan </a:t>
            </a:r>
            <a:r>
              <a:rPr lang="tr-TR" dirty="0" err="1" smtClean="0"/>
              <a:t>absorpsiyon</a:t>
            </a:r>
            <a:r>
              <a:rPr lang="tr-TR" dirty="0" smtClean="0"/>
              <a:t> için uygun bir </a:t>
            </a:r>
            <a:r>
              <a:rPr lang="tr-TR" dirty="0"/>
              <a:t>d</a:t>
            </a:r>
            <a:r>
              <a:rPr lang="tr-TR" dirty="0" smtClean="0"/>
              <a:t>ozaj formundan sağlanacak şekilde tasarlanır.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5270</TotalTime>
  <Words>222</Words>
  <Application>Microsoft Office PowerPoint</Application>
  <PresentationFormat>Ekran Gösterisi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Farmasötik Dozaj Formu Tasarımı</vt:lpstr>
      <vt:lpstr>Farklı dozaj formları için etki başlangıç süresindeki değişim</vt:lpstr>
      <vt:lpstr>Uygulama yoluna göre ;</vt:lpstr>
      <vt:lpstr>DOZAJ FORMLARININ SINIFLANDIRILMASI</vt:lpstr>
      <vt:lpstr>DOZAJ FORMLARININ SINIFLANDIRILMASI</vt:lpstr>
      <vt:lpstr>PowerPoint Sunusu</vt:lpstr>
      <vt:lpstr>Uygulama Yerlerine Göre (Lokal)</vt:lpstr>
      <vt:lpstr>Uygulama Yerlerine Göre (Sistemik)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Farmasötik Dozaj Formu Tasarımı</dc:title>
  <dc:creator>emel</dc:creator>
  <cp:lastModifiedBy>umut.can.oz</cp:lastModifiedBy>
  <cp:revision>30</cp:revision>
  <dcterms:created xsi:type="dcterms:W3CDTF">2021-03-21T13:33:27Z</dcterms:created>
  <dcterms:modified xsi:type="dcterms:W3CDTF">2021-03-25T10:31:30Z</dcterms:modified>
</cp:coreProperties>
</file>