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8" r:id="rId1"/>
  </p:sldMasterIdLst>
  <p:notesMasterIdLst>
    <p:notesMasterId r:id="rId10"/>
  </p:notesMasterIdLst>
  <p:handoutMasterIdLst>
    <p:handoutMasterId r:id="rId11"/>
  </p:handoutMasterIdLst>
  <p:sldIdLst>
    <p:sldId id="307" r:id="rId2"/>
    <p:sldId id="308" r:id="rId3"/>
    <p:sldId id="310" r:id="rId4"/>
    <p:sldId id="313" r:id="rId5"/>
    <p:sldId id="314" r:id="rId6"/>
    <p:sldId id="315" r:id="rId7"/>
    <p:sldId id="316" r:id="rId8"/>
    <p:sldId id="312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3090"/>
    <p:restoredTop sz="92893" autoAdjust="0"/>
  </p:normalViewPr>
  <p:slideViewPr>
    <p:cSldViewPr snapToGrid="0" snapToObjects="1">
      <p:cViewPr varScale="1">
        <p:scale>
          <a:sx n="70" d="100"/>
          <a:sy n="70" d="100"/>
        </p:scale>
        <p:origin x="200" y="6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895B682-969A-5348-9568-0053B8154E75}" type="doc">
      <dgm:prSet loTypeId="urn:microsoft.com/office/officeart/2005/8/layout/equation2" loCatId="" qsTypeId="urn:microsoft.com/office/officeart/2005/8/quickstyle/simple4" qsCatId="simple" csTypeId="urn:microsoft.com/office/officeart/2005/8/colors/accent1_2" csCatId="accent1" phldr="1"/>
      <dgm:spPr/>
    </dgm:pt>
    <dgm:pt modelId="{8B096DFD-1532-904B-8811-2839B1C954BF}">
      <dgm:prSet phldrT="[Text]"/>
      <dgm:spPr/>
      <dgm:t>
        <a:bodyPr/>
        <a:lstStyle/>
        <a:p>
          <a:r>
            <a:rPr lang="en-US" dirty="0"/>
            <a:t>Atomic Bonding</a:t>
          </a:r>
        </a:p>
      </dgm:t>
    </dgm:pt>
    <dgm:pt modelId="{6208A6B0-2108-A04E-B410-8347C74F8BE5}" type="parTrans" cxnId="{87832A54-B9F6-DC41-87D1-B2704AB24FF5}">
      <dgm:prSet/>
      <dgm:spPr/>
      <dgm:t>
        <a:bodyPr/>
        <a:lstStyle/>
        <a:p>
          <a:endParaRPr lang="en-US"/>
        </a:p>
      </dgm:t>
    </dgm:pt>
    <dgm:pt modelId="{B3CA4D2D-19B6-2941-8842-7EFCB34DDD5E}" type="sibTrans" cxnId="{87832A54-B9F6-DC41-87D1-B2704AB24FF5}">
      <dgm:prSet/>
      <dgm:spPr/>
      <dgm:t>
        <a:bodyPr/>
        <a:lstStyle/>
        <a:p>
          <a:endParaRPr lang="en-US"/>
        </a:p>
      </dgm:t>
    </dgm:pt>
    <dgm:pt modelId="{C45A5030-0F06-314D-BC90-48D395683A85}">
      <dgm:prSet phldrT="[Text]"/>
      <dgm:spPr/>
      <dgm:t>
        <a:bodyPr/>
        <a:lstStyle/>
        <a:p>
          <a:r>
            <a:rPr lang="en-US" dirty="0"/>
            <a:t>Defects</a:t>
          </a:r>
        </a:p>
      </dgm:t>
    </dgm:pt>
    <dgm:pt modelId="{C0093D28-DDE1-6B4F-9311-41D69B7CB1AB}" type="parTrans" cxnId="{A3483C54-E882-1143-946A-AB2BEF727D50}">
      <dgm:prSet/>
      <dgm:spPr/>
      <dgm:t>
        <a:bodyPr/>
        <a:lstStyle/>
        <a:p>
          <a:endParaRPr lang="en-US"/>
        </a:p>
      </dgm:t>
    </dgm:pt>
    <dgm:pt modelId="{FE61C517-C8C5-C34A-BA7C-3EB00A2A05E9}" type="sibTrans" cxnId="{A3483C54-E882-1143-946A-AB2BEF727D50}">
      <dgm:prSet/>
      <dgm:spPr/>
      <dgm:t>
        <a:bodyPr/>
        <a:lstStyle/>
        <a:p>
          <a:endParaRPr lang="en-US"/>
        </a:p>
      </dgm:t>
    </dgm:pt>
    <dgm:pt modelId="{60959B1A-22B7-EC4E-A13F-876036E8F9E0}">
      <dgm:prSet phldrT="[Text]"/>
      <dgm:spPr/>
      <dgm:t>
        <a:bodyPr/>
        <a:lstStyle/>
        <a:p>
          <a:r>
            <a:rPr lang="en-US" dirty="0"/>
            <a:t>Material Properties</a:t>
          </a:r>
        </a:p>
      </dgm:t>
    </dgm:pt>
    <dgm:pt modelId="{CEDCC334-E76C-2248-A23E-A0DCE65A9C5D}" type="parTrans" cxnId="{8B107CCF-B1DE-0A47-A7A3-6649FDE2E515}">
      <dgm:prSet/>
      <dgm:spPr/>
      <dgm:t>
        <a:bodyPr/>
        <a:lstStyle/>
        <a:p>
          <a:endParaRPr lang="en-US"/>
        </a:p>
      </dgm:t>
    </dgm:pt>
    <dgm:pt modelId="{F06063CF-4A93-1C42-A28F-811B75C8AF96}" type="sibTrans" cxnId="{8B107CCF-B1DE-0A47-A7A3-6649FDE2E515}">
      <dgm:prSet/>
      <dgm:spPr/>
      <dgm:t>
        <a:bodyPr/>
        <a:lstStyle/>
        <a:p>
          <a:endParaRPr lang="en-US"/>
        </a:p>
      </dgm:t>
    </dgm:pt>
    <dgm:pt modelId="{CE433276-C2C6-B34A-B8FB-B05B9DA1D1F0}">
      <dgm:prSet/>
      <dgm:spPr/>
      <dgm:t>
        <a:bodyPr/>
        <a:lstStyle/>
        <a:p>
          <a:r>
            <a:rPr lang="en-US" dirty="0" err="1"/>
            <a:t>Crysal</a:t>
          </a:r>
          <a:r>
            <a:rPr lang="en-US" dirty="0"/>
            <a:t> Structure</a:t>
          </a:r>
        </a:p>
      </dgm:t>
    </dgm:pt>
    <dgm:pt modelId="{E9E6AD7C-6631-8E4D-8253-82E49019F7B0}" type="parTrans" cxnId="{75E3794D-3BFA-0643-92EC-0789E7001FB7}">
      <dgm:prSet/>
      <dgm:spPr/>
      <dgm:t>
        <a:bodyPr/>
        <a:lstStyle/>
        <a:p>
          <a:endParaRPr lang="en-US"/>
        </a:p>
      </dgm:t>
    </dgm:pt>
    <dgm:pt modelId="{7DE505E4-8CAC-DC46-A543-28F46B061496}" type="sibTrans" cxnId="{75E3794D-3BFA-0643-92EC-0789E7001FB7}">
      <dgm:prSet/>
      <dgm:spPr/>
      <dgm:t>
        <a:bodyPr/>
        <a:lstStyle/>
        <a:p>
          <a:endParaRPr lang="en-US"/>
        </a:p>
      </dgm:t>
    </dgm:pt>
    <dgm:pt modelId="{EC0700D5-8A5A-E849-8FE3-B5674EA5867C}" type="pres">
      <dgm:prSet presAssocID="{0895B682-969A-5348-9568-0053B8154E75}" presName="Name0" presStyleCnt="0">
        <dgm:presLayoutVars>
          <dgm:dir/>
          <dgm:resizeHandles val="exact"/>
        </dgm:presLayoutVars>
      </dgm:prSet>
      <dgm:spPr/>
    </dgm:pt>
    <dgm:pt modelId="{BF3114CE-AB2B-5E4A-B4B9-FA6B455209E8}" type="pres">
      <dgm:prSet presAssocID="{0895B682-969A-5348-9568-0053B8154E75}" presName="vNodes" presStyleCnt="0"/>
      <dgm:spPr/>
    </dgm:pt>
    <dgm:pt modelId="{69C21292-FD4E-664F-8A38-3AB832F74D78}" type="pres">
      <dgm:prSet presAssocID="{8B096DFD-1532-904B-8811-2839B1C954BF}" presName="node" presStyleLbl="node1" presStyleIdx="0" presStyleCnt="4">
        <dgm:presLayoutVars>
          <dgm:bulletEnabled val="1"/>
        </dgm:presLayoutVars>
      </dgm:prSet>
      <dgm:spPr/>
    </dgm:pt>
    <dgm:pt modelId="{41C518F6-9994-A54F-95CB-A1491FCAC36C}" type="pres">
      <dgm:prSet presAssocID="{B3CA4D2D-19B6-2941-8842-7EFCB34DDD5E}" presName="spacerT" presStyleCnt="0"/>
      <dgm:spPr/>
    </dgm:pt>
    <dgm:pt modelId="{754C1107-4DF8-B748-839A-1F8B65A93FA0}" type="pres">
      <dgm:prSet presAssocID="{B3CA4D2D-19B6-2941-8842-7EFCB34DDD5E}" presName="sibTrans" presStyleLbl="sibTrans2D1" presStyleIdx="0" presStyleCnt="3"/>
      <dgm:spPr/>
    </dgm:pt>
    <dgm:pt modelId="{28F83D0E-F6CC-A846-AB5A-83798C078C42}" type="pres">
      <dgm:prSet presAssocID="{B3CA4D2D-19B6-2941-8842-7EFCB34DDD5E}" presName="spacerB" presStyleCnt="0"/>
      <dgm:spPr/>
    </dgm:pt>
    <dgm:pt modelId="{BCA9ECCC-C8D5-2A42-B1E7-24AEBBB418AF}" type="pres">
      <dgm:prSet presAssocID="{CE433276-C2C6-B34A-B8FB-B05B9DA1D1F0}" presName="node" presStyleLbl="node1" presStyleIdx="1" presStyleCnt="4">
        <dgm:presLayoutVars>
          <dgm:bulletEnabled val="1"/>
        </dgm:presLayoutVars>
      </dgm:prSet>
      <dgm:spPr/>
    </dgm:pt>
    <dgm:pt modelId="{BE6B194E-05CE-CE4E-A2AC-DEBF5ECB555F}" type="pres">
      <dgm:prSet presAssocID="{7DE505E4-8CAC-DC46-A543-28F46B061496}" presName="spacerT" presStyleCnt="0"/>
      <dgm:spPr/>
    </dgm:pt>
    <dgm:pt modelId="{35360C4E-6548-ED4D-8D27-CD92EA6B12A3}" type="pres">
      <dgm:prSet presAssocID="{7DE505E4-8CAC-DC46-A543-28F46B061496}" presName="sibTrans" presStyleLbl="sibTrans2D1" presStyleIdx="1" presStyleCnt="3"/>
      <dgm:spPr/>
    </dgm:pt>
    <dgm:pt modelId="{3D81905D-5A82-B947-8E68-A26F878B3F70}" type="pres">
      <dgm:prSet presAssocID="{7DE505E4-8CAC-DC46-A543-28F46B061496}" presName="spacerB" presStyleCnt="0"/>
      <dgm:spPr/>
    </dgm:pt>
    <dgm:pt modelId="{A5A75B45-BFF0-2C4E-81E8-C5FC17E5CDC6}" type="pres">
      <dgm:prSet presAssocID="{C45A5030-0F06-314D-BC90-48D395683A85}" presName="node" presStyleLbl="node1" presStyleIdx="2" presStyleCnt="4">
        <dgm:presLayoutVars>
          <dgm:bulletEnabled val="1"/>
        </dgm:presLayoutVars>
      </dgm:prSet>
      <dgm:spPr/>
    </dgm:pt>
    <dgm:pt modelId="{6E5161FC-D5A5-5C44-9D80-1FB42FA036A4}" type="pres">
      <dgm:prSet presAssocID="{0895B682-969A-5348-9568-0053B8154E75}" presName="sibTransLast" presStyleLbl="sibTrans2D1" presStyleIdx="2" presStyleCnt="3"/>
      <dgm:spPr/>
    </dgm:pt>
    <dgm:pt modelId="{9BB809A8-3BB6-D946-AE51-2FC731A0E450}" type="pres">
      <dgm:prSet presAssocID="{0895B682-969A-5348-9568-0053B8154E75}" presName="connectorText" presStyleLbl="sibTrans2D1" presStyleIdx="2" presStyleCnt="3"/>
      <dgm:spPr/>
    </dgm:pt>
    <dgm:pt modelId="{CDDE7CF2-3AA7-204A-B802-D1AC377C20DC}" type="pres">
      <dgm:prSet presAssocID="{0895B682-969A-5348-9568-0053B8154E75}" presName="lastNode" presStyleLbl="node1" presStyleIdx="3" presStyleCnt="4">
        <dgm:presLayoutVars>
          <dgm:bulletEnabled val="1"/>
        </dgm:presLayoutVars>
      </dgm:prSet>
      <dgm:spPr/>
    </dgm:pt>
  </dgm:ptLst>
  <dgm:cxnLst>
    <dgm:cxn modelId="{D3152905-B5F7-414D-9FC0-777344C5F0AA}" type="presOf" srcId="{B3CA4D2D-19B6-2941-8842-7EFCB34DDD5E}" destId="{754C1107-4DF8-B748-839A-1F8B65A93FA0}" srcOrd="0" destOrd="0" presId="urn:microsoft.com/office/officeart/2005/8/layout/equation2"/>
    <dgm:cxn modelId="{381FA407-FE5C-EC48-A373-505FFB9E256F}" type="presOf" srcId="{FE61C517-C8C5-C34A-BA7C-3EB00A2A05E9}" destId="{6E5161FC-D5A5-5C44-9D80-1FB42FA036A4}" srcOrd="0" destOrd="0" presId="urn:microsoft.com/office/officeart/2005/8/layout/equation2"/>
    <dgm:cxn modelId="{D2C9423E-F42D-504A-B425-4FCC74E7EEF1}" type="presOf" srcId="{8B096DFD-1532-904B-8811-2839B1C954BF}" destId="{69C21292-FD4E-664F-8A38-3AB832F74D78}" srcOrd="0" destOrd="0" presId="urn:microsoft.com/office/officeart/2005/8/layout/equation2"/>
    <dgm:cxn modelId="{75E3794D-3BFA-0643-92EC-0789E7001FB7}" srcId="{0895B682-969A-5348-9568-0053B8154E75}" destId="{CE433276-C2C6-B34A-B8FB-B05B9DA1D1F0}" srcOrd="1" destOrd="0" parTransId="{E9E6AD7C-6631-8E4D-8253-82E49019F7B0}" sibTransId="{7DE505E4-8CAC-DC46-A543-28F46B061496}"/>
    <dgm:cxn modelId="{87832A54-B9F6-DC41-87D1-B2704AB24FF5}" srcId="{0895B682-969A-5348-9568-0053B8154E75}" destId="{8B096DFD-1532-904B-8811-2839B1C954BF}" srcOrd="0" destOrd="0" parTransId="{6208A6B0-2108-A04E-B410-8347C74F8BE5}" sibTransId="{B3CA4D2D-19B6-2941-8842-7EFCB34DDD5E}"/>
    <dgm:cxn modelId="{A3483C54-E882-1143-946A-AB2BEF727D50}" srcId="{0895B682-969A-5348-9568-0053B8154E75}" destId="{C45A5030-0F06-314D-BC90-48D395683A85}" srcOrd="2" destOrd="0" parTransId="{C0093D28-DDE1-6B4F-9311-41D69B7CB1AB}" sibTransId="{FE61C517-C8C5-C34A-BA7C-3EB00A2A05E9}"/>
    <dgm:cxn modelId="{30522660-F438-E440-9D23-185782473AB4}" type="presOf" srcId="{CE433276-C2C6-B34A-B8FB-B05B9DA1D1F0}" destId="{BCA9ECCC-C8D5-2A42-B1E7-24AEBBB418AF}" srcOrd="0" destOrd="0" presId="urn:microsoft.com/office/officeart/2005/8/layout/equation2"/>
    <dgm:cxn modelId="{D4F6F998-4ADD-8249-A867-43C8FE041E7F}" type="presOf" srcId="{FE61C517-C8C5-C34A-BA7C-3EB00A2A05E9}" destId="{9BB809A8-3BB6-D946-AE51-2FC731A0E450}" srcOrd="1" destOrd="0" presId="urn:microsoft.com/office/officeart/2005/8/layout/equation2"/>
    <dgm:cxn modelId="{EBA2059C-1BE3-4747-B552-1C76A8F4BA85}" type="presOf" srcId="{0895B682-969A-5348-9568-0053B8154E75}" destId="{EC0700D5-8A5A-E849-8FE3-B5674EA5867C}" srcOrd="0" destOrd="0" presId="urn:microsoft.com/office/officeart/2005/8/layout/equation2"/>
    <dgm:cxn modelId="{BC2E01A5-7F77-D047-828F-2398FD1C5901}" type="presOf" srcId="{C45A5030-0F06-314D-BC90-48D395683A85}" destId="{A5A75B45-BFF0-2C4E-81E8-C5FC17E5CDC6}" srcOrd="0" destOrd="0" presId="urn:microsoft.com/office/officeart/2005/8/layout/equation2"/>
    <dgm:cxn modelId="{8B107CCF-B1DE-0A47-A7A3-6649FDE2E515}" srcId="{0895B682-969A-5348-9568-0053B8154E75}" destId="{60959B1A-22B7-EC4E-A13F-876036E8F9E0}" srcOrd="3" destOrd="0" parTransId="{CEDCC334-E76C-2248-A23E-A0DCE65A9C5D}" sibTransId="{F06063CF-4A93-1C42-A28F-811B75C8AF96}"/>
    <dgm:cxn modelId="{131559D3-9C85-E24F-BA6E-F085BF8F6DA0}" type="presOf" srcId="{7DE505E4-8CAC-DC46-A543-28F46B061496}" destId="{35360C4E-6548-ED4D-8D27-CD92EA6B12A3}" srcOrd="0" destOrd="0" presId="urn:microsoft.com/office/officeart/2005/8/layout/equation2"/>
    <dgm:cxn modelId="{55E709FC-0CCB-0A4C-9E5C-C2A34D9327E2}" type="presOf" srcId="{60959B1A-22B7-EC4E-A13F-876036E8F9E0}" destId="{CDDE7CF2-3AA7-204A-B802-D1AC377C20DC}" srcOrd="0" destOrd="0" presId="urn:microsoft.com/office/officeart/2005/8/layout/equation2"/>
    <dgm:cxn modelId="{18E565D7-350D-ED4E-87CB-8769C20AD468}" type="presParOf" srcId="{EC0700D5-8A5A-E849-8FE3-B5674EA5867C}" destId="{BF3114CE-AB2B-5E4A-B4B9-FA6B455209E8}" srcOrd="0" destOrd="0" presId="urn:microsoft.com/office/officeart/2005/8/layout/equation2"/>
    <dgm:cxn modelId="{A34077E3-4720-A540-91BA-A0BCC0DF255C}" type="presParOf" srcId="{BF3114CE-AB2B-5E4A-B4B9-FA6B455209E8}" destId="{69C21292-FD4E-664F-8A38-3AB832F74D78}" srcOrd="0" destOrd="0" presId="urn:microsoft.com/office/officeart/2005/8/layout/equation2"/>
    <dgm:cxn modelId="{B3BA3983-A3D6-E74F-B2AB-C01726863D1B}" type="presParOf" srcId="{BF3114CE-AB2B-5E4A-B4B9-FA6B455209E8}" destId="{41C518F6-9994-A54F-95CB-A1491FCAC36C}" srcOrd="1" destOrd="0" presId="urn:microsoft.com/office/officeart/2005/8/layout/equation2"/>
    <dgm:cxn modelId="{54EFA26A-F9B7-B643-9E37-DF63CFCFB051}" type="presParOf" srcId="{BF3114CE-AB2B-5E4A-B4B9-FA6B455209E8}" destId="{754C1107-4DF8-B748-839A-1F8B65A93FA0}" srcOrd="2" destOrd="0" presId="urn:microsoft.com/office/officeart/2005/8/layout/equation2"/>
    <dgm:cxn modelId="{4A23D209-63C5-EA46-AEB1-B850BC96A4C4}" type="presParOf" srcId="{BF3114CE-AB2B-5E4A-B4B9-FA6B455209E8}" destId="{28F83D0E-F6CC-A846-AB5A-83798C078C42}" srcOrd="3" destOrd="0" presId="urn:microsoft.com/office/officeart/2005/8/layout/equation2"/>
    <dgm:cxn modelId="{0D6ED9FC-AC7A-864B-A1AB-ECA2AE3C5147}" type="presParOf" srcId="{BF3114CE-AB2B-5E4A-B4B9-FA6B455209E8}" destId="{BCA9ECCC-C8D5-2A42-B1E7-24AEBBB418AF}" srcOrd="4" destOrd="0" presId="urn:microsoft.com/office/officeart/2005/8/layout/equation2"/>
    <dgm:cxn modelId="{95BF0E24-9C9A-6943-9854-BC4E13BCB37E}" type="presParOf" srcId="{BF3114CE-AB2B-5E4A-B4B9-FA6B455209E8}" destId="{BE6B194E-05CE-CE4E-A2AC-DEBF5ECB555F}" srcOrd="5" destOrd="0" presId="urn:microsoft.com/office/officeart/2005/8/layout/equation2"/>
    <dgm:cxn modelId="{99DD737A-7344-4448-B84C-B5C1880D5622}" type="presParOf" srcId="{BF3114CE-AB2B-5E4A-B4B9-FA6B455209E8}" destId="{35360C4E-6548-ED4D-8D27-CD92EA6B12A3}" srcOrd="6" destOrd="0" presId="urn:microsoft.com/office/officeart/2005/8/layout/equation2"/>
    <dgm:cxn modelId="{2F1ADCC1-8C14-4B42-97C8-8C8CDCCB3459}" type="presParOf" srcId="{BF3114CE-AB2B-5E4A-B4B9-FA6B455209E8}" destId="{3D81905D-5A82-B947-8E68-A26F878B3F70}" srcOrd="7" destOrd="0" presId="urn:microsoft.com/office/officeart/2005/8/layout/equation2"/>
    <dgm:cxn modelId="{06A53C40-9044-E948-94C6-563A49E33B84}" type="presParOf" srcId="{BF3114CE-AB2B-5E4A-B4B9-FA6B455209E8}" destId="{A5A75B45-BFF0-2C4E-81E8-C5FC17E5CDC6}" srcOrd="8" destOrd="0" presId="urn:microsoft.com/office/officeart/2005/8/layout/equation2"/>
    <dgm:cxn modelId="{9D99AB49-F23C-0A4B-AE56-70F359C614C9}" type="presParOf" srcId="{EC0700D5-8A5A-E849-8FE3-B5674EA5867C}" destId="{6E5161FC-D5A5-5C44-9D80-1FB42FA036A4}" srcOrd="1" destOrd="0" presId="urn:microsoft.com/office/officeart/2005/8/layout/equation2"/>
    <dgm:cxn modelId="{BEE15BF4-6333-514C-A27D-FA915CA9B943}" type="presParOf" srcId="{6E5161FC-D5A5-5C44-9D80-1FB42FA036A4}" destId="{9BB809A8-3BB6-D946-AE51-2FC731A0E450}" srcOrd="0" destOrd="0" presId="urn:microsoft.com/office/officeart/2005/8/layout/equation2"/>
    <dgm:cxn modelId="{6F44B6F2-E218-0D46-B41D-72D63F04C3A7}" type="presParOf" srcId="{EC0700D5-8A5A-E849-8FE3-B5674EA5867C}" destId="{CDDE7CF2-3AA7-204A-B802-D1AC377C20DC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C21292-FD4E-664F-8A38-3AB832F74D78}">
      <dsp:nvSpPr>
        <dsp:cNvPr id="0" name=""/>
        <dsp:cNvSpPr/>
      </dsp:nvSpPr>
      <dsp:spPr>
        <a:xfrm>
          <a:off x="1419225" y="2908"/>
          <a:ext cx="904874" cy="90487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5240" dir="5400000" algn="tl" rotWithShape="0">
            <a:srgbClr val="000000">
              <a:alpha val="75000"/>
            </a:srgbClr>
          </a:outerShdw>
        </a:effectLst>
        <a:scene3d>
          <a:camera prst="orthographicFront">
            <a:rot lat="0" lon="0" rev="0"/>
          </a:camera>
          <a:lightRig rig="brightRoom" dir="tl"/>
        </a:scene3d>
        <a:sp3d contourW="9525" prstMaterial="flat">
          <a:bevelT w="0" h="0" prst="coolSlant"/>
          <a:contourClr>
            <a:schemeClr val="accent1">
              <a:hueOff val="0"/>
              <a:satOff val="0"/>
              <a:lumOff val="0"/>
              <a:alphaOff val="0"/>
              <a:shade val="35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Atomic Bonding</a:t>
          </a:r>
        </a:p>
      </dsp:txBody>
      <dsp:txXfrm>
        <a:off x="1551741" y="135424"/>
        <a:ext cx="639842" cy="639842"/>
      </dsp:txXfrm>
    </dsp:sp>
    <dsp:sp modelId="{754C1107-4DF8-B748-839A-1F8B65A93FA0}">
      <dsp:nvSpPr>
        <dsp:cNvPr id="0" name=""/>
        <dsp:cNvSpPr/>
      </dsp:nvSpPr>
      <dsp:spPr>
        <a:xfrm>
          <a:off x="1609248" y="981259"/>
          <a:ext cx="524827" cy="524827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5240" dir="5400000" algn="tl" rotWithShape="0">
            <a:srgbClr val="000000">
              <a:alpha val="75000"/>
            </a:srgbClr>
          </a:outerShdw>
        </a:effectLst>
        <a:scene3d>
          <a:camera prst="orthographicFront">
            <a:rot lat="0" lon="0" rev="0"/>
          </a:camera>
          <a:lightRig rig="brightRoom" dir="tl"/>
        </a:scene3d>
        <a:sp3d contourW="9525" prstMaterial="flat">
          <a:bevelT w="0" h="0" prst="coolSlant"/>
          <a:contourClr>
            <a:schemeClr val="accent1">
              <a:tint val="60000"/>
              <a:hueOff val="0"/>
              <a:satOff val="0"/>
              <a:lumOff val="0"/>
              <a:alphaOff val="0"/>
              <a:shade val="35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" kern="1200"/>
        </a:p>
      </dsp:txBody>
      <dsp:txXfrm>
        <a:off x="1678814" y="1181953"/>
        <a:ext cx="385695" cy="123439"/>
      </dsp:txXfrm>
    </dsp:sp>
    <dsp:sp modelId="{BCA9ECCC-C8D5-2A42-B1E7-24AEBBB418AF}">
      <dsp:nvSpPr>
        <dsp:cNvPr id="0" name=""/>
        <dsp:cNvSpPr/>
      </dsp:nvSpPr>
      <dsp:spPr>
        <a:xfrm>
          <a:off x="1419225" y="1579562"/>
          <a:ext cx="904874" cy="90487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5240" dir="5400000" algn="tl" rotWithShape="0">
            <a:srgbClr val="000000">
              <a:alpha val="75000"/>
            </a:srgbClr>
          </a:outerShdw>
        </a:effectLst>
        <a:scene3d>
          <a:camera prst="orthographicFront">
            <a:rot lat="0" lon="0" rev="0"/>
          </a:camera>
          <a:lightRig rig="brightRoom" dir="tl"/>
        </a:scene3d>
        <a:sp3d contourW="9525" prstMaterial="flat">
          <a:bevelT w="0" h="0" prst="coolSlant"/>
          <a:contourClr>
            <a:schemeClr val="accent1">
              <a:hueOff val="0"/>
              <a:satOff val="0"/>
              <a:lumOff val="0"/>
              <a:alphaOff val="0"/>
              <a:shade val="35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 err="1"/>
            <a:t>Crysal</a:t>
          </a:r>
          <a:r>
            <a:rPr lang="en-US" sz="1000" kern="1200" dirty="0"/>
            <a:t> Structure</a:t>
          </a:r>
        </a:p>
      </dsp:txBody>
      <dsp:txXfrm>
        <a:off x="1551741" y="1712078"/>
        <a:ext cx="639842" cy="639842"/>
      </dsp:txXfrm>
    </dsp:sp>
    <dsp:sp modelId="{35360C4E-6548-ED4D-8D27-CD92EA6B12A3}">
      <dsp:nvSpPr>
        <dsp:cNvPr id="0" name=""/>
        <dsp:cNvSpPr/>
      </dsp:nvSpPr>
      <dsp:spPr>
        <a:xfrm>
          <a:off x="1609248" y="2557913"/>
          <a:ext cx="524827" cy="524827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5240" dir="5400000" algn="tl" rotWithShape="0">
            <a:srgbClr val="000000">
              <a:alpha val="75000"/>
            </a:srgbClr>
          </a:outerShdw>
        </a:effectLst>
        <a:scene3d>
          <a:camera prst="orthographicFront">
            <a:rot lat="0" lon="0" rev="0"/>
          </a:camera>
          <a:lightRig rig="brightRoom" dir="tl"/>
        </a:scene3d>
        <a:sp3d contourW="9525" prstMaterial="flat">
          <a:bevelT w="0" h="0" prst="coolSlant"/>
          <a:contourClr>
            <a:schemeClr val="accent1">
              <a:tint val="60000"/>
              <a:hueOff val="0"/>
              <a:satOff val="0"/>
              <a:lumOff val="0"/>
              <a:alphaOff val="0"/>
              <a:shade val="35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" kern="1200"/>
        </a:p>
      </dsp:txBody>
      <dsp:txXfrm>
        <a:off x="1678814" y="2758607"/>
        <a:ext cx="385695" cy="123439"/>
      </dsp:txXfrm>
    </dsp:sp>
    <dsp:sp modelId="{A5A75B45-BFF0-2C4E-81E8-C5FC17E5CDC6}">
      <dsp:nvSpPr>
        <dsp:cNvPr id="0" name=""/>
        <dsp:cNvSpPr/>
      </dsp:nvSpPr>
      <dsp:spPr>
        <a:xfrm>
          <a:off x="1419225" y="3156216"/>
          <a:ext cx="904874" cy="90487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5240" dir="5400000" algn="tl" rotWithShape="0">
            <a:srgbClr val="000000">
              <a:alpha val="75000"/>
            </a:srgbClr>
          </a:outerShdw>
        </a:effectLst>
        <a:scene3d>
          <a:camera prst="orthographicFront">
            <a:rot lat="0" lon="0" rev="0"/>
          </a:camera>
          <a:lightRig rig="brightRoom" dir="tl"/>
        </a:scene3d>
        <a:sp3d contourW="9525" prstMaterial="flat">
          <a:bevelT w="0" h="0" prst="coolSlant"/>
          <a:contourClr>
            <a:schemeClr val="accent1">
              <a:hueOff val="0"/>
              <a:satOff val="0"/>
              <a:lumOff val="0"/>
              <a:alphaOff val="0"/>
              <a:shade val="35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Defects</a:t>
          </a:r>
        </a:p>
      </dsp:txBody>
      <dsp:txXfrm>
        <a:off x="1551741" y="3288732"/>
        <a:ext cx="639842" cy="639842"/>
      </dsp:txXfrm>
    </dsp:sp>
    <dsp:sp modelId="{6E5161FC-D5A5-5C44-9D80-1FB42FA036A4}">
      <dsp:nvSpPr>
        <dsp:cNvPr id="0" name=""/>
        <dsp:cNvSpPr/>
      </dsp:nvSpPr>
      <dsp:spPr>
        <a:xfrm>
          <a:off x="2459831" y="1863693"/>
          <a:ext cx="287750" cy="33661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5240" dir="5400000" algn="tl" rotWithShape="0">
            <a:srgbClr val="000000">
              <a:alpha val="75000"/>
            </a:srgbClr>
          </a:outerShdw>
        </a:effectLst>
        <a:scene3d>
          <a:camera prst="orthographicFront">
            <a:rot lat="0" lon="0" rev="0"/>
          </a:camera>
          <a:lightRig rig="brightRoom" dir="tl"/>
        </a:scene3d>
        <a:sp3d contourW="9525" prstMaterial="flat">
          <a:bevelT w="0" h="0" prst="coolSlant"/>
          <a:contourClr>
            <a:schemeClr val="accent1">
              <a:tint val="60000"/>
              <a:hueOff val="0"/>
              <a:satOff val="0"/>
              <a:lumOff val="0"/>
              <a:alphaOff val="0"/>
              <a:shade val="35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" kern="1200"/>
        </a:p>
      </dsp:txBody>
      <dsp:txXfrm>
        <a:off x="2459831" y="1931016"/>
        <a:ext cx="201425" cy="201967"/>
      </dsp:txXfrm>
    </dsp:sp>
    <dsp:sp modelId="{CDDE7CF2-3AA7-204A-B802-D1AC377C20DC}">
      <dsp:nvSpPr>
        <dsp:cNvPr id="0" name=""/>
        <dsp:cNvSpPr/>
      </dsp:nvSpPr>
      <dsp:spPr>
        <a:xfrm>
          <a:off x="2867025" y="1127125"/>
          <a:ext cx="1809749" cy="180974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5240" dir="5400000" algn="tl" rotWithShape="0">
            <a:srgbClr val="000000">
              <a:alpha val="75000"/>
            </a:srgbClr>
          </a:outerShdw>
        </a:effectLst>
        <a:scene3d>
          <a:camera prst="orthographicFront">
            <a:rot lat="0" lon="0" rev="0"/>
          </a:camera>
          <a:lightRig rig="brightRoom" dir="tl"/>
        </a:scene3d>
        <a:sp3d contourW="9525" prstMaterial="flat">
          <a:bevelT w="0" h="0" prst="coolSlant"/>
          <a:contourClr>
            <a:schemeClr val="accent1">
              <a:hueOff val="0"/>
              <a:satOff val="0"/>
              <a:lumOff val="0"/>
              <a:alphaOff val="0"/>
              <a:shade val="35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Material Properties</a:t>
          </a:r>
        </a:p>
      </dsp:txBody>
      <dsp:txXfrm>
        <a:off x="3132057" y="1392157"/>
        <a:ext cx="1279685" cy="127968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F42C28-EF26-FB48-A700-1774AAC97D04}" type="datetime1">
              <a:rPr lang="en-US" smtClean="0"/>
              <a:t>5/9/20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11B0F1-8534-E444-AEEA-77BB8C432E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95341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0D90C2-D41D-7442-AB0E-A0AF20EBA49C}" type="datetime1">
              <a:rPr lang="en-US" smtClean="0"/>
              <a:t>5/9/20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32D4FF-3F6A-F143-980C-D4EB3FDC52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6528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6404" y="758952"/>
            <a:ext cx="706374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660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6404" y="4800600"/>
            <a:ext cx="7063740" cy="1691640"/>
          </a:xfrm>
        </p:spPr>
        <p:txBody>
          <a:bodyPr>
            <a:normAutofit/>
          </a:bodyPr>
          <a:lstStyle>
            <a:lvl1pPr marL="0" indent="0" algn="l">
              <a:buNone/>
              <a:defRPr sz="2000" baseline="0">
                <a:solidFill>
                  <a:schemeClr val="tx1">
                    <a:lumMod val="8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429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fld id="{9A9DAC05-7E70-E046-A8BC-F9D875A00DF4}" type="datetime1">
              <a:rPr lang="en-US" smtClean="0"/>
              <a:t>5/9/20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60000"/>
                    <a:lumOff val="40000"/>
                  </a:schemeClr>
                </a:solidFill>
              </a:defRPr>
            </a:lvl1pPr>
          </a:lstStyle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1114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3B11F-CB76-E344-BA39-B8B8E491D7FF}" type="datetime1">
              <a:rPr lang="en-US" smtClean="0"/>
              <a:t>5/9/20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492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6525" y="381000"/>
            <a:ext cx="1857375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81000"/>
            <a:ext cx="5800725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00D4F-F8DD-F747-8DB9-F809CF1E2F20}" type="datetime1">
              <a:rPr lang="en-US" smtClean="0"/>
              <a:t>5/9/20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25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BAC9A-02FC-E741-9BB2-D018128610AF}" type="datetime1">
              <a:rPr lang="en-US" smtClean="0"/>
              <a:t>5/9/20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737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6404" y="758952"/>
            <a:ext cx="706374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6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4800600"/>
            <a:ext cx="706374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1BA20-4769-4C4E-AE1B-8F623739C37E}" type="datetime1">
              <a:rPr lang="en-US" smtClean="0"/>
              <a:t>5/9/20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429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0432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6404" y="1828801"/>
            <a:ext cx="336042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94860" y="1828801"/>
            <a:ext cx="336042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75583-4550-3B4E-9E45-4BF01978924D}" type="datetime1">
              <a:rPr lang="en-US" smtClean="0"/>
              <a:t>5/9/20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873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1717185"/>
            <a:ext cx="336042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6404" y="2507550"/>
            <a:ext cx="336042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4599432" y="1717185"/>
            <a:ext cx="3364992" cy="731520"/>
          </a:xfrm>
        </p:spPr>
        <p:txBody>
          <a:bodyPr anchor="b">
            <a:normAutofit/>
          </a:bodyPr>
          <a:lstStyle>
            <a:lvl1pPr marL="0" indent="0">
              <a:buFontTx/>
              <a:buNone/>
              <a:defRPr lang="en-US" sz="1800" b="0" kern="1200" spc="10" baseline="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950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SzPct val="8000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94860" y="2507550"/>
            <a:ext cx="336042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F564E-60F3-814E-A974-BFF0889CBB86}" type="datetime1">
              <a:rPr lang="en-US" smtClean="0"/>
              <a:t>5/9/20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15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1B2D8-0696-6A4F-8B72-42A4C1395CDE}" type="datetime1">
              <a:rPr lang="en-US" smtClean="0"/>
              <a:t>5/9/20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277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5FE51-B1E8-9E4D-BCF0-6CB77306CE91}" type="datetime1">
              <a:rPr lang="en-US" smtClean="0"/>
              <a:t>5/9/20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5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400300" cy="1600197"/>
          </a:xfrm>
        </p:spPr>
        <p:txBody>
          <a:bodyPr anchor="b">
            <a:normAutofit/>
          </a:bodyPr>
          <a:lstStyle>
            <a:lvl1pPr>
              <a:defRPr sz="28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78200" y="685800"/>
            <a:ext cx="4559300" cy="5486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99735"/>
            <a:ext cx="24003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B5773-E136-E54B-A7C1-165FD837FC31}" type="datetime1">
              <a:rPr lang="en-US" smtClean="0"/>
              <a:t>5/9/20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78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846963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257800"/>
            <a:ext cx="748665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1"/>
            <a:ext cx="8469630" cy="5128923"/>
          </a:xfrm>
          <a:blipFill>
            <a:blip r:embed="rId2"/>
            <a:stretch>
              <a:fillRect/>
            </a:stretch>
          </a:blip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6108590"/>
            <a:ext cx="748665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46B88-1CFD-474A-BEA7-FDB1C35D5932}" type="datetime1">
              <a:rPr lang="en-US" smtClean="0"/>
              <a:t>5/9/20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02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418195" y="0"/>
            <a:ext cx="73152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6404" y="365760"/>
            <a:ext cx="726948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1828801"/>
            <a:ext cx="644652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831456" y="1044178"/>
            <a:ext cx="190499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38220521-94D3-9440-AB3C-81C09224D575}" type="datetime1">
              <a:rPr lang="en-US" smtClean="0"/>
              <a:t>5/9/20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6993255" y="4092178"/>
            <a:ext cx="3581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41055" y="6172201"/>
            <a:ext cx="685800" cy="593725"/>
          </a:xfrm>
          <a:prstGeom prst="rect">
            <a:avLst/>
          </a:prstGeom>
        </p:spPr>
        <p:txBody>
          <a:bodyPr vert="horz" lIns="27432" tIns="45720" rIns="27432" bIns="45720" rtlCol="0" anchor="ctr">
            <a:normAutofit/>
          </a:bodyPr>
          <a:lstStyle>
            <a:lvl1pPr algn="ctr">
              <a:defRPr sz="3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004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42900" y="809624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3600" dirty="0"/>
              <a:t>Imperfections in Solids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1</a:t>
            </a:fld>
            <a:endParaRPr lang="en-US"/>
          </a:p>
        </p:txBody>
      </p:sp>
      <p:sp>
        <p:nvSpPr>
          <p:cNvPr id="11" name="Rectangle 5"/>
          <p:cNvSpPr txBox="1">
            <a:spLocks noChangeArrowheads="1"/>
          </p:cNvSpPr>
          <p:nvPr/>
        </p:nvSpPr>
        <p:spPr>
          <a:xfrm>
            <a:off x="571500" y="1952624"/>
            <a:ext cx="8001000" cy="2078567"/>
          </a:xfrm>
          <a:prstGeom prst="rect">
            <a:avLst/>
          </a:prstGeom>
          <a:noFill/>
          <a:ln/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en-US" sz="2000" dirty="0"/>
          </a:p>
          <a:p>
            <a:pPr marL="0" indent="0" algn="just">
              <a:buNone/>
            </a:pPr>
            <a:endParaRPr lang="en-US" sz="2000" dirty="0"/>
          </a:p>
          <a:p>
            <a:pPr algn="just"/>
            <a:r>
              <a:rPr lang="en-US" sz="2000" dirty="0"/>
              <a:t>Types of imperfections: </a:t>
            </a:r>
          </a:p>
          <a:p>
            <a:pPr lvl="1" algn="just"/>
            <a:r>
              <a:rPr lang="en-US" sz="2000" dirty="0"/>
              <a:t>point defects </a:t>
            </a:r>
          </a:p>
          <a:p>
            <a:pPr lvl="1" algn="just"/>
            <a:r>
              <a:rPr lang="en-US" sz="2000" dirty="0"/>
              <a:t>line defects (or dislocations) </a:t>
            </a:r>
          </a:p>
          <a:p>
            <a:pPr lvl="1" algn="just"/>
            <a:r>
              <a:rPr lang="en-US" sz="2000" dirty="0"/>
              <a:t>surface defects</a:t>
            </a:r>
          </a:p>
        </p:txBody>
      </p:sp>
    </p:spTree>
    <p:extLst>
      <p:ext uri="{BB962C8B-B14F-4D97-AF65-F5344CB8AC3E}">
        <p14:creationId xmlns:p14="http://schemas.microsoft.com/office/powerpoint/2010/main" val="14773961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30120" y="-413489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3200" dirty="0"/>
              <a:t>Why are Defects Important?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2</a:t>
            </a:fld>
            <a:endParaRPr lang="en-US"/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162430963"/>
              </p:ext>
            </p:extLst>
          </p:nvPr>
        </p:nvGraphicFramePr>
        <p:xfrm>
          <a:off x="-660402" y="1304974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898496" y="4518487"/>
            <a:ext cx="6471643" cy="13388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dirty="0"/>
              <a:t>Defects can be created intentionally to alter the properties </a:t>
            </a:r>
          </a:p>
          <a:p>
            <a:pPr algn="just">
              <a:lnSpc>
                <a:spcPct val="150000"/>
              </a:lnSpc>
            </a:pPr>
            <a:r>
              <a:rPr lang="en-US" dirty="0"/>
              <a:t>(</a:t>
            </a:r>
            <a:r>
              <a:rPr lang="en-US" b="1" dirty="0"/>
              <a:t>electrical, mechanical, or optical) </a:t>
            </a:r>
            <a:r>
              <a:rPr lang="en-US" dirty="0"/>
              <a:t>of the materials.</a:t>
            </a:r>
          </a:p>
          <a:p>
            <a:pPr algn="just">
              <a:lnSpc>
                <a:spcPct val="15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14353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30120" y="-345749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3600" dirty="0"/>
              <a:t>Types of Imperfections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3</a:t>
            </a:fld>
            <a:endParaRPr lang="en-US"/>
          </a:p>
        </p:txBody>
      </p:sp>
      <p:sp>
        <p:nvSpPr>
          <p:cNvPr id="11" name="Rectangle 5"/>
          <p:cNvSpPr txBox="1">
            <a:spLocks noChangeArrowheads="1"/>
          </p:cNvSpPr>
          <p:nvPr/>
        </p:nvSpPr>
        <p:spPr>
          <a:xfrm>
            <a:off x="434923" y="2042588"/>
            <a:ext cx="3188809" cy="1648879"/>
          </a:xfrm>
          <a:prstGeom prst="rect">
            <a:avLst/>
          </a:prstGeom>
          <a:solidFill>
            <a:srgbClr val="BFBFBF"/>
          </a:solidFill>
          <a:ln/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dirty="0"/>
              <a:t>POINT DEFECTS</a:t>
            </a:r>
          </a:p>
          <a:p>
            <a:pPr lvl="1" algn="just"/>
            <a:r>
              <a:rPr lang="en-US" sz="1600" dirty="0"/>
              <a:t>Vacancy Atoms</a:t>
            </a:r>
          </a:p>
          <a:p>
            <a:pPr lvl="1" algn="just"/>
            <a:r>
              <a:rPr lang="en-US" sz="1600" dirty="0"/>
              <a:t>Interstitial Atoms</a:t>
            </a:r>
          </a:p>
          <a:p>
            <a:pPr lvl="1" algn="just"/>
            <a:r>
              <a:rPr lang="en-US" sz="1600" dirty="0"/>
              <a:t>Impurities (Substitutional/  </a:t>
            </a:r>
            <a:r>
              <a:rPr lang="en-US" sz="1600" dirty="0" err="1"/>
              <a:t>Interstitisal</a:t>
            </a:r>
            <a:r>
              <a:rPr lang="en-US" sz="1600" dirty="0"/>
              <a:t>)</a:t>
            </a:r>
          </a:p>
          <a:p>
            <a:pPr lvl="1" algn="just"/>
            <a:endParaRPr lang="en-US" sz="1600" dirty="0"/>
          </a:p>
          <a:p>
            <a:pPr marL="457200" lvl="1" indent="0" algn="just">
              <a:buNone/>
            </a:pPr>
            <a:endParaRPr lang="en-US" sz="1600" dirty="0"/>
          </a:p>
        </p:txBody>
      </p:sp>
      <p:sp>
        <p:nvSpPr>
          <p:cNvPr id="10" name="Rectangle 5"/>
          <p:cNvSpPr txBox="1">
            <a:spLocks noChangeArrowheads="1"/>
          </p:cNvSpPr>
          <p:nvPr/>
        </p:nvSpPr>
        <p:spPr>
          <a:xfrm>
            <a:off x="4217960" y="2042587"/>
            <a:ext cx="3300440" cy="1648879"/>
          </a:xfrm>
          <a:prstGeom prst="rect">
            <a:avLst/>
          </a:prstGeom>
          <a:solidFill>
            <a:srgbClr val="BFBFBF"/>
          </a:solidFill>
          <a:ln/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dirty="0"/>
              <a:t>LINE DEFECTS</a:t>
            </a:r>
          </a:p>
          <a:p>
            <a:pPr lvl="1" algn="just"/>
            <a:r>
              <a:rPr lang="en-US" sz="1600" dirty="0"/>
              <a:t>Dislocations</a:t>
            </a:r>
          </a:p>
          <a:p>
            <a:pPr lvl="2" algn="just"/>
            <a:r>
              <a:rPr lang="en-US" sz="1600" dirty="0"/>
              <a:t>Edge</a:t>
            </a:r>
          </a:p>
          <a:p>
            <a:pPr lvl="2" algn="just"/>
            <a:r>
              <a:rPr lang="en-US" sz="1600" dirty="0"/>
              <a:t>Screw</a:t>
            </a:r>
          </a:p>
          <a:p>
            <a:pPr lvl="2" algn="just"/>
            <a:r>
              <a:rPr lang="en-US" sz="1600" dirty="0"/>
              <a:t>Mixed</a:t>
            </a:r>
          </a:p>
        </p:txBody>
      </p:sp>
      <p:sp>
        <p:nvSpPr>
          <p:cNvPr id="12" name="Rectangle 5"/>
          <p:cNvSpPr txBox="1">
            <a:spLocks noChangeArrowheads="1"/>
          </p:cNvSpPr>
          <p:nvPr/>
        </p:nvSpPr>
        <p:spPr>
          <a:xfrm>
            <a:off x="434923" y="4572000"/>
            <a:ext cx="3188809" cy="1675349"/>
          </a:xfrm>
          <a:prstGeom prst="rect">
            <a:avLst/>
          </a:prstGeom>
          <a:solidFill>
            <a:srgbClr val="BFBFBF"/>
          </a:solidFill>
          <a:ln/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dirty="0"/>
              <a:t>AREA DEFECTS</a:t>
            </a:r>
            <a:endParaRPr lang="en-US" sz="1200" dirty="0"/>
          </a:p>
          <a:p>
            <a:pPr lvl="1" algn="just"/>
            <a:r>
              <a:rPr lang="en-US" sz="1600" dirty="0"/>
              <a:t>Grain Boundaries</a:t>
            </a:r>
          </a:p>
          <a:p>
            <a:pPr lvl="2" algn="just"/>
            <a:r>
              <a:rPr lang="en-US" sz="1600" dirty="0"/>
              <a:t>Tilt</a:t>
            </a:r>
          </a:p>
          <a:p>
            <a:pPr lvl="2" algn="just"/>
            <a:r>
              <a:rPr lang="en-US" sz="1600" dirty="0"/>
              <a:t>Twist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0121" y="849647"/>
            <a:ext cx="817567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charset="0"/>
              <a:buChar char="•"/>
            </a:pPr>
            <a:r>
              <a:rPr lang="en-US" sz="2000" dirty="0"/>
              <a:t>The arrangement of the atoms or ions in materials contains imperfections or defects</a:t>
            </a:r>
          </a:p>
          <a:p>
            <a:pPr marL="342900" indent="-342900" algn="just">
              <a:buFont typeface="Arial" charset="0"/>
              <a:buChar char="•"/>
            </a:pPr>
            <a:r>
              <a:rPr lang="en-US" sz="2000" dirty="0"/>
              <a:t>Crystalline defect is a lattice irregularity</a:t>
            </a:r>
          </a:p>
        </p:txBody>
      </p:sp>
    </p:spTree>
    <p:extLst>
      <p:ext uri="{BB962C8B-B14F-4D97-AF65-F5344CB8AC3E}">
        <p14:creationId xmlns:p14="http://schemas.microsoft.com/office/powerpoint/2010/main" val="432434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Oval 31"/>
          <p:cNvSpPr>
            <a:spLocks noChangeAspect="1"/>
          </p:cNvSpPr>
          <p:nvPr/>
        </p:nvSpPr>
        <p:spPr>
          <a:xfrm>
            <a:off x="1577067" y="2318651"/>
            <a:ext cx="432000" cy="4320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4</a:t>
            </a:fld>
            <a:endParaRPr lang="en-US"/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30120" y="-34574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spc="-5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/>
              <a:t>Point Defects</a:t>
            </a:r>
          </a:p>
        </p:txBody>
      </p:sp>
      <p:sp>
        <p:nvSpPr>
          <p:cNvPr id="7" name="Oval 6"/>
          <p:cNvSpPr>
            <a:spLocks noChangeAspect="1"/>
          </p:cNvSpPr>
          <p:nvPr/>
        </p:nvSpPr>
        <p:spPr>
          <a:xfrm>
            <a:off x="1134533" y="1761067"/>
            <a:ext cx="432000" cy="4320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>
            <a:spLocks noChangeAspect="1"/>
          </p:cNvSpPr>
          <p:nvPr/>
        </p:nvSpPr>
        <p:spPr>
          <a:xfrm>
            <a:off x="1591733" y="1761067"/>
            <a:ext cx="432000" cy="4320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>
            <a:spLocks noChangeAspect="1"/>
          </p:cNvSpPr>
          <p:nvPr/>
        </p:nvSpPr>
        <p:spPr>
          <a:xfrm>
            <a:off x="2506133" y="1761067"/>
            <a:ext cx="432000" cy="4320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>
            <a:spLocks noChangeAspect="1"/>
          </p:cNvSpPr>
          <p:nvPr/>
        </p:nvSpPr>
        <p:spPr>
          <a:xfrm>
            <a:off x="2048933" y="1761067"/>
            <a:ext cx="432000" cy="4320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>
            <a:spLocks noChangeAspect="1"/>
          </p:cNvSpPr>
          <p:nvPr/>
        </p:nvSpPr>
        <p:spPr>
          <a:xfrm>
            <a:off x="2963333" y="1727200"/>
            <a:ext cx="432000" cy="4320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>
            <a:spLocks noChangeAspect="1"/>
          </p:cNvSpPr>
          <p:nvPr/>
        </p:nvSpPr>
        <p:spPr>
          <a:xfrm>
            <a:off x="2747333" y="2180167"/>
            <a:ext cx="432000" cy="4320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>
            <a:spLocks noChangeAspect="1"/>
          </p:cNvSpPr>
          <p:nvPr/>
        </p:nvSpPr>
        <p:spPr>
          <a:xfrm>
            <a:off x="1807733" y="2167267"/>
            <a:ext cx="432000" cy="4320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>
            <a:spLocks noChangeAspect="1"/>
          </p:cNvSpPr>
          <p:nvPr/>
        </p:nvSpPr>
        <p:spPr>
          <a:xfrm>
            <a:off x="1350533" y="2159200"/>
            <a:ext cx="432000" cy="4320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>
            <a:spLocks noChangeAspect="1"/>
          </p:cNvSpPr>
          <p:nvPr/>
        </p:nvSpPr>
        <p:spPr>
          <a:xfrm>
            <a:off x="2531333" y="2591200"/>
            <a:ext cx="432000" cy="4320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>
            <a:spLocks noChangeAspect="1"/>
          </p:cNvSpPr>
          <p:nvPr/>
        </p:nvSpPr>
        <p:spPr>
          <a:xfrm>
            <a:off x="2070000" y="2612167"/>
            <a:ext cx="432000" cy="4320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>
            <a:spLocks noChangeAspect="1"/>
          </p:cNvSpPr>
          <p:nvPr/>
        </p:nvSpPr>
        <p:spPr>
          <a:xfrm>
            <a:off x="1591733" y="2573467"/>
            <a:ext cx="432000" cy="4320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>
            <a:spLocks noChangeAspect="1"/>
          </p:cNvSpPr>
          <p:nvPr/>
        </p:nvSpPr>
        <p:spPr>
          <a:xfrm>
            <a:off x="1155599" y="2591200"/>
            <a:ext cx="432000" cy="4320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>
            <a:spLocks noChangeAspect="1"/>
          </p:cNvSpPr>
          <p:nvPr/>
        </p:nvSpPr>
        <p:spPr>
          <a:xfrm>
            <a:off x="1371599" y="2979667"/>
            <a:ext cx="432000" cy="4320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>
            <a:spLocks noChangeAspect="1"/>
          </p:cNvSpPr>
          <p:nvPr/>
        </p:nvSpPr>
        <p:spPr>
          <a:xfrm>
            <a:off x="2992666" y="2591200"/>
            <a:ext cx="432000" cy="4320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>
            <a:spLocks noChangeAspect="1"/>
          </p:cNvSpPr>
          <p:nvPr/>
        </p:nvSpPr>
        <p:spPr>
          <a:xfrm>
            <a:off x="2776666" y="3014134"/>
            <a:ext cx="432000" cy="4320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>
            <a:spLocks noChangeAspect="1"/>
          </p:cNvSpPr>
          <p:nvPr/>
        </p:nvSpPr>
        <p:spPr>
          <a:xfrm>
            <a:off x="2300667" y="3014134"/>
            <a:ext cx="432000" cy="4320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>
            <a:spLocks noChangeAspect="1"/>
          </p:cNvSpPr>
          <p:nvPr/>
        </p:nvSpPr>
        <p:spPr>
          <a:xfrm>
            <a:off x="1830867" y="3014134"/>
            <a:ext cx="432000" cy="4320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" name="Straight Arrow Connector 29"/>
          <p:cNvCxnSpPr/>
          <p:nvPr/>
        </p:nvCxnSpPr>
        <p:spPr>
          <a:xfrm flipV="1">
            <a:off x="2480933" y="1439333"/>
            <a:ext cx="698400" cy="999067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2992666" y="1016399"/>
            <a:ext cx="1197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Vacancy</a:t>
            </a:r>
          </a:p>
        </p:txBody>
      </p:sp>
      <p:cxnSp>
        <p:nvCxnSpPr>
          <p:cNvPr id="34" name="Straight Arrow Connector 33"/>
          <p:cNvCxnSpPr/>
          <p:nvPr/>
        </p:nvCxnSpPr>
        <p:spPr>
          <a:xfrm flipH="1">
            <a:off x="609600" y="2534651"/>
            <a:ext cx="1183467" cy="695483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173835" y="3555016"/>
            <a:ext cx="20185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Self-interstitial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0" y="4771835"/>
            <a:ext cx="8279831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en-US" dirty="0"/>
              <a:t>The simplest point defects is </a:t>
            </a:r>
            <a:r>
              <a:rPr lang="en-US" b="1" i="1" dirty="0"/>
              <a:t>vacancy</a:t>
            </a:r>
            <a:r>
              <a:rPr lang="en-US" dirty="0"/>
              <a:t> (missing atom)</a:t>
            </a:r>
          </a:p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en-US" dirty="0"/>
              <a:t>All crystalline solid contains vacancies</a:t>
            </a:r>
          </a:p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en-US" b="1" i="1" dirty="0"/>
              <a:t>Self-interstitial</a:t>
            </a:r>
            <a:r>
              <a:rPr lang="en-US" dirty="0"/>
              <a:t>-Crystal atom occupies an interstitial site in the crystal.</a:t>
            </a:r>
          </a:p>
          <a:p>
            <a:pPr>
              <a:lnSpc>
                <a:spcPct val="150000"/>
              </a:lnSpc>
            </a:pP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Rectangle 37"/>
              <p:cNvSpPr/>
              <p:nvPr/>
            </p:nvSpPr>
            <p:spPr>
              <a:xfrm>
                <a:off x="4269750" y="1561536"/>
                <a:ext cx="2655983" cy="6186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charset="0"/>
                            </a:rPr>
                            <m:t>𝑁</m:t>
                          </m:r>
                        </m:e>
                        <m:sub>
                          <m:r>
                            <a:rPr lang="en-US" i="1">
                              <a:latin typeface="Cambria Math" charset="0"/>
                            </a:rPr>
                            <m:t>𝑣</m:t>
                          </m:r>
                        </m:sub>
                      </m:sSub>
                      <m:r>
                        <a:rPr lang="en-US" i="0">
                          <a:latin typeface="Cambria Math" charset="0"/>
                        </a:rPr>
                        <m:t>=</m:t>
                      </m:r>
                      <m:r>
                        <a:rPr lang="en-US" i="1">
                          <a:latin typeface="Cambria Math" charset="0"/>
                        </a:rPr>
                        <m:t>𝑁𝑒𝑥𝑝</m:t>
                      </m:r>
                      <m:r>
                        <a:rPr lang="en-US" i="0">
                          <a:latin typeface="Cambria Math" charset="0"/>
                        </a:rPr>
                        <m:t> 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0">
                                  <a:latin typeface="Cambria Math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charset="0"/>
                                    </a:rPr>
                                    <m:t>𝑄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charset="0"/>
                                    </a:rPr>
                                    <m:t>𝑣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n-US" i="1">
                                  <a:latin typeface="Cambria Math" charset="0"/>
                                </a:rPr>
                                <m:t>𝑘𝑇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8" name="Rectangle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9750" y="1561536"/>
                <a:ext cx="2655983" cy="618631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TextBox 38"/>
          <p:cNvSpPr txBox="1"/>
          <p:nvPr/>
        </p:nvSpPr>
        <p:spPr>
          <a:xfrm>
            <a:off x="4501312" y="2599267"/>
            <a:ext cx="3719288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k = Boltzmann Constant</a:t>
            </a:r>
          </a:p>
          <a:p>
            <a:r>
              <a:rPr lang="en-US" sz="1400" b="1" dirty="0" err="1"/>
              <a:t>N</a:t>
            </a:r>
            <a:r>
              <a:rPr lang="en-US" sz="1400" b="1" baseline="-25000" dirty="0" err="1"/>
              <a:t>v</a:t>
            </a:r>
            <a:r>
              <a:rPr lang="en-US" sz="1400" b="1" dirty="0"/>
              <a:t> = Equilibrium number of vacancies</a:t>
            </a:r>
          </a:p>
          <a:p>
            <a:r>
              <a:rPr lang="en-US" sz="1400" dirty="0"/>
              <a:t>N = Total number of atomic sites</a:t>
            </a:r>
          </a:p>
          <a:p>
            <a:r>
              <a:rPr lang="en-US" sz="1400" dirty="0"/>
              <a:t>Q</a:t>
            </a:r>
            <a:r>
              <a:rPr lang="en-US" sz="1400" baseline="-25000" dirty="0"/>
              <a:t>v</a:t>
            </a:r>
            <a:r>
              <a:rPr lang="en-US" sz="1400" dirty="0"/>
              <a:t> = Activation energy</a:t>
            </a:r>
          </a:p>
          <a:p>
            <a:r>
              <a:rPr lang="en-US" sz="1400" dirty="0"/>
              <a:t>T = Temperature</a:t>
            </a:r>
          </a:p>
        </p:txBody>
      </p:sp>
    </p:spTree>
    <p:extLst>
      <p:ext uri="{BB962C8B-B14F-4D97-AF65-F5344CB8AC3E}">
        <p14:creationId xmlns:p14="http://schemas.microsoft.com/office/powerpoint/2010/main" val="10495940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Oval 31"/>
          <p:cNvSpPr>
            <a:spLocks noChangeAspect="1"/>
          </p:cNvSpPr>
          <p:nvPr/>
        </p:nvSpPr>
        <p:spPr>
          <a:xfrm>
            <a:off x="1760232" y="2068363"/>
            <a:ext cx="432000" cy="432000"/>
          </a:xfrm>
          <a:prstGeom prst="ellipse">
            <a:avLst/>
          </a:prstGeom>
          <a:gradFill flip="none" rotWithShape="1">
            <a:gsLst>
              <a:gs pos="0">
                <a:schemeClr val="accent2">
                  <a:lumMod val="40000"/>
                  <a:lumOff val="60000"/>
                </a:schemeClr>
              </a:gs>
              <a:gs pos="46000">
                <a:schemeClr val="accent2">
                  <a:lumMod val="95000"/>
                  <a:lumOff val="5000"/>
                </a:schemeClr>
              </a:gs>
              <a:gs pos="100000">
                <a:schemeClr val="accent2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5</a:t>
            </a:fld>
            <a:endParaRPr lang="en-US"/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30120" y="-34574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spc="-5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/>
              <a:t>Point Defects</a:t>
            </a:r>
          </a:p>
        </p:txBody>
      </p:sp>
      <p:sp>
        <p:nvSpPr>
          <p:cNvPr id="7" name="Oval 6"/>
          <p:cNvSpPr>
            <a:spLocks noChangeAspect="1"/>
          </p:cNvSpPr>
          <p:nvPr/>
        </p:nvSpPr>
        <p:spPr>
          <a:xfrm>
            <a:off x="840065" y="1712350"/>
            <a:ext cx="432000" cy="4320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>
            <a:spLocks noChangeAspect="1"/>
          </p:cNvSpPr>
          <p:nvPr/>
        </p:nvSpPr>
        <p:spPr>
          <a:xfrm>
            <a:off x="1505400" y="1709351"/>
            <a:ext cx="432000" cy="4320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>
            <a:spLocks noChangeAspect="1"/>
          </p:cNvSpPr>
          <p:nvPr/>
        </p:nvSpPr>
        <p:spPr>
          <a:xfrm>
            <a:off x="2700966" y="1723794"/>
            <a:ext cx="432000" cy="4320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>
            <a:spLocks noChangeAspect="1"/>
          </p:cNvSpPr>
          <p:nvPr/>
        </p:nvSpPr>
        <p:spPr>
          <a:xfrm>
            <a:off x="2050541" y="1727200"/>
            <a:ext cx="432000" cy="4320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>
            <a:spLocks noChangeAspect="1"/>
          </p:cNvSpPr>
          <p:nvPr/>
        </p:nvSpPr>
        <p:spPr>
          <a:xfrm>
            <a:off x="2388282" y="2015271"/>
            <a:ext cx="432000" cy="4320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>
            <a:spLocks noChangeAspect="1"/>
          </p:cNvSpPr>
          <p:nvPr/>
        </p:nvSpPr>
        <p:spPr>
          <a:xfrm>
            <a:off x="1155599" y="2672053"/>
            <a:ext cx="432000" cy="4320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>
            <a:spLocks noChangeAspect="1"/>
          </p:cNvSpPr>
          <p:nvPr/>
        </p:nvSpPr>
        <p:spPr>
          <a:xfrm>
            <a:off x="1181199" y="2005993"/>
            <a:ext cx="432000" cy="4320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>
            <a:spLocks noChangeAspect="1"/>
          </p:cNvSpPr>
          <p:nvPr/>
        </p:nvSpPr>
        <p:spPr>
          <a:xfrm>
            <a:off x="2667100" y="2355079"/>
            <a:ext cx="432000" cy="4320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>
            <a:spLocks noChangeAspect="1"/>
          </p:cNvSpPr>
          <p:nvPr/>
        </p:nvSpPr>
        <p:spPr>
          <a:xfrm>
            <a:off x="2084667" y="2374620"/>
            <a:ext cx="432000" cy="4320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>
            <a:spLocks noChangeAspect="1"/>
          </p:cNvSpPr>
          <p:nvPr/>
        </p:nvSpPr>
        <p:spPr>
          <a:xfrm>
            <a:off x="1454687" y="2355079"/>
            <a:ext cx="432000" cy="4320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>
            <a:spLocks noChangeAspect="1"/>
          </p:cNvSpPr>
          <p:nvPr/>
        </p:nvSpPr>
        <p:spPr>
          <a:xfrm>
            <a:off x="868133" y="2322967"/>
            <a:ext cx="432000" cy="4320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>
            <a:spLocks noChangeAspect="1"/>
          </p:cNvSpPr>
          <p:nvPr/>
        </p:nvSpPr>
        <p:spPr>
          <a:xfrm>
            <a:off x="1317599" y="2474064"/>
            <a:ext cx="108000" cy="108000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89000"/>
                </a:schemeClr>
              </a:gs>
              <a:gs pos="23000">
                <a:schemeClr val="accent3">
                  <a:lumMod val="89000"/>
                </a:schemeClr>
              </a:gs>
              <a:gs pos="69000">
                <a:schemeClr val="accent3">
                  <a:lumMod val="75000"/>
                </a:schemeClr>
              </a:gs>
              <a:gs pos="97000">
                <a:schemeClr val="accent3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>
            <a:spLocks noChangeAspect="1"/>
          </p:cNvSpPr>
          <p:nvPr/>
        </p:nvSpPr>
        <p:spPr>
          <a:xfrm>
            <a:off x="2382875" y="2709729"/>
            <a:ext cx="432000" cy="4320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>
            <a:spLocks noChangeAspect="1"/>
          </p:cNvSpPr>
          <p:nvPr/>
        </p:nvSpPr>
        <p:spPr>
          <a:xfrm>
            <a:off x="1780936" y="2711137"/>
            <a:ext cx="432000" cy="4320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4" name="Straight Arrow Connector 33"/>
          <p:cNvCxnSpPr/>
          <p:nvPr/>
        </p:nvCxnSpPr>
        <p:spPr>
          <a:xfrm flipH="1">
            <a:off x="1251888" y="2576149"/>
            <a:ext cx="106128" cy="946755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3557501" y="786475"/>
            <a:ext cx="19720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Substitutional </a:t>
            </a:r>
          </a:p>
          <a:p>
            <a:pPr algn="ctr"/>
            <a:r>
              <a:rPr lang="en-US" b="1" dirty="0">
                <a:solidFill>
                  <a:srgbClr val="C00000"/>
                </a:solidFill>
              </a:rPr>
              <a:t>impurity atom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827501" y="4051473"/>
            <a:ext cx="2582758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en-US" sz="2000" dirty="0"/>
              <a:t>Atomic size factor</a:t>
            </a:r>
          </a:p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en-US" sz="2000" dirty="0"/>
              <a:t>Crystal structure</a:t>
            </a:r>
          </a:p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en-US" sz="2000" dirty="0"/>
              <a:t>Electronegativity</a:t>
            </a:r>
          </a:p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en-US" sz="2000" dirty="0"/>
              <a:t>Valences</a:t>
            </a:r>
          </a:p>
          <a:p>
            <a:pPr>
              <a:lnSpc>
                <a:spcPct val="150000"/>
              </a:lnSpc>
            </a:pPr>
            <a:endParaRPr lang="en-US" sz="2000" dirty="0"/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2050541" y="1100667"/>
            <a:ext cx="1478440" cy="1121326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682903" y="3707416"/>
            <a:ext cx="19175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Interstitial </a:t>
            </a:r>
          </a:p>
          <a:p>
            <a:pPr algn="ctr"/>
            <a:r>
              <a:rPr lang="en-US" b="1" dirty="0">
                <a:solidFill>
                  <a:srgbClr val="C00000"/>
                </a:solidFill>
              </a:rPr>
              <a:t>Impurity atom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528981" y="1509463"/>
            <a:ext cx="43619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/>
              <a:t>The substitutional atoms replace or </a:t>
            </a:r>
          </a:p>
          <a:p>
            <a:pPr algn="just"/>
            <a:r>
              <a:rPr lang="en-US" dirty="0"/>
              <a:t>substitute for the  host atoms.</a:t>
            </a:r>
          </a:p>
          <a:p>
            <a:pPr algn="just"/>
            <a:r>
              <a:rPr lang="en-US" dirty="0"/>
              <a:t>Copper-Nickel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301565" y="4493125"/>
            <a:ext cx="43619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/>
              <a:t>The interstitial atoms fill the voids</a:t>
            </a:r>
          </a:p>
          <a:p>
            <a:pPr algn="just"/>
            <a:r>
              <a:rPr lang="en-US" dirty="0"/>
              <a:t>among the  host atoms.</a:t>
            </a:r>
          </a:p>
          <a:p>
            <a:pPr algn="just"/>
            <a:r>
              <a:rPr lang="en-US" dirty="0"/>
              <a:t>Carbon-Iron</a:t>
            </a:r>
          </a:p>
        </p:txBody>
      </p:sp>
    </p:spTree>
    <p:extLst>
      <p:ext uri="{BB962C8B-B14F-4D97-AF65-F5344CB8AC3E}">
        <p14:creationId xmlns:p14="http://schemas.microsoft.com/office/powerpoint/2010/main" val="2335316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6</a:t>
            </a:fld>
            <a:endParaRPr lang="en-US"/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30120" y="-34574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spc="-5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/>
              <a:t>Linear Defects-Dislocations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30119" y="1186302"/>
                <a:ext cx="7930147" cy="632480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 algn="just">
                  <a:lnSpc>
                    <a:spcPct val="150000"/>
                  </a:lnSpc>
                  <a:buFont typeface="Arial" charset="0"/>
                  <a:buChar char="•"/>
                </a:pPr>
                <a:r>
                  <a:rPr lang="en-US" dirty="0"/>
                  <a:t>Dislocations are one-dimensional (linear) defects and can be observed in all crystalline materials.</a:t>
                </a:r>
              </a:p>
              <a:p>
                <a:pPr marL="285750" indent="-285750" algn="just">
                  <a:lnSpc>
                    <a:spcPct val="150000"/>
                  </a:lnSpc>
                  <a:buFont typeface="Arial" charset="0"/>
                  <a:buChar char="•"/>
                </a:pPr>
                <a:r>
                  <a:rPr lang="en-US" dirty="0"/>
                  <a:t>Misalignment of atoms around a dislocation line</a:t>
                </a:r>
              </a:p>
              <a:p>
                <a:pPr marL="285750" indent="-285750" algn="just">
                  <a:lnSpc>
                    <a:spcPct val="150000"/>
                  </a:lnSpc>
                  <a:buFont typeface="Arial" charset="0"/>
                  <a:buChar char="•"/>
                </a:pPr>
                <a:r>
                  <a:rPr lang="en-US" u="sng" dirty="0">
                    <a:solidFill>
                      <a:srgbClr val="000000"/>
                    </a:solidFill>
                  </a:rPr>
                  <a:t>Screw dislocation </a:t>
                </a:r>
                <a:r>
                  <a:rPr lang="en-US" dirty="0">
                    <a:solidFill>
                      <a:srgbClr val="000000"/>
                    </a:solidFill>
                  </a:rPr>
                  <a:t>is produced by skewing a crystal and one atomic plane produces a spiral ramp about the dislocation.</a:t>
                </a:r>
              </a:p>
              <a:p>
                <a:pPr marL="285750" indent="-285750" algn="just">
                  <a:lnSpc>
                    <a:spcPct val="150000"/>
                  </a:lnSpc>
                  <a:buFont typeface="Arial" charset="0"/>
                  <a:buChar char="•"/>
                </a:pPr>
                <a:r>
                  <a:rPr lang="en-US" u="sng" dirty="0">
                    <a:solidFill>
                      <a:srgbClr val="000000"/>
                    </a:solidFill>
                  </a:rPr>
                  <a:t>Edge dislocation </a:t>
                </a:r>
                <a:r>
                  <a:rPr lang="en-US" dirty="0">
                    <a:solidFill>
                      <a:srgbClr val="000000"/>
                    </a:solidFill>
                  </a:rPr>
                  <a:t>is defined as the edge of the extra half plane of atoms.</a:t>
                </a:r>
              </a:p>
              <a:p>
                <a:pPr marL="742950" lvl="1" indent="-285750" algn="just">
                  <a:lnSpc>
                    <a:spcPct val="150000"/>
                  </a:lnSpc>
                  <a:buFont typeface="Arial" charset="0"/>
                  <a:buChar char="•"/>
                </a:pPr>
                <a:r>
                  <a:rPr lang="en-US" dirty="0">
                    <a:solidFill>
                      <a:srgbClr val="000000"/>
                    </a:solidFill>
                  </a:rPr>
                  <a:t>The upper part is compressed while the region below dislocation experiences tensile stress</a:t>
                </a:r>
              </a:p>
              <a:p>
                <a:pPr marL="742950" lvl="1" indent="-285750" algn="just">
                  <a:lnSpc>
                    <a:spcPct val="150000"/>
                  </a:lnSpc>
                  <a:buFont typeface="Arial" charset="0"/>
                  <a:buChar char="•"/>
                </a:pPr>
                <a14:m>
                  <m:oMath xmlns:m="http://schemas.openxmlformats.org/officeDocument/2006/math">
                    <m:r>
                      <a:rPr lang="en-US" i="1">
                        <a:latin typeface="Cambria Math" charset="0"/>
                      </a:rPr>
                      <m:t>⊥</m:t>
                    </m:r>
                  </m:oMath>
                </a14:m>
                <a:r>
                  <a:rPr lang="en-US" dirty="0">
                    <a:solidFill>
                      <a:srgbClr val="000000"/>
                    </a:solidFill>
                  </a:rPr>
                  <a:t> (Positive edge dislocation)</a:t>
                </a:r>
              </a:p>
              <a:p>
                <a:pPr marL="742950" lvl="1" indent="-285750" algn="just">
                  <a:lnSpc>
                    <a:spcPct val="150000"/>
                  </a:lnSpc>
                  <a:buFont typeface="Arial" charset="0"/>
                  <a:buChar char="•"/>
                </a:pPr>
                <a14:m>
                  <m:oMath xmlns:m="http://schemas.openxmlformats.org/officeDocument/2006/math">
                    <m:r>
                      <a:rPr lang="en-US" i="1" smtClean="0">
                        <a:latin typeface="Cambria Math" charset="0"/>
                        <a:ea typeface="Cambria Math" charset="0"/>
                        <a:cs typeface="Cambria Math" charset="0"/>
                      </a:rPr>
                      <m:t>⊺</m:t>
                    </m:r>
                  </m:oMath>
                </a14:m>
                <a:r>
                  <a:rPr lang="en-US" dirty="0">
                    <a:ea typeface="Cambria Math" charset="0"/>
                    <a:cs typeface="Cambria Math" charset="0"/>
                  </a:rPr>
                  <a:t> (Negative edge dislocation)</a:t>
                </a:r>
              </a:p>
              <a:p>
                <a:pPr marL="742950" lvl="1" indent="-285750" algn="just">
                  <a:lnSpc>
                    <a:spcPct val="150000"/>
                  </a:lnSpc>
                  <a:buFont typeface="Arial" charset="0"/>
                  <a:buChar char="•"/>
                </a:pPr>
                <a:r>
                  <a:rPr lang="en-US" dirty="0">
                    <a:solidFill>
                      <a:srgbClr val="000000"/>
                    </a:solidFill>
                  </a:rPr>
                  <a:t>Mixed dislocation that contains edge and screw dislocations.</a:t>
                </a:r>
              </a:p>
              <a:p>
                <a:pPr marL="285750" indent="-285750" algn="just">
                  <a:lnSpc>
                    <a:spcPct val="150000"/>
                  </a:lnSpc>
                  <a:buFont typeface="Arial" charset="0"/>
                  <a:buChar char="•"/>
                </a:pPr>
                <a:endParaRPr lang="en-US" dirty="0">
                  <a:solidFill>
                    <a:srgbClr val="000000"/>
                  </a:solidFill>
                </a:endParaRPr>
              </a:p>
              <a:p>
                <a:pPr marL="285750" indent="-285750" algn="just">
                  <a:lnSpc>
                    <a:spcPct val="150000"/>
                  </a:lnSpc>
                  <a:buFont typeface="Arial" charset="0"/>
                  <a:buChar char="•"/>
                </a:pPr>
                <a:endParaRPr lang="en-US" dirty="0">
                  <a:solidFill>
                    <a:srgbClr val="000000"/>
                  </a:solidFill>
                </a:endParaRPr>
              </a:p>
              <a:p>
                <a:pPr marL="285750" indent="-285750" algn="just">
                  <a:lnSpc>
                    <a:spcPct val="150000"/>
                  </a:lnSpc>
                  <a:buFont typeface="Arial" charset="0"/>
                  <a:buChar char="•"/>
                </a:pPr>
                <a:endParaRPr lang="en-US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0119" y="1186302"/>
                <a:ext cx="7930147" cy="6324808"/>
              </a:xfrm>
              <a:prstGeom prst="rect">
                <a:avLst/>
              </a:prstGeom>
              <a:blipFill rotWithShape="0">
                <a:blip r:embed="rId2"/>
                <a:stretch>
                  <a:fillRect l="-461" r="-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541261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7</a:t>
            </a:fld>
            <a:endParaRPr lang="en-US"/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30120" y="-34574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spc="-5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/>
              <a:t>Linear Defects-Dislocations</a:t>
            </a:r>
          </a:p>
        </p:txBody>
      </p:sp>
      <p:sp>
        <p:nvSpPr>
          <p:cNvPr id="2" name="Rectangle 1"/>
          <p:cNvSpPr/>
          <p:nvPr/>
        </p:nvSpPr>
        <p:spPr>
          <a:xfrm>
            <a:off x="130119" y="1067771"/>
            <a:ext cx="7930147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n-US" sz="2000" dirty="0"/>
              <a:t>Size and the direction of the lattice distortion caused by a dislocation can be defined by  </a:t>
            </a:r>
            <a:r>
              <a:rPr lang="en-US" sz="2000" b="1" u="sng" dirty="0"/>
              <a:t>Burgers vector </a:t>
            </a:r>
            <a:r>
              <a:rPr lang="en-US" sz="2000" b="1" i="1" u="sng" dirty="0"/>
              <a:t>b.</a:t>
            </a:r>
          </a:p>
          <a:p>
            <a:pPr marL="28575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n-US" sz="2000" i="1" dirty="0"/>
              <a:t>b</a:t>
            </a:r>
            <a:r>
              <a:rPr lang="en-US" sz="2000" dirty="0"/>
              <a:t> is defined to be closure failure of one atom distance</a:t>
            </a:r>
            <a:endParaRPr lang="en-US" sz="2000" b="1" i="1" u="sng" dirty="0"/>
          </a:p>
          <a:p>
            <a:pPr marL="28575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n-US" sz="2000" i="1" dirty="0"/>
              <a:t>b</a:t>
            </a:r>
            <a:r>
              <a:rPr lang="en-US" sz="2000" dirty="0"/>
              <a:t> is required to complete loop and return to its starting point</a:t>
            </a:r>
          </a:p>
          <a:p>
            <a:pPr marL="28575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n-US" sz="2000" i="1" dirty="0"/>
              <a:t>b </a:t>
            </a:r>
            <a:r>
              <a:rPr lang="en-US" sz="2000" dirty="0"/>
              <a:t>defines magnitude and direction of slip</a:t>
            </a:r>
          </a:p>
          <a:p>
            <a:pPr marL="28575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n-US" sz="2000" dirty="0"/>
              <a:t>Dislocation line defect that the boundary between slipped and </a:t>
            </a:r>
            <a:r>
              <a:rPr lang="en-US" sz="2000" dirty="0" err="1"/>
              <a:t>unslipped</a:t>
            </a:r>
            <a:r>
              <a:rPr lang="en-US" sz="2000" dirty="0"/>
              <a:t> region of the crystal.</a:t>
            </a:r>
          </a:p>
          <a:p>
            <a:pPr marL="28575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n-US" sz="2000" b="1" i="1" u="sng" dirty="0"/>
              <a:t>b </a:t>
            </a:r>
            <a:r>
              <a:rPr lang="en-US" sz="2000" u="sng" dirty="0"/>
              <a:t>is parallel to the screw dislocation and perpendicular to the edge dislocation.</a:t>
            </a:r>
            <a:endParaRPr lang="en-US" sz="2000" b="1" i="1" u="sng" dirty="0"/>
          </a:p>
          <a:p>
            <a:pPr marL="285750" indent="-285750" algn="just">
              <a:lnSpc>
                <a:spcPct val="150000"/>
              </a:lnSpc>
              <a:buFont typeface="Arial" charset="0"/>
              <a:buChar char="•"/>
            </a:pPr>
            <a:endParaRPr lang="en-US" sz="2000" dirty="0">
              <a:solidFill>
                <a:srgbClr val="000000"/>
              </a:solidFill>
            </a:endParaRPr>
          </a:p>
          <a:p>
            <a:pPr marL="285750" indent="-285750" algn="just">
              <a:lnSpc>
                <a:spcPct val="150000"/>
              </a:lnSpc>
              <a:buFont typeface="Arial" charset="0"/>
              <a:buChar char="•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32490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8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29988" y="2207105"/>
            <a:ext cx="7628679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Donald R. </a:t>
            </a:r>
            <a:r>
              <a:rPr lang="en-US" dirty="0" err="1">
                <a:latin typeface="Cambria" charset="0"/>
                <a:ea typeface="ＭＳ 明朝" charset="-128"/>
                <a:cs typeface="Arial" charset="0"/>
              </a:rPr>
              <a:t>Askeland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, Pradeep P. </a:t>
            </a:r>
            <a:r>
              <a:rPr lang="en-US" dirty="0" err="1">
                <a:latin typeface="Cambria" charset="0"/>
                <a:ea typeface="ＭＳ 明朝" charset="-128"/>
                <a:cs typeface="Arial" charset="0"/>
              </a:rPr>
              <a:t>Fulay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, </a:t>
            </a:r>
            <a:r>
              <a:rPr lang="en-US" dirty="0" err="1">
                <a:latin typeface="Cambria" charset="0"/>
                <a:ea typeface="ＭＳ 明朝" charset="-128"/>
                <a:cs typeface="Arial" charset="0"/>
              </a:rPr>
              <a:t>Wendelin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 J. Wright, The Science and Engineering of Materials, Sixth Edition</a:t>
            </a:r>
            <a:endParaRPr lang="en-US" sz="2000" dirty="0">
              <a:latin typeface="Cambria" charset="0"/>
              <a:ea typeface="ＭＳ 明朝" charset="-128"/>
              <a:cs typeface="Times New Roman" charset="0"/>
            </a:endParaRPr>
          </a:p>
          <a:p>
            <a:pPr algn="just">
              <a:spcAft>
                <a:spcPts val="0"/>
              </a:spcAft>
            </a:pP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 </a:t>
            </a:r>
            <a:endParaRPr lang="en-US" sz="2000" dirty="0">
              <a:latin typeface="Cambria" charset="0"/>
              <a:ea typeface="ＭＳ 明朝" charset="-128"/>
              <a:cs typeface="Times New Roman" charset="0"/>
            </a:endParaRPr>
          </a:p>
          <a:p>
            <a:pPr algn="just">
              <a:spcAft>
                <a:spcPts val="0"/>
              </a:spcAft>
            </a:pP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William D. Callister, David G. </a:t>
            </a:r>
            <a:r>
              <a:rPr lang="en-US" dirty="0" err="1">
                <a:latin typeface="Cambria" charset="0"/>
                <a:ea typeface="ＭＳ 明朝" charset="-128"/>
                <a:cs typeface="Arial" charset="0"/>
              </a:rPr>
              <a:t>Rethwisch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, Materials Science and Engineering, Eighth Edition, Wiley, 2011.</a:t>
            </a:r>
            <a:endParaRPr lang="en-US" sz="2000" dirty="0">
              <a:effectLst/>
              <a:latin typeface="Cambria" charset="0"/>
              <a:ea typeface="ＭＳ 明朝" charset="-128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0687314"/>
      </p:ext>
    </p:extLst>
  </p:cSld>
  <p:clrMapOvr>
    <a:masterClrMapping/>
  </p:clrMapOvr>
</p:sld>
</file>

<file path=ppt/theme/theme1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View</Template>
  <TotalTime>8470</TotalTime>
  <Words>400</Words>
  <Application>Microsoft Macintosh PowerPoint</Application>
  <PresentationFormat>On-screen Show (4:3)</PresentationFormat>
  <Paragraphs>86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ＭＳ 明朝</vt:lpstr>
      <vt:lpstr>Arial</vt:lpstr>
      <vt:lpstr>Calibri</vt:lpstr>
      <vt:lpstr>Cambria</vt:lpstr>
      <vt:lpstr>Cambria Math</vt:lpstr>
      <vt:lpstr>Century Schoolbook</vt:lpstr>
      <vt:lpstr>Times New Roman</vt:lpstr>
      <vt:lpstr>Wingdings 2</vt:lpstr>
      <vt:lpstr>View</vt:lpstr>
      <vt:lpstr>Imperfections in Solids</vt:lpstr>
      <vt:lpstr>Why are Defects Important?</vt:lpstr>
      <vt:lpstr>Types of Imperfections</vt:lpstr>
      <vt:lpstr>PowerPoint Presentation</vt:lpstr>
      <vt:lpstr>PowerPoint Presentation</vt:lpstr>
      <vt:lpstr>PowerPoint Presentation</vt:lpstr>
      <vt:lpstr>PowerPoint Presentation</vt:lpstr>
      <vt:lpstr>References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Material Science and Engineering</dc:title>
  <dc:creator>Berna Topuz</dc:creator>
  <cp:lastModifiedBy>Microsoft Office User</cp:lastModifiedBy>
  <cp:revision>176</cp:revision>
  <dcterms:created xsi:type="dcterms:W3CDTF">2014-01-14T11:21:41Z</dcterms:created>
  <dcterms:modified xsi:type="dcterms:W3CDTF">2020-05-09T13:03:31Z</dcterms:modified>
</cp:coreProperties>
</file>