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6">
  <p:sldMasterIdLst>
    <p:sldMasterId id="2147483660" r:id="rId1"/>
    <p:sldMasterId id="2147483673" r:id="rId2"/>
    <p:sldMasterId id="2147483690" r:id="rId3"/>
  </p:sldMasterIdLst>
  <p:notesMasterIdLst>
    <p:notesMasterId r:id="rId17"/>
  </p:notesMasterIdLst>
  <p:sldIdLst>
    <p:sldId id="1083" r:id="rId4"/>
    <p:sldId id="1084" r:id="rId5"/>
    <p:sldId id="1085" r:id="rId6"/>
    <p:sldId id="1086" r:id="rId7"/>
    <p:sldId id="1087" r:id="rId8"/>
    <p:sldId id="1088" r:id="rId9"/>
    <p:sldId id="1089" r:id="rId10"/>
    <p:sldId id="1090" r:id="rId11"/>
    <p:sldId id="1091" r:id="rId12"/>
    <p:sldId id="1092" r:id="rId13"/>
    <p:sldId id="1093" r:id="rId14"/>
    <p:sldId id="1094" r:id="rId15"/>
    <p:sldId id="1095" r:id="rId16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7176C"/>
    <a:srgbClr val="46166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Orta Stil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Orta Stil 2 - Vurgu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Orta Stil 2 - Vurgu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D5ABB26-0587-4C30-8999-92F81FD0307C}" styleName="Stil Yok, Kılavuz Yok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E3FDE45-AF77-4B5C-9715-49D594BDF05E}" styleName="Açık Stil 1 - Vurgu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5940675A-B579-460E-94D1-54222C63F5DA}" styleName="Stil Yok, Tablo Kılavuz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7164" autoAdjust="0"/>
    <p:restoredTop sz="91471" autoAdjust="0"/>
  </p:normalViewPr>
  <p:slideViewPr>
    <p:cSldViewPr snapToGrid="0">
      <p:cViewPr varScale="1">
        <p:scale>
          <a:sx n="81" d="100"/>
          <a:sy n="81" d="100"/>
        </p:scale>
        <p:origin x="1068" y="78"/>
      </p:cViewPr>
      <p:guideLst>
        <p:guide orient="horz" pos="2160"/>
        <p:guide pos="2880"/>
      </p:guideLst>
    </p:cSldViewPr>
  </p:slideViewPr>
  <p:notesTextViewPr>
    <p:cViewPr>
      <p:scale>
        <a:sx n="66" d="100"/>
        <a:sy n="66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howGuides="1">
      <p:cViewPr varScale="1">
        <p:scale>
          <a:sx n="61" d="100"/>
          <a:sy n="61" d="100"/>
        </p:scale>
        <p:origin x="3378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21" Type="http://schemas.openxmlformats.org/officeDocument/2006/relationships/tableStyles" Target="tableStyles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10" Type="http://schemas.openxmlformats.org/officeDocument/2006/relationships/slide" Target="slides/slide7.xml"/><Relationship Id="rId19" Type="http://schemas.openxmlformats.org/officeDocument/2006/relationships/viewProps" Target="viewProp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F88CA5-4B52-431F-9D0B-7834703D4155}" type="datetimeFigureOut">
              <a:rPr lang="en-US" smtClean="0"/>
              <a:t>2/24/2020</a:t>
            </a:fld>
            <a:endParaRPr lang="en-US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41425"/>
            <a:ext cx="44672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85FB67-13BD-4A07-A42B-F2DDB568A1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252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185FB67-13BD-4A07-A42B-F2DDB568A1B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464380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C2E16-D5DA-4D9C-92CB-3D0DDCA7AE5C}" type="datetime1">
              <a:rPr lang="en-US" smtClean="0"/>
              <a:t>2/24/2020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37714002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021E8-F963-4E7B-98CE-B76E5E287BD9}" type="datetime1">
              <a:rPr lang="en-US" smtClean="0"/>
              <a:t>2/24/2020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73875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3"/>
            <a:ext cx="1828800" cy="5410199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71BD1-7858-4A7D-AB54-A4451F562A85}" type="datetime1">
              <a:rPr lang="en-US" smtClean="0"/>
              <a:t>2/24/2020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66878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/>
          </p:nvPr>
        </p:nvSpPr>
        <p:spPr>
          <a:xfrm>
            <a:off x="1066800" y="304800"/>
            <a:ext cx="7543800" cy="57912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3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24DB031-92E8-45A5-8D15-81850C813C05}" type="slidenum">
              <a:rPr lang="tr-TR" altLang="tr-TR"/>
              <a:pPr/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50717126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093B4-1CC8-466C-AC69-8C4EAAC07B96}" type="datetime1">
              <a:rPr lang="en-US" smtClean="0"/>
              <a:t>2/24/2020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83248083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0254B-BB82-4C80-A262-98BD5C0B4A90}" type="datetime1">
              <a:rPr lang="en-US" smtClean="0"/>
              <a:t>2/24/2020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8757136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5400" b="0" cap="all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55901-25EF-4B6B-8217-40AE73B567A5}" type="datetime1">
              <a:rPr lang="en-US" smtClean="0"/>
              <a:t>2/24/2020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261986849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8C9F5-99EE-46C1-925D-08171F3997F5}" type="datetime1">
              <a:rPr lang="en-US" smtClean="0"/>
              <a:t>2/24/2020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8348045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CB38C-929A-4885-8B3A-FB2E643FA28D}" type="datetime1">
              <a:rPr lang="en-US" smtClean="0"/>
              <a:t>2/24/2020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1492942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3DAA0-B6AA-4ACD-9FB1-17185E43A90D}" type="datetime1">
              <a:rPr lang="en-US" smtClean="0"/>
              <a:t>2/24/2020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7469024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7F1EA-F52B-42F5-8478-0AF9BFD7E958}" type="datetime1">
              <a:rPr lang="en-US" smtClean="0"/>
              <a:t>2/24/2020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747553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211488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2"/>
            <a:ext cx="4594934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2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9E4876-F515-4632-ACBF-711C6699D7F1}" type="datetime1">
              <a:rPr lang="en-US" smtClean="0"/>
              <a:t>2/24/2020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1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4544585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simgeyi tıklatın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930EE-5137-4864-99E0-78D0AA38347E}" type="datetime1">
              <a:rPr lang="en-US" smtClean="0"/>
              <a:t>2/24/2020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8547969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DF37A8-D33E-4B0E-8235-475DB97D5147}" type="datetime1">
              <a:rPr lang="en-US" smtClean="0"/>
              <a:t>2/24/2020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3643762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3"/>
            <a:ext cx="1828800" cy="5410199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E96E1F-70EC-4C9F-84B9-309ABB33F145}" type="datetime1">
              <a:rPr lang="en-US" smtClean="0"/>
              <a:t>2/24/2020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7974391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/>
          </p:nvPr>
        </p:nvSpPr>
        <p:spPr>
          <a:xfrm>
            <a:off x="457200" y="277813"/>
            <a:ext cx="8229600" cy="5853112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3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2F65B9-AF3F-4168-8F3A-EA905B549768}" type="datetime1">
              <a:rPr lang="en-US" smtClean="0"/>
              <a:t>2/24/2020</a:t>
            </a:fld>
            <a:endParaRPr lang="tr-TR"/>
          </a:p>
        </p:txBody>
      </p:sp>
      <p:sp>
        <p:nvSpPr>
          <p:cNvPr id="4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5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CC9CEF-1B2B-47A9-B112-A53E035B6F79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1206933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Başlık, Metin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sz="half" idx="1"/>
          </p:nvPr>
        </p:nvSpPr>
        <p:spPr>
          <a:xfrm>
            <a:off x="457200" y="1600202"/>
            <a:ext cx="4038600" cy="4530725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30725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D7AFE2-252A-473E-B74B-445E14A41A1C}" type="datetime1">
              <a:rPr lang="en-US" smtClean="0"/>
              <a:t>2/24/2020</a:t>
            </a:fld>
            <a:endParaRPr lang="tr-TR"/>
          </a:p>
        </p:txBody>
      </p:sp>
      <p:sp>
        <p:nvSpPr>
          <p:cNvPr id="6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9C2CDE-511F-4CCA-A6CE-70569E99ECA7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5389097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Başlık ve Tab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Tablo Yer Tutucusu 2"/>
          <p:cNvSpPr>
            <a:spLocks noGrp="1"/>
          </p:cNvSpPr>
          <p:nvPr>
            <p:ph type="tbl" idx="1"/>
          </p:nvPr>
        </p:nvSpPr>
        <p:spPr>
          <a:xfrm>
            <a:off x="457200" y="1600202"/>
            <a:ext cx="8229600" cy="4530725"/>
          </a:xfrm>
        </p:spPr>
        <p:txBody>
          <a:bodyPr/>
          <a:lstStyle/>
          <a:p>
            <a:pPr lvl="0"/>
            <a:r>
              <a:rPr lang="tr-TR" noProof="0"/>
              <a:t>Tablo eklemek için simgeyi tıklatın</a:t>
            </a:r>
          </a:p>
        </p:txBody>
      </p:sp>
      <p:sp>
        <p:nvSpPr>
          <p:cNvPr id="4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24C5B5-B0BC-4A99-9668-7AA50979CB18}" type="datetime1">
              <a:rPr lang="en-US" smtClean="0"/>
              <a:t>2/24/2020</a:t>
            </a:fld>
            <a:endParaRPr lang="tr-TR"/>
          </a:p>
        </p:txBody>
      </p:sp>
      <p:sp>
        <p:nvSpPr>
          <p:cNvPr id="5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694B09-DDCA-463B-A0FD-225071502900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7452489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Başlık, 4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 sz="quarter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457200" y="1600202"/>
            <a:ext cx="4038600" cy="2189163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quarter" idx="2"/>
          </p:nvPr>
        </p:nvSpPr>
        <p:spPr>
          <a:xfrm>
            <a:off x="4648200" y="1600202"/>
            <a:ext cx="4038600" cy="2189163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İçerik Yer Tutucusu 4"/>
          <p:cNvSpPr>
            <a:spLocks noGrp="1"/>
          </p:cNvSpPr>
          <p:nvPr>
            <p:ph sz="quarter" idx="3"/>
          </p:nvPr>
        </p:nvSpPr>
        <p:spPr>
          <a:xfrm>
            <a:off x="457200" y="3941763"/>
            <a:ext cx="4038600" cy="2189162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8200" y="3941763"/>
            <a:ext cx="4038600" cy="2189162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B4A527-8F12-4586-8896-F9A7002F02D4}" type="datetime1">
              <a:rPr lang="en-US" smtClean="0"/>
              <a:t>2/24/2020</a:t>
            </a:fld>
            <a:endParaRPr lang="tr-TR"/>
          </a:p>
        </p:txBody>
      </p:sp>
      <p:sp>
        <p:nvSpPr>
          <p:cNvPr id="8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9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FE3CA1-1F67-46BC-B6F2-EBF60CBDD860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7563434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Metin Yer Tutucusu 11"/>
          <p:cNvSpPr>
            <a:spLocks noGrp="1"/>
          </p:cNvSpPr>
          <p:nvPr>
            <p:ph idx="1"/>
          </p:nvPr>
        </p:nvSpPr>
        <p:spPr>
          <a:xfrm>
            <a:off x="410935" y="1299507"/>
            <a:ext cx="7886700" cy="1179054"/>
          </a:xfrm>
          <a:prstGeom prst="rect">
            <a:avLst/>
          </a:prstGeom>
        </p:spPr>
        <p:txBody>
          <a:bodyPr rIns="0" anchor="b" anchorCtr="0">
            <a:noAutofit/>
          </a:bodyPr>
          <a:lstStyle>
            <a:lvl1pPr marL="0" indent="0" algn="l">
              <a:buNone/>
              <a:defRPr sz="2000" b="0" i="0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tr-TR" noProof="0" smtClean="0"/>
              <a:t>Asıl metin stillerini düzenle</a:t>
            </a:r>
          </a:p>
        </p:txBody>
      </p:sp>
      <p:sp>
        <p:nvSpPr>
          <p:cNvPr id="9" name="Başlık Yer Tutucusu 10"/>
          <p:cNvSpPr>
            <a:spLocks noGrp="1"/>
          </p:cNvSpPr>
          <p:nvPr>
            <p:ph type="title"/>
          </p:nvPr>
        </p:nvSpPr>
        <p:spPr>
          <a:xfrm>
            <a:off x="410935" y="370117"/>
            <a:ext cx="7886700" cy="673965"/>
          </a:xfrm>
          <a:prstGeom prst="rect">
            <a:avLst/>
          </a:prstGeom>
        </p:spPr>
        <p:txBody>
          <a:bodyPr rIns="0" anchor="b" anchorCtr="0">
            <a:normAutofit/>
          </a:bodyPr>
          <a:lstStyle>
            <a:lvl1pPr>
              <a:defRPr sz="2400"/>
            </a:lvl1pPr>
          </a:lstStyle>
          <a:p>
            <a:pPr lvl="0"/>
            <a:r>
              <a:rPr lang="tr-TR" smtClean="0"/>
              <a:t>Asıl başlık stili için tıklatın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3627385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Özel Dü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54219885"/>
      </p:ext>
    </p:extLst>
  </p:cSld>
  <p:clrMapOvr>
    <a:masterClrMapping/>
  </p:clrMapOvr>
  <p:hf sldNum="0" hd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5400" b="0" cap="all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12512-3B4A-4C0D-950D-6FFEACF07EB0}" type="datetime1">
              <a:rPr lang="en-US" smtClean="0"/>
              <a:t>2/24/2020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80110625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48400" y="6208778"/>
            <a:ext cx="2133600" cy="365125"/>
          </a:xfrm>
          <a:prstGeom prst="rect">
            <a:avLst/>
          </a:prstGeom>
        </p:spPr>
        <p:txBody>
          <a:bodyPr/>
          <a:lstStyle/>
          <a:p>
            <a:fld id="{419913B4-353A-43F0-919E-C9E766A5124A}" type="datetime1">
              <a:rPr lang="en-US" smtClean="0"/>
              <a:t>2/24/2020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61999" y="6208778"/>
            <a:ext cx="4873869" cy="365125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Prof. Dr. Harun TANRIVERMİŞ, </a:t>
            </a:r>
            <a:r>
              <a:rPr lang="en-US" dirty="0" err="1"/>
              <a:t>Yrd</a:t>
            </a:r>
            <a:r>
              <a:rPr lang="en-US" dirty="0"/>
              <a:t>. </a:t>
            </a:r>
            <a:r>
              <a:rPr lang="en-US" dirty="0" err="1"/>
              <a:t>Doç</a:t>
            </a:r>
            <a:r>
              <a:rPr lang="en-US" dirty="0"/>
              <a:t>. Dr. </a:t>
            </a:r>
            <a:r>
              <a:rPr lang="en-US" dirty="0" err="1"/>
              <a:t>Yeşim</a:t>
            </a:r>
            <a:r>
              <a:rPr lang="en-US" dirty="0"/>
              <a:t> ALİEFENDİOĞLU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20000" y="5687570"/>
            <a:ext cx="762000" cy="365125"/>
          </a:xfrm>
          <a:prstGeom prst="rect">
            <a:avLst/>
          </a:prstGeom>
        </p:spPr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53876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19078-E88E-432E-B463-E382E09B18DC}" type="datetime1">
              <a:rPr lang="en-US" smtClean="0"/>
              <a:t>2/24/2020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26643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F88A8-F742-4F69-A35B-1B28FBF07202}" type="datetime1">
              <a:rPr lang="en-US" smtClean="0"/>
              <a:t>2/24/2020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43776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C0540-C812-4A10-A4A2-8F2918206376}" type="datetime1">
              <a:rPr lang="en-US" smtClean="0"/>
              <a:t>2/24/2020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46229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0DDDF-7A43-4041-A150-A5265DD17B5B}" type="datetime1">
              <a:rPr lang="en-US" smtClean="0"/>
              <a:t>2/24/2020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38819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2"/>
            <a:ext cx="4594934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2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B923B-C384-40AA-8590-01472514B94D}" type="datetime1">
              <a:rPr lang="en-US" smtClean="0"/>
              <a:t>2/24/2020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1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943253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simgeyi tıklatın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10B27-1C63-4458-A0DE-D05A3D5ED342}" type="datetime1">
              <a:rPr lang="en-US" smtClean="0"/>
              <a:t>2/24/2020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82204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slideLayout" Target="../slideLayouts/slideLayout25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6" Type="http://schemas.openxmlformats.org/officeDocument/2006/relationships/theme" Target="../theme/theme2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slideLayout" Target="../slideLayouts/slideLayout26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0.xml"/><Relationship Id="rId2" Type="http://schemas.openxmlformats.org/officeDocument/2006/relationships/slideLayout" Target="../slideLayouts/slideLayout29.xml"/><Relationship Id="rId1" Type="http://schemas.openxmlformats.org/officeDocument/2006/relationships/slideLayout" Target="../slideLayouts/slideLayout28.xml"/><Relationship Id="rId5" Type="http://schemas.openxmlformats.org/officeDocument/2006/relationships/image" Target="../media/image2.jpeg"/><Relationship Id="rId4" Type="http://schemas.openxmlformats.org/officeDocument/2006/relationships/theme" Target="../theme/theme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D5BA3AE7-9ECF-44E5-AA35-A658ADA8F751}" type="datetime1">
              <a:rPr lang="en-US" smtClean="0"/>
              <a:t>2/24/2020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8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7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6328270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89" r:id="rId12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6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39369955-C8A4-4023-9F6B-3A82C0FA9480}" type="datetime1">
              <a:rPr lang="en-US" smtClean="0"/>
              <a:t>2/24/2020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8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7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9417297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  <p:sldLayoutId id="2147483686" r:id="rId13"/>
    <p:sldLayoutId id="2147483687" r:id="rId14"/>
    <p:sldLayoutId id="2147483688" r:id="rId15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6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Resim 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"/>
            <a:ext cx="9144000" cy="6856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570280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7" r:id="rId3"/>
  </p:sldLayoutIdLst>
  <p:hf sldNum="0" hdr="0" dt="0"/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lang="tr-TR" sz="2000" b="1" kern="1200" dirty="0">
          <a:solidFill>
            <a:srgbClr val="160093"/>
          </a:solidFill>
          <a:latin typeface="Arial"/>
          <a:ea typeface="ＭＳ Ｐゴシック" charset="0"/>
          <a:cs typeface="Arial"/>
        </a:defRPr>
      </a:lvl1pPr>
      <a:lvl2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2pPr>
      <a:lvl3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3pPr>
      <a:lvl4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4pPr>
      <a:lvl5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5pPr>
      <a:lvl6pPr marL="4572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6pPr>
      <a:lvl7pPr marL="9144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7pPr>
      <a:lvl8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8pPr>
      <a:lvl9pPr marL="1828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9pPr>
    </p:titleStyle>
    <p:bodyStyle>
      <a:lvl1pPr marL="228600" indent="-228600" algn="l" rtl="0" eaLnBrk="1" fontAlgn="base" hangingPunct="1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0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İçerik Yer Tutucusu 2"/>
          <p:cNvSpPr>
            <a:spLocks noGrp="1"/>
          </p:cNvSpPr>
          <p:nvPr>
            <p:ph idx="1"/>
          </p:nvPr>
        </p:nvSpPr>
        <p:spPr>
          <a:xfrm>
            <a:off x="652347" y="1828058"/>
            <a:ext cx="7843954" cy="3459774"/>
          </a:xfrm>
        </p:spPr>
        <p:txBody>
          <a:bodyPr anchor="t">
            <a:noAutofit/>
          </a:bodyPr>
          <a:lstStyle/>
          <a:p>
            <a:pPr algn="just">
              <a:buFont typeface="Wingdings" panose="05000000000000000000" pitchFamily="2" charset="2"/>
              <a:buChar char="Ø"/>
            </a:pPr>
            <a:endParaRPr lang="tr-TR" sz="3600" b="1" dirty="0"/>
          </a:p>
          <a:p>
            <a:pPr marL="0" indent="0" algn="ctr">
              <a:buNone/>
            </a:pPr>
            <a:r>
              <a:rPr lang="nn-NO" sz="3600" b="1" dirty="0"/>
              <a:t>GGY218 Kırsal Ekonomi ve</a:t>
            </a:r>
          </a:p>
          <a:p>
            <a:pPr marL="0" indent="0" algn="ctr">
              <a:buNone/>
            </a:pPr>
            <a:r>
              <a:rPr lang="nn-NO" sz="3600" b="1" dirty="0"/>
              <a:t>Kırsal Alan Yönetimi</a:t>
            </a:r>
            <a:endParaRPr lang="tr-TR" sz="1500" b="1" dirty="0"/>
          </a:p>
          <a:p>
            <a:pPr marL="0" indent="0" algn="ctr">
              <a:buNone/>
            </a:pPr>
            <a:endParaRPr lang="tr-TR" b="1" dirty="0"/>
          </a:p>
          <a:p>
            <a:pPr marL="0" indent="0" algn="ctr">
              <a:buNone/>
            </a:pPr>
            <a:r>
              <a:rPr lang="tr-TR" sz="1350" b="1" smtClean="0"/>
              <a:t>Doç</a:t>
            </a:r>
            <a:r>
              <a:rPr lang="tr-TR" sz="1350" b="1" dirty="0"/>
              <a:t>. Dr. Yeşim </a:t>
            </a:r>
            <a:r>
              <a:rPr lang="tr-TR" sz="1350" b="1" dirty="0" smtClean="0"/>
              <a:t>TANRIVERMİŞ</a:t>
            </a:r>
            <a:endParaRPr lang="tr-TR" sz="1350" b="1" dirty="0"/>
          </a:p>
          <a:p>
            <a:pPr marL="0" indent="0" algn="ctr">
              <a:buNone/>
            </a:pPr>
            <a:r>
              <a:rPr lang="tr-TR" sz="1200" dirty="0"/>
              <a:t>Ankara Üniversitesi Uygulamalı Bilimler Fakültesi Gayrimenkul Geliştirme ve Yönetimi Bölümü</a:t>
            </a:r>
          </a:p>
        </p:txBody>
      </p:sp>
      <p:sp>
        <p:nvSpPr>
          <p:cNvPr id="14" name="Altbilgi Yer Tutucusu 1">
            <a:extLst>
              <a:ext uri="{FF2B5EF4-FFF2-40B4-BE49-F238E27FC236}">
                <a16:creationId xmlns="" xmlns:a16="http://schemas.microsoft.com/office/drawing/2014/main" id="{74B01E26-5ACC-4980-8CB4-3F4B63E84CBE}"/>
              </a:ext>
            </a:extLst>
          </p:cNvPr>
          <p:cNvSpPr txBox="1">
            <a:spLocks/>
          </p:cNvSpPr>
          <p:nvPr/>
        </p:nvSpPr>
        <p:spPr>
          <a:xfrm>
            <a:off x="5049348" y="5592104"/>
            <a:ext cx="3783746" cy="229001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defPPr>
              <a:defRPr lang="tr-TR"/>
            </a:defPPr>
            <a:lvl1pPr marL="0" algn="ctr" defTabSz="914400" rtl="0" eaLnBrk="1" latinLnBrk="0" hangingPunct="1">
              <a:defRPr sz="900" kern="1200" cap="all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 defTabSz="685800">
              <a:defRPr/>
            </a:pPr>
            <a:endParaRPr lang="en-US" sz="675" dirty="0">
              <a:ln>
                <a:solidFill>
                  <a:srgbClr val="47176C"/>
                </a:solidFill>
              </a:ln>
              <a:solidFill>
                <a:srgbClr val="46166B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57127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Başlık 1"/>
          <p:cNvSpPr>
            <a:spLocks noGrp="1"/>
          </p:cNvSpPr>
          <p:nvPr>
            <p:ph type="title"/>
          </p:nvPr>
        </p:nvSpPr>
        <p:spPr>
          <a:xfrm>
            <a:off x="476715" y="1328476"/>
            <a:ext cx="8137603" cy="686099"/>
          </a:xfrm>
        </p:spPr>
        <p:txBody>
          <a:bodyPr anchor="t">
            <a:normAutofit/>
          </a:bodyPr>
          <a:lstStyle/>
          <a:p>
            <a:pPr algn="ctr"/>
            <a:r>
              <a:rPr lang="tr-TR" sz="2700" dirty="0" smtClean="0"/>
              <a:t>KAYNAKLAR</a:t>
            </a:r>
            <a:endParaRPr lang="tr-TR" sz="2700" dirty="0"/>
          </a:p>
        </p:txBody>
      </p:sp>
      <p:sp>
        <p:nvSpPr>
          <p:cNvPr id="9" name="İçerik Yer Tutucusu 2"/>
          <p:cNvSpPr>
            <a:spLocks noGrp="1"/>
          </p:cNvSpPr>
          <p:nvPr>
            <p:ph idx="1"/>
          </p:nvPr>
        </p:nvSpPr>
        <p:spPr>
          <a:xfrm>
            <a:off x="476714" y="1914548"/>
            <a:ext cx="8137603" cy="3373284"/>
          </a:xfrm>
        </p:spPr>
        <p:txBody>
          <a:bodyPr anchor="t">
            <a:noAutofit/>
          </a:bodyPr>
          <a:lstStyle/>
          <a:p>
            <a:pPr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tr-TR" sz="14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Deaton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, B. J.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and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Nelson, G.L., 1992.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Conceptual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Underpinnings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of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Policy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Analysis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for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Rural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Development,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Southern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Journal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Agricultural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Econonmics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, Vol:24: 87-99.</a:t>
            </a:r>
          </a:p>
          <a:p>
            <a:pPr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Dinler, Z., 1996. Tarım Ekonomisi, Dördüncü Basım, Ekin Kitabevi Yayınları, Bursa.</a:t>
            </a:r>
          </a:p>
          <a:p>
            <a:pPr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Gönenç, S.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and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Tanrıvermiş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, H.,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Measuring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Informal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Economy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in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Rural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Households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: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The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Case of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Rural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Turkey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,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Journal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of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Applied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sciences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,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Vol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: 7(21):3138-3153.</a:t>
            </a:r>
          </a:p>
          <a:p>
            <a:pPr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Gürsoy, H., 2000. Kırsal Dönüşüm Sürecinde Meslekler ve Ekonomi. Ortaköy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Vak'a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Çalışması, H.Ü. Sosyal Bilimler Enstitüsü Sosyoloji Anabilim Dalı Yüksek Lisans Tezi, Ankara.</a:t>
            </a:r>
          </a:p>
          <a:p>
            <a:pPr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Hildreth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, R. J.,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Lipton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, K.L.,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Clayton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, K.C.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and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O'Connor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, C.C. (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Eds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), 1988.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Agriculture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and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Rural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Areas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Approaching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the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Twenty-first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Century, Iowa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State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University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Pres,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Ames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, USA.</a:t>
            </a:r>
          </a:p>
          <a:p>
            <a:pPr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İnan, İ.H., 1998. Tarım Ekonomisi ve İşletmeciliği, 5. Baskı, Tekirdağ.</a:t>
            </a:r>
          </a:p>
          <a:p>
            <a:pPr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Jensen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,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and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Johnson, G.L. (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Eds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), 2004.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Agricultural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Adjustment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Problems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in a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Growing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Economy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, Iowa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State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College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Pres,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Ames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, USA.</a:t>
            </a:r>
          </a:p>
          <a:p>
            <a:pPr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Johnston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, R.J.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and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Swallow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, S.K. (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Eds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), 2006.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Economics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and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Contemporary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Land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Use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Policy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: Development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And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Conservation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at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the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Rural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-urban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Fringe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,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Jhons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Hopkins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University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Pres, Baltimore, USA</a:t>
            </a:r>
            <a:r>
              <a:rPr lang="tr-TR" sz="1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.</a:t>
            </a:r>
            <a:endParaRPr lang="tr-TR" sz="14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0" name="Altbilgi Yer Tutucusu 1">
            <a:extLst>
              <a:ext uri="{FF2B5EF4-FFF2-40B4-BE49-F238E27FC236}">
                <a16:creationId xmlns="" xmlns:a16="http://schemas.microsoft.com/office/drawing/2014/main" id="{917AA11E-018B-4122-BA0E-4A0C8B648A89}"/>
              </a:ext>
            </a:extLst>
          </p:cNvPr>
          <p:cNvSpPr txBox="1">
            <a:spLocks/>
          </p:cNvSpPr>
          <p:nvPr/>
        </p:nvSpPr>
        <p:spPr>
          <a:xfrm>
            <a:off x="5049348" y="5592104"/>
            <a:ext cx="3783746" cy="229001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defPPr>
              <a:defRPr lang="tr-TR"/>
            </a:defPPr>
            <a:lvl1pPr marL="0" algn="ctr" defTabSz="914400" rtl="0" eaLnBrk="1" latinLnBrk="0" hangingPunct="1">
              <a:defRPr sz="900" kern="1200" cap="all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 defTabSz="685800">
              <a:defRPr/>
            </a:pPr>
            <a:endParaRPr lang="en-US" sz="675" dirty="0">
              <a:ln>
                <a:solidFill>
                  <a:srgbClr val="47176C"/>
                </a:solidFill>
              </a:ln>
              <a:solidFill>
                <a:srgbClr val="46166B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9469137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Başlık 1"/>
          <p:cNvSpPr>
            <a:spLocks noGrp="1"/>
          </p:cNvSpPr>
          <p:nvPr>
            <p:ph type="title"/>
          </p:nvPr>
        </p:nvSpPr>
        <p:spPr>
          <a:xfrm>
            <a:off x="476715" y="1328476"/>
            <a:ext cx="8137603" cy="686099"/>
          </a:xfrm>
        </p:spPr>
        <p:txBody>
          <a:bodyPr anchor="t">
            <a:normAutofit/>
          </a:bodyPr>
          <a:lstStyle/>
          <a:p>
            <a:pPr algn="ctr"/>
            <a:r>
              <a:rPr lang="tr-TR" sz="2700" dirty="0" smtClean="0"/>
              <a:t>KAYNAKLAR</a:t>
            </a:r>
            <a:endParaRPr lang="tr-TR" sz="2700" dirty="0"/>
          </a:p>
        </p:txBody>
      </p:sp>
      <p:sp>
        <p:nvSpPr>
          <p:cNvPr id="9" name="İçerik Yer Tutucusu 2"/>
          <p:cNvSpPr>
            <a:spLocks noGrp="1"/>
          </p:cNvSpPr>
          <p:nvPr>
            <p:ph idx="1"/>
          </p:nvPr>
        </p:nvSpPr>
        <p:spPr>
          <a:xfrm>
            <a:off x="476714" y="1914548"/>
            <a:ext cx="8137603" cy="3373284"/>
          </a:xfrm>
        </p:spPr>
        <p:txBody>
          <a:bodyPr anchor="t">
            <a:noAutofit/>
          </a:bodyPr>
          <a:lstStyle/>
          <a:p>
            <a:pPr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tr-TR" sz="14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Karagölge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, C., Kızıloğlu, S. ve Yavuz, O., 1995. Tarım Ekonomisi-Temel İlkeler, Atatürk Üniversitesi Ziraat Fakültesi Yayınları, Yayın No:801, Erzurum.</a:t>
            </a:r>
          </a:p>
          <a:p>
            <a:pPr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Kasap, N., 1997. Kırsal Dönüşüm Sürecinde Aile ve Ekonomi.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Şermetler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Köyü Vaka İncelemesi, H.Ü. Sosyal Bilimler Enstitüsü Sosyoloji Anabilim Dalı Yüksek Lisans Tezi, Ankara.</a:t>
            </a:r>
          </a:p>
          <a:p>
            <a:pPr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Kilkenny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, M., 1999. Transport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Cost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and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Rural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Development,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Journal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of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Regional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Science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Vol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: 38 (2):293-312.</a:t>
            </a:r>
          </a:p>
          <a:p>
            <a:pPr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Nelson, G. 1984.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Elements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of a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Paradigm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for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Rural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Development,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American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Journal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of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Agricultural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Econonmics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Vol:66: 694-700.</a:t>
            </a:r>
          </a:p>
          <a:p>
            <a:pPr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Pearce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D.W.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and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Turner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, R.K., 1990.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Economics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of Natural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Resources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and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the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Environment,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The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Johns Hopkins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University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Press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, Baltimore, USA.</a:t>
            </a:r>
          </a:p>
          <a:p>
            <a:pPr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Ritson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, C., 1980.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Agricultural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Economics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Principles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and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Policy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, Granada Publishing, UK.</a:t>
            </a:r>
          </a:p>
          <a:p>
            <a:pPr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Rowley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, T. D.,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Redman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, J.M.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and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Angle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, J., 1992.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The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Role of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Nonmetropolitian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Economic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Performance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in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Rising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Per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Capita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Income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Differences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Among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States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,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Review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of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Regional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Studies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,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Vol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: 22: 155-68.</a:t>
            </a:r>
          </a:p>
          <a:p>
            <a:pPr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Schumpeter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, J.A., 1934.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The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Theory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of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Economic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Development,, NJ.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Transaction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Books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(1983 Edition), New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Brunswick</a:t>
            </a:r>
            <a:r>
              <a:rPr lang="tr-TR" sz="1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.</a:t>
            </a:r>
            <a:endParaRPr lang="tr-TR" sz="14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0" name="Altbilgi Yer Tutucusu 1">
            <a:extLst>
              <a:ext uri="{FF2B5EF4-FFF2-40B4-BE49-F238E27FC236}">
                <a16:creationId xmlns="" xmlns:a16="http://schemas.microsoft.com/office/drawing/2014/main" id="{917AA11E-018B-4122-BA0E-4A0C8B648A89}"/>
              </a:ext>
            </a:extLst>
          </p:cNvPr>
          <p:cNvSpPr txBox="1">
            <a:spLocks/>
          </p:cNvSpPr>
          <p:nvPr/>
        </p:nvSpPr>
        <p:spPr>
          <a:xfrm>
            <a:off x="5049348" y="5592104"/>
            <a:ext cx="3783746" cy="229001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defPPr>
              <a:defRPr lang="tr-TR"/>
            </a:defPPr>
            <a:lvl1pPr marL="0" algn="ctr" defTabSz="914400" rtl="0" eaLnBrk="1" latinLnBrk="0" hangingPunct="1">
              <a:defRPr sz="900" kern="1200" cap="all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 defTabSz="685800">
              <a:defRPr/>
            </a:pPr>
            <a:endParaRPr lang="en-US" sz="675" dirty="0">
              <a:ln>
                <a:solidFill>
                  <a:srgbClr val="47176C"/>
                </a:solidFill>
              </a:ln>
              <a:solidFill>
                <a:srgbClr val="46166B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2907126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Başlık 1"/>
          <p:cNvSpPr>
            <a:spLocks noGrp="1"/>
          </p:cNvSpPr>
          <p:nvPr>
            <p:ph type="title"/>
          </p:nvPr>
        </p:nvSpPr>
        <p:spPr>
          <a:xfrm>
            <a:off x="476715" y="1328476"/>
            <a:ext cx="8137603" cy="686099"/>
          </a:xfrm>
        </p:spPr>
        <p:txBody>
          <a:bodyPr anchor="t">
            <a:normAutofit/>
          </a:bodyPr>
          <a:lstStyle/>
          <a:p>
            <a:pPr algn="ctr"/>
            <a:r>
              <a:rPr lang="tr-TR" sz="2700" dirty="0" smtClean="0"/>
              <a:t>KAYNAKLAR</a:t>
            </a:r>
            <a:endParaRPr lang="tr-TR" sz="2700" dirty="0"/>
          </a:p>
        </p:txBody>
      </p:sp>
      <p:sp>
        <p:nvSpPr>
          <p:cNvPr id="9" name="İçerik Yer Tutucusu 2"/>
          <p:cNvSpPr>
            <a:spLocks noGrp="1"/>
          </p:cNvSpPr>
          <p:nvPr>
            <p:ph idx="1"/>
          </p:nvPr>
        </p:nvSpPr>
        <p:spPr>
          <a:xfrm>
            <a:off x="476714" y="1914548"/>
            <a:ext cx="8137603" cy="3373284"/>
          </a:xfrm>
        </p:spPr>
        <p:txBody>
          <a:bodyPr anchor="t">
            <a:noAutofit/>
          </a:bodyPr>
          <a:lstStyle/>
          <a:p>
            <a:pPr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tr-TR" sz="1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Sönmez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, A.K., 2001. Aile Dayanışması ve Kırsal Ekonomi: Orta Karadeniz Bölgesinde Fındık Üretimiyle Bağlantılı Aile Dayanışması Üzerine Niteliksel Bir İnceleme, Hacettepe Üniversitesi Edebiyat Fakültesi Dergisi, Cilt: 17, Sayı:1: 61-80.</a:t>
            </a:r>
          </a:p>
          <a:p>
            <a:pPr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Summers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, G.F., 1998. A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Sociological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Perspective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on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Rural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Studies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,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American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Journal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of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Agricultural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Economics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,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Vol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: 80(3):640-643.</a:t>
            </a:r>
          </a:p>
          <a:p>
            <a:pPr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Tanrıvermiş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, H.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and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Bülbül, M., 2007.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The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Role of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Agriculture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in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Turkish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Economy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at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the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Beginning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of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the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European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Union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Accession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Negotiations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,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Journal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of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Applied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Sciences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, Vol:7(4):612-625.</a:t>
            </a:r>
          </a:p>
          <a:p>
            <a:pPr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Tanrıvermiş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, H.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and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Şanlı, H., 2007. A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Research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on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the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Impacts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of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Tourism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on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Rural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Household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Income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and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Farm Enterprises: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The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Case of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the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Nevşehir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Province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of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Turkey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,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Journal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of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Agriculture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and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Rural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Development in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the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Tropics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and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Subtropics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(JARTS), Vol:108 (2): 171-191, Germany.</a:t>
            </a:r>
          </a:p>
          <a:p>
            <a:pPr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Tanrıvermiş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, H., 2006. Tarımda Sosyal Politikalar, İçinde: Türkiye’de Tarım,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Eds:F.Yavuz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, Tarım ve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Köyişleri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Bakanlığı Strateji Geliştirme Başkanlığı, Ankara, s.95-120.</a:t>
            </a:r>
          </a:p>
          <a:p>
            <a:pPr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Van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Kooten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, G.C., 1993. Land Resource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Economics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and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Sustainable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Development: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Economic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Policies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and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the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Common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Good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, UBC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Press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,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Vancouver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,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Canada</a:t>
            </a:r>
            <a:r>
              <a:rPr lang="tr-TR" sz="1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.</a:t>
            </a:r>
            <a:endParaRPr lang="tr-TR" sz="14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0" name="Altbilgi Yer Tutucusu 1">
            <a:extLst>
              <a:ext uri="{FF2B5EF4-FFF2-40B4-BE49-F238E27FC236}">
                <a16:creationId xmlns="" xmlns:a16="http://schemas.microsoft.com/office/drawing/2014/main" id="{917AA11E-018B-4122-BA0E-4A0C8B648A89}"/>
              </a:ext>
            </a:extLst>
          </p:cNvPr>
          <p:cNvSpPr txBox="1">
            <a:spLocks/>
          </p:cNvSpPr>
          <p:nvPr/>
        </p:nvSpPr>
        <p:spPr>
          <a:xfrm>
            <a:off x="5049348" y="5592104"/>
            <a:ext cx="3783746" cy="229001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defPPr>
              <a:defRPr lang="tr-TR"/>
            </a:defPPr>
            <a:lvl1pPr marL="0" algn="ctr" defTabSz="914400" rtl="0" eaLnBrk="1" latinLnBrk="0" hangingPunct="1">
              <a:defRPr sz="900" kern="1200" cap="all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 defTabSz="685800">
              <a:defRPr/>
            </a:pPr>
            <a:endParaRPr lang="en-US" sz="675" dirty="0">
              <a:ln>
                <a:solidFill>
                  <a:srgbClr val="47176C"/>
                </a:solidFill>
              </a:ln>
              <a:solidFill>
                <a:srgbClr val="46166B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1055550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Başlık 1"/>
          <p:cNvSpPr>
            <a:spLocks noGrp="1"/>
          </p:cNvSpPr>
          <p:nvPr>
            <p:ph type="title"/>
          </p:nvPr>
        </p:nvSpPr>
        <p:spPr>
          <a:xfrm>
            <a:off x="476715" y="1328476"/>
            <a:ext cx="8137603" cy="686099"/>
          </a:xfrm>
        </p:spPr>
        <p:txBody>
          <a:bodyPr anchor="t">
            <a:normAutofit/>
          </a:bodyPr>
          <a:lstStyle/>
          <a:p>
            <a:pPr algn="ctr"/>
            <a:r>
              <a:rPr lang="tr-TR" sz="2700" dirty="0" smtClean="0"/>
              <a:t>KAYNAKLAR</a:t>
            </a:r>
            <a:endParaRPr lang="tr-TR" sz="2700" dirty="0"/>
          </a:p>
        </p:txBody>
      </p:sp>
      <p:sp>
        <p:nvSpPr>
          <p:cNvPr id="9" name="İçerik Yer Tutucusu 2"/>
          <p:cNvSpPr>
            <a:spLocks noGrp="1"/>
          </p:cNvSpPr>
          <p:nvPr>
            <p:ph idx="1"/>
          </p:nvPr>
        </p:nvSpPr>
        <p:spPr>
          <a:xfrm>
            <a:off x="476714" y="1914548"/>
            <a:ext cx="8137603" cy="3373284"/>
          </a:xfrm>
        </p:spPr>
        <p:txBody>
          <a:bodyPr anchor="t">
            <a:noAutofit/>
          </a:bodyPr>
          <a:lstStyle/>
          <a:p>
            <a:pPr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tr-TR" sz="14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Weber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, B., 1998.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Crossing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the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Next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Meridian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: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The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Economics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of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Rural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-Urban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Interdependence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,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Institutions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and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Income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Distribution in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the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American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West,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Journal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of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Agricultural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and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Resource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Economics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,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Vol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: 23(1):1-11.</a:t>
            </a:r>
          </a:p>
          <a:p>
            <a:pPr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Woolcott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, M., 1998.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Social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Capital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and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Economic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Development: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Toward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a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Theoretical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Synthesis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and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policy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Framework,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Theory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and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Society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, Vol:27:151-208.</a:t>
            </a:r>
            <a:endParaRPr lang="tr-TR" sz="12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0" name="Altbilgi Yer Tutucusu 1">
            <a:extLst>
              <a:ext uri="{FF2B5EF4-FFF2-40B4-BE49-F238E27FC236}">
                <a16:creationId xmlns="" xmlns:a16="http://schemas.microsoft.com/office/drawing/2014/main" id="{917AA11E-018B-4122-BA0E-4A0C8B648A89}"/>
              </a:ext>
            </a:extLst>
          </p:cNvPr>
          <p:cNvSpPr txBox="1">
            <a:spLocks/>
          </p:cNvSpPr>
          <p:nvPr/>
        </p:nvSpPr>
        <p:spPr>
          <a:xfrm>
            <a:off x="5049348" y="5592104"/>
            <a:ext cx="3783746" cy="229001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defPPr>
              <a:defRPr lang="tr-TR"/>
            </a:defPPr>
            <a:lvl1pPr marL="0" algn="ctr" defTabSz="914400" rtl="0" eaLnBrk="1" latinLnBrk="0" hangingPunct="1">
              <a:defRPr sz="900" kern="1200" cap="all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 defTabSz="685800">
              <a:defRPr/>
            </a:pPr>
            <a:endParaRPr lang="en-US" sz="675" dirty="0">
              <a:ln>
                <a:solidFill>
                  <a:srgbClr val="47176C"/>
                </a:solidFill>
              </a:ln>
              <a:solidFill>
                <a:srgbClr val="46166B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40824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Başlık 1"/>
          <p:cNvSpPr>
            <a:spLocks noGrp="1"/>
          </p:cNvSpPr>
          <p:nvPr>
            <p:ph type="title"/>
          </p:nvPr>
        </p:nvSpPr>
        <p:spPr>
          <a:xfrm>
            <a:off x="476715" y="1328476"/>
            <a:ext cx="8137603" cy="686099"/>
          </a:xfrm>
        </p:spPr>
        <p:txBody>
          <a:bodyPr anchor="t">
            <a:normAutofit/>
          </a:bodyPr>
          <a:lstStyle/>
          <a:p>
            <a:pPr algn="ctr"/>
            <a:r>
              <a:rPr lang="tr-TR" sz="2400" dirty="0"/>
              <a:t>Cumhuriyet Döneminde Arazi-İnsan İlişkileri</a:t>
            </a:r>
          </a:p>
        </p:txBody>
      </p:sp>
      <p:sp>
        <p:nvSpPr>
          <p:cNvPr id="9" name="İçerik Yer Tutucusu 2"/>
          <p:cNvSpPr>
            <a:spLocks noGrp="1"/>
          </p:cNvSpPr>
          <p:nvPr>
            <p:ph idx="1"/>
          </p:nvPr>
        </p:nvSpPr>
        <p:spPr>
          <a:xfrm>
            <a:off x="782857" y="2014575"/>
            <a:ext cx="7520222" cy="3373284"/>
          </a:xfrm>
        </p:spPr>
        <p:txBody>
          <a:bodyPr anchor="t">
            <a:noAutofit/>
          </a:bodyPr>
          <a:lstStyle/>
          <a:p>
            <a:pPr marL="0" indent="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1600" dirty="0"/>
              <a:t>1955 yılında yapılan değişiklik sonucu kanun sadece devlet arazilerini dağıtılacak arazi “</a:t>
            </a:r>
            <a:r>
              <a:rPr lang="tr-TR" sz="1600" dirty="0" err="1"/>
              <a:t>rezerv”i</a:t>
            </a:r>
            <a:r>
              <a:rPr lang="tr-TR" sz="1600" dirty="0"/>
              <a:t> olarak gören bir kimlik aldı.</a:t>
            </a:r>
          </a:p>
          <a:p>
            <a:pPr marL="0" indent="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1600" dirty="0"/>
              <a:t>Kanunun yürürlükte kaldığı 28 yıl içinde köylüye dağıtılan 2,2 milyon hektar arazinin, ancak 5,4 bin hektarı yani takriben % 4’ü özel mülklere ait olup kamulaştırılan arazidir. Vakıflar, Özel İdareler ve Ziraat Bankası’ndan 13.200 hektar arazi kamulaştırılmıştır. </a:t>
            </a:r>
          </a:p>
          <a:p>
            <a:pPr marL="0" indent="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1600" dirty="0"/>
              <a:t>Kalan kısmı ise Hazine arazisinden dağıtılan arazilerdir. Buna göre 1945 Çiftçiyi Topraklandırma Kanunu’nun özel mülklerle ilgili maddesi hemen hemen hiç uygulanmamıştır.</a:t>
            </a:r>
          </a:p>
        </p:txBody>
      </p:sp>
      <p:sp>
        <p:nvSpPr>
          <p:cNvPr id="10" name="Altbilgi Yer Tutucusu 1">
            <a:extLst>
              <a:ext uri="{FF2B5EF4-FFF2-40B4-BE49-F238E27FC236}">
                <a16:creationId xmlns="" xmlns:a16="http://schemas.microsoft.com/office/drawing/2014/main" id="{22AC0D7D-7B93-461E-AE97-BCB002CCBE9C}"/>
              </a:ext>
            </a:extLst>
          </p:cNvPr>
          <p:cNvSpPr txBox="1">
            <a:spLocks/>
          </p:cNvSpPr>
          <p:nvPr/>
        </p:nvSpPr>
        <p:spPr>
          <a:xfrm>
            <a:off x="5049348" y="5592104"/>
            <a:ext cx="3783746" cy="229001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defPPr>
              <a:defRPr lang="tr-TR"/>
            </a:defPPr>
            <a:lvl1pPr marL="0" algn="ctr" defTabSz="914400" rtl="0" eaLnBrk="1" latinLnBrk="0" hangingPunct="1">
              <a:defRPr sz="900" kern="1200" cap="all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 defTabSz="685800">
              <a:defRPr/>
            </a:pPr>
            <a:endParaRPr lang="en-US" sz="675" dirty="0">
              <a:ln>
                <a:solidFill>
                  <a:srgbClr val="47176C"/>
                </a:solidFill>
              </a:ln>
              <a:solidFill>
                <a:srgbClr val="46166B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59529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Başlık 1"/>
          <p:cNvSpPr>
            <a:spLocks noGrp="1"/>
          </p:cNvSpPr>
          <p:nvPr>
            <p:ph type="title"/>
          </p:nvPr>
        </p:nvSpPr>
        <p:spPr>
          <a:xfrm>
            <a:off x="476715" y="1328476"/>
            <a:ext cx="8137603" cy="686099"/>
          </a:xfrm>
        </p:spPr>
        <p:txBody>
          <a:bodyPr anchor="t">
            <a:normAutofit/>
          </a:bodyPr>
          <a:lstStyle/>
          <a:p>
            <a:pPr algn="ctr"/>
            <a:r>
              <a:rPr lang="tr-TR" sz="2400" dirty="0"/>
              <a:t>Cumhuriyet Döneminde Arazi-İnsan İlişkileri</a:t>
            </a:r>
          </a:p>
        </p:txBody>
      </p:sp>
      <p:sp>
        <p:nvSpPr>
          <p:cNvPr id="9" name="İçerik Yer Tutucusu 2"/>
          <p:cNvSpPr>
            <a:spLocks noGrp="1"/>
          </p:cNvSpPr>
          <p:nvPr>
            <p:ph idx="1"/>
          </p:nvPr>
        </p:nvSpPr>
        <p:spPr>
          <a:xfrm>
            <a:off x="782857" y="1905545"/>
            <a:ext cx="7520222" cy="3382287"/>
          </a:xfrm>
        </p:spPr>
        <p:txBody>
          <a:bodyPr anchor="t">
            <a:noAutofit/>
          </a:bodyPr>
          <a:lstStyle/>
          <a:p>
            <a:pPr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1600" dirty="0"/>
              <a:t>Arazi dağıtılan aile sayısı 432.117’dir ve aile başına dağıtılan arazi ortalama 51,6 dönümdür. Bu rakamlara bakılarak, bu dönemde Hazine arazilerinin arazisiz köylülere dağıtıldığı yolunda bir sonuç çıkarmak güçtür.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1600" dirty="0"/>
              <a:t>Çünkü, dağıtılan bu arazilerin büyük kısmı kıraç mera arazisidir. Diğer yandan arazi dağıtılan bu ailelerden, üretim araçları eksik olanlara, sermaye (kuruluş, onarım </a:t>
            </a:r>
            <a:r>
              <a:rPr lang="es-ES" sz="1600" dirty="0"/>
              <a:t>ve çevirme sermayesi) ile canlı ve cansız demirbaş</a:t>
            </a:r>
            <a:r>
              <a:rPr lang="tr-TR" sz="1600" dirty="0"/>
              <a:t> yeteri kadar verilememiştir. 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1600" dirty="0"/>
              <a:t>Bu nedenle, dağıtılan bu arazileri alanlar, söz konusu arazileri işleme yerine kiracı ya da ortakçılara vermişler bazen de büsbütün elden çıkarmışlardır.</a:t>
            </a:r>
            <a:endParaRPr lang="tr-TR" sz="1400" dirty="0"/>
          </a:p>
        </p:txBody>
      </p:sp>
      <p:sp>
        <p:nvSpPr>
          <p:cNvPr id="10" name="Altbilgi Yer Tutucusu 1">
            <a:extLst>
              <a:ext uri="{FF2B5EF4-FFF2-40B4-BE49-F238E27FC236}">
                <a16:creationId xmlns="" xmlns:a16="http://schemas.microsoft.com/office/drawing/2014/main" id="{BAD62E81-7D5B-438D-AF14-547C8896B034}"/>
              </a:ext>
            </a:extLst>
          </p:cNvPr>
          <p:cNvSpPr txBox="1">
            <a:spLocks/>
          </p:cNvSpPr>
          <p:nvPr/>
        </p:nvSpPr>
        <p:spPr>
          <a:xfrm>
            <a:off x="5049348" y="5592104"/>
            <a:ext cx="3783746" cy="229001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defPPr>
              <a:defRPr lang="tr-TR"/>
            </a:defPPr>
            <a:lvl1pPr marL="0" algn="ctr" defTabSz="914400" rtl="0" eaLnBrk="1" latinLnBrk="0" hangingPunct="1">
              <a:defRPr sz="900" kern="1200" cap="all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 defTabSz="685800">
              <a:defRPr/>
            </a:pPr>
            <a:endParaRPr lang="en-US" sz="675" dirty="0">
              <a:ln>
                <a:solidFill>
                  <a:srgbClr val="47176C"/>
                </a:solidFill>
              </a:ln>
              <a:solidFill>
                <a:srgbClr val="46166B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61825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Başlık 1"/>
          <p:cNvSpPr>
            <a:spLocks noGrp="1"/>
          </p:cNvSpPr>
          <p:nvPr>
            <p:ph type="title"/>
          </p:nvPr>
        </p:nvSpPr>
        <p:spPr>
          <a:xfrm>
            <a:off x="476715" y="1328476"/>
            <a:ext cx="8137603" cy="686099"/>
          </a:xfrm>
        </p:spPr>
        <p:txBody>
          <a:bodyPr anchor="t">
            <a:normAutofit/>
          </a:bodyPr>
          <a:lstStyle/>
          <a:p>
            <a:pPr algn="ctr"/>
            <a:r>
              <a:rPr lang="tr-TR" sz="2700" dirty="0"/>
              <a:t>Cumhuriyet Döneminde Arazi-İnsan İlişkileri</a:t>
            </a:r>
          </a:p>
        </p:txBody>
      </p:sp>
      <p:sp>
        <p:nvSpPr>
          <p:cNvPr id="9" name="İçerik Yer Tutucusu 2"/>
          <p:cNvSpPr>
            <a:spLocks noGrp="1"/>
          </p:cNvSpPr>
          <p:nvPr>
            <p:ph idx="1"/>
          </p:nvPr>
        </p:nvSpPr>
        <p:spPr>
          <a:xfrm>
            <a:off x="782857" y="1905545"/>
            <a:ext cx="7520222" cy="3382287"/>
          </a:xfrm>
        </p:spPr>
        <p:txBody>
          <a:bodyPr anchor="t">
            <a:noAutofit/>
          </a:bodyPr>
          <a:lstStyle/>
          <a:p>
            <a:pPr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1800" dirty="0"/>
              <a:t>1950-1970 döneminde ekilen arazilerin genişliği 14,5 milyon hektardan 27,5 milyon hektara yükselmiş, bir başka deyişle bu arazilerin genişliği aşağı yukarı iki katına çıkmıştır.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1800" dirty="0"/>
              <a:t>Bu dönem boyunca ekilişe açılan arazi 13 milyon hektara yükselirken, 1945 Ç.T.K. çerçevesinde köylüye dağıtılan arazi sadece 2,2 milyon hektardır.</a:t>
            </a:r>
          </a:p>
        </p:txBody>
      </p:sp>
      <p:sp>
        <p:nvSpPr>
          <p:cNvPr id="10" name="Altbilgi Yer Tutucusu 1">
            <a:extLst>
              <a:ext uri="{FF2B5EF4-FFF2-40B4-BE49-F238E27FC236}">
                <a16:creationId xmlns="" xmlns:a16="http://schemas.microsoft.com/office/drawing/2014/main" id="{15663D70-5C42-409C-8A14-CF658950AC2F}"/>
              </a:ext>
            </a:extLst>
          </p:cNvPr>
          <p:cNvSpPr txBox="1">
            <a:spLocks/>
          </p:cNvSpPr>
          <p:nvPr/>
        </p:nvSpPr>
        <p:spPr>
          <a:xfrm>
            <a:off x="5049348" y="5592104"/>
            <a:ext cx="3783746" cy="229001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defPPr>
              <a:defRPr lang="tr-TR"/>
            </a:defPPr>
            <a:lvl1pPr marL="0" algn="ctr" defTabSz="914400" rtl="0" eaLnBrk="1" latinLnBrk="0" hangingPunct="1">
              <a:defRPr sz="900" kern="1200" cap="all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 defTabSz="685800">
              <a:defRPr/>
            </a:pPr>
            <a:endParaRPr lang="en-US" sz="675" dirty="0">
              <a:ln>
                <a:solidFill>
                  <a:srgbClr val="47176C"/>
                </a:solidFill>
              </a:ln>
              <a:solidFill>
                <a:srgbClr val="46166B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544907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Başlık 1"/>
          <p:cNvSpPr>
            <a:spLocks noGrp="1"/>
          </p:cNvSpPr>
          <p:nvPr>
            <p:ph type="title"/>
          </p:nvPr>
        </p:nvSpPr>
        <p:spPr>
          <a:xfrm>
            <a:off x="476715" y="1328476"/>
            <a:ext cx="8137603" cy="686099"/>
          </a:xfrm>
        </p:spPr>
        <p:txBody>
          <a:bodyPr anchor="t">
            <a:normAutofit/>
          </a:bodyPr>
          <a:lstStyle/>
          <a:p>
            <a:pPr algn="ctr"/>
            <a:r>
              <a:rPr lang="tr-TR" sz="2700" dirty="0"/>
              <a:t>Cumhuriyet Döneminde Arazi-İnsan İlişkileri</a:t>
            </a:r>
          </a:p>
        </p:txBody>
      </p:sp>
      <p:sp>
        <p:nvSpPr>
          <p:cNvPr id="9" name="İçerik Yer Tutucusu 2"/>
          <p:cNvSpPr>
            <a:spLocks noGrp="1"/>
          </p:cNvSpPr>
          <p:nvPr>
            <p:ph idx="1"/>
          </p:nvPr>
        </p:nvSpPr>
        <p:spPr>
          <a:xfrm>
            <a:off x="782857" y="1905545"/>
            <a:ext cx="7520222" cy="3382287"/>
          </a:xfrm>
        </p:spPr>
        <p:txBody>
          <a:bodyPr anchor="t">
            <a:noAutofit/>
          </a:bodyPr>
          <a:lstStyle/>
          <a:p>
            <a:pPr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1600" dirty="0"/>
              <a:t>1950-70 döneminde ekilişe açılan arazilerin % 17’si devletçe arazisizlere dağıtılan hazine arazisi ve kalanı hazine arazilerinden gasp edilen arazilerdir. Bu gaspı yapanlar traktöre sahip olan büyük çiftçi aileleridir. 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1600" dirty="0"/>
              <a:t>Böylece 1945’de tarım arazisinin adaletsiz dağılımını düzeltmek için çıkarılan Çiftçiyi Topraklandırma Kanunu istenildiği gibi uygulanamadığı gibi, bu kanunla dağıtılan arazilerin 6 katından fazlası, büyük arazi sahiplerince hazine arazilerinden çalınarak üretime açılmış ve sonuç olarak arazi dağılımındaki adaletsizlik daha da artmıştır.</a:t>
            </a:r>
            <a:endParaRPr lang="tr-TR" sz="1400" dirty="0"/>
          </a:p>
        </p:txBody>
      </p:sp>
      <p:sp>
        <p:nvSpPr>
          <p:cNvPr id="10" name="Altbilgi Yer Tutucusu 1">
            <a:extLst>
              <a:ext uri="{FF2B5EF4-FFF2-40B4-BE49-F238E27FC236}">
                <a16:creationId xmlns="" xmlns:a16="http://schemas.microsoft.com/office/drawing/2014/main" id="{EE786F3E-1177-4A5C-A806-90C6639EBFD6}"/>
              </a:ext>
            </a:extLst>
          </p:cNvPr>
          <p:cNvSpPr txBox="1">
            <a:spLocks/>
          </p:cNvSpPr>
          <p:nvPr/>
        </p:nvSpPr>
        <p:spPr>
          <a:xfrm>
            <a:off x="5049348" y="5592104"/>
            <a:ext cx="3783746" cy="229001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defPPr>
              <a:defRPr lang="tr-TR"/>
            </a:defPPr>
            <a:lvl1pPr marL="0" algn="ctr" defTabSz="914400" rtl="0" eaLnBrk="1" latinLnBrk="0" hangingPunct="1">
              <a:defRPr sz="900" kern="1200" cap="all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 defTabSz="685800">
              <a:defRPr/>
            </a:pPr>
            <a:endParaRPr lang="en-US" sz="675" dirty="0">
              <a:ln>
                <a:solidFill>
                  <a:srgbClr val="47176C"/>
                </a:solidFill>
              </a:ln>
              <a:solidFill>
                <a:srgbClr val="46166B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991208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Başlık 1"/>
          <p:cNvSpPr>
            <a:spLocks noGrp="1"/>
          </p:cNvSpPr>
          <p:nvPr>
            <p:ph type="title"/>
          </p:nvPr>
        </p:nvSpPr>
        <p:spPr>
          <a:xfrm>
            <a:off x="476715" y="1328476"/>
            <a:ext cx="8137603" cy="686099"/>
          </a:xfrm>
        </p:spPr>
        <p:txBody>
          <a:bodyPr anchor="t">
            <a:normAutofit/>
          </a:bodyPr>
          <a:lstStyle/>
          <a:p>
            <a:pPr algn="ctr"/>
            <a:r>
              <a:rPr lang="tr-TR" sz="2700" dirty="0"/>
              <a:t>Cumhuriyet Döneminde Arazi-İnsan İlişkileri</a:t>
            </a:r>
          </a:p>
        </p:txBody>
      </p:sp>
      <p:sp>
        <p:nvSpPr>
          <p:cNvPr id="9" name="İçerik Yer Tutucusu 2"/>
          <p:cNvSpPr>
            <a:spLocks noGrp="1"/>
          </p:cNvSpPr>
          <p:nvPr>
            <p:ph idx="1"/>
          </p:nvPr>
        </p:nvSpPr>
        <p:spPr>
          <a:xfrm>
            <a:off x="782857" y="1905545"/>
            <a:ext cx="7520222" cy="3594990"/>
          </a:xfrm>
        </p:spPr>
        <p:txBody>
          <a:bodyPr anchor="t">
            <a:noAutofit/>
          </a:bodyPr>
          <a:lstStyle/>
          <a:p>
            <a:pPr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s-ES" sz="1600" b="1" dirty="0"/>
              <a:t>1973 Tarih ve 1757 Sayılı Arazi ve Tarım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1600" b="1" dirty="0"/>
              <a:t>Reformu Kanunu: </a:t>
            </a:r>
            <a:r>
              <a:rPr lang="tr-TR" sz="1600" dirty="0"/>
              <a:t>1945 Çiftçiyi Topraklandırma Kanunu’ndan sonra 1973 yılında Arazi ve Tarım Reformu Kanunu çıkarıldı ve bu kanun 1977 yılında Anayasa Mahkemesi tarafından iptal edildi ve 1978 yılında yürürlükten kalktı.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1600" dirty="0"/>
              <a:t> Beş yıl sonra yürürlükten kalkmıştır.</a:t>
            </a:r>
            <a:endParaRPr lang="tr-TR" sz="1400" dirty="0"/>
          </a:p>
        </p:txBody>
      </p:sp>
      <p:sp>
        <p:nvSpPr>
          <p:cNvPr id="10" name="Altbilgi Yer Tutucusu 1">
            <a:extLst>
              <a:ext uri="{FF2B5EF4-FFF2-40B4-BE49-F238E27FC236}">
                <a16:creationId xmlns="" xmlns:a16="http://schemas.microsoft.com/office/drawing/2014/main" id="{48B37EE2-C510-4A5D-94D7-FCC06C83B954}"/>
              </a:ext>
            </a:extLst>
          </p:cNvPr>
          <p:cNvSpPr txBox="1">
            <a:spLocks/>
          </p:cNvSpPr>
          <p:nvPr/>
        </p:nvSpPr>
        <p:spPr>
          <a:xfrm>
            <a:off x="5049348" y="5592104"/>
            <a:ext cx="3783746" cy="229001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defPPr>
              <a:defRPr lang="tr-TR"/>
            </a:defPPr>
            <a:lvl1pPr marL="0" algn="ctr" defTabSz="914400" rtl="0" eaLnBrk="1" latinLnBrk="0" hangingPunct="1">
              <a:defRPr sz="900" kern="1200" cap="all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 defTabSz="685800">
              <a:defRPr/>
            </a:pPr>
            <a:endParaRPr lang="en-US" sz="675" dirty="0">
              <a:ln>
                <a:solidFill>
                  <a:srgbClr val="47176C"/>
                </a:solidFill>
              </a:ln>
              <a:solidFill>
                <a:srgbClr val="46166B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76984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Başlık 1"/>
          <p:cNvSpPr>
            <a:spLocks noGrp="1"/>
          </p:cNvSpPr>
          <p:nvPr>
            <p:ph type="title"/>
          </p:nvPr>
        </p:nvSpPr>
        <p:spPr>
          <a:xfrm>
            <a:off x="476715" y="1328476"/>
            <a:ext cx="8137603" cy="686099"/>
          </a:xfrm>
        </p:spPr>
        <p:txBody>
          <a:bodyPr anchor="t">
            <a:normAutofit/>
          </a:bodyPr>
          <a:lstStyle/>
          <a:p>
            <a:pPr algn="ctr"/>
            <a:r>
              <a:rPr lang="tr-TR" sz="2700" dirty="0"/>
              <a:t>Cumhuriyet Döneminde Arazi-İnsan İlişkileri</a:t>
            </a:r>
          </a:p>
        </p:txBody>
      </p:sp>
      <p:sp>
        <p:nvSpPr>
          <p:cNvPr id="9" name="İçerik Yer Tutucusu 2"/>
          <p:cNvSpPr>
            <a:spLocks noGrp="1"/>
          </p:cNvSpPr>
          <p:nvPr>
            <p:ph idx="1"/>
          </p:nvPr>
        </p:nvSpPr>
        <p:spPr>
          <a:xfrm>
            <a:off x="782857" y="1905545"/>
            <a:ext cx="7520222" cy="3686559"/>
          </a:xfrm>
        </p:spPr>
        <p:txBody>
          <a:bodyPr anchor="t">
            <a:noAutofit/>
          </a:bodyPr>
          <a:lstStyle/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1500" dirty="0"/>
              <a:t>1950’lere doğru başlayan makineleşme hareketi hem devlet arazilerinin büyük mülk sahipleri tarafından gasp edilmesi, hem de ortakçı, yarıcı statüsünde o zamana dek büyük mülkleri işleyen tarımcıların işsiz kalması sonucunu doğurmuştur.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1500" dirty="0"/>
              <a:t>950 tarım sayımı sonuçlarına göre tarımda çalışan nüfusun % 17’s araziye sahip değilken (ortakçı, yarıcı, kiracı ya da işçi durumunda iken), aynı oran 1960 </a:t>
            </a:r>
            <a:r>
              <a:rPr lang="tr-TR" sz="1500" dirty="0" err="1"/>
              <a:t>yılnda</a:t>
            </a:r>
            <a:r>
              <a:rPr lang="tr-TR" sz="1500" dirty="0"/>
              <a:t> yapılan Köy Envanter Etüdüne göre % 32’ye yükselmiştir</a:t>
            </a:r>
          </a:p>
          <a:p>
            <a:pPr>
              <a:spcBef>
                <a:spcPts val="450"/>
              </a:spcBef>
              <a:buFont typeface="Wingdings" panose="05000000000000000000" pitchFamily="2" charset="2"/>
              <a:buChar char="Ø"/>
            </a:pPr>
            <a:endParaRPr lang="tr-TR" sz="1500" dirty="0"/>
          </a:p>
          <a:p>
            <a:pPr>
              <a:spcBef>
                <a:spcPts val="450"/>
              </a:spcBef>
              <a:buFont typeface="Wingdings" panose="05000000000000000000" pitchFamily="2" charset="2"/>
              <a:buChar char="Ø"/>
            </a:pPr>
            <a:endParaRPr lang="tr-TR" sz="1500" dirty="0"/>
          </a:p>
          <a:p>
            <a:pPr>
              <a:spcBef>
                <a:spcPts val="450"/>
              </a:spcBef>
              <a:buFont typeface="Wingdings" panose="05000000000000000000" pitchFamily="2" charset="2"/>
              <a:buChar char="Ø"/>
            </a:pPr>
            <a:endParaRPr lang="tr-TR" sz="1500" dirty="0"/>
          </a:p>
          <a:p>
            <a:pPr>
              <a:buFont typeface="Wingdings" panose="05000000000000000000" pitchFamily="2" charset="2"/>
              <a:buChar char="Ø"/>
            </a:pPr>
            <a:endParaRPr lang="tr-TR" sz="1350" dirty="0"/>
          </a:p>
        </p:txBody>
      </p:sp>
      <p:sp>
        <p:nvSpPr>
          <p:cNvPr id="10" name="Altbilgi Yer Tutucusu 1">
            <a:extLst>
              <a:ext uri="{FF2B5EF4-FFF2-40B4-BE49-F238E27FC236}">
                <a16:creationId xmlns="" xmlns:a16="http://schemas.microsoft.com/office/drawing/2014/main" id="{9CD6431B-E0D4-4D20-BB25-A1B0FC2B5698}"/>
              </a:ext>
            </a:extLst>
          </p:cNvPr>
          <p:cNvSpPr txBox="1">
            <a:spLocks/>
          </p:cNvSpPr>
          <p:nvPr/>
        </p:nvSpPr>
        <p:spPr>
          <a:xfrm>
            <a:off x="5049348" y="5592104"/>
            <a:ext cx="3783746" cy="229001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defPPr>
              <a:defRPr lang="tr-TR"/>
            </a:defPPr>
            <a:lvl1pPr marL="0" algn="ctr" defTabSz="914400" rtl="0" eaLnBrk="1" latinLnBrk="0" hangingPunct="1">
              <a:defRPr sz="900" kern="1200" cap="all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 defTabSz="685800">
              <a:defRPr/>
            </a:pPr>
            <a:endParaRPr lang="en-US" sz="675" dirty="0">
              <a:ln>
                <a:solidFill>
                  <a:srgbClr val="47176C"/>
                </a:solidFill>
              </a:ln>
              <a:solidFill>
                <a:srgbClr val="46166B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4548178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Başlık 1"/>
          <p:cNvSpPr>
            <a:spLocks noGrp="1"/>
          </p:cNvSpPr>
          <p:nvPr>
            <p:ph type="title"/>
          </p:nvPr>
        </p:nvSpPr>
        <p:spPr>
          <a:xfrm>
            <a:off x="476715" y="1328476"/>
            <a:ext cx="8137603" cy="686099"/>
          </a:xfrm>
        </p:spPr>
        <p:txBody>
          <a:bodyPr anchor="t">
            <a:normAutofit/>
          </a:bodyPr>
          <a:lstStyle/>
          <a:p>
            <a:pPr algn="ctr"/>
            <a:r>
              <a:rPr lang="tr-TR" sz="2700" dirty="0"/>
              <a:t>Cumhuriyet Döneminde Arazi-İnsan İlişkileri</a:t>
            </a:r>
          </a:p>
        </p:txBody>
      </p:sp>
      <p:sp>
        <p:nvSpPr>
          <p:cNvPr id="9" name="İçerik Yer Tutucusu 2"/>
          <p:cNvSpPr>
            <a:spLocks noGrp="1"/>
          </p:cNvSpPr>
          <p:nvPr>
            <p:ph idx="1"/>
          </p:nvPr>
        </p:nvSpPr>
        <p:spPr>
          <a:xfrm>
            <a:off x="782857" y="1905545"/>
            <a:ext cx="7520222" cy="3382287"/>
          </a:xfrm>
        </p:spPr>
        <p:txBody>
          <a:bodyPr anchor="t">
            <a:noAutofit/>
          </a:bodyPr>
          <a:lstStyle/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1500" dirty="0"/>
              <a:t>Arazi mülkiyet dağılımındaki adaletsizlik, olduğu gibi tarım sektöründeki gelir dağılımına yansımıştır. Medeni Kanunda tarımsal arazilerin parçalanmasını engelleyen bir hüküm olmadığından, tarımsal işletmelerin sahip olduğu arazi birden çok parçaya bölünmüştür. 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1500" dirty="0"/>
              <a:t>Örneğin 1970 rakamlarına göre işletme başına düşen ortalama arazi parça sayısı 5,4’dür. Bu ise zaman kaybına neden olmakta ve yeni üretim tekniklerinin uygulanmasını engellemektedir.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1500" dirty="0"/>
              <a:t>1950’lerden itibaren çok partili demokratik düzenle birlikte uygulanan destekleme fiyatı, vergi ve kredi politikaları, büyük tarımsal işletmeler lehine olmuştur.</a:t>
            </a:r>
            <a:endParaRPr lang="tr-TR" sz="900" b="1" dirty="0"/>
          </a:p>
        </p:txBody>
      </p:sp>
      <p:sp>
        <p:nvSpPr>
          <p:cNvPr id="10" name="Altbilgi Yer Tutucusu 1">
            <a:extLst>
              <a:ext uri="{FF2B5EF4-FFF2-40B4-BE49-F238E27FC236}">
                <a16:creationId xmlns="" xmlns:a16="http://schemas.microsoft.com/office/drawing/2014/main" id="{7876660F-7B9F-4F05-A5DA-F9AAF6DBB2C4}"/>
              </a:ext>
            </a:extLst>
          </p:cNvPr>
          <p:cNvSpPr txBox="1">
            <a:spLocks/>
          </p:cNvSpPr>
          <p:nvPr/>
        </p:nvSpPr>
        <p:spPr>
          <a:xfrm>
            <a:off x="5049348" y="5592104"/>
            <a:ext cx="3783746" cy="229001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defPPr>
              <a:defRPr lang="tr-TR"/>
            </a:defPPr>
            <a:lvl1pPr marL="0" algn="ctr" defTabSz="914400" rtl="0" eaLnBrk="1" latinLnBrk="0" hangingPunct="1">
              <a:defRPr sz="900" kern="1200" cap="all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 defTabSz="685800">
              <a:defRPr/>
            </a:pPr>
            <a:endParaRPr lang="en-US" sz="675" dirty="0">
              <a:ln>
                <a:solidFill>
                  <a:srgbClr val="47176C"/>
                </a:solidFill>
              </a:ln>
              <a:solidFill>
                <a:srgbClr val="46166B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7696087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Başlık 1"/>
          <p:cNvSpPr>
            <a:spLocks noGrp="1"/>
          </p:cNvSpPr>
          <p:nvPr>
            <p:ph type="title"/>
          </p:nvPr>
        </p:nvSpPr>
        <p:spPr>
          <a:xfrm>
            <a:off x="476715" y="1328476"/>
            <a:ext cx="8137603" cy="686099"/>
          </a:xfrm>
        </p:spPr>
        <p:txBody>
          <a:bodyPr anchor="t">
            <a:normAutofit/>
          </a:bodyPr>
          <a:lstStyle/>
          <a:p>
            <a:pPr algn="ctr"/>
            <a:r>
              <a:rPr lang="tr-TR" sz="2700" dirty="0" smtClean="0"/>
              <a:t>KAYNAKLAR</a:t>
            </a:r>
            <a:endParaRPr lang="tr-TR" sz="2700" dirty="0"/>
          </a:p>
        </p:txBody>
      </p:sp>
      <p:sp>
        <p:nvSpPr>
          <p:cNvPr id="9" name="İçerik Yer Tutucusu 2"/>
          <p:cNvSpPr>
            <a:spLocks noGrp="1"/>
          </p:cNvSpPr>
          <p:nvPr>
            <p:ph idx="1"/>
          </p:nvPr>
        </p:nvSpPr>
        <p:spPr>
          <a:xfrm>
            <a:off x="476714" y="1914548"/>
            <a:ext cx="8137603" cy="3373284"/>
          </a:xfrm>
        </p:spPr>
        <p:txBody>
          <a:bodyPr anchor="t">
            <a:noAutofit/>
          </a:bodyPr>
          <a:lstStyle/>
          <a:p>
            <a:pPr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Açıl, A.F. ve Demirci, R., 1984. Tarım Ekonomisi Dersleri, A.Ü. Ziraat Fakültesi Yayınları No:880, Ankara.</a:t>
            </a:r>
          </a:p>
          <a:p>
            <a:pPr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Amos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, O. M.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Jr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. 1989. An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Inquiry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into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the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Causes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of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Increasing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Regional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Income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Inequality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in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the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United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States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,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Review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of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Regional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Studies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,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Vol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: 19-2:1-13.</a:t>
            </a:r>
          </a:p>
          <a:p>
            <a:pPr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Bağcı, Y., 1998. Toprak Ağalığı ve Kırsal Dönüşüm. Adıyaman İli Boztepe Köyü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Vak'a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İncelemesi, H.Ü. Sosyal Bilimler Enstitüsü Sosyoloji Anabilim Dalı Yüksek Lisans Tezi, Ankara.</a:t>
            </a:r>
          </a:p>
          <a:p>
            <a:pPr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Berkeley, H.,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Campbell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, D., Carter, C.,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Gamble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, B.,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Hibbs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, J., Lee, B.,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Meadowcroft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, J., Morris, J., North, R.D.,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Rickard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, S.,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Stockdale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, A. &amp;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Withrington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, P., 2005.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The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New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Rural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Economy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: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Change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,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Dynamism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and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Government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Policy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,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Institute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of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Economic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Affairs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,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London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, UK.</a:t>
            </a:r>
          </a:p>
          <a:p>
            <a:pPr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Cabus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, P.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and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Vanhaverbeke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, W., 2003.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The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Ecponomics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of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Rural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Areas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in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the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Proximity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of Urban Networks: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Evidence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from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Flanders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,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Tijdschrift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voor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Economische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en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Sociale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Geografie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,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Vol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: 94, No:2:230–245.</a:t>
            </a:r>
          </a:p>
          <a:p>
            <a:pPr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Castle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, E.N., 1990. A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Conceptual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Framework fort he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Study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of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Rural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Places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,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American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Journal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of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Agricultural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Economics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,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Vol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: (80)3:621-631.</a:t>
            </a:r>
          </a:p>
          <a:p>
            <a:pPr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Cinemre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, H.A., 1999. Tarım Ekonomisi, II. Baskı,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O.M.Ü.Ziraat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Fakültesi Ders Kitabı No:11, Samsun</a:t>
            </a:r>
            <a:r>
              <a:rPr lang="tr-TR" sz="1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.</a:t>
            </a:r>
            <a:endParaRPr lang="tr-TR" sz="14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0" name="Altbilgi Yer Tutucusu 1">
            <a:extLst>
              <a:ext uri="{FF2B5EF4-FFF2-40B4-BE49-F238E27FC236}">
                <a16:creationId xmlns="" xmlns:a16="http://schemas.microsoft.com/office/drawing/2014/main" id="{917AA11E-018B-4122-BA0E-4A0C8B648A89}"/>
              </a:ext>
            </a:extLst>
          </p:cNvPr>
          <p:cNvSpPr txBox="1">
            <a:spLocks/>
          </p:cNvSpPr>
          <p:nvPr/>
        </p:nvSpPr>
        <p:spPr>
          <a:xfrm>
            <a:off x="5049348" y="5592104"/>
            <a:ext cx="3783746" cy="229001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defPPr>
              <a:defRPr lang="tr-TR"/>
            </a:defPPr>
            <a:lvl1pPr marL="0" algn="ctr" defTabSz="914400" rtl="0" eaLnBrk="1" latinLnBrk="0" hangingPunct="1">
              <a:defRPr sz="900" kern="1200" cap="all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 defTabSz="685800">
              <a:defRPr/>
            </a:pPr>
            <a:endParaRPr lang="en-US" sz="675" dirty="0">
              <a:ln>
                <a:solidFill>
                  <a:srgbClr val="47176C"/>
                </a:solidFill>
              </a:ln>
              <a:solidFill>
                <a:srgbClr val="46166B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4616922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konomi">
  <a:themeElements>
    <a:clrScheme name="Gazete kağıdı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Ofis Klasik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zete kağıdı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konomi" id="{14396F44-94C0-4BF2-8333-266569A57D02}" vid="{03703BF9-DFA0-42C9-89F9-C03DE1C4A071}"/>
    </a:ext>
  </a:extLst>
</a:theme>
</file>

<file path=ppt/theme/theme2.xml><?xml version="1.0" encoding="utf-8"?>
<a:theme xmlns:a="http://schemas.openxmlformats.org/drawingml/2006/main" name="1_Rics">
  <a:themeElements>
    <a:clrScheme name="NewsPrint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Ofis Klasik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NewsPrint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h.t.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h.t." id="{413A7544-DC64-4FD9-B67F-E82A6B382656}" vid="{2993C0EF-C761-423D-BA24-A50FC7959470}"/>
    </a:ext>
  </a:extLst>
</a:theme>
</file>

<file path=ppt/theme/theme4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ekonomi</Template>
  <TotalTime>12540</TotalTime>
  <Words>1544</Words>
  <Application>Microsoft Office PowerPoint</Application>
  <PresentationFormat>Ekran Gösterisi (4:3)</PresentationFormat>
  <Paragraphs>70</Paragraphs>
  <Slides>13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3</vt:i4>
      </vt:variant>
      <vt:variant>
        <vt:lpstr>Slayt Başlıkları</vt:lpstr>
      </vt:variant>
      <vt:variant>
        <vt:i4>13</vt:i4>
      </vt:variant>
    </vt:vector>
  </HeadingPairs>
  <TitlesOfParts>
    <vt:vector size="21" baseType="lpstr">
      <vt:lpstr>ＭＳ Ｐゴシック</vt:lpstr>
      <vt:lpstr>Arial</vt:lpstr>
      <vt:lpstr>Calibri</vt:lpstr>
      <vt:lpstr>Century Gothic</vt:lpstr>
      <vt:lpstr>Wingdings</vt:lpstr>
      <vt:lpstr>ekonomi</vt:lpstr>
      <vt:lpstr>1_Rics</vt:lpstr>
      <vt:lpstr>h.t.</vt:lpstr>
      <vt:lpstr>PowerPoint Sunusu</vt:lpstr>
      <vt:lpstr>Cumhuriyet Döneminde Arazi-İnsan İlişkileri</vt:lpstr>
      <vt:lpstr>Cumhuriyet Döneminde Arazi-İnsan İlişkileri</vt:lpstr>
      <vt:lpstr>Cumhuriyet Döneminde Arazi-İnsan İlişkileri</vt:lpstr>
      <vt:lpstr>Cumhuriyet Döneminde Arazi-İnsan İlişkileri</vt:lpstr>
      <vt:lpstr>Cumhuriyet Döneminde Arazi-İnsan İlişkileri</vt:lpstr>
      <vt:lpstr>Cumhuriyet Döneminde Arazi-İnsan İlişkileri</vt:lpstr>
      <vt:lpstr>Cumhuriyet Döneminde Arazi-İnsan İlişkileri</vt:lpstr>
      <vt:lpstr>KAYNAKLAR</vt:lpstr>
      <vt:lpstr>KAYNAKLAR</vt:lpstr>
      <vt:lpstr>KAYNAKLAR</vt:lpstr>
      <vt:lpstr>KAYNAKLAR</vt:lpstr>
      <vt:lpstr>KAYNAKLAR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ANKARA ÜNİVERSİTESİ UYGULAMALI BİLİMLER FAKÜLTESİ GAYRİMENKUL GELİŞTİRME VE YÖNETİMİ BÖLÜMÜ</dc:title>
  <dc:creator>sibel</dc:creator>
  <cp:lastModifiedBy>sinan güneş</cp:lastModifiedBy>
  <cp:revision>813</cp:revision>
  <cp:lastPrinted>2016-10-24T07:53:35Z</cp:lastPrinted>
  <dcterms:created xsi:type="dcterms:W3CDTF">2016-09-18T09:35:24Z</dcterms:created>
  <dcterms:modified xsi:type="dcterms:W3CDTF">2020-02-24T12:35:06Z</dcterms:modified>
</cp:coreProperties>
</file>