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7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2" r:id="rId13"/>
    <p:sldId id="1093" r:id="rId14"/>
    <p:sldId id="1094" r:id="rId15"/>
    <p:sldId id="1095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5FB67-13BD-4A07-A42B-F2DDB568A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43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ALİEFENDİOĞLU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8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8058"/>
            <a:ext cx="7843954" cy="345977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600" b="1" dirty="0"/>
          </a:p>
          <a:p>
            <a:pPr marL="0" indent="0" algn="ctr">
              <a:buNone/>
            </a:pPr>
            <a:r>
              <a:rPr lang="nn-NO" sz="3600" b="1" dirty="0"/>
              <a:t>GGY218 Kırsal Ekonomi ve</a:t>
            </a:r>
          </a:p>
          <a:p>
            <a:pPr marL="0" indent="0" algn="ctr">
              <a:buNone/>
            </a:pPr>
            <a:r>
              <a:rPr lang="nn-NO" sz="3600" b="1" dirty="0"/>
              <a:t>Kırsal Alan Yönetimi</a:t>
            </a:r>
            <a:endParaRPr lang="tr-TR" sz="1500" b="1" dirty="0"/>
          </a:p>
          <a:p>
            <a:pPr marL="0" indent="0" algn="ctr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sz="1350" b="1" smtClean="0"/>
              <a:t>Doç</a:t>
            </a:r>
            <a:r>
              <a:rPr lang="tr-TR" sz="1350" b="1" dirty="0"/>
              <a:t>. Dr. Yeşim </a:t>
            </a:r>
            <a:r>
              <a:rPr lang="tr-TR" sz="1350" b="1" dirty="0" smtClean="0"/>
              <a:t>TANRIVERMİŞ</a:t>
            </a:r>
            <a:endParaRPr lang="tr-TR" sz="1350" b="1" dirty="0"/>
          </a:p>
          <a:p>
            <a:pPr marL="0" indent="0" algn="ctr">
              <a:buNone/>
            </a:pPr>
            <a:r>
              <a:rPr lang="tr-TR" sz="1200" dirty="0"/>
              <a:t>Ankara Üniversitesi Uygulamalı Bilimler Fakültesi Gayrimenkul Geliştirme ve Yönetimi Bölümü</a:t>
            </a:r>
          </a:p>
        </p:txBody>
      </p:sp>
      <p:sp>
        <p:nvSpPr>
          <p:cNvPr id="14" name="Altbilgi Yer Tutucusu 1">
            <a:extLst>
              <a:ext uri="{FF2B5EF4-FFF2-40B4-BE49-F238E27FC236}">
                <a16:creationId xmlns="" xmlns:a16="http://schemas.microsoft.com/office/drawing/2014/main" id="{74B01E26-5ACC-4980-8CB4-3F4B63E84CBE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71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Deaton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 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Nelson, G.L., 1992.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Conceptual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Underpinnings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Analysis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Southern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Econonmics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Vol:24: 87-99.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Dinler, Z., 1996. Tarım Ekonomisi, Dördüncü Basım, Ekin Kitabevi Yayınları, Bursa.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Gönenç, S.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Measuring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Informal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Case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7(21):3138-3153.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Gürsoy, H., 2000. Kırsal Dönüşüm Sürecinde Meslekler ve Ekonomi. Ortaköy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Vak'a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Çalışması,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Hildreth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 J.,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Lipton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K.L.,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Clayton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K.C.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O'Connor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C.C.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1988.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Areas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Approaching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Twenty-first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Century, Iowa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İnan, İ.H., 1998. Tarım Ekonomisi ve İşletmeciliği, 5. Baskı, Tekirdağ.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Jensen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Johnson, G.L.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2004.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Adjustment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Problems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Growing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Iowa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College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Johnston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Swallow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S.K. (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2006.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Land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Use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Development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Conservation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-urban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Fringe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Jhons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Hopkins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Pres, Baltimore, USA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9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Karagölge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C., Kızıloğlu, S. ve Yavuz, O., 1995. Tarım Ekonomisi-Temel İlkeler, Atatürk Üniversitesi Ziraat Fakültesi Yayınları, Yayın No:801, Erzurum.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Kasap, N., 1997. Kırsal Dönüşüm Sürecinde Aile ve Ekonomi.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Şermetler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Köyü Vaka İncelemesi,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Kilkenny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M., 1999. Transport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Cost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38 (2):293-312.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Nelson, G. 1984.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Elements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Paradigm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Econonmics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Vol:66: 694-700.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Pearce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D.W.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Turner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R.K., 1990.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Natural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Resources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Environment,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Johns Hopkins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Baltimore, USA.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Ritson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C., 1980.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Principles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Granada Publishing, UK.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Rowley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T. D.,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Redman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J.M.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Angle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1992.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Role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Nonmetropolitian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Performance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Per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Capita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Differences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Among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22: 155-68.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Schumpeter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J.A., 1934.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Development,, NJ.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Transaction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Books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(1983 Edition), New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Brunswick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071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Sönmez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A.K., 2001. Aile Dayanışması ve Kırsal Ekonomi: Orta Karadeniz Bölgesinde Fındık Üretimiyle Bağlantılı Aile Dayanışması Üzerine Niteliksel Bir İnceleme, Hacettepe Üniversitesi Edebiyat Fakültesi Dergisi, Cilt: 17, Sayı:1: 61-80.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Summers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G.F., 1998.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Sociological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Perspective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80(3):640-643.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Bülbül, M., 2007.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Role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Turkish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at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Beginning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Accession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Negotiations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Applied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Sciences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Vol:7(4):612-625.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Şanlı, H., 2007.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Research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Impacts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Tourism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Household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Farm Enterprises: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Case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Nevşehir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Province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Turkey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Tropics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Subtropics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(JARTS), Vol:108 (2): 171-191, Germany.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Tanrıvermiş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H., 2006. Tarımda Sosyal Politikalar, İçinde: Türkiye’de Tarım,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Eds:F.Yavuz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Tarım ve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Köyişleri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Bakanlığı Strateji Geliştirme Başkanlığı, Ankara, s.95-120.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Kooten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G.C., 1993. Land Resource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Sustainable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Common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Good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UBC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Vancouver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Canada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55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Weber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B., 1998.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Crossing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Next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Meridian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-Urban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Interdependence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Institutions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Distribution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West,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Resource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23(1):1-11.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Woolcott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M., 1998.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Capital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Development: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Toward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Theoretical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Synthesis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Framework,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Theory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Society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Vol:27:151-208.</a:t>
            </a:r>
            <a:endParaRPr lang="tr-TR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082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2014575"/>
            <a:ext cx="7520222" cy="3373284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1955 yılında yapılan değişiklik sonucu kanun sadece devlet arazilerini dağıtılacak arazi “</a:t>
            </a:r>
            <a:r>
              <a:rPr lang="tr-TR" sz="1600" dirty="0" err="1"/>
              <a:t>rezerv”i</a:t>
            </a:r>
            <a:r>
              <a:rPr lang="tr-TR" sz="1600" dirty="0"/>
              <a:t> olarak gören bir kimlik aldı.</a:t>
            </a:r>
          </a:p>
          <a:p>
            <a:pPr marL="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Kanunun yürürlükte kaldığı 28 yıl içinde köylüye dağıtılan 2,2 milyon hektar arazinin, ancak 5,4 bin hektarı yani takriben % 4’ü özel mülklere ait olup kamulaştırılan arazidir. Vakıflar, Özel İdareler ve Ziraat Bankası’ndan 13.200 hektar arazi kamulaştırılmıştır. </a:t>
            </a:r>
          </a:p>
          <a:p>
            <a:pPr marL="0" indent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Kalan kısmı ise Hazine arazisinden dağıtılan arazilerdir. Buna göre 1945 Çiftçiyi Topraklandırma Kanunu’nun özel mülklerle ilgili maddesi hemen hemen hiç uygulanmamıştır.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22AC0D7D-7B93-461E-AE97-BCB002CCBE9C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Arazi dağıtılan aile sayısı 432.117’dir ve aile başına dağıtılan arazi ortalama 51,6 dönümdür. Bu rakamlara bakılarak, bu dönemde Hazine arazilerinin arazisiz köylülere dağıtıldığı yolunda bir sonuç çıkarmak güçtür.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Çünkü, dağıtılan bu arazilerin büyük kısmı kıraç mera arazisidir. Diğer yandan arazi dağıtılan bu ailelerden, üretim araçları eksik olanlara, sermaye (kuruluş, onarım </a:t>
            </a:r>
            <a:r>
              <a:rPr lang="es-ES" sz="1600" dirty="0"/>
              <a:t>ve çevirme sermayesi) ile canlı ve cansız demirbaş</a:t>
            </a:r>
            <a:r>
              <a:rPr lang="tr-TR" sz="1600" dirty="0"/>
              <a:t> yeteri kadar verilememiştir.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Bu nedenle, dağıtılan bu arazileri alanlar, söz konusu arazileri işleme yerine kiracı ya da ortakçılara vermişler bazen de büsbütün elden çıkarmışlardır.</a:t>
            </a:r>
            <a:endParaRPr lang="tr-TR" sz="1400" dirty="0"/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BAD62E81-7D5B-438D-AF14-547C8896B034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18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dirty="0"/>
              <a:t>1950-1970 döneminde ekilen arazilerin genişliği 14,5 milyon hektardan 27,5 milyon hektara yükselmiş, bir başka deyişle bu arazilerin genişliği aşağı yukarı iki katına çıkmıştır.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dirty="0"/>
              <a:t>Bu dönem boyunca ekilişe açılan arazi 13 milyon hektara yükselirken, 1945 Ç.T.K. çerçevesinde köylüye dağıtılan arazi sadece 2,2 milyon hektardır.</a:t>
            </a: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15663D70-5C42-409C-8A14-CF658950AC2F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9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1950-70 döneminde ekilişe açılan arazilerin % 17’si devletçe arazisizlere dağıtılan hazine arazisi ve kalanı hazine arazilerinden gasp edilen arazilerdir. Bu gaspı yapanlar traktöre sahip olan büyük çiftçi aileleridir.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Böylece 1945’de tarım arazisinin adaletsiz dağılımını düzeltmek için çıkarılan Çiftçiyi Topraklandırma Kanunu istenildiği gibi uygulanamadığı gibi, bu kanunla dağıtılan arazilerin 6 katından fazlası, büyük arazi sahiplerince hazine arazilerinden çalınarak üretime açılmış ve sonuç olarak arazi dağılımındaki adaletsizlik daha da artmıştır.</a:t>
            </a:r>
            <a:endParaRPr lang="tr-TR" sz="1400" dirty="0"/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EE786F3E-1177-4A5C-A806-90C6639EBFD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120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594990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1600" b="1" dirty="0"/>
              <a:t>1973 Tarih ve 1757 Sayılı Arazi ve Tarım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b="1" dirty="0"/>
              <a:t>Reformu Kanunu: </a:t>
            </a:r>
            <a:r>
              <a:rPr lang="tr-TR" sz="1600" dirty="0"/>
              <a:t>1945 Çiftçiyi Topraklandırma Kanunu’ndan sonra 1973 yılında Arazi ve Tarım Reformu Kanunu çıkarıldı ve bu kanun 1977 yılında Anayasa Mahkemesi tarafından iptal edildi ve 1978 yılında yürürlükten kalktı.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/>
              <a:t> Beş yıl sonra yürürlükten kalkmıştır.</a:t>
            </a:r>
            <a:endParaRPr lang="tr-TR" sz="1400" dirty="0"/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48B37EE2-C510-4A5D-94D7-FCC06C83B954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69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686559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/>
              <a:t>1950’lere doğru başlayan makineleşme hareketi hem devlet arazilerinin büyük mülk sahipleri tarafından gasp edilmesi, hem de ortakçı, yarıcı statüsünde o zamana dek büyük mülkleri işleyen tarımcıların işsiz kalması sonucunu doğurmuştur.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/>
              <a:t>950 tarım sayımı sonuçlarına göre tarımda çalışan nüfusun % 17’s araziye sahip değilken (ortakçı, yarıcı, kiracı ya da işçi durumunda iken), aynı oran 1960 </a:t>
            </a:r>
            <a:r>
              <a:rPr lang="tr-TR" sz="1500" dirty="0" err="1"/>
              <a:t>yılnda</a:t>
            </a:r>
            <a:r>
              <a:rPr lang="tr-TR" sz="1500" dirty="0"/>
              <a:t> yapılan Köy Envanter Etüdüne göre % 32’ye yükselmiştir</a:t>
            </a:r>
          </a:p>
          <a:p>
            <a:pPr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tr-TR" sz="1500" dirty="0"/>
          </a:p>
          <a:p>
            <a:pPr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tr-TR" sz="1500" dirty="0"/>
          </a:p>
          <a:p>
            <a:pPr>
              <a:spcBef>
                <a:spcPts val="450"/>
              </a:spcBef>
              <a:buFont typeface="Wingdings" panose="05000000000000000000" pitchFamily="2" charset="2"/>
              <a:buChar char="Ø"/>
            </a:pPr>
            <a:endParaRPr lang="tr-TR" sz="1500" dirty="0"/>
          </a:p>
          <a:p>
            <a:pPr>
              <a:buFont typeface="Wingdings" panose="05000000000000000000" pitchFamily="2" charset="2"/>
              <a:buChar char="Ø"/>
            </a:pPr>
            <a:endParaRPr lang="tr-TR" sz="1350" dirty="0"/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CD6431B-E0D4-4D20-BB25-A1B0FC2B5698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8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Cumhuriyet Döneminde Arazi-İnsan İlişkileri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05545"/>
            <a:ext cx="7520222" cy="338228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/>
              <a:t>Arazi mülkiyet dağılımındaki adaletsizlik, olduğu gibi tarım sektöründeki gelir dağılımına yansımıştır. Medeni Kanunda tarımsal arazilerin parçalanmasını engelleyen bir hüküm olmadığından, tarımsal işletmelerin sahip olduğu arazi birden çok parçaya bölünmüştür.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/>
              <a:t>Örneğin 1970 rakamlarına göre işletme başına düşen ortalama arazi parça sayısı 5,4’dür. Bu ise zaman kaybına neden olmakta ve yeni üretim tekniklerinin uygulanmasını engellemektedir.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500" dirty="0"/>
              <a:t>1950’lerden itibaren çok partili demokratik düzenle birlikte uygulanan destekleme fiyatı, vergi ve kredi politikaları, büyük tarımsal işletmeler lehine olmuştur.</a:t>
            </a:r>
            <a:endParaRPr lang="tr-TR" sz="900" b="1" dirty="0"/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7876660F-7B9F-4F05-A5DA-F9AAF6DBB2C4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960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 smtClean="0"/>
              <a:t>KAYNAKLAR</a:t>
            </a:r>
            <a:endParaRPr lang="tr-TR" sz="2700" dirty="0"/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476714" y="1914548"/>
            <a:ext cx="8137603" cy="3373284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Açıl, A.F. ve Demirci, R., 1984. Tarım Ekonomisi Dersleri, A.Ü. Ziraat Fakültesi Yayınları No:880,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Amos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O. M.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1989. An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Inquiry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into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Causes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Increasing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Income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Inequality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United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States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Review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Regional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Studies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19-2:1-13.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Bağcı, Y., 1998. Toprak Ağalığı ve Kırsal Dönüşüm. Adıyaman İli Boztepe Köyü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Vak'a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İncelemesi, H.Ü. Sosyal Bilimler Enstitüsü Sosyoloji Anabilim Dalı Yüksek Lisans Tezi, Ankara.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Berkeley, H.,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Campbell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D., Carter, C.,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Gamble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B.,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Hibbs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Lee, B.,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Meadowcroft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J., Morris, J., North, R.D.,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Rickard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S.,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Stockdale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A. &amp;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Withrington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P., 2005.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New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Change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Dynamism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Government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Policy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Institute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Affairs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London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UK.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Cabus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and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Vanhaverbeke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W., 2003.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Ecponomics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Areas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Proximity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Urban Networks: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Evidence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Flanders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Tijdschrift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voor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Economische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Sociale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Geografie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94, No:2:230–245.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Castle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E.N., 1990. A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Conceptual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Framework fort he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Study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Places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American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Journal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Agricultural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Economics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(80)3:621-631.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Cinemre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H.A., 1999. Tarım Ekonomisi, II. Baskı, </a:t>
            </a:r>
            <a:r>
              <a:rPr lang="tr-TR" sz="1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O.M.Ü.Ziraat</a:t>
            </a:r>
            <a:r>
              <a:rPr lang="tr-TR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Fakültesi Ders Kitabı No:11, Samsun</a:t>
            </a:r>
            <a:r>
              <a:rPr lang="tr-TR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tr-TR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Altbilgi Yer Tutucusu 1">
            <a:extLst>
              <a:ext uri="{FF2B5EF4-FFF2-40B4-BE49-F238E27FC236}">
                <a16:creationId xmlns="" xmlns:a16="http://schemas.microsoft.com/office/drawing/2014/main" id="{917AA11E-018B-4122-BA0E-4A0C8B648A89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169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12540</TotalTime>
  <Words>1544</Words>
  <Application>Microsoft Office PowerPoint</Application>
  <PresentationFormat>Ekran Gösterisi (4:3)</PresentationFormat>
  <Paragraphs>70</Paragraphs>
  <Slides>13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Century Gothic</vt:lpstr>
      <vt:lpstr>Wingdings</vt:lpstr>
      <vt:lpstr>ekonomi</vt:lpstr>
      <vt:lpstr>1_Rics</vt:lpstr>
      <vt:lpstr>h.t.</vt:lpstr>
      <vt:lpstr>PowerPoint Sunusu</vt:lpstr>
      <vt:lpstr>Cumhuriyet Döneminde Arazi-İnsan İlişkileri</vt:lpstr>
      <vt:lpstr>Cumhuriyet Döneminde Arazi-İnsan İlişkileri</vt:lpstr>
      <vt:lpstr>Cumhuriyet Döneminde Arazi-İnsan İlişkileri</vt:lpstr>
      <vt:lpstr>Cumhuriyet Döneminde Arazi-İnsan İlişkileri</vt:lpstr>
      <vt:lpstr>Cumhuriyet Döneminde Arazi-İnsan İlişkileri</vt:lpstr>
      <vt:lpstr>Cumhuriyet Döneminde Arazi-İnsan İlişkileri</vt:lpstr>
      <vt:lpstr>Cumhuriyet Döneminde Arazi-İnsan İlişkileri</vt:lpstr>
      <vt:lpstr>KAYNAKLAR</vt:lpstr>
      <vt:lpstr>KAYNAKLAR</vt:lpstr>
      <vt:lpstr>KAYNAKLAR</vt:lpstr>
      <vt:lpstr>KAYNAKLAR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813</cp:revision>
  <cp:lastPrinted>2016-10-24T07:53:35Z</cp:lastPrinted>
  <dcterms:created xsi:type="dcterms:W3CDTF">2016-09-18T09:35:24Z</dcterms:created>
  <dcterms:modified xsi:type="dcterms:W3CDTF">2020-02-24T12:35:06Z</dcterms:modified>
</cp:coreProperties>
</file>